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8" r:id="rId1"/>
  </p:sldMasterIdLst>
  <p:notesMasterIdLst>
    <p:notesMasterId r:id="rId35"/>
  </p:notesMasterIdLst>
  <p:handoutMasterIdLst>
    <p:handoutMasterId r:id="rId36"/>
  </p:handoutMasterIdLst>
  <p:sldIdLst>
    <p:sldId id="256" r:id="rId2"/>
    <p:sldId id="262" r:id="rId3"/>
    <p:sldId id="323" r:id="rId4"/>
    <p:sldId id="263" r:id="rId5"/>
    <p:sldId id="324" r:id="rId6"/>
    <p:sldId id="268" r:id="rId7"/>
    <p:sldId id="271" r:id="rId8"/>
    <p:sldId id="289" r:id="rId9"/>
    <p:sldId id="273" r:id="rId10"/>
    <p:sldId id="287" r:id="rId11"/>
    <p:sldId id="313" r:id="rId12"/>
    <p:sldId id="322" r:id="rId13"/>
    <p:sldId id="280" r:id="rId14"/>
    <p:sldId id="319" r:id="rId15"/>
    <p:sldId id="284" r:id="rId16"/>
    <p:sldId id="282" r:id="rId17"/>
    <p:sldId id="285" r:id="rId18"/>
    <p:sldId id="276" r:id="rId19"/>
    <p:sldId id="292" r:id="rId20"/>
    <p:sldId id="310" r:id="rId21"/>
    <p:sldId id="309" r:id="rId22"/>
    <p:sldId id="294" r:id="rId23"/>
    <p:sldId id="295" r:id="rId24"/>
    <p:sldId id="296" r:id="rId25"/>
    <p:sldId id="297" r:id="rId26"/>
    <p:sldId id="298" r:id="rId27"/>
    <p:sldId id="299" r:id="rId28"/>
    <p:sldId id="301" r:id="rId29"/>
    <p:sldId id="302" r:id="rId30"/>
    <p:sldId id="325" r:id="rId31"/>
    <p:sldId id="315" r:id="rId32"/>
    <p:sldId id="320" r:id="rId33"/>
    <p:sldId id="318" r:id="rId34"/>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2E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A111915-BE36-4E01-A7E5-04B1672EAD32}" styleName="淺色樣式 2 - 輔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21" autoAdjust="0"/>
    <p:restoredTop sz="95383" autoAdjust="0"/>
  </p:normalViewPr>
  <p:slideViewPr>
    <p:cSldViewPr snapToGrid="0">
      <p:cViewPr varScale="1">
        <p:scale>
          <a:sx n="69" d="100"/>
          <a:sy n="69" d="100"/>
        </p:scale>
        <p:origin x="316" y="40"/>
      </p:cViewPr>
      <p:guideLst/>
    </p:cSldViewPr>
  </p:slideViewPr>
  <p:notesTextViewPr>
    <p:cViewPr>
      <p:scale>
        <a:sx n="1" d="1"/>
        <a:sy n="1" d="1"/>
      </p:scale>
      <p:origin x="0" y="0"/>
    </p:cViewPr>
  </p:notesTextViewPr>
  <p:notesViewPr>
    <p:cSldViewPr snapToGrid="0">
      <p:cViewPr varScale="1">
        <p:scale>
          <a:sx n="60" d="100"/>
          <a:sy n="60" d="100"/>
        </p:scale>
        <p:origin x="3197" y="3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D5F3E9-E650-44C6-8798-E507BB4E7096}" type="doc">
      <dgm:prSet loTypeId="urn:microsoft.com/office/officeart/2005/8/layout/vList3" loCatId="list" qsTypeId="urn:microsoft.com/office/officeart/2005/8/quickstyle/simple1" qsCatId="simple" csTypeId="urn:microsoft.com/office/officeart/2005/8/colors/accent1_1" csCatId="accent1" phldr="1"/>
      <dgm:spPr/>
      <dgm:t>
        <a:bodyPr/>
        <a:lstStyle/>
        <a:p>
          <a:endParaRPr lang="zh-TW" altLang="en-US"/>
        </a:p>
      </dgm:t>
    </dgm:pt>
    <dgm:pt modelId="{C80F8D37-1FEC-489E-B30E-37FC9976D74F}">
      <dgm:prSet custT="1"/>
      <dgm:spPr/>
      <dgm:t>
        <a:bodyPr/>
        <a:lstStyle/>
        <a:p>
          <a:pPr algn="l" rtl="0"/>
          <a:r>
            <a:rPr lang="zh-TW" altLang="en-US" sz="2200" dirty="0" smtClean="0"/>
            <a:t>不動產經紀業相關個資法令之沿革</a:t>
          </a:r>
          <a:endParaRPr lang="zh-TW" altLang="en-US" sz="2200" dirty="0"/>
        </a:p>
      </dgm:t>
    </dgm:pt>
    <dgm:pt modelId="{37D4BF91-8793-4EE3-AC20-0646421DA5F6}" type="parTrans" cxnId="{1DC3DD39-7668-45FC-98C7-5B61652D4640}">
      <dgm:prSet/>
      <dgm:spPr/>
      <dgm:t>
        <a:bodyPr/>
        <a:lstStyle/>
        <a:p>
          <a:endParaRPr lang="zh-TW" altLang="en-US" sz="1900"/>
        </a:p>
      </dgm:t>
    </dgm:pt>
    <dgm:pt modelId="{8C725476-76CE-414E-B645-F0540EA7E758}" type="sibTrans" cxnId="{1DC3DD39-7668-45FC-98C7-5B61652D4640}">
      <dgm:prSet/>
      <dgm:spPr/>
      <dgm:t>
        <a:bodyPr/>
        <a:lstStyle/>
        <a:p>
          <a:endParaRPr lang="zh-TW" altLang="en-US" sz="1900"/>
        </a:p>
      </dgm:t>
    </dgm:pt>
    <dgm:pt modelId="{6434B9D7-EA75-465D-9ABF-AAAF1348E8BE}">
      <dgm:prSet custT="1"/>
      <dgm:spPr/>
      <dgm:t>
        <a:bodyPr/>
        <a:lstStyle/>
        <a:p>
          <a:pPr algn="l" rtl="0"/>
          <a:r>
            <a:rPr lang="zh-TW" altLang="en-US" sz="2200" dirty="0" smtClean="0"/>
            <a:t>「個人資料保護法」概要</a:t>
          </a:r>
          <a:endParaRPr lang="zh-TW" altLang="en-US" sz="2200" dirty="0"/>
        </a:p>
      </dgm:t>
    </dgm:pt>
    <dgm:pt modelId="{D2574297-139B-44F2-945F-CD2E55545841}" type="parTrans" cxnId="{AE42CCD8-294F-41AE-969D-64CD257CE43E}">
      <dgm:prSet/>
      <dgm:spPr/>
      <dgm:t>
        <a:bodyPr/>
        <a:lstStyle/>
        <a:p>
          <a:endParaRPr lang="zh-TW" altLang="en-US" sz="1900"/>
        </a:p>
      </dgm:t>
    </dgm:pt>
    <dgm:pt modelId="{1D5F7CFD-6457-4563-9E10-27971538CA97}" type="sibTrans" cxnId="{AE42CCD8-294F-41AE-969D-64CD257CE43E}">
      <dgm:prSet/>
      <dgm:spPr/>
      <dgm:t>
        <a:bodyPr/>
        <a:lstStyle/>
        <a:p>
          <a:endParaRPr lang="zh-TW" altLang="en-US" sz="1900"/>
        </a:p>
      </dgm:t>
    </dgm:pt>
    <dgm:pt modelId="{9A7FEC0B-89F5-4684-9617-3692ED07120F}">
      <dgm:prSet custT="1"/>
      <dgm:spPr/>
      <dgm:t>
        <a:bodyPr/>
        <a:lstStyle/>
        <a:p>
          <a:pPr algn="l" rtl="0"/>
          <a:r>
            <a:rPr lang="zh-TW" altLang="en-US" sz="2200" dirty="0" smtClean="0"/>
            <a:t>「內政部指定地政類非公務機關個人資料檔案安全維護管理辦法」說明</a:t>
          </a:r>
          <a:endParaRPr lang="zh-TW" altLang="en-US" sz="2200" dirty="0"/>
        </a:p>
      </dgm:t>
    </dgm:pt>
    <dgm:pt modelId="{10631839-2BE6-4C7E-9AC0-9BAE28C71AE0}" type="parTrans" cxnId="{54529237-C078-49E6-83A9-1CB3D5A8CC12}">
      <dgm:prSet/>
      <dgm:spPr/>
      <dgm:t>
        <a:bodyPr/>
        <a:lstStyle/>
        <a:p>
          <a:endParaRPr lang="zh-TW" altLang="en-US" sz="1900"/>
        </a:p>
      </dgm:t>
    </dgm:pt>
    <dgm:pt modelId="{1B37ECA6-AE60-4797-B881-64B89F39E223}" type="sibTrans" cxnId="{54529237-C078-49E6-83A9-1CB3D5A8CC12}">
      <dgm:prSet/>
      <dgm:spPr/>
      <dgm:t>
        <a:bodyPr/>
        <a:lstStyle/>
        <a:p>
          <a:endParaRPr lang="zh-TW" altLang="en-US" sz="1900"/>
        </a:p>
      </dgm:t>
    </dgm:pt>
    <dgm:pt modelId="{B71340F4-9512-4953-84B9-93C1D5400AB1}">
      <dgm:prSet custT="1"/>
      <dgm:spPr/>
      <dgm:t>
        <a:bodyPr/>
        <a:lstStyle/>
        <a:p>
          <a:pPr algn="l" rtl="0"/>
          <a:r>
            <a:rPr lang="zh-TW" altLang="en-US" sz="2200" dirty="0" smtClean="0"/>
            <a:t>經紀業個人資料檔案安全維護計畫申請（修正）備查事宜</a:t>
          </a:r>
          <a:endParaRPr lang="zh-TW" altLang="en-US" sz="2200" dirty="0"/>
        </a:p>
      </dgm:t>
    </dgm:pt>
    <dgm:pt modelId="{2DD51E41-D6CF-4035-9259-CCC727A71958}" type="parTrans" cxnId="{1564848D-1F5A-4E95-BA58-32227E4323C7}">
      <dgm:prSet/>
      <dgm:spPr/>
      <dgm:t>
        <a:bodyPr/>
        <a:lstStyle/>
        <a:p>
          <a:endParaRPr lang="zh-TW" altLang="en-US" sz="1900"/>
        </a:p>
      </dgm:t>
    </dgm:pt>
    <dgm:pt modelId="{85BAA056-535B-48B8-A593-37DE6C06E8C4}" type="sibTrans" cxnId="{1564848D-1F5A-4E95-BA58-32227E4323C7}">
      <dgm:prSet/>
      <dgm:spPr/>
      <dgm:t>
        <a:bodyPr/>
        <a:lstStyle/>
        <a:p>
          <a:endParaRPr lang="zh-TW" altLang="en-US" sz="1900"/>
        </a:p>
      </dgm:t>
    </dgm:pt>
    <dgm:pt modelId="{B98AB999-57B2-4A07-BE03-608C44C907A3}" type="pres">
      <dgm:prSet presAssocID="{5FD5F3E9-E650-44C6-8798-E507BB4E7096}" presName="linearFlow" presStyleCnt="0">
        <dgm:presLayoutVars>
          <dgm:dir/>
          <dgm:resizeHandles val="exact"/>
        </dgm:presLayoutVars>
      </dgm:prSet>
      <dgm:spPr/>
      <dgm:t>
        <a:bodyPr/>
        <a:lstStyle/>
        <a:p>
          <a:endParaRPr lang="zh-TW" altLang="en-US"/>
        </a:p>
      </dgm:t>
    </dgm:pt>
    <dgm:pt modelId="{B255C9AE-056A-4827-B86E-FA650BD22BAF}" type="pres">
      <dgm:prSet presAssocID="{C80F8D37-1FEC-489E-B30E-37FC9976D74F}" presName="composite" presStyleCnt="0"/>
      <dgm:spPr/>
    </dgm:pt>
    <dgm:pt modelId="{A2ADC1F1-6CA9-42DF-9E36-BC975DC0C38A}" type="pres">
      <dgm:prSet presAssocID="{C80F8D37-1FEC-489E-B30E-37FC9976D74F}"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t>
        <a:bodyPr/>
        <a:lstStyle/>
        <a:p>
          <a:endParaRPr lang="zh-TW" altLang="en-US"/>
        </a:p>
      </dgm:t>
    </dgm:pt>
    <dgm:pt modelId="{F1EE0BC7-9991-4245-8ECF-EB167D04EC0B}" type="pres">
      <dgm:prSet presAssocID="{C80F8D37-1FEC-489E-B30E-37FC9976D74F}" presName="txShp" presStyleLbl="node1" presStyleIdx="0" presStyleCnt="4">
        <dgm:presLayoutVars>
          <dgm:bulletEnabled val="1"/>
        </dgm:presLayoutVars>
      </dgm:prSet>
      <dgm:spPr/>
      <dgm:t>
        <a:bodyPr/>
        <a:lstStyle/>
        <a:p>
          <a:endParaRPr lang="zh-TW" altLang="en-US"/>
        </a:p>
      </dgm:t>
    </dgm:pt>
    <dgm:pt modelId="{2265B2D1-D871-4F67-9F31-725DDB84394D}" type="pres">
      <dgm:prSet presAssocID="{8C725476-76CE-414E-B645-F0540EA7E758}" presName="spacing" presStyleCnt="0"/>
      <dgm:spPr/>
    </dgm:pt>
    <dgm:pt modelId="{54E34479-69CF-4CF7-86D3-2F2973342248}" type="pres">
      <dgm:prSet presAssocID="{6434B9D7-EA75-465D-9ABF-AAAF1348E8BE}" presName="composite" presStyleCnt="0"/>
      <dgm:spPr/>
    </dgm:pt>
    <dgm:pt modelId="{7DE49365-83B2-43C0-9C46-32B7AB324CC1}" type="pres">
      <dgm:prSet presAssocID="{6434B9D7-EA75-465D-9ABF-AAAF1348E8BE}"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t>
        <a:bodyPr/>
        <a:lstStyle/>
        <a:p>
          <a:endParaRPr lang="zh-TW" altLang="en-US"/>
        </a:p>
      </dgm:t>
    </dgm:pt>
    <dgm:pt modelId="{DD7ACE27-F3F0-46FE-BAAB-4FD959D1276D}" type="pres">
      <dgm:prSet presAssocID="{6434B9D7-EA75-465D-9ABF-AAAF1348E8BE}" presName="txShp" presStyleLbl="node1" presStyleIdx="1" presStyleCnt="4">
        <dgm:presLayoutVars>
          <dgm:bulletEnabled val="1"/>
        </dgm:presLayoutVars>
      </dgm:prSet>
      <dgm:spPr/>
      <dgm:t>
        <a:bodyPr/>
        <a:lstStyle/>
        <a:p>
          <a:endParaRPr lang="zh-TW" altLang="en-US"/>
        </a:p>
      </dgm:t>
    </dgm:pt>
    <dgm:pt modelId="{0B5A7CF5-C5E5-43A7-B920-008CA1B8C998}" type="pres">
      <dgm:prSet presAssocID="{1D5F7CFD-6457-4563-9E10-27971538CA97}" presName="spacing" presStyleCnt="0"/>
      <dgm:spPr/>
    </dgm:pt>
    <dgm:pt modelId="{088474BF-25B5-4391-A636-FB00AC47DA21}" type="pres">
      <dgm:prSet presAssocID="{9A7FEC0B-89F5-4684-9617-3692ED07120F}" presName="composite" presStyleCnt="0"/>
      <dgm:spPr/>
    </dgm:pt>
    <dgm:pt modelId="{CE90AE84-7D0A-46E7-8ECB-943175427D01}" type="pres">
      <dgm:prSet presAssocID="{9A7FEC0B-89F5-4684-9617-3692ED07120F}"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t>
        <a:bodyPr/>
        <a:lstStyle/>
        <a:p>
          <a:endParaRPr lang="zh-TW" altLang="en-US"/>
        </a:p>
      </dgm:t>
    </dgm:pt>
    <dgm:pt modelId="{62C79A97-05BA-4310-BF5A-DD9FB2F0DD8F}" type="pres">
      <dgm:prSet presAssocID="{9A7FEC0B-89F5-4684-9617-3692ED07120F}" presName="txShp" presStyleLbl="node1" presStyleIdx="2" presStyleCnt="4">
        <dgm:presLayoutVars>
          <dgm:bulletEnabled val="1"/>
        </dgm:presLayoutVars>
      </dgm:prSet>
      <dgm:spPr/>
      <dgm:t>
        <a:bodyPr/>
        <a:lstStyle/>
        <a:p>
          <a:endParaRPr lang="zh-TW" altLang="en-US"/>
        </a:p>
      </dgm:t>
    </dgm:pt>
    <dgm:pt modelId="{C49C7D89-7532-4622-A488-37CC2FD55259}" type="pres">
      <dgm:prSet presAssocID="{1B37ECA6-AE60-4797-B881-64B89F39E223}" presName="spacing" presStyleCnt="0"/>
      <dgm:spPr/>
    </dgm:pt>
    <dgm:pt modelId="{4E4CED7C-1834-4A09-A90B-C9443D065D92}" type="pres">
      <dgm:prSet presAssocID="{B71340F4-9512-4953-84B9-93C1D5400AB1}" presName="composite" presStyleCnt="0"/>
      <dgm:spPr/>
    </dgm:pt>
    <dgm:pt modelId="{DD5C6DB2-6294-4A6F-B661-6DC97C64AA90}" type="pres">
      <dgm:prSet presAssocID="{B71340F4-9512-4953-84B9-93C1D5400AB1}" presName="imgShp" presStyleLbl="fgImgPlace1" presStyleIdx="3" presStyleCnt="4" custLinFactNeighborX="-1411" custLinFactNeighborY="-4233"/>
      <dgm:spPr>
        <a:blipFill>
          <a:blip xmlns:r="http://schemas.openxmlformats.org/officeDocument/2006/relationships" r:embed="rId4">
            <a:extLst>
              <a:ext uri="{28A0092B-C50C-407E-A947-70E740481C1C}">
                <a14:useLocalDpi xmlns:a14="http://schemas.microsoft.com/office/drawing/2010/main" val="0"/>
              </a:ext>
            </a:extLst>
          </a:blip>
          <a:srcRect/>
          <a:stretch>
            <a:fillRect l="-1000" r="-1000"/>
          </a:stretch>
        </a:blipFill>
      </dgm:spPr>
      <dgm:t>
        <a:bodyPr/>
        <a:lstStyle/>
        <a:p>
          <a:endParaRPr lang="zh-TW" altLang="en-US"/>
        </a:p>
      </dgm:t>
    </dgm:pt>
    <dgm:pt modelId="{56B761D6-59F1-4673-8601-0B01D3D27B91}" type="pres">
      <dgm:prSet presAssocID="{B71340F4-9512-4953-84B9-93C1D5400AB1}" presName="txShp" presStyleLbl="node1" presStyleIdx="3" presStyleCnt="4">
        <dgm:presLayoutVars>
          <dgm:bulletEnabled val="1"/>
        </dgm:presLayoutVars>
      </dgm:prSet>
      <dgm:spPr/>
      <dgm:t>
        <a:bodyPr/>
        <a:lstStyle/>
        <a:p>
          <a:endParaRPr lang="zh-TW" altLang="en-US"/>
        </a:p>
      </dgm:t>
    </dgm:pt>
  </dgm:ptLst>
  <dgm:cxnLst>
    <dgm:cxn modelId="{7D37D961-EF66-4D20-A3A8-22F928E31F50}" type="presOf" srcId="{5FD5F3E9-E650-44C6-8798-E507BB4E7096}" destId="{B98AB999-57B2-4A07-BE03-608C44C907A3}" srcOrd="0" destOrd="0" presId="urn:microsoft.com/office/officeart/2005/8/layout/vList3"/>
    <dgm:cxn modelId="{FED71F4D-BF02-4DAA-BD16-A29772AB39EF}" type="presOf" srcId="{9A7FEC0B-89F5-4684-9617-3692ED07120F}" destId="{62C79A97-05BA-4310-BF5A-DD9FB2F0DD8F}" srcOrd="0" destOrd="0" presId="urn:microsoft.com/office/officeart/2005/8/layout/vList3"/>
    <dgm:cxn modelId="{D0A99255-7834-424A-9E5D-A713662643C2}" type="presOf" srcId="{6434B9D7-EA75-465D-9ABF-AAAF1348E8BE}" destId="{DD7ACE27-F3F0-46FE-BAAB-4FD959D1276D}" srcOrd="0" destOrd="0" presId="urn:microsoft.com/office/officeart/2005/8/layout/vList3"/>
    <dgm:cxn modelId="{AE42CCD8-294F-41AE-969D-64CD257CE43E}" srcId="{5FD5F3E9-E650-44C6-8798-E507BB4E7096}" destId="{6434B9D7-EA75-465D-9ABF-AAAF1348E8BE}" srcOrd="1" destOrd="0" parTransId="{D2574297-139B-44F2-945F-CD2E55545841}" sibTransId="{1D5F7CFD-6457-4563-9E10-27971538CA97}"/>
    <dgm:cxn modelId="{39CAA9D6-BBFF-425B-A1D0-F7B62A4E2500}" type="presOf" srcId="{B71340F4-9512-4953-84B9-93C1D5400AB1}" destId="{56B761D6-59F1-4673-8601-0B01D3D27B91}" srcOrd="0" destOrd="0" presId="urn:microsoft.com/office/officeart/2005/8/layout/vList3"/>
    <dgm:cxn modelId="{54529237-C078-49E6-83A9-1CB3D5A8CC12}" srcId="{5FD5F3E9-E650-44C6-8798-E507BB4E7096}" destId="{9A7FEC0B-89F5-4684-9617-3692ED07120F}" srcOrd="2" destOrd="0" parTransId="{10631839-2BE6-4C7E-9AC0-9BAE28C71AE0}" sibTransId="{1B37ECA6-AE60-4797-B881-64B89F39E223}"/>
    <dgm:cxn modelId="{94A8B67C-6495-4AEF-A73F-195BF3CEAD76}" type="presOf" srcId="{C80F8D37-1FEC-489E-B30E-37FC9976D74F}" destId="{F1EE0BC7-9991-4245-8ECF-EB167D04EC0B}" srcOrd="0" destOrd="0" presId="urn:microsoft.com/office/officeart/2005/8/layout/vList3"/>
    <dgm:cxn modelId="{1564848D-1F5A-4E95-BA58-32227E4323C7}" srcId="{5FD5F3E9-E650-44C6-8798-E507BB4E7096}" destId="{B71340F4-9512-4953-84B9-93C1D5400AB1}" srcOrd="3" destOrd="0" parTransId="{2DD51E41-D6CF-4035-9259-CCC727A71958}" sibTransId="{85BAA056-535B-48B8-A593-37DE6C06E8C4}"/>
    <dgm:cxn modelId="{1DC3DD39-7668-45FC-98C7-5B61652D4640}" srcId="{5FD5F3E9-E650-44C6-8798-E507BB4E7096}" destId="{C80F8D37-1FEC-489E-B30E-37FC9976D74F}" srcOrd="0" destOrd="0" parTransId="{37D4BF91-8793-4EE3-AC20-0646421DA5F6}" sibTransId="{8C725476-76CE-414E-B645-F0540EA7E758}"/>
    <dgm:cxn modelId="{EEAC8CA1-04FA-42A9-9945-949DC4D8E5CA}" type="presParOf" srcId="{B98AB999-57B2-4A07-BE03-608C44C907A3}" destId="{B255C9AE-056A-4827-B86E-FA650BD22BAF}" srcOrd="0" destOrd="0" presId="urn:microsoft.com/office/officeart/2005/8/layout/vList3"/>
    <dgm:cxn modelId="{6CF97C20-792C-4AFD-B1FC-60CF4077892A}" type="presParOf" srcId="{B255C9AE-056A-4827-B86E-FA650BD22BAF}" destId="{A2ADC1F1-6CA9-42DF-9E36-BC975DC0C38A}" srcOrd="0" destOrd="0" presId="urn:microsoft.com/office/officeart/2005/8/layout/vList3"/>
    <dgm:cxn modelId="{19ED754A-C471-4AD3-83D4-94BB6D3E3833}" type="presParOf" srcId="{B255C9AE-056A-4827-B86E-FA650BD22BAF}" destId="{F1EE0BC7-9991-4245-8ECF-EB167D04EC0B}" srcOrd="1" destOrd="0" presId="urn:microsoft.com/office/officeart/2005/8/layout/vList3"/>
    <dgm:cxn modelId="{0B4277D6-E956-4BED-B265-465C6B2005A4}" type="presParOf" srcId="{B98AB999-57B2-4A07-BE03-608C44C907A3}" destId="{2265B2D1-D871-4F67-9F31-725DDB84394D}" srcOrd="1" destOrd="0" presId="urn:microsoft.com/office/officeart/2005/8/layout/vList3"/>
    <dgm:cxn modelId="{5D85B8DF-1BEF-48FB-8CDF-AB9ED2AAFACC}" type="presParOf" srcId="{B98AB999-57B2-4A07-BE03-608C44C907A3}" destId="{54E34479-69CF-4CF7-86D3-2F2973342248}" srcOrd="2" destOrd="0" presId="urn:microsoft.com/office/officeart/2005/8/layout/vList3"/>
    <dgm:cxn modelId="{9B67EA40-C52E-4668-A511-290CA9456524}" type="presParOf" srcId="{54E34479-69CF-4CF7-86D3-2F2973342248}" destId="{7DE49365-83B2-43C0-9C46-32B7AB324CC1}" srcOrd="0" destOrd="0" presId="urn:microsoft.com/office/officeart/2005/8/layout/vList3"/>
    <dgm:cxn modelId="{D7DCDF1B-1B6C-4682-BB04-FA0564A86E37}" type="presParOf" srcId="{54E34479-69CF-4CF7-86D3-2F2973342248}" destId="{DD7ACE27-F3F0-46FE-BAAB-4FD959D1276D}" srcOrd="1" destOrd="0" presId="urn:microsoft.com/office/officeart/2005/8/layout/vList3"/>
    <dgm:cxn modelId="{73951BAE-8BAA-4FCB-A5C9-9F4C272F2563}" type="presParOf" srcId="{B98AB999-57B2-4A07-BE03-608C44C907A3}" destId="{0B5A7CF5-C5E5-43A7-B920-008CA1B8C998}" srcOrd="3" destOrd="0" presId="urn:microsoft.com/office/officeart/2005/8/layout/vList3"/>
    <dgm:cxn modelId="{49BD6CE3-F0ED-4E9F-BEC4-4964BA74FB1F}" type="presParOf" srcId="{B98AB999-57B2-4A07-BE03-608C44C907A3}" destId="{088474BF-25B5-4391-A636-FB00AC47DA21}" srcOrd="4" destOrd="0" presId="urn:microsoft.com/office/officeart/2005/8/layout/vList3"/>
    <dgm:cxn modelId="{47E53E17-235F-4011-8AC2-4E6F9C76C581}" type="presParOf" srcId="{088474BF-25B5-4391-A636-FB00AC47DA21}" destId="{CE90AE84-7D0A-46E7-8ECB-943175427D01}" srcOrd="0" destOrd="0" presId="urn:microsoft.com/office/officeart/2005/8/layout/vList3"/>
    <dgm:cxn modelId="{F279C291-AEE6-40A2-9B56-7D241437C363}" type="presParOf" srcId="{088474BF-25B5-4391-A636-FB00AC47DA21}" destId="{62C79A97-05BA-4310-BF5A-DD9FB2F0DD8F}" srcOrd="1" destOrd="0" presId="urn:microsoft.com/office/officeart/2005/8/layout/vList3"/>
    <dgm:cxn modelId="{94F44D9C-DA70-4965-84C6-862626D2AD59}" type="presParOf" srcId="{B98AB999-57B2-4A07-BE03-608C44C907A3}" destId="{C49C7D89-7532-4622-A488-37CC2FD55259}" srcOrd="5" destOrd="0" presId="urn:microsoft.com/office/officeart/2005/8/layout/vList3"/>
    <dgm:cxn modelId="{2173C8CE-8B34-4086-867D-5E2D4D7C669A}" type="presParOf" srcId="{B98AB999-57B2-4A07-BE03-608C44C907A3}" destId="{4E4CED7C-1834-4A09-A90B-C9443D065D92}" srcOrd="6" destOrd="0" presId="urn:microsoft.com/office/officeart/2005/8/layout/vList3"/>
    <dgm:cxn modelId="{2A71A5CC-2D2D-42C1-AC1D-1DCC04C24C3A}" type="presParOf" srcId="{4E4CED7C-1834-4A09-A90B-C9443D065D92}" destId="{DD5C6DB2-6294-4A6F-B661-6DC97C64AA90}" srcOrd="0" destOrd="0" presId="urn:microsoft.com/office/officeart/2005/8/layout/vList3"/>
    <dgm:cxn modelId="{C0F33E6A-5C52-4A05-9952-C64FF92E5138}" type="presParOf" srcId="{4E4CED7C-1834-4A09-A90B-C9443D065D92}" destId="{56B761D6-59F1-4673-8601-0B01D3D27B9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BCB904-3E34-49B6-9658-F152BE0DB8E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zh-TW" altLang="en-US"/>
        </a:p>
      </dgm:t>
    </dgm:pt>
    <dgm:pt modelId="{819B260A-A1FE-44C7-A2D5-938EFF1E9E64}">
      <dgm:prSet custT="1"/>
      <dgm:spPr/>
      <dgm:t>
        <a:bodyPr/>
        <a:lstStyle/>
        <a:p>
          <a:pPr algn="just" rtl="0"/>
          <a:r>
            <a:rPr lang="zh-TW" sz="1600" dirty="0" smtClean="0"/>
            <a:t>不動產仲介經紀業電腦處理個人資料檔案安全維護管理辦法</a:t>
          </a:r>
          <a:r>
            <a:rPr lang="en-US" altLang="zh-TW" sz="1600" dirty="0" smtClean="0"/>
            <a:t>(</a:t>
          </a:r>
          <a:r>
            <a:rPr lang="en-US" altLang="zh-TW" sz="1600" b="1" dirty="0" smtClean="0"/>
            <a:t>94</a:t>
          </a:r>
          <a:r>
            <a:rPr lang="en-US" altLang="zh-TW" sz="1600" dirty="0" smtClean="0"/>
            <a:t>.06.30</a:t>
          </a:r>
          <a:r>
            <a:rPr lang="zh-TW" altLang="en-US" sz="1600" dirty="0" smtClean="0"/>
            <a:t>發布施行</a:t>
          </a:r>
          <a:r>
            <a:rPr lang="en-US" altLang="zh-TW" sz="1600" dirty="0" smtClean="0"/>
            <a:t>99.08.27</a:t>
          </a:r>
          <a:r>
            <a:rPr lang="zh-TW" altLang="en-US" sz="1600" dirty="0" smtClean="0"/>
            <a:t>廢止</a:t>
          </a:r>
          <a:r>
            <a:rPr lang="en-US" altLang="zh-TW" sz="1600" dirty="0" smtClean="0"/>
            <a:t>)</a:t>
          </a:r>
          <a:endParaRPr lang="zh-TW" sz="1600" dirty="0"/>
        </a:p>
      </dgm:t>
    </dgm:pt>
    <dgm:pt modelId="{3F6B2DA7-F84C-45FB-B210-52E1E6715373}" type="parTrans" cxnId="{88AF0E53-41B8-4550-9713-12B72F547264}">
      <dgm:prSet/>
      <dgm:spPr/>
      <dgm:t>
        <a:bodyPr/>
        <a:lstStyle/>
        <a:p>
          <a:endParaRPr lang="zh-TW" altLang="en-US"/>
        </a:p>
      </dgm:t>
    </dgm:pt>
    <dgm:pt modelId="{DEDB0C28-82C2-45BA-AACA-29B98DBD06A2}" type="sibTrans" cxnId="{88AF0E53-41B8-4550-9713-12B72F547264}">
      <dgm:prSet/>
      <dgm:spPr/>
      <dgm:t>
        <a:bodyPr/>
        <a:lstStyle/>
        <a:p>
          <a:endParaRPr lang="zh-TW" altLang="en-US"/>
        </a:p>
      </dgm:t>
    </dgm:pt>
    <dgm:pt modelId="{72370B93-6C1A-4A17-95B5-93ED44C8B4AE}">
      <dgm:prSet custT="1"/>
      <dgm:spPr/>
      <dgm:t>
        <a:bodyPr/>
        <a:lstStyle/>
        <a:p>
          <a:pPr algn="just" rtl="0"/>
          <a:r>
            <a:rPr lang="zh-TW" sz="1600" dirty="0" smtClean="0"/>
            <a:t>不動產經紀業個人資料檔案安全維護管理辦法</a:t>
          </a:r>
          <a:r>
            <a:rPr lang="en-US" altLang="zh-TW" sz="1600" dirty="0" smtClean="0"/>
            <a:t>(</a:t>
          </a:r>
          <a:r>
            <a:rPr lang="en-US" altLang="zh-TW" sz="1600" b="1" u="sng" dirty="0" smtClean="0"/>
            <a:t>102</a:t>
          </a:r>
          <a:r>
            <a:rPr lang="en-US" altLang="zh-TW" sz="1600" u="sng" dirty="0" smtClean="0"/>
            <a:t>.07.10</a:t>
          </a:r>
          <a:r>
            <a:rPr lang="zh-TW" altLang="zh-TW" sz="1600" smtClean="0"/>
            <a:t>發布施行</a:t>
          </a:r>
          <a:r>
            <a:rPr lang="zh-TW" altLang="en-US" sz="1600" smtClean="0">
              <a:latin typeface="微軟正黑體" panose="020B0604030504040204" pitchFamily="34" charset="-120"/>
              <a:ea typeface="微軟正黑體" panose="020B0604030504040204" pitchFamily="34" charset="-120"/>
            </a:rPr>
            <a:t>；</a:t>
          </a:r>
          <a:r>
            <a:rPr lang="en-US" altLang="zh-TW" sz="1600" b="1" u="sng" smtClean="0"/>
            <a:t>111</a:t>
          </a:r>
          <a:r>
            <a:rPr lang="en-US" altLang="zh-TW" sz="1600" b="1" smtClean="0"/>
            <a:t>.2.7</a:t>
          </a:r>
          <a:r>
            <a:rPr lang="zh-TW" altLang="zh-TW" sz="1600" b="1" dirty="0" smtClean="0"/>
            <a:t>廢止</a:t>
          </a:r>
          <a:r>
            <a:rPr lang="en-US" altLang="zh-TW" sz="1600" dirty="0" smtClean="0"/>
            <a:t>)</a:t>
          </a:r>
          <a:endParaRPr lang="zh-TW" sz="1600" dirty="0"/>
        </a:p>
      </dgm:t>
    </dgm:pt>
    <dgm:pt modelId="{CF3B637F-96BA-44C0-B3BC-69C6A110E867}" type="parTrans" cxnId="{64E361AB-CB5D-462F-912B-9B75872C148A}">
      <dgm:prSet/>
      <dgm:spPr/>
      <dgm:t>
        <a:bodyPr/>
        <a:lstStyle/>
        <a:p>
          <a:endParaRPr lang="zh-TW" altLang="en-US"/>
        </a:p>
      </dgm:t>
    </dgm:pt>
    <dgm:pt modelId="{E544F78F-4629-4606-A830-DF2AB15E9A45}" type="sibTrans" cxnId="{64E361AB-CB5D-462F-912B-9B75872C148A}">
      <dgm:prSet/>
      <dgm:spPr/>
      <dgm:t>
        <a:bodyPr/>
        <a:lstStyle/>
        <a:p>
          <a:endParaRPr lang="zh-TW" altLang="en-US"/>
        </a:p>
      </dgm:t>
    </dgm:pt>
    <dgm:pt modelId="{726C10E8-8AC6-4FFC-91B8-5AFB5B2026B7}">
      <dgm:prSet custT="1"/>
      <dgm:spPr/>
      <dgm:t>
        <a:bodyPr/>
        <a:lstStyle/>
        <a:p>
          <a:pPr algn="l" rtl="0"/>
          <a:r>
            <a:rPr lang="zh-TW" altLang="en-US" sz="1800" b="1" dirty="0" smtClean="0"/>
            <a:t>內政部指定地政類非公務機關個人資料檔案安全維護管理辦法</a:t>
          </a:r>
          <a:endParaRPr lang="zh-TW" altLang="en-US" sz="1800" b="1" dirty="0"/>
        </a:p>
      </dgm:t>
    </dgm:pt>
    <dgm:pt modelId="{6EBDDE1D-9F43-4CF9-B1D3-D4880C1A467D}" type="parTrans" cxnId="{BE95C70C-BC74-4214-B0C0-81363B57622E}">
      <dgm:prSet/>
      <dgm:spPr/>
      <dgm:t>
        <a:bodyPr/>
        <a:lstStyle/>
        <a:p>
          <a:endParaRPr lang="zh-TW" altLang="en-US"/>
        </a:p>
      </dgm:t>
    </dgm:pt>
    <dgm:pt modelId="{BB3116ED-ADBA-48F8-B253-85A6DAB87502}" type="sibTrans" cxnId="{BE95C70C-BC74-4214-B0C0-81363B57622E}">
      <dgm:prSet/>
      <dgm:spPr/>
      <dgm:t>
        <a:bodyPr/>
        <a:lstStyle/>
        <a:p>
          <a:endParaRPr lang="zh-TW" altLang="en-US"/>
        </a:p>
      </dgm:t>
    </dgm:pt>
    <dgm:pt modelId="{2F7BB26B-B3F6-4989-8E29-94E9624969AC}" type="pres">
      <dgm:prSet presAssocID="{86BCB904-3E34-49B6-9658-F152BE0DB8EC}" presName="Name0" presStyleCnt="0">
        <dgm:presLayoutVars>
          <dgm:dir/>
          <dgm:resizeHandles val="exact"/>
        </dgm:presLayoutVars>
      </dgm:prSet>
      <dgm:spPr/>
      <dgm:t>
        <a:bodyPr/>
        <a:lstStyle/>
        <a:p>
          <a:endParaRPr lang="zh-TW" altLang="en-US"/>
        </a:p>
      </dgm:t>
    </dgm:pt>
    <dgm:pt modelId="{A194889E-32C4-46AA-96AB-C47E87A5DB80}" type="pres">
      <dgm:prSet presAssocID="{86BCB904-3E34-49B6-9658-F152BE0DB8EC}" presName="arrow" presStyleLbl="bgShp" presStyleIdx="0" presStyleCnt="1"/>
      <dgm:spPr/>
    </dgm:pt>
    <dgm:pt modelId="{C35778F9-CCAA-445F-8ECB-261D20255CC7}" type="pres">
      <dgm:prSet presAssocID="{86BCB904-3E34-49B6-9658-F152BE0DB8EC}" presName="points" presStyleCnt="0"/>
      <dgm:spPr/>
    </dgm:pt>
    <dgm:pt modelId="{CE4829BC-92CC-4595-A698-0F337B54DCA9}" type="pres">
      <dgm:prSet presAssocID="{819B260A-A1FE-44C7-A2D5-938EFF1E9E64}" presName="compositeA" presStyleCnt="0"/>
      <dgm:spPr/>
    </dgm:pt>
    <dgm:pt modelId="{01194F9F-044F-49FB-9B2D-37CF3A78244D}" type="pres">
      <dgm:prSet presAssocID="{819B260A-A1FE-44C7-A2D5-938EFF1E9E64}" presName="textA" presStyleLbl="revTx" presStyleIdx="0" presStyleCnt="3" custScaleX="126137">
        <dgm:presLayoutVars>
          <dgm:bulletEnabled val="1"/>
        </dgm:presLayoutVars>
      </dgm:prSet>
      <dgm:spPr/>
      <dgm:t>
        <a:bodyPr/>
        <a:lstStyle/>
        <a:p>
          <a:endParaRPr lang="zh-TW" altLang="en-US"/>
        </a:p>
      </dgm:t>
    </dgm:pt>
    <dgm:pt modelId="{074D912A-B39C-4DB2-8A35-4714BB2C7F34}" type="pres">
      <dgm:prSet presAssocID="{819B260A-A1FE-44C7-A2D5-938EFF1E9E64}" presName="circleA" presStyleLbl="node1" presStyleIdx="0" presStyleCnt="3"/>
      <dgm:spPr/>
    </dgm:pt>
    <dgm:pt modelId="{3D54E06C-258F-4D88-A835-8F863C025B5E}" type="pres">
      <dgm:prSet presAssocID="{819B260A-A1FE-44C7-A2D5-938EFF1E9E64}" presName="spaceA" presStyleCnt="0"/>
      <dgm:spPr/>
    </dgm:pt>
    <dgm:pt modelId="{86CEFB31-1CF6-4E6F-B5A0-702C22C66966}" type="pres">
      <dgm:prSet presAssocID="{DEDB0C28-82C2-45BA-AACA-29B98DBD06A2}" presName="space" presStyleCnt="0"/>
      <dgm:spPr/>
    </dgm:pt>
    <dgm:pt modelId="{2E819AC6-6DD9-4C24-A438-C49DCD731071}" type="pres">
      <dgm:prSet presAssocID="{72370B93-6C1A-4A17-95B5-93ED44C8B4AE}" presName="compositeB" presStyleCnt="0"/>
      <dgm:spPr/>
    </dgm:pt>
    <dgm:pt modelId="{273028A2-6BED-4E1D-8DA8-F619ACFBB5D3}" type="pres">
      <dgm:prSet presAssocID="{72370B93-6C1A-4A17-95B5-93ED44C8B4AE}" presName="textB" presStyleLbl="revTx" presStyleIdx="1" presStyleCnt="3">
        <dgm:presLayoutVars>
          <dgm:bulletEnabled val="1"/>
        </dgm:presLayoutVars>
      </dgm:prSet>
      <dgm:spPr/>
      <dgm:t>
        <a:bodyPr/>
        <a:lstStyle/>
        <a:p>
          <a:endParaRPr lang="zh-TW" altLang="en-US"/>
        </a:p>
      </dgm:t>
    </dgm:pt>
    <dgm:pt modelId="{59F8F5DC-36AC-4C9B-BD78-0D12BB9BD54A}" type="pres">
      <dgm:prSet presAssocID="{72370B93-6C1A-4A17-95B5-93ED44C8B4AE}" presName="circleB" presStyleLbl="node1" presStyleIdx="1" presStyleCnt="3"/>
      <dgm:spPr/>
    </dgm:pt>
    <dgm:pt modelId="{0DC74176-6FB7-4DD0-90A9-DF5371D47746}" type="pres">
      <dgm:prSet presAssocID="{72370B93-6C1A-4A17-95B5-93ED44C8B4AE}" presName="spaceB" presStyleCnt="0"/>
      <dgm:spPr/>
    </dgm:pt>
    <dgm:pt modelId="{7A69C872-9004-443F-B0C4-E659EBE4A45E}" type="pres">
      <dgm:prSet presAssocID="{E544F78F-4629-4606-A830-DF2AB15E9A45}" presName="space" presStyleCnt="0"/>
      <dgm:spPr/>
    </dgm:pt>
    <dgm:pt modelId="{85BF8ED9-6743-41F1-8A12-7ED455EE87F0}" type="pres">
      <dgm:prSet presAssocID="{726C10E8-8AC6-4FFC-91B8-5AFB5B2026B7}" presName="compositeA" presStyleCnt="0"/>
      <dgm:spPr/>
    </dgm:pt>
    <dgm:pt modelId="{99E0A590-8170-4A78-BCFA-56233B984ADC}" type="pres">
      <dgm:prSet presAssocID="{726C10E8-8AC6-4FFC-91B8-5AFB5B2026B7}" presName="textA" presStyleLbl="revTx" presStyleIdx="2" presStyleCnt="3" custScaleX="106719">
        <dgm:presLayoutVars>
          <dgm:bulletEnabled val="1"/>
        </dgm:presLayoutVars>
      </dgm:prSet>
      <dgm:spPr/>
      <dgm:t>
        <a:bodyPr/>
        <a:lstStyle/>
        <a:p>
          <a:endParaRPr lang="zh-TW" altLang="en-US"/>
        </a:p>
      </dgm:t>
    </dgm:pt>
    <dgm:pt modelId="{FDA65D58-58AA-4B31-AA11-49084A618072}" type="pres">
      <dgm:prSet presAssocID="{726C10E8-8AC6-4FFC-91B8-5AFB5B2026B7}" presName="circleA" presStyleLbl="node1" presStyleIdx="2" presStyleCnt="3"/>
      <dgm:spPr/>
    </dgm:pt>
    <dgm:pt modelId="{27953714-E39D-4B8E-8A7E-59E665DAD02F}" type="pres">
      <dgm:prSet presAssocID="{726C10E8-8AC6-4FFC-91B8-5AFB5B2026B7}" presName="spaceA" presStyleCnt="0"/>
      <dgm:spPr/>
    </dgm:pt>
  </dgm:ptLst>
  <dgm:cxnLst>
    <dgm:cxn modelId="{0A37032B-B797-4029-BB07-EA24D9BA5FE8}" type="presOf" srcId="{72370B93-6C1A-4A17-95B5-93ED44C8B4AE}" destId="{273028A2-6BED-4E1D-8DA8-F619ACFBB5D3}" srcOrd="0" destOrd="0" presId="urn:microsoft.com/office/officeart/2005/8/layout/hProcess11"/>
    <dgm:cxn modelId="{88AF0E53-41B8-4550-9713-12B72F547264}" srcId="{86BCB904-3E34-49B6-9658-F152BE0DB8EC}" destId="{819B260A-A1FE-44C7-A2D5-938EFF1E9E64}" srcOrd="0" destOrd="0" parTransId="{3F6B2DA7-F84C-45FB-B210-52E1E6715373}" sibTransId="{DEDB0C28-82C2-45BA-AACA-29B98DBD06A2}"/>
    <dgm:cxn modelId="{BE95C70C-BC74-4214-B0C0-81363B57622E}" srcId="{86BCB904-3E34-49B6-9658-F152BE0DB8EC}" destId="{726C10E8-8AC6-4FFC-91B8-5AFB5B2026B7}" srcOrd="2" destOrd="0" parTransId="{6EBDDE1D-9F43-4CF9-B1D3-D4880C1A467D}" sibTransId="{BB3116ED-ADBA-48F8-B253-85A6DAB87502}"/>
    <dgm:cxn modelId="{9EC88524-7136-4E96-AAAC-87496DE7ACC5}" type="presOf" srcId="{726C10E8-8AC6-4FFC-91B8-5AFB5B2026B7}" destId="{99E0A590-8170-4A78-BCFA-56233B984ADC}" srcOrd="0" destOrd="0" presId="urn:microsoft.com/office/officeart/2005/8/layout/hProcess11"/>
    <dgm:cxn modelId="{B8D799B9-0C1F-4280-AD05-ECC1D8C0CAE5}" type="presOf" srcId="{819B260A-A1FE-44C7-A2D5-938EFF1E9E64}" destId="{01194F9F-044F-49FB-9B2D-37CF3A78244D}" srcOrd="0" destOrd="0" presId="urn:microsoft.com/office/officeart/2005/8/layout/hProcess11"/>
    <dgm:cxn modelId="{9DC3FDF9-96A5-4B75-9F4E-0F320344CAF5}" type="presOf" srcId="{86BCB904-3E34-49B6-9658-F152BE0DB8EC}" destId="{2F7BB26B-B3F6-4989-8E29-94E9624969AC}" srcOrd="0" destOrd="0" presId="urn:microsoft.com/office/officeart/2005/8/layout/hProcess11"/>
    <dgm:cxn modelId="{64E361AB-CB5D-462F-912B-9B75872C148A}" srcId="{86BCB904-3E34-49B6-9658-F152BE0DB8EC}" destId="{72370B93-6C1A-4A17-95B5-93ED44C8B4AE}" srcOrd="1" destOrd="0" parTransId="{CF3B637F-96BA-44C0-B3BC-69C6A110E867}" sibTransId="{E544F78F-4629-4606-A830-DF2AB15E9A45}"/>
    <dgm:cxn modelId="{5C525832-15DD-4D32-9865-6FC83CAD69F6}" type="presParOf" srcId="{2F7BB26B-B3F6-4989-8E29-94E9624969AC}" destId="{A194889E-32C4-46AA-96AB-C47E87A5DB80}" srcOrd="0" destOrd="0" presId="urn:microsoft.com/office/officeart/2005/8/layout/hProcess11"/>
    <dgm:cxn modelId="{171411F0-98E6-47ED-BA54-E1A6B7D7FEE7}" type="presParOf" srcId="{2F7BB26B-B3F6-4989-8E29-94E9624969AC}" destId="{C35778F9-CCAA-445F-8ECB-261D20255CC7}" srcOrd="1" destOrd="0" presId="urn:microsoft.com/office/officeart/2005/8/layout/hProcess11"/>
    <dgm:cxn modelId="{F117E28D-8562-46C5-8A09-C54C6FFDDBED}" type="presParOf" srcId="{C35778F9-CCAA-445F-8ECB-261D20255CC7}" destId="{CE4829BC-92CC-4595-A698-0F337B54DCA9}" srcOrd="0" destOrd="0" presId="urn:microsoft.com/office/officeart/2005/8/layout/hProcess11"/>
    <dgm:cxn modelId="{58AB295B-4D3F-425B-8183-56DB73E2F019}" type="presParOf" srcId="{CE4829BC-92CC-4595-A698-0F337B54DCA9}" destId="{01194F9F-044F-49FB-9B2D-37CF3A78244D}" srcOrd="0" destOrd="0" presId="urn:microsoft.com/office/officeart/2005/8/layout/hProcess11"/>
    <dgm:cxn modelId="{CCE34F54-2DF2-447C-8D13-F64CCC5F397F}" type="presParOf" srcId="{CE4829BC-92CC-4595-A698-0F337B54DCA9}" destId="{074D912A-B39C-4DB2-8A35-4714BB2C7F34}" srcOrd="1" destOrd="0" presId="urn:microsoft.com/office/officeart/2005/8/layout/hProcess11"/>
    <dgm:cxn modelId="{49B92017-CD29-41EC-8147-70443FD4DC20}" type="presParOf" srcId="{CE4829BC-92CC-4595-A698-0F337B54DCA9}" destId="{3D54E06C-258F-4D88-A835-8F863C025B5E}" srcOrd="2" destOrd="0" presId="urn:microsoft.com/office/officeart/2005/8/layout/hProcess11"/>
    <dgm:cxn modelId="{614C2BB8-1815-4D98-AD13-A44EC29D50A1}" type="presParOf" srcId="{C35778F9-CCAA-445F-8ECB-261D20255CC7}" destId="{86CEFB31-1CF6-4E6F-B5A0-702C22C66966}" srcOrd="1" destOrd="0" presId="urn:microsoft.com/office/officeart/2005/8/layout/hProcess11"/>
    <dgm:cxn modelId="{9A06776E-3B75-453A-B0ED-ADEAB88E527E}" type="presParOf" srcId="{C35778F9-CCAA-445F-8ECB-261D20255CC7}" destId="{2E819AC6-6DD9-4C24-A438-C49DCD731071}" srcOrd="2" destOrd="0" presId="urn:microsoft.com/office/officeart/2005/8/layout/hProcess11"/>
    <dgm:cxn modelId="{059807F2-4F15-46DB-9B7D-7EB475A511B2}" type="presParOf" srcId="{2E819AC6-6DD9-4C24-A438-C49DCD731071}" destId="{273028A2-6BED-4E1D-8DA8-F619ACFBB5D3}" srcOrd="0" destOrd="0" presId="urn:microsoft.com/office/officeart/2005/8/layout/hProcess11"/>
    <dgm:cxn modelId="{E4A63C92-B32F-4329-9F4D-FF266E7055C1}" type="presParOf" srcId="{2E819AC6-6DD9-4C24-A438-C49DCD731071}" destId="{59F8F5DC-36AC-4C9B-BD78-0D12BB9BD54A}" srcOrd="1" destOrd="0" presId="urn:microsoft.com/office/officeart/2005/8/layout/hProcess11"/>
    <dgm:cxn modelId="{FFC96286-169F-44DD-9818-003BEB7A7150}" type="presParOf" srcId="{2E819AC6-6DD9-4C24-A438-C49DCD731071}" destId="{0DC74176-6FB7-4DD0-90A9-DF5371D47746}" srcOrd="2" destOrd="0" presId="urn:microsoft.com/office/officeart/2005/8/layout/hProcess11"/>
    <dgm:cxn modelId="{22756EAD-C91E-4A47-97FC-76EBFFB9957F}" type="presParOf" srcId="{C35778F9-CCAA-445F-8ECB-261D20255CC7}" destId="{7A69C872-9004-443F-B0C4-E659EBE4A45E}" srcOrd="3" destOrd="0" presId="urn:microsoft.com/office/officeart/2005/8/layout/hProcess11"/>
    <dgm:cxn modelId="{2E979DE2-ADB9-4BF8-9FCB-E6CD98F136A7}" type="presParOf" srcId="{C35778F9-CCAA-445F-8ECB-261D20255CC7}" destId="{85BF8ED9-6743-41F1-8A12-7ED455EE87F0}" srcOrd="4" destOrd="0" presId="urn:microsoft.com/office/officeart/2005/8/layout/hProcess11"/>
    <dgm:cxn modelId="{46CC6C9E-3506-488B-BA98-B27AC9142E43}" type="presParOf" srcId="{85BF8ED9-6743-41F1-8A12-7ED455EE87F0}" destId="{99E0A590-8170-4A78-BCFA-56233B984ADC}" srcOrd="0" destOrd="0" presId="urn:microsoft.com/office/officeart/2005/8/layout/hProcess11"/>
    <dgm:cxn modelId="{7D0B9E03-A019-4178-8A00-971EA058C8D5}" type="presParOf" srcId="{85BF8ED9-6743-41F1-8A12-7ED455EE87F0}" destId="{FDA65D58-58AA-4B31-AA11-49084A618072}" srcOrd="1" destOrd="0" presId="urn:microsoft.com/office/officeart/2005/8/layout/hProcess11"/>
    <dgm:cxn modelId="{E2D7869A-CD8A-4DB7-868A-5455F42AD3E4}" type="presParOf" srcId="{85BF8ED9-6743-41F1-8A12-7ED455EE87F0}" destId="{27953714-E39D-4B8E-8A7E-59E665DAD02F}"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B01FC7-E1D3-4909-8608-7C37A6B36CC0}"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zh-TW" altLang="en-US"/>
        </a:p>
      </dgm:t>
    </dgm:pt>
    <dgm:pt modelId="{3F16A3DB-6072-47F9-9F49-133846D8BA95}">
      <dgm:prSet custT="1"/>
      <dgm:spPr/>
      <dgm:t>
        <a:bodyPr/>
        <a:lstStyle/>
        <a:p>
          <a:pPr rtl="0"/>
          <a:r>
            <a:rPr lang="zh-TW" altLang="en-US" sz="2200" b="1" dirty="0" smtClean="0">
              <a:latin typeface="+mn-ea"/>
              <a:ea typeface="+mn-ea"/>
            </a:rPr>
            <a:t>蒐集</a:t>
          </a:r>
          <a:endParaRPr lang="zh-TW" altLang="en-US" sz="2200" b="1" dirty="0">
            <a:latin typeface="+mn-ea"/>
            <a:ea typeface="+mn-ea"/>
          </a:endParaRPr>
        </a:p>
      </dgm:t>
    </dgm:pt>
    <dgm:pt modelId="{32D85563-AC86-4D38-B8DF-1B778C8F83CA}" type="parTrans" cxnId="{2D6C2904-7386-421F-9668-C03CFB551685}">
      <dgm:prSet/>
      <dgm:spPr/>
      <dgm:t>
        <a:bodyPr/>
        <a:lstStyle/>
        <a:p>
          <a:endParaRPr lang="zh-TW" altLang="en-US"/>
        </a:p>
      </dgm:t>
    </dgm:pt>
    <dgm:pt modelId="{D3FC9C54-265B-4D1F-BB63-2A95AFF940E6}" type="sibTrans" cxnId="{2D6C2904-7386-421F-9668-C03CFB551685}">
      <dgm:prSet/>
      <dgm:spPr/>
      <dgm:t>
        <a:bodyPr/>
        <a:lstStyle/>
        <a:p>
          <a:endParaRPr lang="zh-TW" altLang="en-US"/>
        </a:p>
      </dgm:t>
    </dgm:pt>
    <dgm:pt modelId="{A28F315E-6838-45A7-A526-DFB408F91B36}">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zh-TW" altLang="en-US" sz="2000" dirty="0" smtClean="0">
              <a:latin typeface="+mn-ea"/>
              <a:ea typeface="+mn-ea"/>
            </a:rPr>
            <a:t>指以任何方式取得個人資料。</a:t>
          </a:r>
          <a:endParaRPr lang="zh-TW" altLang="en-US" sz="2000" dirty="0">
            <a:latin typeface="+mn-ea"/>
            <a:ea typeface="+mn-ea"/>
          </a:endParaRPr>
        </a:p>
      </dgm:t>
    </dgm:pt>
    <dgm:pt modelId="{083178DF-524D-44E6-BB57-704B4272214E}" type="parTrans" cxnId="{363839B9-4769-43D5-89D9-8D4B26F91E49}">
      <dgm:prSet/>
      <dgm:spPr/>
      <dgm:t>
        <a:bodyPr/>
        <a:lstStyle/>
        <a:p>
          <a:endParaRPr lang="zh-TW" altLang="en-US"/>
        </a:p>
      </dgm:t>
    </dgm:pt>
    <dgm:pt modelId="{32AC4ADC-469D-47C5-A636-79FF1A4B2BF7}" type="sibTrans" cxnId="{363839B9-4769-43D5-89D9-8D4B26F91E49}">
      <dgm:prSet/>
      <dgm:spPr/>
      <dgm:t>
        <a:bodyPr/>
        <a:lstStyle/>
        <a:p>
          <a:endParaRPr lang="zh-TW" altLang="en-US"/>
        </a:p>
      </dgm:t>
    </dgm:pt>
    <dgm:pt modelId="{8334A15F-C565-46CA-A9AB-74B163D0120B}">
      <dgm:prSet custT="1"/>
      <dgm:spPr/>
      <dgm:t>
        <a:bodyPr/>
        <a:lstStyle/>
        <a:p>
          <a:pPr rtl="0"/>
          <a:r>
            <a:rPr lang="zh-TW" altLang="en-US" sz="2200" b="1" dirty="0" smtClean="0">
              <a:latin typeface="+mn-ea"/>
              <a:ea typeface="+mn-ea"/>
            </a:rPr>
            <a:t>處理</a:t>
          </a:r>
          <a:endParaRPr lang="zh-TW" altLang="en-US" sz="2200" b="1" dirty="0">
            <a:latin typeface="+mn-ea"/>
            <a:ea typeface="+mn-ea"/>
          </a:endParaRPr>
        </a:p>
      </dgm:t>
    </dgm:pt>
    <dgm:pt modelId="{A6C3D290-87F6-415D-85D7-CF8EE1ED50B4}" type="parTrans" cxnId="{8D86423A-AE57-432C-BD3D-FE2E035C5F34}">
      <dgm:prSet/>
      <dgm:spPr/>
      <dgm:t>
        <a:bodyPr/>
        <a:lstStyle/>
        <a:p>
          <a:endParaRPr lang="zh-TW" altLang="en-US"/>
        </a:p>
      </dgm:t>
    </dgm:pt>
    <dgm:pt modelId="{67470F8D-240B-46CC-9AEC-BC82BC5A8E22}" type="sibTrans" cxnId="{8D86423A-AE57-432C-BD3D-FE2E035C5F34}">
      <dgm:prSet/>
      <dgm:spPr/>
      <dgm:t>
        <a:bodyPr/>
        <a:lstStyle/>
        <a:p>
          <a:endParaRPr lang="zh-TW" altLang="en-US"/>
        </a:p>
      </dgm:t>
    </dgm:pt>
    <dgm:pt modelId="{85A76918-9A45-4C2D-8F64-F25EEAD3E7DD}">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zh-TW" dirty="0" smtClean="0">
              <a:latin typeface="+mn-ea"/>
              <a:ea typeface="+mn-ea"/>
            </a:rPr>
            <a:t>指為建立或利用個人資料檔案所為資料之</a:t>
          </a:r>
          <a:r>
            <a:rPr lang="zh-TW" u="sng" dirty="0" smtClean="0">
              <a:latin typeface="+mn-ea"/>
              <a:ea typeface="+mn-ea"/>
            </a:rPr>
            <a:t>記錄、輸入</a:t>
          </a:r>
          <a:r>
            <a:rPr lang="zh-TW" dirty="0" smtClean="0">
              <a:latin typeface="+mn-ea"/>
              <a:ea typeface="+mn-ea"/>
            </a:rPr>
            <a:t>、儲存、</a:t>
          </a:r>
          <a:r>
            <a:rPr lang="zh-TW" u="sng" dirty="0" smtClean="0">
              <a:latin typeface="+mn-ea"/>
              <a:ea typeface="+mn-ea"/>
            </a:rPr>
            <a:t>編輯、更正</a:t>
          </a:r>
          <a:r>
            <a:rPr lang="zh-TW" dirty="0" smtClean="0">
              <a:latin typeface="+mn-ea"/>
              <a:ea typeface="+mn-ea"/>
            </a:rPr>
            <a:t>、</a:t>
          </a:r>
          <a:r>
            <a:rPr lang="zh-TW" u="sng" dirty="0" smtClean="0">
              <a:latin typeface="+mn-ea"/>
              <a:ea typeface="+mn-ea"/>
            </a:rPr>
            <a:t>複製</a:t>
          </a:r>
          <a:r>
            <a:rPr lang="zh-TW" dirty="0" smtClean="0">
              <a:latin typeface="+mn-ea"/>
              <a:ea typeface="+mn-ea"/>
            </a:rPr>
            <a:t>、</a:t>
          </a:r>
          <a:r>
            <a:rPr lang="zh-TW" u="sng" dirty="0" smtClean="0">
              <a:latin typeface="+mn-ea"/>
              <a:ea typeface="+mn-ea"/>
            </a:rPr>
            <a:t>檢索</a:t>
          </a:r>
          <a:r>
            <a:rPr lang="zh-TW" dirty="0" smtClean="0">
              <a:latin typeface="+mn-ea"/>
              <a:ea typeface="+mn-ea"/>
            </a:rPr>
            <a:t>、</a:t>
          </a:r>
          <a:r>
            <a:rPr lang="zh-TW" u="sng" dirty="0" smtClean="0">
              <a:latin typeface="+mn-ea"/>
              <a:ea typeface="+mn-ea"/>
            </a:rPr>
            <a:t>刪除</a:t>
          </a:r>
          <a:r>
            <a:rPr lang="zh-TW" dirty="0" smtClean="0">
              <a:latin typeface="+mn-ea"/>
              <a:ea typeface="+mn-ea"/>
            </a:rPr>
            <a:t>、</a:t>
          </a:r>
          <a:r>
            <a:rPr lang="zh-TW" u="sng" dirty="0" smtClean="0">
              <a:latin typeface="+mn-ea"/>
              <a:ea typeface="+mn-ea"/>
            </a:rPr>
            <a:t>輸出</a:t>
          </a:r>
          <a:r>
            <a:rPr lang="zh-TW" dirty="0" smtClean="0">
              <a:latin typeface="+mn-ea"/>
              <a:ea typeface="+mn-ea"/>
            </a:rPr>
            <a:t>、連結或</a:t>
          </a:r>
          <a:r>
            <a:rPr lang="zh-TW" u="sng" dirty="0" smtClean="0">
              <a:latin typeface="+mn-ea"/>
              <a:ea typeface="+mn-ea"/>
            </a:rPr>
            <a:t>內部傳送</a:t>
          </a:r>
          <a:r>
            <a:rPr lang="zh-TW" dirty="0" smtClean="0">
              <a:latin typeface="+mn-ea"/>
              <a:ea typeface="+mn-ea"/>
            </a:rPr>
            <a:t>。</a:t>
          </a:r>
          <a:endParaRPr lang="zh-TW" dirty="0">
            <a:latin typeface="+mn-ea"/>
            <a:ea typeface="+mn-ea"/>
          </a:endParaRPr>
        </a:p>
      </dgm:t>
    </dgm:pt>
    <dgm:pt modelId="{7A8F89E6-B799-4314-8FFB-52FC0296A868}" type="parTrans" cxnId="{5F788F27-65A1-4323-A4FE-20ACCF1E3AB6}">
      <dgm:prSet/>
      <dgm:spPr/>
      <dgm:t>
        <a:bodyPr/>
        <a:lstStyle/>
        <a:p>
          <a:endParaRPr lang="zh-TW" altLang="en-US"/>
        </a:p>
      </dgm:t>
    </dgm:pt>
    <dgm:pt modelId="{C50D2A6F-2B69-484D-BDE4-2BB93881F894}" type="sibTrans" cxnId="{5F788F27-65A1-4323-A4FE-20ACCF1E3AB6}">
      <dgm:prSet/>
      <dgm:spPr/>
      <dgm:t>
        <a:bodyPr/>
        <a:lstStyle/>
        <a:p>
          <a:endParaRPr lang="zh-TW" altLang="en-US"/>
        </a:p>
      </dgm:t>
    </dgm:pt>
    <dgm:pt modelId="{8927E954-24A1-48CC-85C4-3330D6CDBA6A}">
      <dgm:prSet custT="1"/>
      <dgm:spPr/>
      <dgm:t>
        <a:bodyPr/>
        <a:lstStyle/>
        <a:p>
          <a:pPr rtl="0"/>
          <a:r>
            <a:rPr lang="zh-TW" altLang="en-US" sz="2200" b="1" dirty="0" smtClean="0">
              <a:latin typeface="+mn-ea"/>
              <a:ea typeface="+mn-ea"/>
            </a:rPr>
            <a:t>利用</a:t>
          </a:r>
          <a:endParaRPr lang="zh-TW" altLang="en-US" sz="2200" b="1" dirty="0">
            <a:latin typeface="+mn-ea"/>
            <a:ea typeface="+mn-ea"/>
          </a:endParaRPr>
        </a:p>
      </dgm:t>
    </dgm:pt>
    <dgm:pt modelId="{8B627348-9A9F-4000-B3A2-31D31A689183}" type="parTrans" cxnId="{16DA865D-22A8-4247-86E0-5C6EA4AA6FF4}">
      <dgm:prSet/>
      <dgm:spPr/>
      <dgm:t>
        <a:bodyPr/>
        <a:lstStyle/>
        <a:p>
          <a:endParaRPr lang="zh-TW" altLang="en-US"/>
        </a:p>
      </dgm:t>
    </dgm:pt>
    <dgm:pt modelId="{D8B295AB-B20F-4420-B38F-C2C9488BA72F}" type="sibTrans" cxnId="{16DA865D-22A8-4247-86E0-5C6EA4AA6FF4}">
      <dgm:prSet/>
      <dgm:spPr/>
      <dgm:t>
        <a:bodyPr/>
        <a:lstStyle/>
        <a:p>
          <a:endParaRPr lang="zh-TW" altLang="en-US"/>
        </a:p>
      </dgm:t>
    </dgm:pt>
    <dgm:pt modelId="{18D8858D-A0DF-4760-A2A5-256712A8E0A8}">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zh-TW" altLang="en-US" sz="2000" dirty="0" smtClean="0">
              <a:latin typeface="+mn-ea"/>
              <a:ea typeface="+mn-ea"/>
            </a:rPr>
            <a:t>指將蒐集之個人資料為處理以外之使用。</a:t>
          </a:r>
          <a:endParaRPr lang="zh-TW" altLang="en-US" sz="2000" dirty="0">
            <a:latin typeface="+mn-ea"/>
            <a:ea typeface="+mn-ea"/>
          </a:endParaRPr>
        </a:p>
      </dgm:t>
    </dgm:pt>
    <dgm:pt modelId="{F1DE43B5-24C6-4E5C-9D1F-A6FB5C6C1CFA}" type="parTrans" cxnId="{64650628-E290-4BAC-8352-5FCACC920ED3}">
      <dgm:prSet/>
      <dgm:spPr/>
      <dgm:t>
        <a:bodyPr/>
        <a:lstStyle/>
        <a:p>
          <a:endParaRPr lang="zh-TW" altLang="en-US"/>
        </a:p>
      </dgm:t>
    </dgm:pt>
    <dgm:pt modelId="{283829FA-DB4F-4A49-A5B3-0EA83DDE2939}" type="sibTrans" cxnId="{64650628-E290-4BAC-8352-5FCACC920ED3}">
      <dgm:prSet/>
      <dgm:spPr/>
      <dgm:t>
        <a:bodyPr/>
        <a:lstStyle/>
        <a:p>
          <a:endParaRPr lang="zh-TW" altLang="en-US"/>
        </a:p>
      </dgm:t>
    </dgm:pt>
    <dgm:pt modelId="{AB3C1E1B-4B6F-408C-95C7-1624E37F087C}" type="pres">
      <dgm:prSet presAssocID="{4AB01FC7-E1D3-4909-8608-7C37A6B36CC0}" presName="Name0" presStyleCnt="0">
        <dgm:presLayoutVars>
          <dgm:dir/>
          <dgm:animLvl val="lvl"/>
          <dgm:resizeHandles val="exact"/>
        </dgm:presLayoutVars>
      </dgm:prSet>
      <dgm:spPr/>
      <dgm:t>
        <a:bodyPr/>
        <a:lstStyle/>
        <a:p>
          <a:endParaRPr lang="zh-TW" altLang="en-US"/>
        </a:p>
      </dgm:t>
    </dgm:pt>
    <dgm:pt modelId="{5FA276A7-B7B6-41CA-971C-66EEB0ABA019}" type="pres">
      <dgm:prSet presAssocID="{3F16A3DB-6072-47F9-9F49-133846D8BA95}" presName="composite" presStyleCnt="0"/>
      <dgm:spPr/>
    </dgm:pt>
    <dgm:pt modelId="{7725C443-5EE7-40FF-ADC9-C083874F58A5}" type="pres">
      <dgm:prSet presAssocID="{3F16A3DB-6072-47F9-9F49-133846D8BA95}" presName="parTx" presStyleLbl="alignNode1" presStyleIdx="0" presStyleCnt="3">
        <dgm:presLayoutVars>
          <dgm:chMax val="0"/>
          <dgm:chPref val="0"/>
          <dgm:bulletEnabled val="1"/>
        </dgm:presLayoutVars>
      </dgm:prSet>
      <dgm:spPr/>
      <dgm:t>
        <a:bodyPr/>
        <a:lstStyle/>
        <a:p>
          <a:endParaRPr lang="zh-TW" altLang="en-US"/>
        </a:p>
      </dgm:t>
    </dgm:pt>
    <dgm:pt modelId="{3C3762FC-BF1E-4525-9D6C-9B2F382B4119}" type="pres">
      <dgm:prSet presAssocID="{3F16A3DB-6072-47F9-9F49-133846D8BA95}" presName="desTx" presStyleLbl="alignAccFollowNode1" presStyleIdx="0" presStyleCnt="3">
        <dgm:presLayoutVars>
          <dgm:bulletEnabled val="1"/>
        </dgm:presLayoutVars>
      </dgm:prSet>
      <dgm:spPr/>
      <dgm:t>
        <a:bodyPr/>
        <a:lstStyle/>
        <a:p>
          <a:endParaRPr lang="zh-TW" altLang="en-US"/>
        </a:p>
      </dgm:t>
    </dgm:pt>
    <dgm:pt modelId="{3512AA8D-AF55-494D-A746-3F157D2F816A}" type="pres">
      <dgm:prSet presAssocID="{D3FC9C54-265B-4D1F-BB63-2A95AFF940E6}" presName="space" presStyleCnt="0"/>
      <dgm:spPr/>
    </dgm:pt>
    <dgm:pt modelId="{0D8B7391-00AB-4331-B229-1DAE2F446062}" type="pres">
      <dgm:prSet presAssocID="{8334A15F-C565-46CA-A9AB-74B163D0120B}" presName="composite" presStyleCnt="0"/>
      <dgm:spPr/>
    </dgm:pt>
    <dgm:pt modelId="{1CC75AE6-28BD-47B1-8BA5-B38BE4F6F6AA}" type="pres">
      <dgm:prSet presAssocID="{8334A15F-C565-46CA-A9AB-74B163D0120B}" presName="parTx" presStyleLbl="alignNode1" presStyleIdx="1" presStyleCnt="3">
        <dgm:presLayoutVars>
          <dgm:chMax val="0"/>
          <dgm:chPref val="0"/>
          <dgm:bulletEnabled val="1"/>
        </dgm:presLayoutVars>
      </dgm:prSet>
      <dgm:spPr/>
      <dgm:t>
        <a:bodyPr/>
        <a:lstStyle/>
        <a:p>
          <a:endParaRPr lang="zh-TW" altLang="en-US"/>
        </a:p>
      </dgm:t>
    </dgm:pt>
    <dgm:pt modelId="{976A566D-2A2B-4D6D-956D-DC7F67EE558A}" type="pres">
      <dgm:prSet presAssocID="{8334A15F-C565-46CA-A9AB-74B163D0120B}" presName="desTx" presStyleLbl="alignAccFollowNode1" presStyleIdx="1" presStyleCnt="3">
        <dgm:presLayoutVars>
          <dgm:bulletEnabled val="1"/>
        </dgm:presLayoutVars>
      </dgm:prSet>
      <dgm:spPr/>
      <dgm:t>
        <a:bodyPr/>
        <a:lstStyle/>
        <a:p>
          <a:endParaRPr lang="zh-TW" altLang="en-US"/>
        </a:p>
      </dgm:t>
    </dgm:pt>
    <dgm:pt modelId="{D2D27891-E692-41CA-8227-6439F255AF11}" type="pres">
      <dgm:prSet presAssocID="{67470F8D-240B-46CC-9AEC-BC82BC5A8E22}" presName="space" presStyleCnt="0"/>
      <dgm:spPr/>
    </dgm:pt>
    <dgm:pt modelId="{FD607074-C32F-408B-B8BC-6664955C158C}" type="pres">
      <dgm:prSet presAssocID="{8927E954-24A1-48CC-85C4-3330D6CDBA6A}" presName="composite" presStyleCnt="0"/>
      <dgm:spPr/>
    </dgm:pt>
    <dgm:pt modelId="{77095FC1-4743-4A8D-8FB0-6CC7B7832E55}" type="pres">
      <dgm:prSet presAssocID="{8927E954-24A1-48CC-85C4-3330D6CDBA6A}" presName="parTx" presStyleLbl="alignNode1" presStyleIdx="2" presStyleCnt="3" custLinFactNeighborX="103" custLinFactNeighborY="1987">
        <dgm:presLayoutVars>
          <dgm:chMax val="0"/>
          <dgm:chPref val="0"/>
          <dgm:bulletEnabled val="1"/>
        </dgm:presLayoutVars>
      </dgm:prSet>
      <dgm:spPr/>
      <dgm:t>
        <a:bodyPr/>
        <a:lstStyle/>
        <a:p>
          <a:endParaRPr lang="zh-TW" altLang="en-US"/>
        </a:p>
      </dgm:t>
    </dgm:pt>
    <dgm:pt modelId="{E2D46628-8F2C-4721-A0BE-DA5E6DCB68ED}" type="pres">
      <dgm:prSet presAssocID="{8927E954-24A1-48CC-85C4-3330D6CDBA6A}" presName="desTx" presStyleLbl="alignAccFollowNode1" presStyleIdx="2" presStyleCnt="3">
        <dgm:presLayoutVars>
          <dgm:bulletEnabled val="1"/>
        </dgm:presLayoutVars>
      </dgm:prSet>
      <dgm:spPr/>
      <dgm:t>
        <a:bodyPr/>
        <a:lstStyle/>
        <a:p>
          <a:endParaRPr lang="zh-TW" altLang="en-US"/>
        </a:p>
      </dgm:t>
    </dgm:pt>
  </dgm:ptLst>
  <dgm:cxnLst>
    <dgm:cxn modelId="{363839B9-4769-43D5-89D9-8D4B26F91E49}" srcId="{3F16A3DB-6072-47F9-9F49-133846D8BA95}" destId="{A28F315E-6838-45A7-A526-DFB408F91B36}" srcOrd="0" destOrd="0" parTransId="{083178DF-524D-44E6-BB57-704B4272214E}" sibTransId="{32AC4ADC-469D-47C5-A636-79FF1A4B2BF7}"/>
    <dgm:cxn modelId="{988CE607-4E5B-4E7A-A1A8-B4AE1C1533F2}" type="presOf" srcId="{8927E954-24A1-48CC-85C4-3330D6CDBA6A}" destId="{77095FC1-4743-4A8D-8FB0-6CC7B7832E55}" srcOrd="0" destOrd="0" presId="urn:microsoft.com/office/officeart/2005/8/layout/hList1"/>
    <dgm:cxn modelId="{16DA865D-22A8-4247-86E0-5C6EA4AA6FF4}" srcId="{4AB01FC7-E1D3-4909-8608-7C37A6B36CC0}" destId="{8927E954-24A1-48CC-85C4-3330D6CDBA6A}" srcOrd="2" destOrd="0" parTransId="{8B627348-9A9F-4000-B3A2-31D31A689183}" sibTransId="{D8B295AB-B20F-4420-B38F-C2C9488BA72F}"/>
    <dgm:cxn modelId="{2D6C2904-7386-421F-9668-C03CFB551685}" srcId="{4AB01FC7-E1D3-4909-8608-7C37A6B36CC0}" destId="{3F16A3DB-6072-47F9-9F49-133846D8BA95}" srcOrd="0" destOrd="0" parTransId="{32D85563-AC86-4D38-B8DF-1B778C8F83CA}" sibTransId="{D3FC9C54-265B-4D1F-BB63-2A95AFF940E6}"/>
    <dgm:cxn modelId="{D6416C7C-206E-4511-BBE3-4432529B27BA}" type="presOf" srcId="{8334A15F-C565-46CA-A9AB-74B163D0120B}" destId="{1CC75AE6-28BD-47B1-8BA5-B38BE4F6F6AA}" srcOrd="0" destOrd="0" presId="urn:microsoft.com/office/officeart/2005/8/layout/hList1"/>
    <dgm:cxn modelId="{F0AA7AD5-0BB0-4663-AC79-275B78B8C393}" type="presOf" srcId="{4AB01FC7-E1D3-4909-8608-7C37A6B36CC0}" destId="{AB3C1E1B-4B6F-408C-95C7-1624E37F087C}" srcOrd="0" destOrd="0" presId="urn:microsoft.com/office/officeart/2005/8/layout/hList1"/>
    <dgm:cxn modelId="{8D86423A-AE57-432C-BD3D-FE2E035C5F34}" srcId="{4AB01FC7-E1D3-4909-8608-7C37A6B36CC0}" destId="{8334A15F-C565-46CA-A9AB-74B163D0120B}" srcOrd="1" destOrd="0" parTransId="{A6C3D290-87F6-415D-85D7-CF8EE1ED50B4}" sibTransId="{67470F8D-240B-46CC-9AEC-BC82BC5A8E22}"/>
    <dgm:cxn modelId="{64650628-E290-4BAC-8352-5FCACC920ED3}" srcId="{8927E954-24A1-48CC-85C4-3330D6CDBA6A}" destId="{18D8858D-A0DF-4760-A2A5-256712A8E0A8}" srcOrd="0" destOrd="0" parTransId="{F1DE43B5-24C6-4E5C-9D1F-A6FB5C6C1CFA}" sibTransId="{283829FA-DB4F-4A49-A5B3-0EA83DDE2939}"/>
    <dgm:cxn modelId="{A2673C48-74EC-48CE-B69D-0151253C0699}" type="presOf" srcId="{A28F315E-6838-45A7-A526-DFB408F91B36}" destId="{3C3762FC-BF1E-4525-9D6C-9B2F382B4119}" srcOrd="0" destOrd="0" presId="urn:microsoft.com/office/officeart/2005/8/layout/hList1"/>
    <dgm:cxn modelId="{5F788F27-65A1-4323-A4FE-20ACCF1E3AB6}" srcId="{8334A15F-C565-46CA-A9AB-74B163D0120B}" destId="{85A76918-9A45-4C2D-8F64-F25EEAD3E7DD}" srcOrd="0" destOrd="0" parTransId="{7A8F89E6-B799-4314-8FFB-52FC0296A868}" sibTransId="{C50D2A6F-2B69-484D-BDE4-2BB93881F894}"/>
    <dgm:cxn modelId="{16671C89-E15D-449E-9E75-DCC2188FEA24}" type="presOf" srcId="{3F16A3DB-6072-47F9-9F49-133846D8BA95}" destId="{7725C443-5EE7-40FF-ADC9-C083874F58A5}" srcOrd="0" destOrd="0" presId="urn:microsoft.com/office/officeart/2005/8/layout/hList1"/>
    <dgm:cxn modelId="{E66B2733-8E2F-449D-91F7-51EACA7F6CA2}" type="presOf" srcId="{18D8858D-A0DF-4760-A2A5-256712A8E0A8}" destId="{E2D46628-8F2C-4721-A0BE-DA5E6DCB68ED}" srcOrd="0" destOrd="0" presId="urn:microsoft.com/office/officeart/2005/8/layout/hList1"/>
    <dgm:cxn modelId="{6157B402-22D7-49BF-97C4-C2409AE20B53}" type="presOf" srcId="{85A76918-9A45-4C2D-8F64-F25EEAD3E7DD}" destId="{976A566D-2A2B-4D6D-956D-DC7F67EE558A}" srcOrd="0" destOrd="0" presId="urn:microsoft.com/office/officeart/2005/8/layout/hList1"/>
    <dgm:cxn modelId="{20A58BAA-2E03-4A00-9FB8-C2DD6D5D45FC}" type="presParOf" srcId="{AB3C1E1B-4B6F-408C-95C7-1624E37F087C}" destId="{5FA276A7-B7B6-41CA-971C-66EEB0ABA019}" srcOrd="0" destOrd="0" presId="urn:microsoft.com/office/officeart/2005/8/layout/hList1"/>
    <dgm:cxn modelId="{B81F0CA3-CF84-4BFA-80BD-3342AD063593}" type="presParOf" srcId="{5FA276A7-B7B6-41CA-971C-66EEB0ABA019}" destId="{7725C443-5EE7-40FF-ADC9-C083874F58A5}" srcOrd="0" destOrd="0" presId="urn:microsoft.com/office/officeart/2005/8/layout/hList1"/>
    <dgm:cxn modelId="{95260741-8DF7-4060-84E2-58AB2EE4FF25}" type="presParOf" srcId="{5FA276A7-B7B6-41CA-971C-66EEB0ABA019}" destId="{3C3762FC-BF1E-4525-9D6C-9B2F382B4119}" srcOrd="1" destOrd="0" presId="urn:microsoft.com/office/officeart/2005/8/layout/hList1"/>
    <dgm:cxn modelId="{A5298F99-F1B3-4801-A31E-C129F5DDFD08}" type="presParOf" srcId="{AB3C1E1B-4B6F-408C-95C7-1624E37F087C}" destId="{3512AA8D-AF55-494D-A746-3F157D2F816A}" srcOrd="1" destOrd="0" presId="urn:microsoft.com/office/officeart/2005/8/layout/hList1"/>
    <dgm:cxn modelId="{11301BEF-97CB-4A85-8D96-E780F14C87DE}" type="presParOf" srcId="{AB3C1E1B-4B6F-408C-95C7-1624E37F087C}" destId="{0D8B7391-00AB-4331-B229-1DAE2F446062}" srcOrd="2" destOrd="0" presId="urn:microsoft.com/office/officeart/2005/8/layout/hList1"/>
    <dgm:cxn modelId="{3E39E341-674E-486E-9E09-6588DD253BFC}" type="presParOf" srcId="{0D8B7391-00AB-4331-B229-1DAE2F446062}" destId="{1CC75AE6-28BD-47B1-8BA5-B38BE4F6F6AA}" srcOrd="0" destOrd="0" presId="urn:microsoft.com/office/officeart/2005/8/layout/hList1"/>
    <dgm:cxn modelId="{A9215361-84C2-4A6D-B2C6-E2F19176A8B7}" type="presParOf" srcId="{0D8B7391-00AB-4331-B229-1DAE2F446062}" destId="{976A566D-2A2B-4D6D-956D-DC7F67EE558A}" srcOrd="1" destOrd="0" presId="urn:microsoft.com/office/officeart/2005/8/layout/hList1"/>
    <dgm:cxn modelId="{810BBE38-53E3-43EA-AE80-D2EFCB3C1801}" type="presParOf" srcId="{AB3C1E1B-4B6F-408C-95C7-1624E37F087C}" destId="{D2D27891-E692-41CA-8227-6439F255AF11}" srcOrd="3" destOrd="0" presId="urn:microsoft.com/office/officeart/2005/8/layout/hList1"/>
    <dgm:cxn modelId="{3D56E8D2-7679-494B-9FDF-CA78C188C5B5}" type="presParOf" srcId="{AB3C1E1B-4B6F-408C-95C7-1624E37F087C}" destId="{FD607074-C32F-408B-B8BC-6664955C158C}" srcOrd="4" destOrd="0" presId="urn:microsoft.com/office/officeart/2005/8/layout/hList1"/>
    <dgm:cxn modelId="{C6DAC91C-5278-48C6-AE3E-D060192CE07B}" type="presParOf" srcId="{FD607074-C32F-408B-B8BC-6664955C158C}" destId="{77095FC1-4743-4A8D-8FB0-6CC7B7832E55}" srcOrd="0" destOrd="0" presId="urn:microsoft.com/office/officeart/2005/8/layout/hList1"/>
    <dgm:cxn modelId="{FEB16FFB-B653-4C79-8268-9E27C3C37E53}" type="presParOf" srcId="{FD607074-C32F-408B-B8BC-6664955C158C}" destId="{E2D46628-8F2C-4721-A0BE-DA5E6DCB68E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E389AD-3E3F-4CD9-BAD4-D4C4F711D30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D503D910-5669-4EDA-9F91-F7DBF4B2F3C7}">
      <dgm:prSet/>
      <dgm:spPr>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zh-TW" dirty="0" smtClean="0"/>
            <a:t>非公務機關與當事人間於</a:t>
          </a:r>
          <a:r>
            <a:rPr lang="zh-TW" b="1" u="sng" dirty="0" smtClean="0"/>
            <a:t>契約成立前</a:t>
          </a:r>
          <a:r>
            <a:rPr lang="zh-TW" dirty="0" smtClean="0"/>
            <a:t>，</a:t>
          </a:r>
          <a:r>
            <a:rPr lang="zh-TW" u="sng" dirty="0" smtClean="0"/>
            <a:t>為</a:t>
          </a:r>
          <a:r>
            <a:rPr lang="zh-TW" dirty="0" smtClean="0"/>
            <a:t>準備或商議</a:t>
          </a:r>
          <a:r>
            <a:rPr lang="zh-TW" u="sng" dirty="0" smtClean="0"/>
            <a:t>訂立契約</a:t>
          </a:r>
          <a:r>
            <a:rPr lang="zh-TW" dirty="0" smtClean="0"/>
            <a:t>或為</a:t>
          </a:r>
          <a:r>
            <a:rPr lang="zh-TW" u="sng" dirty="0" smtClean="0"/>
            <a:t>交易</a:t>
          </a:r>
          <a:r>
            <a:rPr lang="zh-TW" dirty="0" smtClean="0"/>
            <a:t>之</a:t>
          </a:r>
          <a:r>
            <a:rPr lang="zh-TW" u="sng" dirty="0" smtClean="0"/>
            <a:t>目的</a:t>
          </a:r>
          <a:r>
            <a:rPr lang="zh-TW" dirty="0" smtClean="0"/>
            <a:t>，所進行</a:t>
          </a:r>
          <a:r>
            <a:rPr lang="zh-TW" u="sng" dirty="0" smtClean="0"/>
            <a:t>之接觸或磋商行為</a:t>
          </a:r>
          <a:r>
            <a:rPr lang="zh-TW" dirty="0" smtClean="0"/>
            <a:t>。</a:t>
          </a:r>
          <a:endParaRPr lang="zh-TW" dirty="0"/>
        </a:p>
      </dgm:t>
    </dgm:pt>
    <dgm:pt modelId="{EBA5C512-C32B-41E5-95F0-B2599597FA6F}" type="parTrans" cxnId="{844D4081-B6DA-47C0-9149-2D71E5028C33}">
      <dgm:prSet/>
      <dgm:spPr/>
      <dgm:t>
        <a:bodyPr/>
        <a:lstStyle/>
        <a:p>
          <a:endParaRPr lang="zh-TW" altLang="en-US"/>
        </a:p>
      </dgm:t>
    </dgm:pt>
    <dgm:pt modelId="{C0134D0A-C84A-4201-AE55-EF1C96D0807D}" type="sibTrans" cxnId="{844D4081-B6DA-47C0-9149-2D71E5028C33}">
      <dgm:prSet/>
      <dgm:spPr/>
      <dgm:t>
        <a:bodyPr/>
        <a:lstStyle/>
        <a:p>
          <a:endParaRPr lang="zh-TW" altLang="en-US"/>
        </a:p>
      </dgm:t>
    </dgm:pt>
    <dgm:pt modelId="{9848229E-3353-4B97-8284-1DC3C906A406}">
      <dgm:prSet/>
      <dgm:spPr>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zh-TW" dirty="0" smtClean="0"/>
            <a:t>契約因無效、撤銷、解除、終止而消滅或履行完成時，非公務機關與當事人為</a:t>
          </a:r>
          <a:r>
            <a:rPr lang="zh-TW" u="sng" dirty="0" smtClean="0"/>
            <a:t>行使權利</a:t>
          </a:r>
          <a:r>
            <a:rPr lang="zh-TW" dirty="0" smtClean="0"/>
            <a:t>、</a:t>
          </a:r>
          <a:r>
            <a:rPr lang="zh-TW" u="sng" dirty="0" smtClean="0"/>
            <a:t>履行義務</a:t>
          </a:r>
          <a:r>
            <a:rPr lang="zh-TW" dirty="0" smtClean="0"/>
            <a:t>，或</a:t>
          </a:r>
          <a:r>
            <a:rPr lang="zh-TW" u="sng" dirty="0" smtClean="0"/>
            <a:t>確保個人資料完整性</a:t>
          </a:r>
          <a:r>
            <a:rPr lang="zh-TW" dirty="0" smtClean="0"/>
            <a:t>之目的所為之</a:t>
          </a:r>
          <a:r>
            <a:rPr lang="zh-TW" u="sng" dirty="0" smtClean="0"/>
            <a:t>連繫行為</a:t>
          </a:r>
          <a:r>
            <a:rPr lang="zh-TW" dirty="0" smtClean="0"/>
            <a:t>。</a:t>
          </a:r>
          <a:endParaRPr lang="zh-TW" dirty="0"/>
        </a:p>
      </dgm:t>
    </dgm:pt>
    <dgm:pt modelId="{27D04622-F101-43EA-BE77-3E4DEC7C19A7}" type="parTrans" cxnId="{F3826685-4396-4EFF-AA9D-783808D38DF5}">
      <dgm:prSet/>
      <dgm:spPr/>
      <dgm:t>
        <a:bodyPr/>
        <a:lstStyle/>
        <a:p>
          <a:endParaRPr lang="zh-TW" altLang="en-US"/>
        </a:p>
      </dgm:t>
    </dgm:pt>
    <dgm:pt modelId="{E2F03695-8F2C-4CEF-BA61-5BDE12DA8AD1}" type="sibTrans" cxnId="{F3826685-4396-4EFF-AA9D-783808D38DF5}">
      <dgm:prSet/>
      <dgm:spPr/>
      <dgm:t>
        <a:bodyPr/>
        <a:lstStyle/>
        <a:p>
          <a:endParaRPr lang="zh-TW" altLang="en-US"/>
        </a:p>
      </dgm:t>
    </dgm:pt>
    <dgm:pt modelId="{77BB9D72-E0B2-4E92-9783-9382E306EECF}" type="pres">
      <dgm:prSet presAssocID="{0BE389AD-3E3F-4CD9-BAD4-D4C4F711D305}" presName="linear" presStyleCnt="0">
        <dgm:presLayoutVars>
          <dgm:animLvl val="lvl"/>
          <dgm:resizeHandles val="exact"/>
        </dgm:presLayoutVars>
      </dgm:prSet>
      <dgm:spPr/>
      <dgm:t>
        <a:bodyPr/>
        <a:lstStyle/>
        <a:p>
          <a:endParaRPr lang="zh-TW" altLang="en-US"/>
        </a:p>
      </dgm:t>
    </dgm:pt>
    <dgm:pt modelId="{11054DE4-578E-4E1B-8F86-FB2E535A66EB}" type="pres">
      <dgm:prSet presAssocID="{D503D910-5669-4EDA-9F91-F7DBF4B2F3C7}" presName="parentText" presStyleLbl="node1" presStyleIdx="0" presStyleCnt="2">
        <dgm:presLayoutVars>
          <dgm:chMax val="0"/>
          <dgm:bulletEnabled val="1"/>
        </dgm:presLayoutVars>
      </dgm:prSet>
      <dgm:spPr/>
      <dgm:t>
        <a:bodyPr/>
        <a:lstStyle/>
        <a:p>
          <a:endParaRPr lang="zh-TW" altLang="en-US"/>
        </a:p>
      </dgm:t>
    </dgm:pt>
    <dgm:pt modelId="{04F8A6D7-8843-4C8A-8289-067A11BE8922}" type="pres">
      <dgm:prSet presAssocID="{C0134D0A-C84A-4201-AE55-EF1C96D0807D}" presName="spacer" presStyleCnt="0"/>
      <dgm:spPr/>
    </dgm:pt>
    <dgm:pt modelId="{37577811-E942-4E41-A583-9268E4ACCF6F}" type="pres">
      <dgm:prSet presAssocID="{9848229E-3353-4B97-8284-1DC3C906A406}" presName="parentText" presStyleLbl="node1" presStyleIdx="1" presStyleCnt="2">
        <dgm:presLayoutVars>
          <dgm:chMax val="0"/>
          <dgm:bulletEnabled val="1"/>
        </dgm:presLayoutVars>
      </dgm:prSet>
      <dgm:spPr/>
      <dgm:t>
        <a:bodyPr/>
        <a:lstStyle/>
        <a:p>
          <a:endParaRPr lang="zh-TW" altLang="en-US"/>
        </a:p>
      </dgm:t>
    </dgm:pt>
  </dgm:ptLst>
  <dgm:cxnLst>
    <dgm:cxn modelId="{F3826685-4396-4EFF-AA9D-783808D38DF5}" srcId="{0BE389AD-3E3F-4CD9-BAD4-D4C4F711D305}" destId="{9848229E-3353-4B97-8284-1DC3C906A406}" srcOrd="1" destOrd="0" parTransId="{27D04622-F101-43EA-BE77-3E4DEC7C19A7}" sibTransId="{E2F03695-8F2C-4CEF-BA61-5BDE12DA8AD1}"/>
    <dgm:cxn modelId="{DD146F91-FC9C-4EFE-B1A2-0E6905C3A9A8}" type="presOf" srcId="{9848229E-3353-4B97-8284-1DC3C906A406}" destId="{37577811-E942-4E41-A583-9268E4ACCF6F}" srcOrd="0" destOrd="0" presId="urn:microsoft.com/office/officeart/2005/8/layout/vList2"/>
    <dgm:cxn modelId="{7FEE4A9B-CF62-49BE-91AF-39885E49D88C}" type="presOf" srcId="{D503D910-5669-4EDA-9F91-F7DBF4B2F3C7}" destId="{11054DE4-578E-4E1B-8F86-FB2E535A66EB}" srcOrd="0" destOrd="0" presId="urn:microsoft.com/office/officeart/2005/8/layout/vList2"/>
    <dgm:cxn modelId="{22E1435D-235F-4C44-95DC-9B0F547E6008}" type="presOf" srcId="{0BE389AD-3E3F-4CD9-BAD4-D4C4F711D305}" destId="{77BB9D72-E0B2-4E92-9783-9382E306EECF}" srcOrd="0" destOrd="0" presId="urn:microsoft.com/office/officeart/2005/8/layout/vList2"/>
    <dgm:cxn modelId="{844D4081-B6DA-47C0-9149-2D71E5028C33}" srcId="{0BE389AD-3E3F-4CD9-BAD4-D4C4F711D305}" destId="{D503D910-5669-4EDA-9F91-F7DBF4B2F3C7}" srcOrd="0" destOrd="0" parTransId="{EBA5C512-C32B-41E5-95F0-B2599597FA6F}" sibTransId="{C0134D0A-C84A-4201-AE55-EF1C96D0807D}"/>
    <dgm:cxn modelId="{DF393FCE-C741-4416-8AAA-D67FC8BB0AD2}" type="presParOf" srcId="{77BB9D72-E0B2-4E92-9783-9382E306EECF}" destId="{11054DE4-578E-4E1B-8F86-FB2E535A66EB}" srcOrd="0" destOrd="0" presId="urn:microsoft.com/office/officeart/2005/8/layout/vList2"/>
    <dgm:cxn modelId="{44D4972E-CAB4-4D95-AA6C-E1CA8117F552}" type="presParOf" srcId="{77BB9D72-E0B2-4E92-9783-9382E306EECF}" destId="{04F8A6D7-8843-4C8A-8289-067A11BE8922}" srcOrd="1" destOrd="0" presId="urn:microsoft.com/office/officeart/2005/8/layout/vList2"/>
    <dgm:cxn modelId="{8007600F-6DE3-4EC5-AF84-C9C286799126}" type="presParOf" srcId="{77BB9D72-E0B2-4E92-9783-9382E306EECF}" destId="{37577811-E942-4E41-A583-9268E4ACCF6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40DABC-CAAA-40C8-8476-B1C442A0FC44}" type="doc">
      <dgm:prSet loTypeId="urn:microsoft.com/office/officeart/2005/8/layout/vList2" loCatId="list" qsTypeId="urn:microsoft.com/office/officeart/2005/8/quickstyle/3d4" qsCatId="3D" csTypeId="urn:microsoft.com/office/officeart/2005/8/colors/accent1_1" csCatId="accent1" phldr="1"/>
      <dgm:spPr/>
      <dgm:t>
        <a:bodyPr/>
        <a:lstStyle/>
        <a:p>
          <a:endParaRPr lang="zh-TW" altLang="en-US"/>
        </a:p>
      </dgm:t>
    </dgm:pt>
    <dgm:pt modelId="{8D63277D-437F-4511-AF2D-4517A697489F}">
      <dgm:prSet custT="1"/>
      <dgm:spPr/>
      <dgm:t>
        <a:bodyPr/>
        <a:lstStyle/>
        <a:p>
          <a:pPr rtl="0"/>
          <a:r>
            <a:rPr lang="zh-TW" altLang="en-US" sz="2200" dirty="0" smtClean="0"/>
            <a:t>涉及國家重大利益。</a:t>
          </a:r>
          <a:endParaRPr lang="zh-TW" altLang="en-US" sz="2200" dirty="0"/>
        </a:p>
      </dgm:t>
    </dgm:pt>
    <dgm:pt modelId="{533C27BC-F13A-40AC-9FC7-A6C088B29D16}" type="parTrans" cxnId="{5C059056-A72B-4B6E-BB1F-EF82A68D9625}">
      <dgm:prSet/>
      <dgm:spPr/>
      <dgm:t>
        <a:bodyPr/>
        <a:lstStyle/>
        <a:p>
          <a:endParaRPr lang="zh-TW" altLang="en-US"/>
        </a:p>
      </dgm:t>
    </dgm:pt>
    <dgm:pt modelId="{239C7D16-D9C1-47DF-9E0E-D9EF3B5D7B3D}" type="sibTrans" cxnId="{5C059056-A72B-4B6E-BB1F-EF82A68D9625}">
      <dgm:prSet/>
      <dgm:spPr/>
      <dgm:t>
        <a:bodyPr/>
        <a:lstStyle/>
        <a:p>
          <a:endParaRPr lang="zh-TW" altLang="en-US"/>
        </a:p>
      </dgm:t>
    </dgm:pt>
    <dgm:pt modelId="{DB605488-C74B-46F5-B819-C04051EF54CC}">
      <dgm:prSet custT="1"/>
      <dgm:spPr/>
      <dgm:t>
        <a:bodyPr/>
        <a:lstStyle/>
        <a:p>
          <a:pPr rtl="0"/>
          <a:r>
            <a:rPr lang="zh-TW" altLang="en-US" sz="2200" dirty="0" smtClean="0"/>
            <a:t>國際條約或協定有特別規定。</a:t>
          </a:r>
          <a:endParaRPr lang="zh-TW" altLang="en-US" sz="2200" dirty="0"/>
        </a:p>
      </dgm:t>
    </dgm:pt>
    <dgm:pt modelId="{0B54FD3E-8572-41D6-A1F6-053C50639996}" type="parTrans" cxnId="{5BA37797-AE40-460C-87A5-47E3B3EDCC90}">
      <dgm:prSet/>
      <dgm:spPr/>
      <dgm:t>
        <a:bodyPr/>
        <a:lstStyle/>
        <a:p>
          <a:endParaRPr lang="zh-TW" altLang="en-US"/>
        </a:p>
      </dgm:t>
    </dgm:pt>
    <dgm:pt modelId="{5A3BDDDE-9938-4058-A8B3-0735E66644AF}" type="sibTrans" cxnId="{5BA37797-AE40-460C-87A5-47E3B3EDCC90}">
      <dgm:prSet/>
      <dgm:spPr/>
      <dgm:t>
        <a:bodyPr/>
        <a:lstStyle/>
        <a:p>
          <a:endParaRPr lang="zh-TW" altLang="en-US"/>
        </a:p>
      </dgm:t>
    </dgm:pt>
    <dgm:pt modelId="{DCB6D53D-C4EC-4031-9A9B-9A9268368664}">
      <dgm:prSet custT="1"/>
      <dgm:spPr/>
      <dgm:t>
        <a:bodyPr/>
        <a:lstStyle/>
        <a:p>
          <a:pPr rtl="0"/>
          <a:r>
            <a:rPr lang="zh-TW" altLang="en-US" sz="2200" b="1" u="none" dirty="0" smtClean="0"/>
            <a:t>接受國對於個人資料之保護未有完善之法規，致有損當事人權益之虞</a:t>
          </a:r>
          <a:r>
            <a:rPr lang="zh-TW" altLang="en-US" sz="2200" dirty="0" smtClean="0"/>
            <a:t>。</a:t>
          </a:r>
          <a:endParaRPr lang="zh-TW" altLang="en-US" sz="2200" dirty="0"/>
        </a:p>
      </dgm:t>
    </dgm:pt>
    <dgm:pt modelId="{4CD2587B-5B0F-4070-98DC-004718023529}" type="parTrans" cxnId="{1C9147BE-1B32-47DF-963D-C6385F002ADD}">
      <dgm:prSet/>
      <dgm:spPr/>
      <dgm:t>
        <a:bodyPr/>
        <a:lstStyle/>
        <a:p>
          <a:endParaRPr lang="zh-TW" altLang="en-US"/>
        </a:p>
      </dgm:t>
    </dgm:pt>
    <dgm:pt modelId="{4F5466F1-231A-4D03-B560-5DB5C6413B6E}" type="sibTrans" cxnId="{1C9147BE-1B32-47DF-963D-C6385F002ADD}">
      <dgm:prSet/>
      <dgm:spPr/>
      <dgm:t>
        <a:bodyPr/>
        <a:lstStyle/>
        <a:p>
          <a:endParaRPr lang="zh-TW" altLang="en-US"/>
        </a:p>
      </dgm:t>
    </dgm:pt>
    <dgm:pt modelId="{E1097C95-35A5-4A2D-A731-72052998F446}">
      <dgm:prSet custT="1"/>
      <dgm:spPr/>
      <dgm:t>
        <a:bodyPr/>
        <a:lstStyle/>
        <a:p>
          <a:pPr rtl="0"/>
          <a:r>
            <a:rPr lang="zh-TW" altLang="en-US" sz="2200" dirty="0" smtClean="0"/>
            <a:t>以迂迴方法向第三國（地區）傳輸個人資料規避本法。</a:t>
          </a:r>
          <a:endParaRPr lang="zh-TW" altLang="en-US" sz="2200" dirty="0"/>
        </a:p>
      </dgm:t>
    </dgm:pt>
    <dgm:pt modelId="{5A170658-F7A4-4D7B-AEAC-934D46D16398}" type="parTrans" cxnId="{14EF0A0F-B214-476E-93F4-5C24DB0B289D}">
      <dgm:prSet/>
      <dgm:spPr/>
      <dgm:t>
        <a:bodyPr/>
        <a:lstStyle/>
        <a:p>
          <a:endParaRPr lang="zh-TW" altLang="en-US"/>
        </a:p>
      </dgm:t>
    </dgm:pt>
    <dgm:pt modelId="{AE475D73-25DA-4F03-B400-9CE5D019BBF1}" type="sibTrans" cxnId="{14EF0A0F-B214-476E-93F4-5C24DB0B289D}">
      <dgm:prSet/>
      <dgm:spPr/>
      <dgm:t>
        <a:bodyPr/>
        <a:lstStyle/>
        <a:p>
          <a:endParaRPr lang="zh-TW" altLang="en-US"/>
        </a:p>
      </dgm:t>
    </dgm:pt>
    <dgm:pt modelId="{AACC4DEE-D14C-40B7-972D-DC6DA9BBDA2C}" type="pres">
      <dgm:prSet presAssocID="{CF40DABC-CAAA-40C8-8476-B1C442A0FC44}" presName="linear" presStyleCnt="0">
        <dgm:presLayoutVars>
          <dgm:animLvl val="lvl"/>
          <dgm:resizeHandles val="exact"/>
        </dgm:presLayoutVars>
      </dgm:prSet>
      <dgm:spPr/>
      <dgm:t>
        <a:bodyPr/>
        <a:lstStyle/>
        <a:p>
          <a:endParaRPr lang="zh-TW" altLang="en-US"/>
        </a:p>
      </dgm:t>
    </dgm:pt>
    <dgm:pt modelId="{4347D6CD-223C-41E9-BEE7-39CCDFF4CC7C}" type="pres">
      <dgm:prSet presAssocID="{8D63277D-437F-4511-AF2D-4517A697489F}" presName="parentText" presStyleLbl="node1" presStyleIdx="0" presStyleCnt="4">
        <dgm:presLayoutVars>
          <dgm:chMax val="0"/>
          <dgm:bulletEnabled val="1"/>
        </dgm:presLayoutVars>
      </dgm:prSet>
      <dgm:spPr/>
      <dgm:t>
        <a:bodyPr/>
        <a:lstStyle/>
        <a:p>
          <a:endParaRPr lang="zh-TW" altLang="en-US"/>
        </a:p>
      </dgm:t>
    </dgm:pt>
    <dgm:pt modelId="{3DF670B3-4FD2-44E1-A901-461CE4C702D1}" type="pres">
      <dgm:prSet presAssocID="{239C7D16-D9C1-47DF-9E0E-D9EF3B5D7B3D}" presName="spacer" presStyleCnt="0"/>
      <dgm:spPr/>
    </dgm:pt>
    <dgm:pt modelId="{C7C0C447-14B7-4573-85FE-7915B98A676F}" type="pres">
      <dgm:prSet presAssocID="{DB605488-C74B-46F5-B819-C04051EF54CC}" presName="parentText" presStyleLbl="node1" presStyleIdx="1" presStyleCnt="4">
        <dgm:presLayoutVars>
          <dgm:chMax val="0"/>
          <dgm:bulletEnabled val="1"/>
        </dgm:presLayoutVars>
      </dgm:prSet>
      <dgm:spPr/>
      <dgm:t>
        <a:bodyPr/>
        <a:lstStyle/>
        <a:p>
          <a:endParaRPr lang="zh-TW" altLang="en-US"/>
        </a:p>
      </dgm:t>
    </dgm:pt>
    <dgm:pt modelId="{95B6AF92-42D9-459F-9FC6-27F966B43C39}" type="pres">
      <dgm:prSet presAssocID="{5A3BDDDE-9938-4058-A8B3-0735E66644AF}" presName="spacer" presStyleCnt="0"/>
      <dgm:spPr/>
    </dgm:pt>
    <dgm:pt modelId="{6A3B8991-CEC8-4962-95C2-1F44CC84DCC2}" type="pres">
      <dgm:prSet presAssocID="{DCB6D53D-C4EC-4031-9A9B-9A9268368664}" presName="parentText" presStyleLbl="node1" presStyleIdx="2" presStyleCnt="4">
        <dgm:presLayoutVars>
          <dgm:chMax val="0"/>
          <dgm:bulletEnabled val="1"/>
        </dgm:presLayoutVars>
      </dgm:prSet>
      <dgm:spPr/>
      <dgm:t>
        <a:bodyPr/>
        <a:lstStyle/>
        <a:p>
          <a:endParaRPr lang="zh-TW" altLang="en-US"/>
        </a:p>
      </dgm:t>
    </dgm:pt>
    <dgm:pt modelId="{0BBF470C-572C-4F37-8BAC-8D0024B1DBB4}" type="pres">
      <dgm:prSet presAssocID="{4F5466F1-231A-4D03-B560-5DB5C6413B6E}" presName="spacer" presStyleCnt="0"/>
      <dgm:spPr/>
    </dgm:pt>
    <dgm:pt modelId="{5A7CC93B-7DAA-4287-AA76-C7E22A9DA0EB}" type="pres">
      <dgm:prSet presAssocID="{E1097C95-35A5-4A2D-A731-72052998F446}" presName="parentText" presStyleLbl="node1" presStyleIdx="3" presStyleCnt="4">
        <dgm:presLayoutVars>
          <dgm:chMax val="0"/>
          <dgm:bulletEnabled val="1"/>
        </dgm:presLayoutVars>
      </dgm:prSet>
      <dgm:spPr/>
      <dgm:t>
        <a:bodyPr/>
        <a:lstStyle/>
        <a:p>
          <a:endParaRPr lang="zh-TW" altLang="en-US"/>
        </a:p>
      </dgm:t>
    </dgm:pt>
  </dgm:ptLst>
  <dgm:cxnLst>
    <dgm:cxn modelId="{42356F3A-F8CF-48AD-8D5F-7E6582AFDCA1}" type="presOf" srcId="{E1097C95-35A5-4A2D-A731-72052998F446}" destId="{5A7CC93B-7DAA-4287-AA76-C7E22A9DA0EB}" srcOrd="0" destOrd="0" presId="urn:microsoft.com/office/officeart/2005/8/layout/vList2"/>
    <dgm:cxn modelId="{14EF0A0F-B214-476E-93F4-5C24DB0B289D}" srcId="{CF40DABC-CAAA-40C8-8476-B1C442A0FC44}" destId="{E1097C95-35A5-4A2D-A731-72052998F446}" srcOrd="3" destOrd="0" parTransId="{5A170658-F7A4-4D7B-AEAC-934D46D16398}" sibTransId="{AE475D73-25DA-4F03-B400-9CE5D019BBF1}"/>
    <dgm:cxn modelId="{458D4562-F9EA-4E61-9058-75ADBD062036}" type="presOf" srcId="{8D63277D-437F-4511-AF2D-4517A697489F}" destId="{4347D6CD-223C-41E9-BEE7-39CCDFF4CC7C}" srcOrd="0" destOrd="0" presId="urn:microsoft.com/office/officeart/2005/8/layout/vList2"/>
    <dgm:cxn modelId="{1C9147BE-1B32-47DF-963D-C6385F002ADD}" srcId="{CF40DABC-CAAA-40C8-8476-B1C442A0FC44}" destId="{DCB6D53D-C4EC-4031-9A9B-9A9268368664}" srcOrd="2" destOrd="0" parTransId="{4CD2587B-5B0F-4070-98DC-004718023529}" sibTransId="{4F5466F1-231A-4D03-B560-5DB5C6413B6E}"/>
    <dgm:cxn modelId="{19831A3A-BD1A-4E67-9996-E93678459B83}" type="presOf" srcId="{DCB6D53D-C4EC-4031-9A9B-9A9268368664}" destId="{6A3B8991-CEC8-4962-95C2-1F44CC84DCC2}" srcOrd="0" destOrd="0" presId="urn:microsoft.com/office/officeart/2005/8/layout/vList2"/>
    <dgm:cxn modelId="{8BCB32D8-FF43-43FF-BC62-27CB4530810B}" type="presOf" srcId="{DB605488-C74B-46F5-B819-C04051EF54CC}" destId="{C7C0C447-14B7-4573-85FE-7915B98A676F}" srcOrd="0" destOrd="0" presId="urn:microsoft.com/office/officeart/2005/8/layout/vList2"/>
    <dgm:cxn modelId="{0E63CA85-4CD3-48C2-ADFE-E5C4A3685505}" type="presOf" srcId="{CF40DABC-CAAA-40C8-8476-B1C442A0FC44}" destId="{AACC4DEE-D14C-40B7-972D-DC6DA9BBDA2C}" srcOrd="0" destOrd="0" presId="urn:microsoft.com/office/officeart/2005/8/layout/vList2"/>
    <dgm:cxn modelId="{5C059056-A72B-4B6E-BB1F-EF82A68D9625}" srcId="{CF40DABC-CAAA-40C8-8476-B1C442A0FC44}" destId="{8D63277D-437F-4511-AF2D-4517A697489F}" srcOrd="0" destOrd="0" parTransId="{533C27BC-F13A-40AC-9FC7-A6C088B29D16}" sibTransId="{239C7D16-D9C1-47DF-9E0E-D9EF3B5D7B3D}"/>
    <dgm:cxn modelId="{5BA37797-AE40-460C-87A5-47E3B3EDCC90}" srcId="{CF40DABC-CAAA-40C8-8476-B1C442A0FC44}" destId="{DB605488-C74B-46F5-B819-C04051EF54CC}" srcOrd="1" destOrd="0" parTransId="{0B54FD3E-8572-41D6-A1F6-053C50639996}" sibTransId="{5A3BDDDE-9938-4058-A8B3-0735E66644AF}"/>
    <dgm:cxn modelId="{74810CCE-2162-4F53-AFD9-B6D4D30E2CF9}" type="presParOf" srcId="{AACC4DEE-D14C-40B7-972D-DC6DA9BBDA2C}" destId="{4347D6CD-223C-41E9-BEE7-39CCDFF4CC7C}" srcOrd="0" destOrd="0" presId="urn:microsoft.com/office/officeart/2005/8/layout/vList2"/>
    <dgm:cxn modelId="{B385037A-A23F-4B17-829A-0FD457013E1E}" type="presParOf" srcId="{AACC4DEE-D14C-40B7-972D-DC6DA9BBDA2C}" destId="{3DF670B3-4FD2-44E1-A901-461CE4C702D1}" srcOrd="1" destOrd="0" presId="urn:microsoft.com/office/officeart/2005/8/layout/vList2"/>
    <dgm:cxn modelId="{21742F26-C0E0-4F1C-9063-25FC6676A462}" type="presParOf" srcId="{AACC4DEE-D14C-40B7-972D-DC6DA9BBDA2C}" destId="{C7C0C447-14B7-4573-85FE-7915B98A676F}" srcOrd="2" destOrd="0" presId="urn:microsoft.com/office/officeart/2005/8/layout/vList2"/>
    <dgm:cxn modelId="{3B53616B-E752-48E5-81E3-E2324175A0DC}" type="presParOf" srcId="{AACC4DEE-D14C-40B7-972D-DC6DA9BBDA2C}" destId="{95B6AF92-42D9-459F-9FC6-27F966B43C39}" srcOrd="3" destOrd="0" presId="urn:microsoft.com/office/officeart/2005/8/layout/vList2"/>
    <dgm:cxn modelId="{4D271996-67F2-44AB-989A-C5F2F79D8EA3}" type="presParOf" srcId="{AACC4DEE-D14C-40B7-972D-DC6DA9BBDA2C}" destId="{6A3B8991-CEC8-4962-95C2-1F44CC84DCC2}" srcOrd="4" destOrd="0" presId="urn:microsoft.com/office/officeart/2005/8/layout/vList2"/>
    <dgm:cxn modelId="{35B51B1C-CB95-4F24-B28C-9B6C2AB642E8}" type="presParOf" srcId="{AACC4DEE-D14C-40B7-972D-DC6DA9BBDA2C}" destId="{0BBF470C-572C-4F37-8BAC-8D0024B1DBB4}" srcOrd="5" destOrd="0" presId="urn:microsoft.com/office/officeart/2005/8/layout/vList2"/>
    <dgm:cxn modelId="{1D18EC64-FE42-4112-8EFF-D157F0EC8A54}" type="presParOf" srcId="{AACC4DEE-D14C-40B7-972D-DC6DA9BBDA2C}" destId="{5A7CC93B-7DAA-4287-AA76-C7E22A9DA0E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E0BC7-9991-4245-8ECF-EB167D04EC0B}">
      <dsp:nvSpPr>
        <dsp:cNvPr id="0" name=""/>
        <dsp:cNvSpPr/>
      </dsp:nvSpPr>
      <dsp:spPr>
        <a:xfrm rot="10800000">
          <a:off x="1931164" y="3342"/>
          <a:ext cx="6688836" cy="985531"/>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4592" tIns="83820" rIns="156464" bIns="83820" numCol="1" spcCol="1270" anchor="ctr" anchorCtr="0">
          <a:noAutofit/>
        </a:bodyPr>
        <a:lstStyle/>
        <a:p>
          <a:pPr lvl="0" algn="l" defTabSz="977900" rtl="0">
            <a:lnSpc>
              <a:spcPct val="90000"/>
            </a:lnSpc>
            <a:spcBef>
              <a:spcPct val="0"/>
            </a:spcBef>
            <a:spcAft>
              <a:spcPct val="35000"/>
            </a:spcAft>
          </a:pPr>
          <a:r>
            <a:rPr lang="zh-TW" altLang="en-US" sz="2200" kern="1200" dirty="0" smtClean="0"/>
            <a:t>不動產經紀業相關個資法令之沿革</a:t>
          </a:r>
          <a:endParaRPr lang="zh-TW" altLang="en-US" sz="2200" kern="1200" dirty="0"/>
        </a:p>
      </dsp:txBody>
      <dsp:txXfrm rot="10800000">
        <a:off x="2177547" y="3342"/>
        <a:ext cx="6442453" cy="985531"/>
      </dsp:txXfrm>
    </dsp:sp>
    <dsp:sp modelId="{A2ADC1F1-6CA9-42DF-9E36-BC975DC0C38A}">
      <dsp:nvSpPr>
        <dsp:cNvPr id="0" name=""/>
        <dsp:cNvSpPr/>
      </dsp:nvSpPr>
      <dsp:spPr>
        <a:xfrm>
          <a:off x="1438399" y="3342"/>
          <a:ext cx="985531" cy="98553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7ACE27-F3F0-46FE-BAAB-4FD959D1276D}">
      <dsp:nvSpPr>
        <dsp:cNvPr id="0" name=""/>
        <dsp:cNvSpPr/>
      </dsp:nvSpPr>
      <dsp:spPr>
        <a:xfrm rot="10800000">
          <a:off x="1931164" y="1283063"/>
          <a:ext cx="6688836" cy="985531"/>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4592" tIns="83820" rIns="156464" bIns="83820" numCol="1" spcCol="1270" anchor="ctr" anchorCtr="0">
          <a:noAutofit/>
        </a:bodyPr>
        <a:lstStyle/>
        <a:p>
          <a:pPr lvl="0" algn="l" defTabSz="977900" rtl="0">
            <a:lnSpc>
              <a:spcPct val="90000"/>
            </a:lnSpc>
            <a:spcBef>
              <a:spcPct val="0"/>
            </a:spcBef>
            <a:spcAft>
              <a:spcPct val="35000"/>
            </a:spcAft>
          </a:pPr>
          <a:r>
            <a:rPr lang="zh-TW" altLang="en-US" sz="2200" kern="1200" dirty="0" smtClean="0"/>
            <a:t>「個人資料保護法」概要</a:t>
          </a:r>
          <a:endParaRPr lang="zh-TW" altLang="en-US" sz="2200" kern="1200" dirty="0"/>
        </a:p>
      </dsp:txBody>
      <dsp:txXfrm rot="10800000">
        <a:off x="2177547" y="1283063"/>
        <a:ext cx="6442453" cy="985531"/>
      </dsp:txXfrm>
    </dsp:sp>
    <dsp:sp modelId="{7DE49365-83B2-43C0-9C46-32B7AB324CC1}">
      <dsp:nvSpPr>
        <dsp:cNvPr id="0" name=""/>
        <dsp:cNvSpPr/>
      </dsp:nvSpPr>
      <dsp:spPr>
        <a:xfrm>
          <a:off x="1438399" y="1283063"/>
          <a:ext cx="985531" cy="98553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C79A97-05BA-4310-BF5A-DD9FB2F0DD8F}">
      <dsp:nvSpPr>
        <dsp:cNvPr id="0" name=""/>
        <dsp:cNvSpPr/>
      </dsp:nvSpPr>
      <dsp:spPr>
        <a:xfrm rot="10800000">
          <a:off x="1931164" y="2562783"/>
          <a:ext cx="6688836" cy="985531"/>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4592" tIns="83820" rIns="156464" bIns="83820" numCol="1" spcCol="1270" anchor="ctr" anchorCtr="0">
          <a:noAutofit/>
        </a:bodyPr>
        <a:lstStyle/>
        <a:p>
          <a:pPr lvl="0" algn="l" defTabSz="977900" rtl="0">
            <a:lnSpc>
              <a:spcPct val="90000"/>
            </a:lnSpc>
            <a:spcBef>
              <a:spcPct val="0"/>
            </a:spcBef>
            <a:spcAft>
              <a:spcPct val="35000"/>
            </a:spcAft>
          </a:pPr>
          <a:r>
            <a:rPr lang="zh-TW" altLang="en-US" sz="2200" kern="1200" dirty="0" smtClean="0"/>
            <a:t>「內政部指定地政類非公務機關個人資料檔案安全維護管理辦法」說明</a:t>
          </a:r>
          <a:endParaRPr lang="zh-TW" altLang="en-US" sz="2200" kern="1200" dirty="0"/>
        </a:p>
      </dsp:txBody>
      <dsp:txXfrm rot="10800000">
        <a:off x="2177547" y="2562783"/>
        <a:ext cx="6442453" cy="985531"/>
      </dsp:txXfrm>
    </dsp:sp>
    <dsp:sp modelId="{CE90AE84-7D0A-46E7-8ECB-943175427D01}">
      <dsp:nvSpPr>
        <dsp:cNvPr id="0" name=""/>
        <dsp:cNvSpPr/>
      </dsp:nvSpPr>
      <dsp:spPr>
        <a:xfrm>
          <a:off x="1438399" y="2562783"/>
          <a:ext cx="985531" cy="98553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B761D6-59F1-4673-8601-0B01D3D27B91}">
      <dsp:nvSpPr>
        <dsp:cNvPr id="0" name=""/>
        <dsp:cNvSpPr/>
      </dsp:nvSpPr>
      <dsp:spPr>
        <a:xfrm rot="10800000">
          <a:off x="1931164" y="3842503"/>
          <a:ext cx="6688836" cy="985531"/>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4592" tIns="83820" rIns="156464" bIns="83820" numCol="1" spcCol="1270" anchor="ctr" anchorCtr="0">
          <a:noAutofit/>
        </a:bodyPr>
        <a:lstStyle/>
        <a:p>
          <a:pPr lvl="0" algn="l" defTabSz="977900" rtl="0">
            <a:lnSpc>
              <a:spcPct val="90000"/>
            </a:lnSpc>
            <a:spcBef>
              <a:spcPct val="0"/>
            </a:spcBef>
            <a:spcAft>
              <a:spcPct val="35000"/>
            </a:spcAft>
          </a:pPr>
          <a:r>
            <a:rPr lang="zh-TW" altLang="en-US" sz="2200" kern="1200" dirty="0" smtClean="0"/>
            <a:t>經紀業個人資料檔案安全維護計畫申請（修正）備查事宜</a:t>
          </a:r>
          <a:endParaRPr lang="zh-TW" altLang="en-US" sz="2200" kern="1200" dirty="0"/>
        </a:p>
      </dsp:txBody>
      <dsp:txXfrm rot="10800000">
        <a:off x="2177547" y="3842503"/>
        <a:ext cx="6442453" cy="985531"/>
      </dsp:txXfrm>
    </dsp:sp>
    <dsp:sp modelId="{DD5C6DB2-6294-4A6F-B661-6DC97C64AA90}">
      <dsp:nvSpPr>
        <dsp:cNvPr id="0" name=""/>
        <dsp:cNvSpPr/>
      </dsp:nvSpPr>
      <dsp:spPr>
        <a:xfrm>
          <a:off x="1424493" y="3800785"/>
          <a:ext cx="985531" cy="985531"/>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000" r="-1000"/>
          </a:stretch>
        </a:blip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4889E-32C4-46AA-96AB-C47E87A5DB80}">
      <dsp:nvSpPr>
        <dsp:cNvPr id="0" name=""/>
        <dsp:cNvSpPr/>
      </dsp:nvSpPr>
      <dsp:spPr>
        <a:xfrm>
          <a:off x="0" y="1015248"/>
          <a:ext cx="10708601" cy="135366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194F9F-044F-49FB-9B2D-37CF3A78244D}">
      <dsp:nvSpPr>
        <dsp:cNvPr id="0" name=""/>
        <dsp:cNvSpPr/>
      </dsp:nvSpPr>
      <dsp:spPr>
        <a:xfrm>
          <a:off x="2705" y="0"/>
          <a:ext cx="3543742" cy="1353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just" defTabSz="711200" rtl="0">
            <a:lnSpc>
              <a:spcPct val="90000"/>
            </a:lnSpc>
            <a:spcBef>
              <a:spcPct val="0"/>
            </a:spcBef>
            <a:spcAft>
              <a:spcPct val="35000"/>
            </a:spcAft>
          </a:pPr>
          <a:r>
            <a:rPr lang="zh-TW" sz="1600" kern="1200" dirty="0" smtClean="0"/>
            <a:t>不動產仲介經紀業電腦處理個人資料檔案安全維護管理辦法</a:t>
          </a:r>
          <a:r>
            <a:rPr lang="en-US" altLang="zh-TW" sz="1600" kern="1200" dirty="0" smtClean="0"/>
            <a:t>(</a:t>
          </a:r>
          <a:r>
            <a:rPr lang="en-US" altLang="zh-TW" sz="1600" b="1" kern="1200" dirty="0" smtClean="0"/>
            <a:t>94</a:t>
          </a:r>
          <a:r>
            <a:rPr lang="en-US" altLang="zh-TW" sz="1600" kern="1200" dirty="0" smtClean="0"/>
            <a:t>.06.30</a:t>
          </a:r>
          <a:r>
            <a:rPr lang="zh-TW" altLang="en-US" sz="1600" kern="1200" dirty="0" smtClean="0"/>
            <a:t>發布施行</a:t>
          </a:r>
          <a:r>
            <a:rPr lang="en-US" altLang="zh-TW" sz="1600" kern="1200" dirty="0" smtClean="0"/>
            <a:t>99.08.27</a:t>
          </a:r>
          <a:r>
            <a:rPr lang="zh-TW" altLang="en-US" sz="1600" kern="1200" dirty="0" smtClean="0"/>
            <a:t>廢止</a:t>
          </a:r>
          <a:r>
            <a:rPr lang="en-US" altLang="zh-TW" sz="1600" kern="1200" dirty="0" smtClean="0"/>
            <a:t>)</a:t>
          </a:r>
          <a:endParaRPr lang="zh-TW" sz="1600" kern="1200" dirty="0"/>
        </a:p>
      </dsp:txBody>
      <dsp:txXfrm>
        <a:off x="2705" y="0"/>
        <a:ext cx="3543742" cy="1353664"/>
      </dsp:txXfrm>
    </dsp:sp>
    <dsp:sp modelId="{074D912A-B39C-4DB2-8A35-4714BB2C7F34}">
      <dsp:nvSpPr>
        <dsp:cNvPr id="0" name=""/>
        <dsp:cNvSpPr/>
      </dsp:nvSpPr>
      <dsp:spPr>
        <a:xfrm>
          <a:off x="1605368" y="1522872"/>
          <a:ext cx="338416" cy="3384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3028A2-6BED-4E1D-8DA8-F619ACFBB5D3}">
      <dsp:nvSpPr>
        <dsp:cNvPr id="0" name=""/>
        <dsp:cNvSpPr/>
      </dsp:nvSpPr>
      <dsp:spPr>
        <a:xfrm>
          <a:off x="3686919" y="2030496"/>
          <a:ext cx="2809439" cy="1353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just" defTabSz="711200" rtl="0">
            <a:lnSpc>
              <a:spcPct val="90000"/>
            </a:lnSpc>
            <a:spcBef>
              <a:spcPct val="0"/>
            </a:spcBef>
            <a:spcAft>
              <a:spcPct val="35000"/>
            </a:spcAft>
          </a:pPr>
          <a:r>
            <a:rPr lang="zh-TW" sz="1600" kern="1200" dirty="0" smtClean="0"/>
            <a:t>不動產經紀業個人資料檔案安全維護管理辦法</a:t>
          </a:r>
          <a:r>
            <a:rPr lang="en-US" altLang="zh-TW" sz="1600" kern="1200" dirty="0" smtClean="0"/>
            <a:t>(</a:t>
          </a:r>
          <a:r>
            <a:rPr lang="en-US" altLang="zh-TW" sz="1600" b="1" u="sng" kern="1200" dirty="0" smtClean="0"/>
            <a:t>102</a:t>
          </a:r>
          <a:r>
            <a:rPr lang="en-US" altLang="zh-TW" sz="1600" u="sng" kern="1200" dirty="0" smtClean="0"/>
            <a:t>.07.10</a:t>
          </a:r>
          <a:r>
            <a:rPr lang="zh-TW" altLang="zh-TW" sz="1600" kern="1200" smtClean="0"/>
            <a:t>發布施行</a:t>
          </a:r>
          <a:r>
            <a:rPr lang="zh-TW" altLang="en-US" sz="1600" kern="1200" smtClean="0">
              <a:latin typeface="微軟正黑體" panose="020B0604030504040204" pitchFamily="34" charset="-120"/>
              <a:ea typeface="微軟正黑體" panose="020B0604030504040204" pitchFamily="34" charset="-120"/>
            </a:rPr>
            <a:t>；</a:t>
          </a:r>
          <a:r>
            <a:rPr lang="en-US" altLang="zh-TW" sz="1600" b="1" u="sng" kern="1200" smtClean="0"/>
            <a:t>111</a:t>
          </a:r>
          <a:r>
            <a:rPr lang="en-US" altLang="zh-TW" sz="1600" b="1" kern="1200" smtClean="0"/>
            <a:t>.2.7</a:t>
          </a:r>
          <a:r>
            <a:rPr lang="zh-TW" altLang="zh-TW" sz="1600" b="1" kern="1200" dirty="0" smtClean="0"/>
            <a:t>廢止</a:t>
          </a:r>
          <a:r>
            <a:rPr lang="en-US" altLang="zh-TW" sz="1600" kern="1200" dirty="0" smtClean="0"/>
            <a:t>)</a:t>
          </a:r>
          <a:endParaRPr lang="zh-TW" sz="1600" kern="1200" dirty="0"/>
        </a:p>
      </dsp:txBody>
      <dsp:txXfrm>
        <a:off x="3686919" y="2030496"/>
        <a:ext cx="2809439" cy="1353664"/>
      </dsp:txXfrm>
    </dsp:sp>
    <dsp:sp modelId="{59F8F5DC-36AC-4C9B-BD78-0D12BB9BD54A}">
      <dsp:nvSpPr>
        <dsp:cNvPr id="0" name=""/>
        <dsp:cNvSpPr/>
      </dsp:nvSpPr>
      <dsp:spPr>
        <a:xfrm>
          <a:off x="4922430" y="1522872"/>
          <a:ext cx="338416" cy="3384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E0A590-8170-4A78-BCFA-56233B984ADC}">
      <dsp:nvSpPr>
        <dsp:cNvPr id="0" name=""/>
        <dsp:cNvSpPr/>
      </dsp:nvSpPr>
      <dsp:spPr>
        <a:xfrm>
          <a:off x="6636830" y="0"/>
          <a:ext cx="2998205" cy="1353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l" defTabSz="800100" rtl="0">
            <a:lnSpc>
              <a:spcPct val="90000"/>
            </a:lnSpc>
            <a:spcBef>
              <a:spcPct val="0"/>
            </a:spcBef>
            <a:spcAft>
              <a:spcPct val="35000"/>
            </a:spcAft>
          </a:pPr>
          <a:r>
            <a:rPr lang="zh-TW" altLang="en-US" sz="1800" b="1" kern="1200" dirty="0" smtClean="0"/>
            <a:t>內政部指定地政類非公務機關個人資料檔案安全維護管理辦法</a:t>
          </a:r>
          <a:endParaRPr lang="zh-TW" altLang="en-US" sz="1800" b="1" kern="1200" dirty="0"/>
        </a:p>
      </dsp:txBody>
      <dsp:txXfrm>
        <a:off x="6636830" y="0"/>
        <a:ext cx="2998205" cy="1353664"/>
      </dsp:txXfrm>
    </dsp:sp>
    <dsp:sp modelId="{FDA65D58-58AA-4B31-AA11-49084A618072}">
      <dsp:nvSpPr>
        <dsp:cNvPr id="0" name=""/>
        <dsp:cNvSpPr/>
      </dsp:nvSpPr>
      <dsp:spPr>
        <a:xfrm>
          <a:off x="7966725" y="1522872"/>
          <a:ext cx="338416" cy="3384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5C443-5EE7-40FF-ADC9-C083874F58A5}">
      <dsp:nvSpPr>
        <dsp:cNvPr id="0" name=""/>
        <dsp:cNvSpPr/>
      </dsp:nvSpPr>
      <dsp:spPr>
        <a:xfrm>
          <a:off x="2962" y="24178"/>
          <a:ext cx="2888038" cy="61440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rtl="0">
            <a:lnSpc>
              <a:spcPct val="90000"/>
            </a:lnSpc>
            <a:spcBef>
              <a:spcPct val="0"/>
            </a:spcBef>
            <a:spcAft>
              <a:spcPct val="35000"/>
            </a:spcAft>
          </a:pPr>
          <a:r>
            <a:rPr lang="zh-TW" altLang="en-US" sz="2200" b="1" kern="1200" dirty="0" smtClean="0">
              <a:latin typeface="+mn-ea"/>
              <a:ea typeface="+mn-ea"/>
            </a:rPr>
            <a:t>蒐集</a:t>
          </a:r>
          <a:endParaRPr lang="zh-TW" altLang="en-US" sz="2200" b="1" kern="1200" dirty="0">
            <a:latin typeface="+mn-ea"/>
            <a:ea typeface="+mn-ea"/>
          </a:endParaRPr>
        </a:p>
      </dsp:txBody>
      <dsp:txXfrm>
        <a:off x="2962" y="24178"/>
        <a:ext cx="2888038" cy="614402"/>
      </dsp:txXfrm>
    </dsp:sp>
    <dsp:sp modelId="{3C3762FC-BF1E-4525-9D6C-9B2F382B4119}">
      <dsp:nvSpPr>
        <dsp:cNvPr id="0" name=""/>
        <dsp:cNvSpPr/>
      </dsp:nvSpPr>
      <dsp:spPr>
        <a:xfrm>
          <a:off x="2962" y="638581"/>
          <a:ext cx="2888038" cy="1911806"/>
        </a:xfrm>
        <a:prstGeom prst="rect">
          <a:avLst/>
        </a:prstGeom>
        <a:solidFill>
          <a:schemeClr val="accent2">
            <a:tint val="40000"/>
            <a:alpha val="90000"/>
            <a:hueOff val="0"/>
            <a:satOff val="0"/>
            <a:lumOff val="0"/>
            <a:alphaOff val="0"/>
          </a:schemeClr>
        </a:solidFill>
        <a:ln w="127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zh-TW" altLang="en-US" sz="2000" kern="1200" dirty="0" smtClean="0">
              <a:latin typeface="+mn-ea"/>
              <a:ea typeface="+mn-ea"/>
            </a:rPr>
            <a:t>指以任何方式取得個人資料。</a:t>
          </a:r>
          <a:endParaRPr lang="zh-TW" altLang="en-US" sz="2000" kern="1200" dirty="0">
            <a:latin typeface="+mn-ea"/>
            <a:ea typeface="+mn-ea"/>
          </a:endParaRPr>
        </a:p>
      </dsp:txBody>
      <dsp:txXfrm>
        <a:off x="2962" y="638581"/>
        <a:ext cx="2888038" cy="1911806"/>
      </dsp:txXfrm>
    </dsp:sp>
    <dsp:sp modelId="{1CC75AE6-28BD-47B1-8BA5-B38BE4F6F6AA}">
      <dsp:nvSpPr>
        <dsp:cNvPr id="0" name=""/>
        <dsp:cNvSpPr/>
      </dsp:nvSpPr>
      <dsp:spPr>
        <a:xfrm>
          <a:off x="3295326" y="24178"/>
          <a:ext cx="2888038" cy="61440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rtl="0">
            <a:lnSpc>
              <a:spcPct val="90000"/>
            </a:lnSpc>
            <a:spcBef>
              <a:spcPct val="0"/>
            </a:spcBef>
            <a:spcAft>
              <a:spcPct val="35000"/>
            </a:spcAft>
          </a:pPr>
          <a:r>
            <a:rPr lang="zh-TW" altLang="en-US" sz="2200" b="1" kern="1200" dirty="0" smtClean="0">
              <a:latin typeface="+mn-ea"/>
              <a:ea typeface="+mn-ea"/>
            </a:rPr>
            <a:t>處理</a:t>
          </a:r>
          <a:endParaRPr lang="zh-TW" altLang="en-US" sz="2200" b="1" kern="1200" dirty="0">
            <a:latin typeface="+mn-ea"/>
            <a:ea typeface="+mn-ea"/>
          </a:endParaRPr>
        </a:p>
      </dsp:txBody>
      <dsp:txXfrm>
        <a:off x="3295326" y="24178"/>
        <a:ext cx="2888038" cy="614402"/>
      </dsp:txXfrm>
    </dsp:sp>
    <dsp:sp modelId="{976A566D-2A2B-4D6D-956D-DC7F67EE558A}">
      <dsp:nvSpPr>
        <dsp:cNvPr id="0" name=""/>
        <dsp:cNvSpPr/>
      </dsp:nvSpPr>
      <dsp:spPr>
        <a:xfrm>
          <a:off x="3295326" y="638581"/>
          <a:ext cx="2888038" cy="1911806"/>
        </a:xfrm>
        <a:prstGeom prst="rect">
          <a:avLst/>
        </a:prstGeom>
        <a:solidFill>
          <a:schemeClr val="accent3">
            <a:tint val="40000"/>
            <a:alpha val="90000"/>
            <a:hueOff val="0"/>
            <a:satOff val="0"/>
            <a:lumOff val="0"/>
            <a:alphaOff val="0"/>
          </a:schemeClr>
        </a:solidFill>
        <a:ln w="127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zh-TW" sz="1700" kern="1200" dirty="0" smtClean="0">
              <a:latin typeface="+mn-ea"/>
              <a:ea typeface="+mn-ea"/>
            </a:rPr>
            <a:t>指為建立或利用個人資料檔案所為資料之</a:t>
          </a:r>
          <a:r>
            <a:rPr lang="zh-TW" sz="1700" u="sng" kern="1200" dirty="0" smtClean="0">
              <a:latin typeface="+mn-ea"/>
              <a:ea typeface="+mn-ea"/>
            </a:rPr>
            <a:t>記錄、輸入</a:t>
          </a:r>
          <a:r>
            <a:rPr lang="zh-TW" sz="1700" kern="1200" dirty="0" smtClean="0">
              <a:latin typeface="+mn-ea"/>
              <a:ea typeface="+mn-ea"/>
            </a:rPr>
            <a:t>、儲存、</a:t>
          </a:r>
          <a:r>
            <a:rPr lang="zh-TW" sz="1700" u="sng" kern="1200" dirty="0" smtClean="0">
              <a:latin typeface="+mn-ea"/>
              <a:ea typeface="+mn-ea"/>
            </a:rPr>
            <a:t>編輯、更正</a:t>
          </a:r>
          <a:r>
            <a:rPr lang="zh-TW" sz="1700" kern="1200" dirty="0" smtClean="0">
              <a:latin typeface="+mn-ea"/>
              <a:ea typeface="+mn-ea"/>
            </a:rPr>
            <a:t>、</a:t>
          </a:r>
          <a:r>
            <a:rPr lang="zh-TW" sz="1700" u="sng" kern="1200" dirty="0" smtClean="0">
              <a:latin typeface="+mn-ea"/>
              <a:ea typeface="+mn-ea"/>
            </a:rPr>
            <a:t>複製</a:t>
          </a:r>
          <a:r>
            <a:rPr lang="zh-TW" sz="1700" kern="1200" dirty="0" smtClean="0">
              <a:latin typeface="+mn-ea"/>
              <a:ea typeface="+mn-ea"/>
            </a:rPr>
            <a:t>、</a:t>
          </a:r>
          <a:r>
            <a:rPr lang="zh-TW" sz="1700" u="sng" kern="1200" dirty="0" smtClean="0">
              <a:latin typeface="+mn-ea"/>
              <a:ea typeface="+mn-ea"/>
            </a:rPr>
            <a:t>檢索</a:t>
          </a:r>
          <a:r>
            <a:rPr lang="zh-TW" sz="1700" kern="1200" dirty="0" smtClean="0">
              <a:latin typeface="+mn-ea"/>
              <a:ea typeface="+mn-ea"/>
            </a:rPr>
            <a:t>、</a:t>
          </a:r>
          <a:r>
            <a:rPr lang="zh-TW" sz="1700" u="sng" kern="1200" dirty="0" smtClean="0">
              <a:latin typeface="+mn-ea"/>
              <a:ea typeface="+mn-ea"/>
            </a:rPr>
            <a:t>刪除</a:t>
          </a:r>
          <a:r>
            <a:rPr lang="zh-TW" sz="1700" kern="1200" dirty="0" smtClean="0">
              <a:latin typeface="+mn-ea"/>
              <a:ea typeface="+mn-ea"/>
            </a:rPr>
            <a:t>、</a:t>
          </a:r>
          <a:r>
            <a:rPr lang="zh-TW" sz="1700" u="sng" kern="1200" dirty="0" smtClean="0">
              <a:latin typeface="+mn-ea"/>
              <a:ea typeface="+mn-ea"/>
            </a:rPr>
            <a:t>輸出</a:t>
          </a:r>
          <a:r>
            <a:rPr lang="zh-TW" sz="1700" kern="1200" dirty="0" smtClean="0">
              <a:latin typeface="+mn-ea"/>
              <a:ea typeface="+mn-ea"/>
            </a:rPr>
            <a:t>、連結或</a:t>
          </a:r>
          <a:r>
            <a:rPr lang="zh-TW" sz="1700" u="sng" kern="1200" dirty="0" smtClean="0">
              <a:latin typeface="+mn-ea"/>
              <a:ea typeface="+mn-ea"/>
            </a:rPr>
            <a:t>內部傳送</a:t>
          </a:r>
          <a:r>
            <a:rPr lang="zh-TW" sz="1700" kern="1200" dirty="0" smtClean="0">
              <a:latin typeface="+mn-ea"/>
              <a:ea typeface="+mn-ea"/>
            </a:rPr>
            <a:t>。</a:t>
          </a:r>
          <a:endParaRPr lang="zh-TW" sz="1700" kern="1200" dirty="0">
            <a:latin typeface="+mn-ea"/>
            <a:ea typeface="+mn-ea"/>
          </a:endParaRPr>
        </a:p>
      </dsp:txBody>
      <dsp:txXfrm>
        <a:off x="3295326" y="638581"/>
        <a:ext cx="2888038" cy="1911806"/>
      </dsp:txXfrm>
    </dsp:sp>
    <dsp:sp modelId="{77095FC1-4743-4A8D-8FB0-6CC7B7832E55}">
      <dsp:nvSpPr>
        <dsp:cNvPr id="0" name=""/>
        <dsp:cNvSpPr/>
      </dsp:nvSpPr>
      <dsp:spPr>
        <a:xfrm>
          <a:off x="6590653" y="36386"/>
          <a:ext cx="2888038" cy="61440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rtl="0">
            <a:lnSpc>
              <a:spcPct val="90000"/>
            </a:lnSpc>
            <a:spcBef>
              <a:spcPct val="0"/>
            </a:spcBef>
            <a:spcAft>
              <a:spcPct val="35000"/>
            </a:spcAft>
          </a:pPr>
          <a:r>
            <a:rPr lang="zh-TW" altLang="en-US" sz="2200" b="1" kern="1200" dirty="0" smtClean="0">
              <a:latin typeface="+mn-ea"/>
              <a:ea typeface="+mn-ea"/>
            </a:rPr>
            <a:t>利用</a:t>
          </a:r>
          <a:endParaRPr lang="zh-TW" altLang="en-US" sz="2200" b="1" kern="1200" dirty="0">
            <a:latin typeface="+mn-ea"/>
            <a:ea typeface="+mn-ea"/>
          </a:endParaRPr>
        </a:p>
      </dsp:txBody>
      <dsp:txXfrm>
        <a:off x="6590653" y="36386"/>
        <a:ext cx="2888038" cy="614402"/>
      </dsp:txXfrm>
    </dsp:sp>
    <dsp:sp modelId="{E2D46628-8F2C-4721-A0BE-DA5E6DCB68ED}">
      <dsp:nvSpPr>
        <dsp:cNvPr id="0" name=""/>
        <dsp:cNvSpPr/>
      </dsp:nvSpPr>
      <dsp:spPr>
        <a:xfrm>
          <a:off x="6587690" y="638581"/>
          <a:ext cx="2888038" cy="1911806"/>
        </a:xfrm>
        <a:prstGeom prst="rect">
          <a:avLst/>
        </a:prstGeom>
        <a:solidFill>
          <a:schemeClr val="accent4">
            <a:tint val="40000"/>
            <a:alpha val="90000"/>
            <a:hueOff val="0"/>
            <a:satOff val="0"/>
            <a:lumOff val="0"/>
            <a:alphaOff val="0"/>
          </a:schemeClr>
        </a:solidFill>
        <a:ln w="127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zh-TW" altLang="en-US" sz="2000" kern="1200" dirty="0" smtClean="0">
              <a:latin typeface="+mn-ea"/>
              <a:ea typeface="+mn-ea"/>
            </a:rPr>
            <a:t>指將蒐集之個人資料為處理以外之使用。</a:t>
          </a:r>
          <a:endParaRPr lang="zh-TW" altLang="en-US" sz="2000" kern="1200" dirty="0">
            <a:latin typeface="+mn-ea"/>
            <a:ea typeface="+mn-ea"/>
          </a:endParaRPr>
        </a:p>
      </dsp:txBody>
      <dsp:txXfrm>
        <a:off x="6587690" y="638581"/>
        <a:ext cx="2888038" cy="19118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54DE4-578E-4E1B-8F86-FB2E535A66EB}">
      <dsp:nvSpPr>
        <dsp:cNvPr id="0" name=""/>
        <dsp:cNvSpPr/>
      </dsp:nvSpPr>
      <dsp:spPr>
        <a:xfrm>
          <a:off x="0" y="163263"/>
          <a:ext cx="10778390" cy="1357382"/>
        </a:xfrm>
        <a:prstGeom prst="roundRect">
          <a:avLst/>
        </a:prstGeom>
        <a:solidFill>
          <a:schemeClr val="accent1">
            <a:lumMod val="75000"/>
          </a:schemeClr>
        </a:solidFill>
        <a:ln w="127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zh-TW" sz="2500" kern="1200" dirty="0" smtClean="0"/>
            <a:t>非公務機關與當事人間於</a:t>
          </a:r>
          <a:r>
            <a:rPr lang="zh-TW" sz="2500" b="1" u="sng" kern="1200" dirty="0" smtClean="0"/>
            <a:t>契約成立前</a:t>
          </a:r>
          <a:r>
            <a:rPr lang="zh-TW" sz="2500" kern="1200" dirty="0" smtClean="0"/>
            <a:t>，</a:t>
          </a:r>
          <a:r>
            <a:rPr lang="zh-TW" sz="2500" u="sng" kern="1200" dirty="0" smtClean="0"/>
            <a:t>為</a:t>
          </a:r>
          <a:r>
            <a:rPr lang="zh-TW" sz="2500" kern="1200" dirty="0" smtClean="0"/>
            <a:t>準備或商議</a:t>
          </a:r>
          <a:r>
            <a:rPr lang="zh-TW" sz="2500" u="sng" kern="1200" dirty="0" smtClean="0"/>
            <a:t>訂立契約</a:t>
          </a:r>
          <a:r>
            <a:rPr lang="zh-TW" sz="2500" kern="1200" dirty="0" smtClean="0"/>
            <a:t>或為</a:t>
          </a:r>
          <a:r>
            <a:rPr lang="zh-TW" sz="2500" u="sng" kern="1200" dirty="0" smtClean="0"/>
            <a:t>交易</a:t>
          </a:r>
          <a:r>
            <a:rPr lang="zh-TW" sz="2500" kern="1200" dirty="0" smtClean="0"/>
            <a:t>之</a:t>
          </a:r>
          <a:r>
            <a:rPr lang="zh-TW" sz="2500" u="sng" kern="1200" dirty="0" smtClean="0"/>
            <a:t>目的</a:t>
          </a:r>
          <a:r>
            <a:rPr lang="zh-TW" sz="2500" kern="1200" dirty="0" smtClean="0"/>
            <a:t>，所進行</a:t>
          </a:r>
          <a:r>
            <a:rPr lang="zh-TW" sz="2500" u="sng" kern="1200" dirty="0" smtClean="0"/>
            <a:t>之接觸或磋商行為</a:t>
          </a:r>
          <a:r>
            <a:rPr lang="zh-TW" sz="2500" kern="1200" dirty="0" smtClean="0"/>
            <a:t>。</a:t>
          </a:r>
          <a:endParaRPr lang="zh-TW" sz="2500" kern="1200" dirty="0"/>
        </a:p>
      </dsp:txBody>
      <dsp:txXfrm>
        <a:off x="66262" y="229525"/>
        <a:ext cx="10645866" cy="1224858"/>
      </dsp:txXfrm>
    </dsp:sp>
    <dsp:sp modelId="{37577811-E942-4E41-A583-9268E4ACCF6F}">
      <dsp:nvSpPr>
        <dsp:cNvPr id="0" name=""/>
        <dsp:cNvSpPr/>
      </dsp:nvSpPr>
      <dsp:spPr>
        <a:xfrm>
          <a:off x="0" y="1592646"/>
          <a:ext cx="10778390" cy="1357382"/>
        </a:xfrm>
        <a:prstGeom prst="roundRect">
          <a:avLst/>
        </a:prstGeom>
        <a:solidFill>
          <a:schemeClr val="accent1">
            <a:lumMod val="50000"/>
          </a:schemeClr>
        </a:solidFill>
        <a:ln w="127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zh-TW" sz="2500" kern="1200" dirty="0" smtClean="0"/>
            <a:t>契約因無效、撤銷、解除、終止而消滅或履行完成時，非公務機關與當事人為</a:t>
          </a:r>
          <a:r>
            <a:rPr lang="zh-TW" sz="2500" u="sng" kern="1200" dirty="0" smtClean="0"/>
            <a:t>行使權利</a:t>
          </a:r>
          <a:r>
            <a:rPr lang="zh-TW" sz="2500" kern="1200" dirty="0" smtClean="0"/>
            <a:t>、</a:t>
          </a:r>
          <a:r>
            <a:rPr lang="zh-TW" sz="2500" u="sng" kern="1200" dirty="0" smtClean="0"/>
            <a:t>履行義務</a:t>
          </a:r>
          <a:r>
            <a:rPr lang="zh-TW" sz="2500" kern="1200" dirty="0" smtClean="0"/>
            <a:t>，或</a:t>
          </a:r>
          <a:r>
            <a:rPr lang="zh-TW" sz="2500" u="sng" kern="1200" dirty="0" smtClean="0"/>
            <a:t>確保個人資料完整性</a:t>
          </a:r>
          <a:r>
            <a:rPr lang="zh-TW" sz="2500" kern="1200" dirty="0" smtClean="0"/>
            <a:t>之目的所為之</a:t>
          </a:r>
          <a:r>
            <a:rPr lang="zh-TW" sz="2500" u="sng" kern="1200" dirty="0" smtClean="0"/>
            <a:t>連繫行為</a:t>
          </a:r>
          <a:r>
            <a:rPr lang="zh-TW" sz="2500" kern="1200" dirty="0" smtClean="0"/>
            <a:t>。</a:t>
          </a:r>
          <a:endParaRPr lang="zh-TW" sz="2500" kern="1200" dirty="0"/>
        </a:p>
      </dsp:txBody>
      <dsp:txXfrm>
        <a:off x="66262" y="1658908"/>
        <a:ext cx="10645866" cy="12248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47D6CD-223C-41E9-BEE7-39CCDFF4CC7C}">
      <dsp:nvSpPr>
        <dsp:cNvPr id="0" name=""/>
        <dsp:cNvSpPr/>
      </dsp:nvSpPr>
      <dsp:spPr>
        <a:xfrm>
          <a:off x="0" y="583"/>
          <a:ext cx="9745564" cy="60239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zh-TW" altLang="en-US" sz="2200" kern="1200" dirty="0" smtClean="0"/>
            <a:t>涉及國家重大利益。</a:t>
          </a:r>
          <a:endParaRPr lang="zh-TW" altLang="en-US" sz="2200" kern="1200" dirty="0"/>
        </a:p>
      </dsp:txBody>
      <dsp:txXfrm>
        <a:off x="29406" y="29989"/>
        <a:ext cx="9686752" cy="543578"/>
      </dsp:txXfrm>
    </dsp:sp>
    <dsp:sp modelId="{C7C0C447-14B7-4573-85FE-7915B98A676F}">
      <dsp:nvSpPr>
        <dsp:cNvPr id="0" name=""/>
        <dsp:cNvSpPr/>
      </dsp:nvSpPr>
      <dsp:spPr>
        <a:xfrm>
          <a:off x="0" y="615756"/>
          <a:ext cx="9745564" cy="60239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zh-TW" altLang="en-US" sz="2200" kern="1200" dirty="0" smtClean="0"/>
            <a:t>國際條約或協定有特別規定。</a:t>
          </a:r>
          <a:endParaRPr lang="zh-TW" altLang="en-US" sz="2200" kern="1200" dirty="0"/>
        </a:p>
      </dsp:txBody>
      <dsp:txXfrm>
        <a:off x="29406" y="645162"/>
        <a:ext cx="9686752" cy="543578"/>
      </dsp:txXfrm>
    </dsp:sp>
    <dsp:sp modelId="{6A3B8991-CEC8-4962-95C2-1F44CC84DCC2}">
      <dsp:nvSpPr>
        <dsp:cNvPr id="0" name=""/>
        <dsp:cNvSpPr/>
      </dsp:nvSpPr>
      <dsp:spPr>
        <a:xfrm>
          <a:off x="0" y="1230929"/>
          <a:ext cx="9745564" cy="60239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zh-TW" altLang="en-US" sz="2200" b="1" u="none" kern="1200" dirty="0" smtClean="0"/>
            <a:t>接受國對於個人資料之保護未有完善之法規，致有損當事人權益之虞</a:t>
          </a:r>
          <a:r>
            <a:rPr lang="zh-TW" altLang="en-US" sz="2200" kern="1200" dirty="0" smtClean="0"/>
            <a:t>。</a:t>
          </a:r>
          <a:endParaRPr lang="zh-TW" altLang="en-US" sz="2200" kern="1200" dirty="0"/>
        </a:p>
      </dsp:txBody>
      <dsp:txXfrm>
        <a:off x="29406" y="1260335"/>
        <a:ext cx="9686752" cy="543578"/>
      </dsp:txXfrm>
    </dsp:sp>
    <dsp:sp modelId="{5A7CC93B-7DAA-4287-AA76-C7E22A9DA0EB}">
      <dsp:nvSpPr>
        <dsp:cNvPr id="0" name=""/>
        <dsp:cNvSpPr/>
      </dsp:nvSpPr>
      <dsp:spPr>
        <a:xfrm>
          <a:off x="0" y="1846102"/>
          <a:ext cx="9745564" cy="60239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zh-TW" altLang="en-US" sz="2200" kern="1200" dirty="0" smtClean="0"/>
            <a:t>以迂迴方法向第三國（地區）傳輸個人資料規避本法。</a:t>
          </a:r>
          <a:endParaRPr lang="zh-TW" altLang="en-US" sz="2200" kern="1200" dirty="0"/>
        </a:p>
      </dsp:txBody>
      <dsp:txXfrm>
        <a:off x="29406" y="1875508"/>
        <a:ext cx="9686752" cy="543578"/>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9786" cy="498693"/>
          </a:xfrm>
          <a:prstGeom prst="rect">
            <a:avLst/>
          </a:prstGeom>
        </p:spPr>
        <p:txBody>
          <a:bodyPr vert="horz" lIns="91559" tIns="45779" rIns="91559" bIns="45779" rtlCol="0"/>
          <a:lstStyle>
            <a:lvl1pPr algn="l">
              <a:defRPr sz="1200"/>
            </a:lvl1pPr>
          </a:lstStyle>
          <a:p>
            <a:endParaRPr lang="zh-TW" altLang="en-US"/>
          </a:p>
        </p:txBody>
      </p:sp>
      <p:sp>
        <p:nvSpPr>
          <p:cNvPr id="3" name="日期版面配置區 2"/>
          <p:cNvSpPr>
            <a:spLocks noGrp="1"/>
          </p:cNvSpPr>
          <p:nvPr>
            <p:ph type="dt" sz="quarter" idx="1"/>
          </p:nvPr>
        </p:nvSpPr>
        <p:spPr>
          <a:xfrm>
            <a:off x="3855839" y="0"/>
            <a:ext cx="2949786" cy="498693"/>
          </a:xfrm>
          <a:prstGeom prst="rect">
            <a:avLst/>
          </a:prstGeom>
        </p:spPr>
        <p:txBody>
          <a:bodyPr vert="horz" lIns="91559" tIns="45779" rIns="91559" bIns="45779" rtlCol="0"/>
          <a:lstStyle>
            <a:lvl1pPr algn="r">
              <a:defRPr sz="1200"/>
            </a:lvl1pPr>
          </a:lstStyle>
          <a:p>
            <a:fld id="{C32C43BC-EFF5-4A08-B4F8-873BF18473FA}" type="datetimeFigureOut">
              <a:rPr lang="zh-TW" altLang="en-US" smtClean="0"/>
              <a:t>2022/5/11</a:t>
            </a:fld>
            <a:endParaRPr lang="zh-TW" altLang="en-US"/>
          </a:p>
        </p:txBody>
      </p:sp>
      <p:sp>
        <p:nvSpPr>
          <p:cNvPr id="4" name="頁尾版面配置區 3"/>
          <p:cNvSpPr>
            <a:spLocks noGrp="1"/>
          </p:cNvSpPr>
          <p:nvPr>
            <p:ph type="ftr" sz="quarter" idx="2"/>
          </p:nvPr>
        </p:nvSpPr>
        <p:spPr>
          <a:xfrm>
            <a:off x="1" y="9440647"/>
            <a:ext cx="2949786" cy="498692"/>
          </a:xfrm>
          <a:prstGeom prst="rect">
            <a:avLst/>
          </a:prstGeom>
        </p:spPr>
        <p:txBody>
          <a:bodyPr vert="horz" lIns="91559" tIns="45779" rIns="91559" bIns="45779"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5839" y="9440647"/>
            <a:ext cx="2949786" cy="498692"/>
          </a:xfrm>
          <a:prstGeom prst="rect">
            <a:avLst/>
          </a:prstGeom>
        </p:spPr>
        <p:txBody>
          <a:bodyPr vert="horz" lIns="91559" tIns="45779" rIns="91559" bIns="45779" rtlCol="0" anchor="b"/>
          <a:lstStyle>
            <a:lvl1pPr algn="r">
              <a:defRPr sz="1200"/>
            </a:lvl1pPr>
          </a:lstStyle>
          <a:p>
            <a:fld id="{518FEA7C-7FD9-40B6-945A-3C397400A000}" type="slidenum">
              <a:rPr lang="zh-TW" altLang="en-US" smtClean="0"/>
              <a:t>‹#›</a:t>
            </a:fld>
            <a:endParaRPr lang="zh-TW" altLang="en-US"/>
          </a:p>
        </p:txBody>
      </p:sp>
    </p:spTree>
    <p:extLst>
      <p:ext uri="{BB962C8B-B14F-4D97-AF65-F5344CB8AC3E}">
        <p14:creationId xmlns:p14="http://schemas.microsoft.com/office/powerpoint/2010/main" val="3281258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9786" cy="498693"/>
          </a:xfrm>
          <a:prstGeom prst="rect">
            <a:avLst/>
          </a:prstGeom>
        </p:spPr>
        <p:txBody>
          <a:bodyPr vert="horz" lIns="91559" tIns="45779" rIns="91559" bIns="45779" rtlCol="0"/>
          <a:lstStyle>
            <a:lvl1pPr algn="l">
              <a:defRPr sz="1200"/>
            </a:lvl1pPr>
          </a:lstStyle>
          <a:p>
            <a:endParaRPr lang="zh-TW" altLang="en-US"/>
          </a:p>
        </p:txBody>
      </p:sp>
      <p:sp>
        <p:nvSpPr>
          <p:cNvPr id="3" name="日期版面配置區 2"/>
          <p:cNvSpPr>
            <a:spLocks noGrp="1"/>
          </p:cNvSpPr>
          <p:nvPr>
            <p:ph type="dt" idx="1"/>
          </p:nvPr>
        </p:nvSpPr>
        <p:spPr>
          <a:xfrm>
            <a:off x="3855839" y="0"/>
            <a:ext cx="2949786" cy="498693"/>
          </a:xfrm>
          <a:prstGeom prst="rect">
            <a:avLst/>
          </a:prstGeom>
        </p:spPr>
        <p:txBody>
          <a:bodyPr vert="horz" lIns="91559" tIns="45779" rIns="91559" bIns="45779" rtlCol="0"/>
          <a:lstStyle>
            <a:lvl1pPr algn="r">
              <a:defRPr sz="1200"/>
            </a:lvl1pPr>
          </a:lstStyle>
          <a:p>
            <a:fld id="{DBD66CAB-7CB3-431F-A770-5D3A6FB47AB2}" type="datetimeFigureOut">
              <a:rPr lang="zh-TW" altLang="en-US" smtClean="0"/>
              <a:t>2022/5/11</a:t>
            </a:fld>
            <a:endParaRPr lang="zh-TW" altLang="en-US"/>
          </a:p>
        </p:txBody>
      </p:sp>
      <p:sp>
        <p:nvSpPr>
          <p:cNvPr id="4" name="投影片圖像版面配置區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559" tIns="45779" rIns="91559" bIns="45779" rtlCol="0" anchor="ctr"/>
          <a:lstStyle/>
          <a:p>
            <a:endParaRPr lang="zh-TW" altLang="en-US"/>
          </a:p>
        </p:txBody>
      </p:sp>
      <p:sp>
        <p:nvSpPr>
          <p:cNvPr id="5" name="備忘稿版面配置區 4"/>
          <p:cNvSpPr>
            <a:spLocks noGrp="1"/>
          </p:cNvSpPr>
          <p:nvPr>
            <p:ph type="body" sz="quarter" idx="3"/>
          </p:nvPr>
        </p:nvSpPr>
        <p:spPr>
          <a:xfrm>
            <a:off x="680721" y="4783305"/>
            <a:ext cx="5704204" cy="4657341"/>
          </a:xfrm>
          <a:prstGeom prst="rect">
            <a:avLst/>
          </a:prstGeom>
        </p:spPr>
        <p:txBody>
          <a:bodyPr vert="horz" lIns="91559" tIns="45779" rIns="91559" bIns="45779" rtlCol="0"/>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6" name="頁尾版面配置區 5"/>
          <p:cNvSpPr>
            <a:spLocks noGrp="1"/>
          </p:cNvSpPr>
          <p:nvPr>
            <p:ph type="ftr" sz="quarter" idx="4"/>
          </p:nvPr>
        </p:nvSpPr>
        <p:spPr>
          <a:xfrm>
            <a:off x="1" y="9440647"/>
            <a:ext cx="2949786" cy="498692"/>
          </a:xfrm>
          <a:prstGeom prst="rect">
            <a:avLst/>
          </a:prstGeom>
        </p:spPr>
        <p:txBody>
          <a:bodyPr vert="horz" lIns="91559" tIns="45779" rIns="91559" bIns="45779"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5839" y="9440647"/>
            <a:ext cx="2949786" cy="498692"/>
          </a:xfrm>
          <a:prstGeom prst="rect">
            <a:avLst/>
          </a:prstGeom>
        </p:spPr>
        <p:txBody>
          <a:bodyPr vert="horz" lIns="91559" tIns="45779" rIns="91559" bIns="45779" rtlCol="0" anchor="b"/>
          <a:lstStyle>
            <a:lvl1pPr algn="r">
              <a:defRPr sz="1200"/>
            </a:lvl1pPr>
          </a:lstStyle>
          <a:p>
            <a:fld id="{502D68E3-EDAA-4ADB-B90B-E3DA02508681}" type="slidenum">
              <a:rPr lang="zh-TW" altLang="en-US" smtClean="0"/>
              <a:t>‹#›</a:t>
            </a:fld>
            <a:endParaRPr lang="zh-TW" altLang="en-US"/>
          </a:p>
        </p:txBody>
      </p:sp>
    </p:spTree>
    <p:extLst>
      <p:ext uri="{BB962C8B-B14F-4D97-AF65-F5344CB8AC3E}">
        <p14:creationId xmlns:p14="http://schemas.microsoft.com/office/powerpoint/2010/main" val="1654637020"/>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微軟正黑體" panose="020B0604030504040204" pitchFamily="34" charset="-120"/>
        <a:ea typeface="微軟正黑體" panose="020B0604030504040204" pitchFamily="34" charset="-120"/>
        <a:cs typeface="+mn-cs"/>
      </a:defRPr>
    </a:lvl1pPr>
    <a:lvl2pPr marL="457200" algn="l" defTabSz="914400" rtl="0" eaLnBrk="1" latinLnBrk="0" hangingPunct="1">
      <a:defRPr sz="1400" kern="1200">
        <a:solidFill>
          <a:schemeClr val="tx1"/>
        </a:solidFill>
        <a:latin typeface="微軟正黑體" panose="020B0604030504040204" pitchFamily="34" charset="-120"/>
        <a:ea typeface="微軟正黑體" panose="020B0604030504040204" pitchFamily="34" charset="-120"/>
        <a:cs typeface="+mn-cs"/>
      </a:defRPr>
    </a:lvl2pPr>
    <a:lvl3pPr marL="914400" algn="l" defTabSz="914400" rtl="0" eaLnBrk="1" latinLnBrk="0" hangingPunct="1">
      <a:defRPr sz="1400" kern="1200">
        <a:solidFill>
          <a:schemeClr val="tx1"/>
        </a:solidFill>
        <a:latin typeface="微軟正黑體" panose="020B0604030504040204" pitchFamily="34" charset="-120"/>
        <a:ea typeface="微軟正黑體" panose="020B0604030504040204" pitchFamily="34" charset="-120"/>
        <a:cs typeface="+mn-cs"/>
      </a:defRPr>
    </a:lvl3pPr>
    <a:lvl4pPr marL="1371600" algn="l" defTabSz="914400" rtl="0" eaLnBrk="1" latinLnBrk="0" hangingPunct="1">
      <a:defRPr sz="1400" kern="1200">
        <a:solidFill>
          <a:schemeClr val="tx1"/>
        </a:solidFill>
        <a:latin typeface="微軟正黑體" panose="020B0604030504040204" pitchFamily="34" charset="-120"/>
        <a:ea typeface="微軟正黑體" panose="020B0604030504040204" pitchFamily="34" charset="-120"/>
        <a:cs typeface="+mn-cs"/>
      </a:defRPr>
    </a:lvl4pPr>
    <a:lvl5pPr marL="1828800" algn="l" defTabSz="914400" rtl="0" eaLnBrk="1" latinLnBrk="0" hangingPunct="1">
      <a:defRPr sz="1400" kern="1200">
        <a:solidFill>
          <a:schemeClr val="tx1"/>
        </a:solidFill>
        <a:latin typeface="微軟正黑體" panose="020B0604030504040204" pitchFamily="34" charset="-120"/>
        <a:ea typeface="微軟正黑體"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sz="1400"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502D68E3-EDAA-4ADB-B90B-E3DA02508681}" type="slidenum">
              <a:rPr lang="zh-TW" altLang="en-US" smtClean="0"/>
              <a:t>1</a:t>
            </a:fld>
            <a:endParaRPr lang="zh-TW" altLang="en-US"/>
          </a:p>
        </p:txBody>
      </p:sp>
    </p:spTree>
    <p:extLst>
      <p:ext uri="{BB962C8B-B14F-4D97-AF65-F5344CB8AC3E}">
        <p14:creationId xmlns:p14="http://schemas.microsoft.com/office/powerpoint/2010/main" val="1945552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sz="1400" dirty="0" smtClean="0"/>
          </a:p>
        </p:txBody>
      </p:sp>
      <p:sp>
        <p:nvSpPr>
          <p:cNvPr id="4" name="投影片編號版面配置區 3"/>
          <p:cNvSpPr>
            <a:spLocks noGrp="1"/>
          </p:cNvSpPr>
          <p:nvPr>
            <p:ph type="sldNum" sz="quarter" idx="10"/>
          </p:nvPr>
        </p:nvSpPr>
        <p:spPr/>
        <p:txBody>
          <a:bodyPr/>
          <a:lstStyle/>
          <a:p>
            <a:fld id="{502D68E3-EDAA-4ADB-B90B-E3DA02508681}" type="slidenum">
              <a:rPr lang="zh-TW" altLang="en-US" smtClean="0"/>
              <a:t>10</a:t>
            </a:fld>
            <a:endParaRPr lang="zh-TW" altLang="en-US"/>
          </a:p>
        </p:txBody>
      </p:sp>
    </p:spTree>
    <p:extLst>
      <p:ext uri="{BB962C8B-B14F-4D97-AF65-F5344CB8AC3E}">
        <p14:creationId xmlns:p14="http://schemas.microsoft.com/office/powerpoint/2010/main" val="1866161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400" dirty="0" smtClean="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502D68E3-EDAA-4ADB-B90B-E3DA02508681}" type="slidenum">
              <a:rPr lang="zh-TW" altLang="en-US" smtClean="0"/>
              <a:t>11</a:t>
            </a:fld>
            <a:endParaRPr lang="zh-TW" altLang="en-US"/>
          </a:p>
        </p:txBody>
      </p:sp>
    </p:spTree>
    <p:extLst>
      <p:ext uri="{BB962C8B-B14F-4D97-AF65-F5344CB8AC3E}">
        <p14:creationId xmlns:p14="http://schemas.microsoft.com/office/powerpoint/2010/main" val="2024717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400" dirty="0"/>
          </a:p>
        </p:txBody>
      </p:sp>
      <p:sp>
        <p:nvSpPr>
          <p:cNvPr id="4" name="投影片編號版面配置區 3"/>
          <p:cNvSpPr>
            <a:spLocks noGrp="1"/>
          </p:cNvSpPr>
          <p:nvPr>
            <p:ph type="sldNum" sz="quarter" idx="10"/>
          </p:nvPr>
        </p:nvSpPr>
        <p:spPr/>
        <p:txBody>
          <a:bodyPr/>
          <a:lstStyle/>
          <a:p>
            <a:fld id="{502D68E3-EDAA-4ADB-B90B-E3DA02508681}" type="slidenum">
              <a:rPr lang="zh-TW" altLang="en-US" smtClean="0"/>
              <a:t>12</a:t>
            </a:fld>
            <a:endParaRPr lang="zh-TW" altLang="en-US"/>
          </a:p>
        </p:txBody>
      </p:sp>
    </p:spTree>
    <p:extLst>
      <p:ext uri="{BB962C8B-B14F-4D97-AF65-F5344CB8AC3E}">
        <p14:creationId xmlns:p14="http://schemas.microsoft.com/office/powerpoint/2010/main" val="3480518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02D68E3-EDAA-4ADB-B90B-E3DA02508681}" type="slidenum">
              <a:rPr lang="zh-TW" altLang="en-US" smtClean="0"/>
              <a:t>13</a:t>
            </a:fld>
            <a:endParaRPr lang="zh-TW" altLang="en-US"/>
          </a:p>
        </p:txBody>
      </p:sp>
    </p:spTree>
    <p:extLst>
      <p:ext uri="{BB962C8B-B14F-4D97-AF65-F5344CB8AC3E}">
        <p14:creationId xmlns:p14="http://schemas.microsoft.com/office/powerpoint/2010/main" val="3764957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400"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502D68E3-EDAA-4ADB-B90B-E3DA02508681}" type="slidenum">
              <a:rPr lang="zh-TW" altLang="en-US" smtClean="0"/>
              <a:t>14</a:t>
            </a:fld>
            <a:endParaRPr lang="zh-TW" altLang="en-US"/>
          </a:p>
        </p:txBody>
      </p:sp>
    </p:spTree>
    <p:extLst>
      <p:ext uri="{BB962C8B-B14F-4D97-AF65-F5344CB8AC3E}">
        <p14:creationId xmlns:p14="http://schemas.microsoft.com/office/powerpoint/2010/main" val="3089073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400" dirty="0"/>
          </a:p>
        </p:txBody>
      </p:sp>
      <p:sp>
        <p:nvSpPr>
          <p:cNvPr id="4" name="投影片編號版面配置區 3"/>
          <p:cNvSpPr>
            <a:spLocks noGrp="1"/>
          </p:cNvSpPr>
          <p:nvPr>
            <p:ph type="sldNum" sz="quarter" idx="10"/>
          </p:nvPr>
        </p:nvSpPr>
        <p:spPr/>
        <p:txBody>
          <a:bodyPr/>
          <a:lstStyle/>
          <a:p>
            <a:fld id="{502D68E3-EDAA-4ADB-B90B-E3DA02508681}" type="slidenum">
              <a:rPr lang="zh-TW" altLang="en-US" smtClean="0"/>
              <a:t>15</a:t>
            </a:fld>
            <a:endParaRPr lang="zh-TW" altLang="en-US"/>
          </a:p>
        </p:txBody>
      </p:sp>
    </p:spTree>
    <p:extLst>
      <p:ext uri="{BB962C8B-B14F-4D97-AF65-F5344CB8AC3E}">
        <p14:creationId xmlns:p14="http://schemas.microsoft.com/office/powerpoint/2010/main" val="2982880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400" dirty="0" smtClean="0"/>
          </a:p>
        </p:txBody>
      </p:sp>
      <p:sp>
        <p:nvSpPr>
          <p:cNvPr id="4" name="投影片編號版面配置區 3"/>
          <p:cNvSpPr>
            <a:spLocks noGrp="1"/>
          </p:cNvSpPr>
          <p:nvPr>
            <p:ph type="sldNum" sz="quarter" idx="10"/>
          </p:nvPr>
        </p:nvSpPr>
        <p:spPr/>
        <p:txBody>
          <a:bodyPr/>
          <a:lstStyle/>
          <a:p>
            <a:fld id="{502D68E3-EDAA-4ADB-B90B-E3DA02508681}" type="slidenum">
              <a:rPr lang="zh-TW" altLang="en-US" smtClean="0"/>
              <a:t>16</a:t>
            </a:fld>
            <a:endParaRPr lang="zh-TW" altLang="en-US"/>
          </a:p>
        </p:txBody>
      </p:sp>
    </p:spTree>
    <p:extLst>
      <p:ext uri="{BB962C8B-B14F-4D97-AF65-F5344CB8AC3E}">
        <p14:creationId xmlns:p14="http://schemas.microsoft.com/office/powerpoint/2010/main" val="3742202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400" dirty="0"/>
          </a:p>
        </p:txBody>
      </p:sp>
      <p:sp>
        <p:nvSpPr>
          <p:cNvPr id="4" name="投影片編號版面配置區 3"/>
          <p:cNvSpPr>
            <a:spLocks noGrp="1"/>
          </p:cNvSpPr>
          <p:nvPr>
            <p:ph type="sldNum" sz="quarter" idx="10"/>
          </p:nvPr>
        </p:nvSpPr>
        <p:spPr/>
        <p:txBody>
          <a:bodyPr/>
          <a:lstStyle/>
          <a:p>
            <a:fld id="{502D68E3-EDAA-4ADB-B90B-E3DA02508681}" type="slidenum">
              <a:rPr lang="zh-TW" altLang="en-US" smtClean="0"/>
              <a:t>17</a:t>
            </a:fld>
            <a:endParaRPr lang="zh-TW" altLang="en-US"/>
          </a:p>
        </p:txBody>
      </p:sp>
    </p:spTree>
    <p:extLst>
      <p:ext uri="{BB962C8B-B14F-4D97-AF65-F5344CB8AC3E}">
        <p14:creationId xmlns:p14="http://schemas.microsoft.com/office/powerpoint/2010/main" val="4176550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02D68E3-EDAA-4ADB-B90B-E3DA02508681}" type="slidenum">
              <a:rPr lang="zh-TW" altLang="en-US" smtClean="0"/>
              <a:t>18</a:t>
            </a:fld>
            <a:endParaRPr lang="zh-TW" altLang="en-US"/>
          </a:p>
        </p:txBody>
      </p:sp>
    </p:spTree>
    <p:extLst>
      <p:ext uri="{BB962C8B-B14F-4D97-AF65-F5344CB8AC3E}">
        <p14:creationId xmlns:p14="http://schemas.microsoft.com/office/powerpoint/2010/main" val="952838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400" dirty="0"/>
          </a:p>
        </p:txBody>
      </p:sp>
      <p:sp>
        <p:nvSpPr>
          <p:cNvPr id="4" name="投影片編號版面配置區 3"/>
          <p:cNvSpPr>
            <a:spLocks noGrp="1"/>
          </p:cNvSpPr>
          <p:nvPr>
            <p:ph type="sldNum" sz="quarter" idx="10"/>
          </p:nvPr>
        </p:nvSpPr>
        <p:spPr/>
        <p:txBody>
          <a:bodyPr/>
          <a:lstStyle/>
          <a:p>
            <a:fld id="{502D68E3-EDAA-4ADB-B90B-E3DA02508681}" type="slidenum">
              <a:rPr lang="zh-TW" altLang="en-US" smtClean="0"/>
              <a:t>19</a:t>
            </a:fld>
            <a:endParaRPr lang="zh-TW" altLang="en-US"/>
          </a:p>
        </p:txBody>
      </p:sp>
    </p:spTree>
    <p:extLst>
      <p:ext uri="{BB962C8B-B14F-4D97-AF65-F5344CB8AC3E}">
        <p14:creationId xmlns:p14="http://schemas.microsoft.com/office/powerpoint/2010/main" val="3088081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just">
              <a:lnSpc>
                <a:spcPts val="2203"/>
              </a:lnSpc>
            </a:pPr>
            <a:endParaRPr lang="zh-TW" altLang="zh-TW" sz="1400" kern="100" dirty="0">
              <a:latin typeface="Calibri" panose="020F0502020204030204" pitchFamily="34" charset="0"/>
              <a:cs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fld id="{502D68E3-EDAA-4ADB-B90B-E3DA02508681}" type="slidenum">
              <a:rPr lang="zh-TW" altLang="en-US" smtClean="0"/>
              <a:t>2</a:t>
            </a:fld>
            <a:endParaRPr lang="zh-TW" altLang="en-US"/>
          </a:p>
        </p:txBody>
      </p:sp>
    </p:spTree>
    <p:extLst>
      <p:ext uri="{BB962C8B-B14F-4D97-AF65-F5344CB8AC3E}">
        <p14:creationId xmlns:p14="http://schemas.microsoft.com/office/powerpoint/2010/main" val="2046204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400" dirty="0"/>
          </a:p>
        </p:txBody>
      </p:sp>
      <p:sp>
        <p:nvSpPr>
          <p:cNvPr id="4" name="投影片編號版面配置區 3"/>
          <p:cNvSpPr>
            <a:spLocks noGrp="1"/>
          </p:cNvSpPr>
          <p:nvPr>
            <p:ph type="sldNum" sz="quarter" idx="10"/>
          </p:nvPr>
        </p:nvSpPr>
        <p:spPr/>
        <p:txBody>
          <a:bodyPr/>
          <a:lstStyle/>
          <a:p>
            <a:fld id="{502D68E3-EDAA-4ADB-B90B-E3DA02508681}" type="slidenum">
              <a:rPr lang="zh-TW" altLang="en-US" smtClean="0"/>
              <a:t>20</a:t>
            </a:fld>
            <a:endParaRPr lang="zh-TW" altLang="en-US"/>
          </a:p>
        </p:txBody>
      </p:sp>
    </p:spTree>
    <p:extLst>
      <p:ext uri="{BB962C8B-B14F-4D97-AF65-F5344CB8AC3E}">
        <p14:creationId xmlns:p14="http://schemas.microsoft.com/office/powerpoint/2010/main" val="1201268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02D68E3-EDAA-4ADB-B90B-E3DA02508681}" type="slidenum">
              <a:rPr lang="zh-TW" altLang="en-US" smtClean="0"/>
              <a:t>21</a:t>
            </a:fld>
            <a:endParaRPr lang="zh-TW" altLang="en-US"/>
          </a:p>
        </p:txBody>
      </p:sp>
    </p:spTree>
    <p:extLst>
      <p:ext uri="{BB962C8B-B14F-4D97-AF65-F5344CB8AC3E}">
        <p14:creationId xmlns:p14="http://schemas.microsoft.com/office/powerpoint/2010/main" val="2453211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400" dirty="0" smtClean="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502D68E3-EDAA-4ADB-B90B-E3DA02508681}" type="slidenum">
              <a:rPr lang="zh-TW" altLang="en-US" smtClean="0"/>
              <a:t>22</a:t>
            </a:fld>
            <a:endParaRPr lang="zh-TW" altLang="en-US"/>
          </a:p>
        </p:txBody>
      </p:sp>
    </p:spTree>
    <p:extLst>
      <p:ext uri="{BB962C8B-B14F-4D97-AF65-F5344CB8AC3E}">
        <p14:creationId xmlns:p14="http://schemas.microsoft.com/office/powerpoint/2010/main" val="9909973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defTabSz="915589">
              <a:lnSpc>
                <a:spcPct val="90000"/>
              </a:lnSpc>
              <a:spcBef>
                <a:spcPts val="1202"/>
              </a:spcBef>
              <a:buClr>
                <a:srgbClr val="AD84C6">
                  <a:lumMod val="75000"/>
                </a:srgbClr>
              </a:buClr>
              <a:buSzPct val="85000"/>
              <a:buFont typeface="+mj-ea"/>
              <a:buNone/>
              <a:defRPr/>
            </a:pPr>
            <a:endParaRPr lang="zh-TW" altLang="en-US" sz="1400" dirty="0" smtClean="0">
              <a:solidFill>
                <a:prstClr val="black"/>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502D68E3-EDAA-4ADB-B90B-E3DA02508681}" type="slidenum">
              <a:rPr lang="zh-TW" altLang="en-US" smtClean="0"/>
              <a:t>23</a:t>
            </a:fld>
            <a:endParaRPr lang="zh-TW" altLang="en-US"/>
          </a:p>
        </p:txBody>
      </p:sp>
    </p:spTree>
    <p:extLst>
      <p:ext uri="{BB962C8B-B14F-4D97-AF65-F5344CB8AC3E}">
        <p14:creationId xmlns:p14="http://schemas.microsoft.com/office/powerpoint/2010/main" val="3644469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400"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502D68E3-EDAA-4ADB-B90B-E3DA02508681}" type="slidenum">
              <a:rPr lang="zh-TW" altLang="en-US" smtClean="0"/>
              <a:t>24</a:t>
            </a:fld>
            <a:endParaRPr lang="zh-TW" altLang="en-US"/>
          </a:p>
        </p:txBody>
      </p:sp>
    </p:spTree>
    <p:extLst>
      <p:ext uri="{BB962C8B-B14F-4D97-AF65-F5344CB8AC3E}">
        <p14:creationId xmlns:p14="http://schemas.microsoft.com/office/powerpoint/2010/main" val="5480205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02D68E3-EDAA-4ADB-B90B-E3DA02508681}" type="slidenum">
              <a:rPr lang="zh-TW" altLang="en-US" smtClean="0"/>
              <a:t>25</a:t>
            </a:fld>
            <a:endParaRPr lang="zh-TW" altLang="en-US"/>
          </a:p>
        </p:txBody>
      </p:sp>
    </p:spTree>
    <p:extLst>
      <p:ext uri="{BB962C8B-B14F-4D97-AF65-F5344CB8AC3E}">
        <p14:creationId xmlns:p14="http://schemas.microsoft.com/office/powerpoint/2010/main" val="25037533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02D68E3-EDAA-4ADB-B90B-E3DA02508681}" type="slidenum">
              <a:rPr lang="zh-TW" altLang="en-US" smtClean="0"/>
              <a:t>26</a:t>
            </a:fld>
            <a:endParaRPr lang="zh-TW" altLang="en-US"/>
          </a:p>
        </p:txBody>
      </p:sp>
    </p:spTree>
    <p:extLst>
      <p:ext uri="{BB962C8B-B14F-4D97-AF65-F5344CB8AC3E}">
        <p14:creationId xmlns:p14="http://schemas.microsoft.com/office/powerpoint/2010/main" val="14608215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400" dirty="0"/>
          </a:p>
        </p:txBody>
      </p:sp>
      <p:sp>
        <p:nvSpPr>
          <p:cNvPr id="4" name="投影片編號版面配置區 3"/>
          <p:cNvSpPr>
            <a:spLocks noGrp="1"/>
          </p:cNvSpPr>
          <p:nvPr>
            <p:ph type="sldNum" sz="quarter" idx="10"/>
          </p:nvPr>
        </p:nvSpPr>
        <p:spPr/>
        <p:txBody>
          <a:bodyPr/>
          <a:lstStyle/>
          <a:p>
            <a:fld id="{502D68E3-EDAA-4ADB-B90B-E3DA02508681}" type="slidenum">
              <a:rPr lang="zh-TW" altLang="en-US" smtClean="0"/>
              <a:t>27</a:t>
            </a:fld>
            <a:endParaRPr lang="zh-TW" altLang="en-US"/>
          </a:p>
        </p:txBody>
      </p:sp>
    </p:spTree>
    <p:extLst>
      <p:ext uri="{BB962C8B-B14F-4D97-AF65-F5344CB8AC3E}">
        <p14:creationId xmlns:p14="http://schemas.microsoft.com/office/powerpoint/2010/main" val="29746481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02D68E3-EDAA-4ADB-B90B-E3DA02508681}" type="slidenum">
              <a:rPr lang="zh-TW" altLang="en-US" smtClean="0"/>
              <a:t>28</a:t>
            </a:fld>
            <a:endParaRPr lang="zh-TW" altLang="en-US"/>
          </a:p>
        </p:txBody>
      </p:sp>
    </p:spTree>
    <p:extLst>
      <p:ext uri="{BB962C8B-B14F-4D97-AF65-F5344CB8AC3E}">
        <p14:creationId xmlns:p14="http://schemas.microsoft.com/office/powerpoint/2010/main" val="10767541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02D68E3-EDAA-4ADB-B90B-E3DA02508681}" type="slidenum">
              <a:rPr lang="zh-TW" altLang="en-US" smtClean="0"/>
              <a:t>29</a:t>
            </a:fld>
            <a:endParaRPr lang="zh-TW" altLang="en-US"/>
          </a:p>
        </p:txBody>
      </p:sp>
    </p:spTree>
    <p:extLst>
      <p:ext uri="{BB962C8B-B14F-4D97-AF65-F5344CB8AC3E}">
        <p14:creationId xmlns:p14="http://schemas.microsoft.com/office/powerpoint/2010/main" val="2799515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02D68E3-EDAA-4ADB-B90B-E3DA02508681}" type="slidenum">
              <a:rPr lang="zh-TW" altLang="en-US" smtClean="0"/>
              <a:t>3</a:t>
            </a:fld>
            <a:endParaRPr lang="zh-TW" altLang="en-US"/>
          </a:p>
        </p:txBody>
      </p:sp>
    </p:spTree>
    <p:extLst>
      <p:ext uri="{BB962C8B-B14F-4D97-AF65-F5344CB8AC3E}">
        <p14:creationId xmlns:p14="http://schemas.microsoft.com/office/powerpoint/2010/main" val="36103949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02D68E3-EDAA-4ADB-B90B-E3DA02508681}" type="slidenum">
              <a:rPr lang="zh-TW" altLang="en-US" smtClean="0"/>
              <a:t>30</a:t>
            </a:fld>
            <a:endParaRPr lang="zh-TW" altLang="en-US"/>
          </a:p>
        </p:txBody>
      </p:sp>
    </p:spTree>
    <p:extLst>
      <p:ext uri="{BB962C8B-B14F-4D97-AF65-F5344CB8AC3E}">
        <p14:creationId xmlns:p14="http://schemas.microsoft.com/office/powerpoint/2010/main" val="12524153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just"/>
            <a:endParaRPr lang="zh-TW" altLang="en-US" dirty="0" smtClean="0"/>
          </a:p>
        </p:txBody>
      </p:sp>
      <p:sp>
        <p:nvSpPr>
          <p:cNvPr id="4" name="投影片編號版面配置區 3"/>
          <p:cNvSpPr>
            <a:spLocks noGrp="1"/>
          </p:cNvSpPr>
          <p:nvPr>
            <p:ph type="sldNum" sz="quarter" idx="10"/>
          </p:nvPr>
        </p:nvSpPr>
        <p:spPr/>
        <p:txBody>
          <a:bodyPr/>
          <a:lstStyle/>
          <a:p>
            <a:fld id="{502D68E3-EDAA-4ADB-B90B-E3DA02508681}" type="slidenum">
              <a:rPr lang="zh-TW" altLang="en-US" smtClean="0"/>
              <a:t>31</a:t>
            </a:fld>
            <a:endParaRPr lang="zh-TW" altLang="en-US"/>
          </a:p>
        </p:txBody>
      </p:sp>
    </p:spTree>
    <p:extLst>
      <p:ext uri="{BB962C8B-B14F-4D97-AF65-F5344CB8AC3E}">
        <p14:creationId xmlns:p14="http://schemas.microsoft.com/office/powerpoint/2010/main" val="16997176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400" dirty="0" smtClean="0"/>
          </a:p>
        </p:txBody>
      </p:sp>
      <p:sp>
        <p:nvSpPr>
          <p:cNvPr id="4" name="投影片編號版面配置區 3"/>
          <p:cNvSpPr>
            <a:spLocks noGrp="1"/>
          </p:cNvSpPr>
          <p:nvPr>
            <p:ph type="sldNum" sz="quarter" idx="10"/>
          </p:nvPr>
        </p:nvSpPr>
        <p:spPr/>
        <p:txBody>
          <a:bodyPr/>
          <a:lstStyle/>
          <a:p>
            <a:fld id="{502D68E3-EDAA-4ADB-B90B-E3DA02508681}" type="slidenum">
              <a:rPr lang="zh-TW" altLang="en-US" smtClean="0"/>
              <a:t>32</a:t>
            </a:fld>
            <a:endParaRPr lang="zh-TW" altLang="en-US"/>
          </a:p>
        </p:txBody>
      </p:sp>
    </p:spTree>
    <p:extLst>
      <p:ext uri="{BB962C8B-B14F-4D97-AF65-F5344CB8AC3E}">
        <p14:creationId xmlns:p14="http://schemas.microsoft.com/office/powerpoint/2010/main" val="5150655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sz="1400" dirty="0" smtClean="0">
              <a:solidFill>
                <a:srgbClr val="000000"/>
              </a:solidFill>
              <a:ea typeface="微軟正黑體" panose="020B0604030504040204" pitchFamily="34" charset="-120"/>
              <a:cs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fld id="{502D68E3-EDAA-4ADB-B90B-E3DA02508681}" type="slidenum">
              <a:rPr lang="zh-TW" altLang="en-US" smtClean="0"/>
              <a:t>33</a:t>
            </a:fld>
            <a:endParaRPr lang="zh-TW" altLang="en-US"/>
          </a:p>
        </p:txBody>
      </p:sp>
    </p:spTree>
    <p:extLst>
      <p:ext uri="{BB962C8B-B14F-4D97-AF65-F5344CB8AC3E}">
        <p14:creationId xmlns:p14="http://schemas.microsoft.com/office/powerpoint/2010/main" val="737951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400" dirty="0"/>
          </a:p>
        </p:txBody>
      </p:sp>
      <p:sp>
        <p:nvSpPr>
          <p:cNvPr id="4" name="投影片編號版面配置區 3"/>
          <p:cNvSpPr>
            <a:spLocks noGrp="1"/>
          </p:cNvSpPr>
          <p:nvPr>
            <p:ph type="sldNum" sz="quarter" idx="10"/>
          </p:nvPr>
        </p:nvSpPr>
        <p:spPr/>
        <p:txBody>
          <a:bodyPr/>
          <a:lstStyle/>
          <a:p>
            <a:fld id="{502D68E3-EDAA-4ADB-B90B-E3DA02508681}" type="slidenum">
              <a:rPr lang="zh-TW" altLang="en-US" smtClean="0"/>
              <a:t>4</a:t>
            </a:fld>
            <a:endParaRPr lang="zh-TW" altLang="en-US"/>
          </a:p>
        </p:txBody>
      </p:sp>
    </p:spTree>
    <p:extLst>
      <p:ext uri="{BB962C8B-B14F-4D97-AF65-F5344CB8AC3E}">
        <p14:creationId xmlns:p14="http://schemas.microsoft.com/office/powerpoint/2010/main" val="1537000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502D68E3-EDAA-4ADB-B90B-E3DA02508681}" type="slidenum">
              <a:rPr lang="zh-TW" altLang="en-US" smtClean="0"/>
              <a:t>5</a:t>
            </a:fld>
            <a:endParaRPr lang="zh-TW" altLang="en-US"/>
          </a:p>
        </p:txBody>
      </p:sp>
    </p:spTree>
    <p:extLst>
      <p:ext uri="{BB962C8B-B14F-4D97-AF65-F5344CB8AC3E}">
        <p14:creationId xmlns:p14="http://schemas.microsoft.com/office/powerpoint/2010/main" val="3574510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400" dirty="0" smtClean="0">
                <a:ea typeface="微軟正黑體" panose="020B0604030504040204" pitchFamily="34" charset="-120"/>
                <a:cs typeface="Times New Roman" panose="02020603050405020304" pitchFamily="18" charset="0"/>
              </a:rPr>
              <a:t>個</a:t>
            </a:r>
            <a:r>
              <a:rPr lang="zh-TW" altLang="zh-TW" sz="1400" dirty="0">
                <a:ea typeface="微軟正黑體" panose="020B0604030504040204" pitchFamily="34" charset="-120"/>
                <a:cs typeface="Times New Roman" panose="02020603050405020304" pitchFamily="18" charset="0"/>
              </a:rPr>
              <a:t>資</a:t>
            </a:r>
            <a:r>
              <a:rPr lang="zh-TW" altLang="zh-TW" sz="1400" dirty="0" smtClean="0">
                <a:ea typeface="微軟正黑體" panose="020B0604030504040204" pitchFamily="34" charset="-120"/>
                <a:cs typeface="Times New Roman" panose="02020603050405020304" pitchFamily="18" charset="0"/>
              </a:rPr>
              <a:t>就是</a:t>
            </a:r>
            <a:r>
              <a:rPr lang="zh-TW" altLang="zh-TW" sz="1400" b="1" u="sng" dirty="0" smtClean="0">
                <a:ea typeface="微軟正黑體" panose="020B0604030504040204" pitchFamily="34" charset="-120"/>
                <a:cs typeface="Times New Roman" panose="02020603050405020304" pitchFamily="18" charset="0"/>
              </a:rPr>
              <a:t>包括</a:t>
            </a:r>
            <a:r>
              <a:rPr lang="zh-TW" altLang="en-US" sz="1400" b="1" u="sng" dirty="0" smtClean="0">
                <a:ea typeface="微軟正黑體" panose="020B0604030504040204" pitchFamily="34" charset="-120"/>
                <a:cs typeface="Times New Roman" panose="02020603050405020304" pitchFamily="18" charset="0"/>
              </a:rPr>
              <a:t>姓名、出生年月日等等</a:t>
            </a:r>
            <a:r>
              <a:rPr lang="zh-TW" altLang="en-US" sz="1400" b="1" dirty="0" smtClean="0">
                <a:cs typeface="Times New Roman" panose="02020603050405020304" pitchFamily="18" charset="0"/>
              </a:rPr>
              <a:t>得以</a:t>
            </a:r>
            <a:r>
              <a:rPr lang="zh-TW" altLang="en-US" sz="1400" b="1" u="sng" dirty="0">
                <a:cs typeface="Times New Roman" panose="02020603050405020304" pitchFamily="18" charset="0"/>
              </a:rPr>
              <a:t>直接</a:t>
            </a:r>
            <a:r>
              <a:rPr lang="zh-TW" altLang="en-US" sz="1400" b="1" dirty="0">
                <a:cs typeface="Times New Roman" panose="02020603050405020304" pitchFamily="18" charset="0"/>
              </a:rPr>
              <a:t>或</a:t>
            </a:r>
            <a:r>
              <a:rPr lang="zh-TW" altLang="en-US" sz="1400" b="1" u="sng" dirty="0">
                <a:cs typeface="Times New Roman" panose="02020603050405020304" pitchFamily="18" charset="0"/>
              </a:rPr>
              <a:t>間接</a:t>
            </a:r>
            <a:r>
              <a:rPr lang="zh-TW" altLang="en-US" sz="1400" b="1" dirty="0">
                <a:cs typeface="Times New Roman" panose="02020603050405020304" pitchFamily="18" charset="0"/>
              </a:rPr>
              <a:t>方式</a:t>
            </a:r>
            <a:r>
              <a:rPr lang="zh-TW" altLang="en-US" sz="1400" b="1" dirty="0" smtClean="0">
                <a:cs typeface="Times New Roman" panose="02020603050405020304" pitchFamily="18" charset="0"/>
              </a:rPr>
              <a:t>識別的資料</a:t>
            </a:r>
            <a:r>
              <a:rPr lang="zh-TW" altLang="zh-TW" sz="1400" dirty="0" smtClean="0">
                <a:cs typeface="Times New Roman" panose="02020603050405020304" pitchFamily="18" charset="0"/>
              </a:rPr>
              <a:t>。</a:t>
            </a:r>
            <a:endParaRPr lang="en-US" altLang="zh-TW" sz="1400" dirty="0">
              <a:cs typeface="Times New Roman" panose="02020603050405020304" pitchFamily="18" charset="0"/>
            </a:endParaRPr>
          </a:p>
          <a:p>
            <a:endParaRPr lang="en-US" altLang="zh-TW" sz="1400" dirty="0">
              <a:cs typeface="Times New Roman" panose="02020603050405020304" pitchFamily="18" charset="0"/>
            </a:endParaRPr>
          </a:p>
          <a:p>
            <a:r>
              <a:rPr lang="zh-TW" altLang="zh-TW" sz="1400" dirty="0">
                <a:cs typeface="Times New Roman" panose="02020603050405020304" pitchFamily="18" charset="0"/>
              </a:rPr>
              <a:t>但</a:t>
            </a:r>
            <a:r>
              <a:rPr lang="zh-TW" altLang="zh-TW" sz="1400" b="1" u="sng" dirty="0">
                <a:cs typeface="Times New Roman" panose="02020603050405020304" pitchFamily="18" charset="0"/>
              </a:rPr>
              <a:t>不包括</a:t>
            </a:r>
            <a:r>
              <a:rPr lang="en-US" altLang="zh-TW" sz="1400" u="sng" dirty="0">
                <a:cs typeface="Times New Roman" panose="02020603050405020304" pitchFamily="18" charset="0"/>
              </a:rPr>
              <a:t>(</a:t>
            </a:r>
            <a:r>
              <a:rPr lang="zh-TW" altLang="en-US" sz="1400" u="sng" dirty="0">
                <a:cs typeface="Times New Roman" panose="02020603050405020304" pitchFamily="18" charset="0"/>
              </a:rPr>
              <a:t>不適用情形</a:t>
            </a:r>
            <a:r>
              <a:rPr lang="en-US" altLang="zh-TW" sz="1400" u="sng" dirty="0" smtClean="0">
                <a:cs typeface="Times New Roman" panose="02020603050405020304" pitchFamily="18" charset="0"/>
              </a:rPr>
              <a:t>)</a:t>
            </a:r>
            <a:r>
              <a:rPr lang="zh-TW" altLang="en-US" sz="1400" u="sng" dirty="0" smtClean="0">
                <a:cs typeface="Times New Roman" panose="02020603050405020304" pitchFamily="18" charset="0"/>
              </a:rPr>
              <a:t>單純的</a:t>
            </a:r>
            <a:r>
              <a:rPr lang="zh-TW" altLang="en-US" sz="1400" u="none" dirty="0" smtClean="0">
                <a:cs typeface="Times New Roman" panose="02020603050405020304" pitchFamily="18" charset="0"/>
              </a:rPr>
              <a:t>個人</a:t>
            </a:r>
            <a:r>
              <a:rPr lang="zh-TW" altLang="en-US" sz="1400" u="sng" dirty="0" smtClean="0">
                <a:cs typeface="Times New Roman" panose="02020603050405020304" pitchFamily="18" charset="0"/>
              </a:rPr>
              <a:t>家庭活動</a:t>
            </a:r>
            <a:r>
              <a:rPr lang="zh-TW" altLang="en-US" sz="1400" u="none" dirty="0" smtClean="0">
                <a:cs typeface="Times New Roman" panose="02020603050405020304" pitchFamily="18" charset="0"/>
              </a:rPr>
              <a:t>的個資或</a:t>
            </a:r>
            <a:r>
              <a:rPr lang="zh-TW" altLang="en-US" sz="1400" u="sng" dirty="0" smtClean="0">
                <a:cs typeface="Times New Roman" panose="02020603050405020304" pitchFamily="18" charset="0"/>
              </a:rPr>
              <a:t>於公開活動沒有與其他個資結合之影音資料。</a:t>
            </a:r>
            <a:endParaRPr lang="en-US" altLang="zh-TW" sz="1400" u="none" dirty="0">
              <a:cs typeface="Times New Roman" panose="02020603050405020304" pitchFamily="18" charset="0"/>
            </a:endParaRPr>
          </a:p>
          <a:p>
            <a:endParaRPr lang="en-US" altLang="zh-TW" sz="1400" u="sng" dirty="0">
              <a:cs typeface="Times New Roman" panose="02020603050405020304" pitchFamily="18" charset="0"/>
            </a:endParaRPr>
          </a:p>
          <a:p>
            <a:r>
              <a:rPr lang="zh-TW" altLang="zh-TW" sz="1400" dirty="0">
                <a:cs typeface="Times New Roman" panose="02020603050405020304" pitchFamily="18" charset="0"/>
              </a:rPr>
              <a:t>其中</a:t>
            </a:r>
            <a:r>
              <a:rPr lang="zh-TW" altLang="zh-TW" sz="1400" b="1" u="sng" dirty="0">
                <a:cs typeface="Times New Roman" panose="02020603050405020304" pitchFamily="18" charset="0"/>
              </a:rPr>
              <a:t>特種個資</a:t>
            </a:r>
            <a:r>
              <a:rPr lang="en-US" altLang="zh-TW" sz="1400" u="sng" dirty="0" smtClean="0">
                <a:cs typeface="Times New Roman" panose="02020603050405020304" pitchFamily="18" charset="0"/>
              </a:rPr>
              <a:t>(</a:t>
            </a:r>
            <a:r>
              <a:rPr lang="zh-TW" altLang="en-US" sz="1400" u="none" dirty="0" smtClean="0">
                <a:cs typeface="Times New Roman" panose="02020603050405020304" pitchFamily="18" charset="0"/>
              </a:rPr>
              <a:t>包括病歷</a:t>
            </a:r>
            <a:r>
              <a:rPr lang="zh-TW" altLang="en-US" sz="1400" u="none" dirty="0">
                <a:cs typeface="Times New Roman" panose="02020603050405020304" pitchFamily="18" charset="0"/>
              </a:rPr>
              <a:t>、醫療、基因、性生活、健康檢查、犯罪前科</a:t>
            </a:r>
            <a:r>
              <a:rPr lang="en-US" altLang="zh-TW" sz="1400" u="sng" dirty="0">
                <a:cs typeface="Times New Roman" panose="02020603050405020304" pitchFamily="18" charset="0"/>
              </a:rPr>
              <a:t>)</a:t>
            </a:r>
            <a:r>
              <a:rPr lang="zh-TW" altLang="zh-TW" sz="1400" dirty="0">
                <a:cs typeface="Times New Roman" panose="02020603050405020304" pitchFamily="18" charset="0"/>
              </a:rPr>
              <a:t>是不能</a:t>
            </a:r>
            <a:r>
              <a:rPr lang="zh-TW" altLang="zh-TW" sz="1400" u="sng" dirty="0">
                <a:cs typeface="Times New Roman" panose="02020603050405020304" pitchFamily="18" charset="0"/>
              </a:rPr>
              <a:t>蒐集</a:t>
            </a:r>
            <a:r>
              <a:rPr lang="zh-TW" altLang="zh-TW" sz="1400" u="sng" dirty="0">
                <a:ea typeface="微軟正黑體" panose="020B0604030504040204" pitchFamily="34" charset="-120"/>
                <a:cs typeface="Times New Roman" panose="02020603050405020304" pitchFamily="18" charset="0"/>
              </a:rPr>
              <a:t>、</a:t>
            </a:r>
            <a:r>
              <a:rPr lang="zh-TW" altLang="zh-TW" sz="1400" u="sng" dirty="0">
                <a:cs typeface="Times New Roman" panose="02020603050405020304" pitchFamily="18" charset="0"/>
              </a:rPr>
              <a:t>處理及利用</a:t>
            </a:r>
            <a:r>
              <a:rPr lang="zh-TW" altLang="zh-TW" sz="1400" dirty="0">
                <a:cs typeface="Times New Roman" panose="02020603050405020304" pitchFamily="18" charset="0"/>
              </a:rPr>
              <a:t>的</a:t>
            </a:r>
            <a:r>
              <a:rPr lang="zh-TW" altLang="zh-TW" sz="1400" dirty="0" smtClean="0">
                <a:ea typeface="微軟正黑體" panose="020B0604030504040204" pitchFamily="34" charset="-120"/>
                <a:cs typeface="Times New Roman" panose="02020603050405020304" pitchFamily="18" charset="0"/>
              </a:rPr>
              <a:t>，違反</a:t>
            </a:r>
            <a:r>
              <a:rPr lang="zh-TW" altLang="en-US" sz="1400" dirty="0" smtClean="0">
                <a:ea typeface="微軟正黑體" panose="020B0604030504040204" pitchFamily="34" charset="-120"/>
                <a:cs typeface="Times New Roman" panose="02020603050405020304" pitchFamily="18" charset="0"/>
              </a:rPr>
              <a:t>的話是有罰責的</a:t>
            </a:r>
            <a:r>
              <a:rPr lang="zh-TW" altLang="zh-TW" sz="1400" dirty="0" smtClean="0">
                <a:cs typeface="Times New Roman" panose="02020603050405020304" pitchFamily="18" charset="0"/>
              </a:rPr>
              <a:t>。</a:t>
            </a:r>
            <a:endParaRPr lang="en-US" altLang="zh-TW" sz="1400" dirty="0">
              <a:cs typeface="Times New Roman" panose="02020603050405020304" pitchFamily="18" charset="0"/>
            </a:endParaRPr>
          </a:p>
          <a:p>
            <a:endParaRPr lang="en-US" altLang="zh-TW" sz="1400" u="sng" dirty="0">
              <a:cs typeface="Times New Roman" panose="02020603050405020304" pitchFamily="18" charset="0"/>
            </a:endParaRPr>
          </a:p>
          <a:p>
            <a:r>
              <a:rPr lang="zh-TW" altLang="zh-TW" sz="1400" b="1" u="sng" dirty="0">
                <a:ea typeface="微軟正黑體" panose="020B0604030504040204" pitchFamily="34" charset="-120"/>
                <a:cs typeface="Times New Roman" panose="02020603050405020304" pitchFamily="18" charset="0"/>
              </a:rPr>
              <a:t>個人資料檔</a:t>
            </a:r>
            <a:r>
              <a:rPr lang="zh-TW" altLang="zh-TW" sz="1400" u="sng" dirty="0">
                <a:ea typeface="微軟正黑體" panose="020B0604030504040204" pitchFamily="34" charset="-120"/>
                <a:cs typeface="Times New Roman" panose="02020603050405020304" pitchFamily="18" charset="0"/>
              </a:rPr>
              <a:t>包括電腦內的</a:t>
            </a:r>
            <a:r>
              <a:rPr lang="zh-TW" altLang="zh-TW" sz="1400" dirty="0">
                <a:ea typeface="微軟正黑體" panose="020B0604030504040204" pitchFamily="34" charset="-120"/>
                <a:cs typeface="Times New Roman" panose="02020603050405020304" pitchFamily="18" charset="0"/>
              </a:rPr>
              <a:t>、</a:t>
            </a:r>
            <a:r>
              <a:rPr lang="zh-TW" altLang="zh-TW" sz="1400" u="sng" dirty="0">
                <a:ea typeface="微軟正黑體" panose="020B0604030504040204" pitchFamily="34" charset="-120"/>
                <a:cs typeface="Times New Roman" panose="02020603050405020304" pitchFamily="18" charset="0"/>
              </a:rPr>
              <a:t>備份的</a:t>
            </a:r>
            <a:r>
              <a:rPr lang="en-US" altLang="zh-TW" sz="1400" u="sng" dirty="0">
                <a:ea typeface="微軟正黑體" panose="020B0604030504040204" pitchFamily="34" charset="-120"/>
                <a:cs typeface="Times New Roman" panose="02020603050405020304" pitchFamily="18" charset="0"/>
              </a:rPr>
              <a:t>USB</a:t>
            </a:r>
            <a:r>
              <a:rPr lang="zh-TW" altLang="zh-TW" sz="1400" dirty="0">
                <a:ea typeface="微軟正黑體" panose="020B0604030504040204" pitchFamily="34" charset="-120"/>
                <a:cs typeface="Times New Roman" panose="02020603050405020304" pitchFamily="18" charset="0"/>
              </a:rPr>
              <a:t>、</a:t>
            </a:r>
            <a:r>
              <a:rPr lang="zh-TW" altLang="zh-TW" sz="1400" u="sng" dirty="0">
                <a:ea typeface="微軟正黑體" panose="020B0604030504040204" pitchFamily="34" charset="-120"/>
                <a:cs typeface="Times New Roman" panose="02020603050405020304" pitchFamily="18" charset="0"/>
              </a:rPr>
              <a:t>紙本的</a:t>
            </a:r>
            <a:r>
              <a:rPr lang="zh-TW" altLang="zh-TW" sz="1400" dirty="0">
                <a:ea typeface="微軟正黑體" panose="020B0604030504040204" pitchFamily="34" charset="-120"/>
                <a:cs typeface="Times New Roman" panose="02020603050405020304" pitchFamily="18" charset="0"/>
              </a:rPr>
              <a:t>、影印的</a:t>
            </a:r>
            <a:r>
              <a:rPr lang="zh-TW" altLang="zh-TW" sz="1400" dirty="0">
                <a:cs typeface="Times New Roman" panose="02020603050405020304" pitchFamily="18" charset="0"/>
              </a:rPr>
              <a:t>。</a:t>
            </a:r>
            <a:r>
              <a:rPr lang="zh-TW" altLang="en-US" sz="1400" dirty="0">
                <a:cs typeface="Times New Roman" panose="02020603050405020304" pitchFamily="18" charset="0"/>
              </a:rPr>
              <a:t>所以</a:t>
            </a:r>
            <a:r>
              <a:rPr lang="zh-TW" altLang="zh-TW" sz="1400" dirty="0">
                <a:ea typeface="微軟正黑體" panose="020B0604030504040204" pitchFamily="34" charset="-120"/>
                <a:cs typeface="Times New Roman" panose="02020603050405020304" pitchFamily="18" charset="0"/>
              </a:rPr>
              <a:t>，</a:t>
            </a:r>
            <a:r>
              <a:rPr lang="zh-TW" altLang="zh-TW" sz="1400" dirty="0"/>
              <a:t>你所保管的</a:t>
            </a:r>
            <a:r>
              <a:rPr lang="zh-TW" altLang="zh-TW" sz="1400" u="sng" dirty="0"/>
              <a:t>個資類型</a:t>
            </a:r>
            <a:r>
              <a:rPr lang="zh-TW" altLang="zh-TW" sz="1400" dirty="0"/>
              <a:t>愈多，所要負的責任就愈</a:t>
            </a:r>
            <a:r>
              <a:rPr lang="zh-TW" altLang="zh-TW" sz="1400" dirty="0" smtClean="0"/>
              <a:t>多。</a:t>
            </a:r>
            <a:r>
              <a:rPr lang="zh-TW" altLang="en-US" sz="1400" dirty="0" smtClean="0"/>
              <a:t>所以沒有用的或保存年限已屆滿的個資最好方式就是銷毀或去識別化，別把責任攬在身上。</a:t>
            </a:r>
          </a:p>
          <a:p>
            <a:endParaRPr lang="en-US" altLang="zh-TW" sz="1400" dirty="0" smtClean="0"/>
          </a:p>
        </p:txBody>
      </p:sp>
      <p:sp>
        <p:nvSpPr>
          <p:cNvPr id="4" name="投影片編號版面配置區 3"/>
          <p:cNvSpPr>
            <a:spLocks noGrp="1"/>
          </p:cNvSpPr>
          <p:nvPr>
            <p:ph type="sldNum" sz="quarter" idx="10"/>
          </p:nvPr>
        </p:nvSpPr>
        <p:spPr/>
        <p:txBody>
          <a:bodyPr/>
          <a:lstStyle/>
          <a:p>
            <a:fld id="{502D68E3-EDAA-4ADB-B90B-E3DA02508681}" type="slidenum">
              <a:rPr lang="zh-TW" altLang="en-US" smtClean="0"/>
              <a:t>6</a:t>
            </a:fld>
            <a:endParaRPr lang="zh-TW" altLang="en-US"/>
          </a:p>
        </p:txBody>
      </p:sp>
    </p:spTree>
    <p:extLst>
      <p:ext uri="{BB962C8B-B14F-4D97-AF65-F5344CB8AC3E}">
        <p14:creationId xmlns:p14="http://schemas.microsoft.com/office/powerpoint/2010/main" val="3329471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400" dirty="0" smtClean="0"/>
          </a:p>
        </p:txBody>
      </p:sp>
      <p:sp>
        <p:nvSpPr>
          <p:cNvPr id="4" name="投影片編號版面配置區 3"/>
          <p:cNvSpPr>
            <a:spLocks noGrp="1"/>
          </p:cNvSpPr>
          <p:nvPr>
            <p:ph type="sldNum" sz="quarter" idx="10"/>
          </p:nvPr>
        </p:nvSpPr>
        <p:spPr/>
        <p:txBody>
          <a:bodyPr/>
          <a:lstStyle/>
          <a:p>
            <a:fld id="{502D68E3-EDAA-4ADB-B90B-E3DA02508681}" type="slidenum">
              <a:rPr lang="zh-TW" altLang="en-US" smtClean="0"/>
              <a:t>7</a:t>
            </a:fld>
            <a:endParaRPr lang="zh-TW" altLang="en-US"/>
          </a:p>
        </p:txBody>
      </p:sp>
    </p:spTree>
    <p:extLst>
      <p:ext uri="{BB962C8B-B14F-4D97-AF65-F5344CB8AC3E}">
        <p14:creationId xmlns:p14="http://schemas.microsoft.com/office/powerpoint/2010/main" val="1376461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just">
              <a:lnSpc>
                <a:spcPts val="2203"/>
              </a:lnSpc>
            </a:pPr>
            <a:endParaRPr lang="zh-TW" altLang="en-US" sz="1400" strike="noStrike" kern="100" dirty="0" smtClean="0">
              <a:latin typeface="Calibri" panose="020F0502020204030204" pitchFamily="34" charset="0"/>
              <a:cs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fld id="{502D68E3-EDAA-4ADB-B90B-E3DA02508681}" type="slidenum">
              <a:rPr lang="zh-TW" altLang="en-US" smtClean="0"/>
              <a:t>8</a:t>
            </a:fld>
            <a:endParaRPr lang="zh-TW" altLang="en-US"/>
          </a:p>
        </p:txBody>
      </p:sp>
    </p:spTree>
    <p:extLst>
      <p:ext uri="{BB962C8B-B14F-4D97-AF65-F5344CB8AC3E}">
        <p14:creationId xmlns:p14="http://schemas.microsoft.com/office/powerpoint/2010/main" val="3572355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sz="1400" dirty="0" smtClean="0"/>
          </a:p>
        </p:txBody>
      </p:sp>
      <p:sp>
        <p:nvSpPr>
          <p:cNvPr id="4" name="投影片編號版面配置區 3"/>
          <p:cNvSpPr>
            <a:spLocks noGrp="1"/>
          </p:cNvSpPr>
          <p:nvPr>
            <p:ph type="sldNum" sz="quarter" idx="10"/>
          </p:nvPr>
        </p:nvSpPr>
        <p:spPr/>
        <p:txBody>
          <a:bodyPr/>
          <a:lstStyle/>
          <a:p>
            <a:fld id="{502D68E3-EDAA-4ADB-B90B-E3DA02508681}" type="slidenum">
              <a:rPr lang="zh-TW" altLang="en-US" smtClean="0"/>
              <a:t>9</a:t>
            </a:fld>
            <a:endParaRPr lang="zh-TW" altLang="en-US"/>
          </a:p>
        </p:txBody>
      </p:sp>
    </p:spTree>
    <p:extLst>
      <p:ext uri="{BB962C8B-B14F-4D97-AF65-F5344CB8AC3E}">
        <p14:creationId xmlns:p14="http://schemas.microsoft.com/office/powerpoint/2010/main" val="360345893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ln/>
        </p:spPr>
        <p:style>
          <a:lnRef idx="1">
            <a:schemeClr val="accent1"/>
          </a:lnRef>
          <a:fillRef idx="2">
            <a:schemeClr val="accent1"/>
          </a:fillRef>
          <a:effectRef idx="1">
            <a:schemeClr val="accent1"/>
          </a:effectRef>
          <a:fontRef idx="minor">
            <a:schemeClr val="dk1"/>
          </a:fontRef>
        </p:style>
      </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7000" cap="none" baseline="0">
                <a:blipFill dpi="0" rotWithShape="1">
                  <a:blip r:embed="rId4"/>
                  <a:srcRect/>
                  <a:tile tx="6350" ty="-127000" sx="65000" sy="64000" flip="none" algn="tl"/>
                </a:blipFill>
              </a:defRPr>
            </a:lvl1pPr>
          </a:lstStyle>
          <a:p>
            <a:r>
              <a:rPr lang="zh-TW" altLang="en-US" dirty="0" smtClean="0"/>
              <a:t>按一下以編輯母片標題樣式</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F09D77AA-D287-478C-A376-8E1DE2BDEE9E}" type="datetime1">
              <a:rPr lang="en-US" altLang="zh-TW" smtClean="0"/>
              <a:t>5/11/2022</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15" name="圖片 14"/>
          <p:cNvPicPr>
            <a:picLocks noChangeAspect="1"/>
          </p:cNvPicPr>
          <p:nvPr userDrawn="1"/>
        </p:nvPicPr>
        <p:blipFill>
          <a:blip r:embed="rId5"/>
          <a:stretch>
            <a:fillRect/>
          </a:stretch>
        </p:blipFill>
        <p:spPr>
          <a:xfrm>
            <a:off x="290946" y="193290"/>
            <a:ext cx="1025236" cy="854364"/>
          </a:xfrm>
          <a:prstGeom prst="rect">
            <a:avLst/>
          </a:prstGeom>
        </p:spPr>
      </p:pic>
    </p:spTree>
    <p:extLst>
      <p:ext uri="{BB962C8B-B14F-4D97-AF65-F5344CB8AC3E}">
        <p14:creationId xmlns:p14="http://schemas.microsoft.com/office/powerpoint/2010/main" val="42647249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1565564" y="346364"/>
            <a:ext cx="10058400" cy="680812"/>
          </a:xfrm>
        </p:spPr>
        <p:txBody>
          <a:bodyPr>
            <a:noAutofit/>
          </a:bodyPr>
          <a:lstStyle>
            <a:lvl1pPr>
              <a:defRPr sz="4600"/>
            </a:lvl1pPr>
          </a:lstStyle>
          <a:p>
            <a:r>
              <a:rPr lang="zh-TW" altLang="en-US" dirty="0" smtClean="0"/>
              <a:t>按一下以編輯母片標題樣式</a:t>
            </a:r>
            <a:endParaRPr lang="en-US" dirty="0"/>
          </a:p>
        </p:txBody>
      </p:sp>
      <p:sp>
        <p:nvSpPr>
          <p:cNvPr id="3" name="Content Placeholder 2"/>
          <p:cNvSpPr>
            <a:spLocks noGrp="1"/>
          </p:cNvSpPr>
          <p:nvPr>
            <p:ph idx="1"/>
          </p:nvPr>
        </p:nvSpPr>
        <p:spPr>
          <a:xfrm>
            <a:off x="845574" y="2082061"/>
            <a:ext cx="10778390" cy="4097066"/>
          </a:xfrm>
        </p:spPr>
        <p:txBody>
          <a:bodyPr/>
          <a:lstStyle>
            <a:lvl1pPr>
              <a:defRPr sz="2800">
                <a:latin typeface="+mn-ea"/>
                <a:ea typeface="+mn-ea"/>
              </a:defRPr>
            </a:lvl1pPr>
            <a:lvl2pPr>
              <a:defRPr sz="2400">
                <a:latin typeface="+mn-ea"/>
                <a:ea typeface="+mn-ea"/>
              </a:defRPr>
            </a:lvl2pPr>
            <a:lvl3pPr>
              <a:defRPr sz="2000">
                <a:latin typeface="+mn-ea"/>
                <a:ea typeface="+mn-ea"/>
              </a:defRPr>
            </a:lvl3pPr>
            <a:lvl4pPr>
              <a:defRPr sz="1800">
                <a:latin typeface="+mn-ea"/>
                <a:ea typeface="+mn-ea"/>
              </a:defRPr>
            </a:lvl4pPr>
            <a:lvl5pPr>
              <a:defRPr sz="1600">
                <a:latin typeface="+mn-ea"/>
                <a:ea typeface="+mn-ea"/>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Date Placeholder 3"/>
          <p:cNvSpPr>
            <a:spLocks noGrp="1"/>
          </p:cNvSpPr>
          <p:nvPr>
            <p:ph type="dt" sz="half" idx="10"/>
          </p:nvPr>
        </p:nvSpPr>
        <p:spPr/>
        <p:txBody>
          <a:bodyPr/>
          <a:lstStyle/>
          <a:p>
            <a:fld id="{D97B145D-9949-4230-B253-A77D2E4B43A8}" type="datetime1">
              <a:rPr lang="en-US" altLang="zh-TW" smtClean="0"/>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311127" y="6283313"/>
            <a:ext cx="640080" cy="365125"/>
          </a:xfrm>
        </p:spPr>
        <p:txBody>
          <a:bodyPr/>
          <a:lstStyle/>
          <a:p>
            <a:fld id="{4FAB73BC-B049-4115-A692-8D63A059BFB8}" type="slidenum">
              <a:rPr lang="en-US" smtClean="0"/>
              <a:t>‹#›</a:t>
            </a:fld>
            <a:endParaRPr lang="en-US" dirty="0"/>
          </a:p>
        </p:txBody>
      </p:sp>
      <p:sp>
        <p:nvSpPr>
          <p:cNvPr id="7" name="Slide Number Placeholder 5"/>
          <p:cNvSpPr txBox="1">
            <a:spLocks/>
          </p:cNvSpPr>
          <p:nvPr userDrawn="1"/>
        </p:nvSpPr>
        <p:spPr>
          <a:xfrm>
            <a:off x="11311127" y="6272784"/>
            <a:ext cx="6400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0" kern="1200">
                <a:solidFill>
                  <a:srgbClr val="FFFFFF"/>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598909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ln/>
        </p:spPr>
        <p:style>
          <a:lnRef idx="1">
            <a:schemeClr val="accent1"/>
          </a:lnRef>
          <a:fillRef idx="2">
            <a:schemeClr val="accent1"/>
          </a:fillRef>
          <a:effectRef idx="1">
            <a:schemeClr val="accent1"/>
          </a:effectRef>
          <a:fontRef idx="minor">
            <a:schemeClr val="dk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6600" b="0"/>
            </a:lvl1pPr>
          </a:lstStyle>
          <a:p>
            <a:r>
              <a:rPr lang="zh-TW" altLang="en-US" dirty="0" smtClean="0"/>
              <a:t>按一下以編輯母片標題樣式</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a:xfrm>
            <a:off x="8593667" y="6272784"/>
            <a:ext cx="2644309" cy="365125"/>
          </a:xfrm>
        </p:spPr>
        <p:txBody>
          <a:bodyPr/>
          <a:lstStyle/>
          <a:p>
            <a:fld id="{C77C8BB6-4CA3-4F05-AC22-9D80598391E5}" type="datetime1">
              <a:rPr lang="en-US" altLang="zh-TW" smtClean="0"/>
              <a:t>5/11/2022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62651" y="2325848"/>
            <a:ext cx="1188298"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r>
              <a:rPr lang="en-US" dirty="0" smtClean="0"/>
              <a:t>‹#›</a:t>
            </a:r>
          </a:p>
        </p:txBody>
      </p:sp>
      <p:pic>
        <p:nvPicPr>
          <p:cNvPr id="12" name="圖片 11"/>
          <p:cNvPicPr>
            <a:picLocks noChangeAspect="1"/>
          </p:cNvPicPr>
          <p:nvPr userDrawn="1"/>
        </p:nvPicPr>
        <p:blipFill>
          <a:blip r:embed="rId4"/>
          <a:stretch>
            <a:fillRect/>
          </a:stretch>
        </p:blipFill>
        <p:spPr>
          <a:xfrm>
            <a:off x="290946" y="193290"/>
            <a:ext cx="1025236" cy="854364"/>
          </a:xfrm>
          <a:prstGeom prst="rect">
            <a:avLst/>
          </a:prstGeom>
        </p:spPr>
      </p:pic>
    </p:spTree>
    <p:extLst>
      <p:ext uri="{BB962C8B-B14F-4D97-AF65-F5344CB8AC3E}">
        <p14:creationId xmlns:p14="http://schemas.microsoft.com/office/powerpoint/2010/main" val="2737869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按一下以編輯母片標題樣式</a:t>
            </a:r>
            <a:endParaRPr lang="en-US" dirty="0"/>
          </a:p>
        </p:txBody>
      </p:sp>
      <p:sp>
        <p:nvSpPr>
          <p:cNvPr id="3" name="Content Placeholder 2"/>
          <p:cNvSpPr>
            <a:spLocks noGrp="1"/>
          </p:cNvSpPr>
          <p:nvPr>
            <p:ph sz="half" idx="1"/>
          </p:nvPr>
        </p:nvSpPr>
        <p:spPr>
          <a:xfrm>
            <a:off x="1069848" y="1648691"/>
            <a:ext cx="4754880" cy="4523509"/>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364224" y="1648691"/>
            <a:ext cx="4754880" cy="4523509"/>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5" name="Date Placeholder 4"/>
          <p:cNvSpPr>
            <a:spLocks noGrp="1"/>
          </p:cNvSpPr>
          <p:nvPr>
            <p:ph type="dt" sz="half" idx="10"/>
          </p:nvPr>
        </p:nvSpPr>
        <p:spPr/>
        <p:txBody>
          <a:bodyPr/>
          <a:lstStyle/>
          <a:p>
            <a:fld id="{E30C7FF4-6140-42E1-8BCD-AD7B05D2E29D}" type="datetime1">
              <a:rPr lang="en-US" altLang="zh-TW" smtClean="0"/>
              <a:t>5/11/2022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60724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69848" y="1575387"/>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069848" y="2215467"/>
            <a:ext cx="4754880" cy="3819573"/>
          </a:xfrm>
        </p:spPr>
        <p:txBody>
          <a:bodyPr/>
          <a:lstStyle>
            <a:lvl1pPr>
              <a:defRPr sz="2600"/>
            </a:lvl1pPr>
            <a:lvl2pPr>
              <a:defRPr sz="2400"/>
            </a:lvl2pPr>
            <a:lvl3pPr>
              <a:defRPr sz="2200"/>
            </a:lvl3pPr>
            <a:lvl4pPr>
              <a:defRPr sz="2000"/>
            </a:lvl4pPr>
            <a:lvl5pPr>
              <a:defRPr sz="1800"/>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5" name="Text Placeholder 4"/>
          <p:cNvSpPr>
            <a:spLocks noGrp="1"/>
          </p:cNvSpPr>
          <p:nvPr>
            <p:ph type="body" sz="quarter" idx="3"/>
          </p:nvPr>
        </p:nvSpPr>
        <p:spPr>
          <a:xfrm>
            <a:off x="6364224" y="1575387"/>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6" name="Content Placeholder 5"/>
          <p:cNvSpPr>
            <a:spLocks noGrp="1"/>
          </p:cNvSpPr>
          <p:nvPr>
            <p:ph sz="quarter" idx="4"/>
          </p:nvPr>
        </p:nvSpPr>
        <p:spPr>
          <a:xfrm>
            <a:off x="6364224" y="2215467"/>
            <a:ext cx="4754880" cy="3819573"/>
          </a:xfrm>
        </p:spPr>
        <p:txBody>
          <a:bodyPr/>
          <a:lstStyle>
            <a:lvl1pPr>
              <a:defRPr sz="2600"/>
            </a:lvl1pPr>
            <a:lvl2pPr>
              <a:defRPr sz="2400"/>
            </a:lvl2pPr>
            <a:lvl3pPr>
              <a:defRPr sz="2200"/>
            </a:lvl3pPr>
            <a:lvl4pPr>
              <a:defRPr sz="2000"/>
            </a:lvl4pPr>
            <a:lvl5pPr>
              <a:defRPr sz="1800"/>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7" name="Date Placeholder 6"/>
          <p:cNvSpPr>
            <a:spLocks noGrp="1"/>
          </p:cNvSpPr>
          <p:nvPr>
            <p:ph type="dt" sz="half" idx="10"/>
          </p:nvPr>
        </p:nvSpPr>
        <p:spPr>
          <a:xfrm>
            <a:off x="7335012" y="6272784"/>
            <a:ext cx="3273552" cy="365125"/>
          </a:xfrm>
        </p:spPr>
        <p:txBody>
          <a:bodyPr/>
          <a:lstStyle/>
          <a:p>
            <a:fld id="{0D421AFC-1ED0-42A3-B68C-8A36B2A46F7B}" type="datetime1">
              <a:rPr lang="en-US" altLang="zh-TW" smtClean="0"/>
              <a:t>5/11/2022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16937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8959A9BB-FB97-4E70-B11C-A7F77FEA1ECD}" type="datetime1">
              <a:rPr lang="en-US" altLang="zh-TW" smtClean="0"/>
              <a:t>5/11/2022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6419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0DC69E-DE2F-4493-BE0C-767503DC10FB}" type="datetime1">
              <a:rPr lang="en-US" altLang="zh-TW" smtClean="0"/>
              <a:t>5/11/2022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82147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838200" y="1047654"/>
            <a:ext cx="6711696" cy="4658202"/>
          </a:xfrm>
        </p:spPr>
        <p:txBody>
          <a:bodyPr/>
          <a:lstStyle>
            <a:lvl1pPr>
              <a:defRPr sz="2800"/>
            </a:lvl1pPr>
            <a:lvl2pPr>
              <a:defRPr sz="2600"/>
            </a:lvl2pPr>
            <a:lvl3pPr>
              <a:defRPr sz="2200"/>
            </a:lvl3pPr>
            <a:lvl4pPr>
              <a:defRPr sz="2000"/>
            </a:lvl4pPr>
            <a:lvl5pPr>
              <a:defRPr sz="1800"/>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6A2BC503-B9FD-47D7-964A-7E91EA8E2A7D}" type="datetime1">
              <a:rPr lang="en-US" altLang="zh-TW" smtClean="0"/>
              <a:t>5/11/2022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pic>
        <p:nvPicPr>
          <p:cNvPr id="12" name="圖片 11"/>
          <p:cNvPicPr>
            <a:picLocks noChangeAspect="1"/>
          </p:cNvPicPr>
          <p:nvPr userDrawn="1"/>
        </p:nvPicPr>
        <p:blipFill>
          <a:blip r:embed="rId6"/>
          <a:stretch>
            <a:fillRect/>
          </a:stretch>
        </p:blipFill>
        <p:spPr>
          <a:xfrm>
            <a:off x="290946" y="193290"/>
            <a:ext cx="1025236" cy="854364"/>
          </a:xfrm>
          <a:prstGeom prst="rect">
            <a:avLst/>
          </a:prstGeom>
        </p:spPr>
      </p:pic>
    </p:spTree>
    <p:extLst>
      <p:ext uri="{BB962C8B-B14F-4D97-AF65-F5344CB8AC3E}">
        <p14:creationId xmlns:p14="http://schemas.microsoft.com/office/powerpoint/2010/main" val="3558912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0" y="1149926"/>
            <a:ext cx="8303740" cy="5708073"/>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5545BBF2-F5FF-4E59-B0C0-0341FC5ADE45}" type="datetime1">
              <a:rPr lang="en-US" altLang="zh-TW" smtClean="0"/>
              <a:t>5/11/2022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pic>
        <p:nvPicPr>
          <p:cNvPr id="12" name="圖片 11"/>
          <p:cNvPicPr>
            <a:picLocks noChangeAspect="1"/>
          </p:cNvPicPr>
          <p:nvPr userDrawn="1"/>
        </p:nvPicPr>
        <p:blipFill>
          <a:blip r:embed="rId6"/>
          <a:stretch>
            <a:fillRect/>
          </a:stretch>
        </p:blipFill>
        <p:spPr>
          <a:xfrm>
            <a:off x="290946" y="193290"/>
            <a:ext cx="1025236" cy="854364"/>
          </a:xfrm>
          <a:prstGeom prst="rect">
            <a:avLst/>
          </a:prstGeom>
        </p:spPr>
      </p:pic>
    </p:spTree>
    <p:extLst>
      <p:ext uri="{BB962C8B-B14F-4D97-AF65-F5344CB8AC3E}">
        <p14:creationId xmlns:p14="http://schemas.microsoft.com/office/powerpoint/2010/main" val="2930839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51709" y="343566"/>
            <a:ext cx="10169234" cy="704088"/>
          </a:xfrm>
          <a:prstGeom prst="rect">
            <a:avLst/>
          </a:prstGeom>
        </p:spPr>
        <p:txBody>
          <a:bodyPr vert="horz" lIns="91440" tIns="45720" rIns="91440" bIns="45720" rtlCol="0" anchor="ctr">
            <a:normAutofit/>
          </a:bodyPr>
          <a:lstStyle/>
          <a:p>
            <a:r>
              <a:rPr lang="zh-TW" altLang="en-US" dirty="0" smtClean="0"/>
              <a:t>按一下以編輯母片標題樣式</a:t>
            </a:r>
            <a:endParaRPr lang="en-US" dirty="0"/>
          </a:p>
        </p:txBody>
      </p:sp>
      <p:sp>
        <p:nvSpPr>
          <p:cNvPr id="3" name="Text Placeholder 2"/>
          <p:cNvSpPr>
            <a:spLocks noGrp="1"/>
          </p:cNvSpPr>
          <p:nvPr>
            <p:ph type="body" idx="1"/>
          </p:nvPr>
        </p:nvSpPr>
        <p:spPr>
          <a:xfrm>
            <a:off x="720437" y="2121408"/>
            <a:ext cx="11000506" cy="4050792"/>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Date Placeholder 3"/>
          <p:cNvSpPr>
            <a:spLocks noGrp="1"/>
          </p:cNvSpPr>
          <p:nvPr>
            <p:ph type="dt" sz="half" idx="2"/>
          </p:nvPr>
        </p:nvSpPr>
        <p:spPr>
          <a:xfrm>
            <a:off x="7542830"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1C7D9B14-9D4B-4D53-92EE-7657062D59D7}" type="datetime1">
              <a:rPr lang="en-US" altLang="zh-TW" smtClean="0"/>
              <a:t>5/11/2022</a:t>
            </a:fld>
            <a:endParaRPr lang="en-US" dirty="0"/>
          </a:p>
        </p:txBody>
      </p:sp>
      <p:sp>
        <p:nvSpPr>
          <p:cNvPr id="5" name="Footer Placeholder 4"/>
          <p:cNvSpPr>
            <a:spLocks noGrp="1"/>
          </p:cNvSpPr>
          <p:nvPr>
            <p:ph type="ftr" sz="quarter" idx="3"/>
          </p:nvPr>
        </p:nvSpPr>
        <p:spPr>
          <a:xfrm>
            <a:off x="720437"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1">
                <a:duotone>
                  <a:schemeClr val="accent1">
                    <a:shade val="45000"/>
                    <a:satMod val="135000"/>
                  </a:schemeClr>
                  <a:prstClr val="white"/>
                </a:duotone>
                <a:extLst>
                  <a:ext uri="{BEBA8EAE-BF5A-486C-A8C5-ECC9F3942E4B}">
                    <a14:imgProps xmlns:a14="http://schemas.microsoft.com/office/drawing/2010/main">
                      <a14:imgLayer r:embed="rId12">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0">
                <a:solidFill>
                  <a:srgbClr val="FFFFFF"/>
                </a:solidFill>
                <a:latin typeface="+mj-lt"/>
              </a:defRPr>
            </a:lvl1pPr>
          </a:lstStyle>
          <a:p>
            <a:fld id="{4FAB73BC-B049-4115-A692-8D63A059BFB8}" type="slidenum">
              <a:rPr lang="en-US" smtClean="0"/>
              <a:pPr/>
              <a:t>‹#›</a:t>
            </a:fld>
            <a:endParaRPr lang="en-US" dirty="0"/>
          </a:p>
        </p:txBody>
      </p:sp>
      <p:sp>
        <p:nvSpPr>
          <p:cNvPr id="10" name="圓角矩形 9"/>
          <p:cNvSpPr/>
          <p:nvPr userDrawn="1"/>
        </p:nvSpPr>
        <p:spPr>
          <a:xfrm flipV="1">
            <a:off x="1551709" y="1106668"/>
            <a:ext cx="10169236" cy="167949"/>
          </a:xfrm>
          <a:prstGeom prst="roundRect">
            <a:avLst/>
          </a:prstGeom>
          <a:effectLst>
            <a:outerShdw blurRad="50800" dist="38100" dir="5400000" algn="t" rotWithShape="0">
              <a:prstClr val="black">
                <a:alpha val="40000"/>
              </a:prstClr>
            </a:outerShdw>
            <a:softEdge rad="12700"/>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a:p>
        </p:txBody>
      </p:sp>
      <p:pic>
        <p:nvPicPr>
          <p:cNvPr id="12" name="圖片 11"/>
          <p:cNvPicPr>
            <a:picLocks noChangeAspect="1"/>
          </p:cNvPicPr>
          <p:nvPr userDrawn="1"/>
        </p:nvPicPr>
        <p:blipFill>
          <a:blip r:embed="rId13"/>
          <a:stretch>
            <a:fillRect/>
          </a:stretch>
        </p:blipFill>
        <p:spPr>
          <a:xfrm>
            <a:off x="290946" y="193290"/>
            <a:ext cx="1025236" cy="854364"/>
          </a:xfrm>
          <a:prstGeom prst="rect">
            <a:avLst/>
          </a:prstGeom>
        </p:spPr>
      </p:pic>
    </p:spTree>
    <p:extLst>
      <p:ext uri="{BB962C8B-B14F-4D97-AF65-F5344CB8AC3E}">
        <p14:creationId xmlns:p14="http://schemas.microsoft.com/office/powerpoint/2010/main" val="1375045715"/>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Lst>
  <p:hf hdr="0" ftr="0" dt="0"/>
  <p:txStyles>
    <p:titleStyle>
      <a:lvl1pPr algn="ctr" defTabSz="914400" rtl="0" eaLnBrk="1" latinLnBrk="0" hangingPunct="1">
        <a:lnSpc>
          <a:spcPct val="90000"/>
        </a:lnSpc>
        <a:spcBef>
          <a:spcPct val="0"/>
        </a:spcBef>
        <a:buNone/>
        <a:defRPr sz="4800" kern="1200" cap="none" baseline="0">
          <a:blipFill>
            <a:blip r:embed="rId14">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22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20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slide" Target="slide25.xml"/></Relationships>
</file>

<file path=ppt/slides/_rels/slide32.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051559" y="1575099"/>
            <a:ext cx="6549391" cy="2654002"/>
          </a:xfrm>
        </p:spPr>
        <p:txBody>
          <a:bodyPr/>
          <a:lstStyle/>
          <a:p>
            <a:r>
              <a:rPr lang="zh-TW" altLang="en-US" sz="4500" b="1" dirty="0">
                <a:solidFill>
                  <a:schemeClr val="tx1">
                    <a:lumMod val="85000"/>
                    <a:lumOff val="15000"/>
                  </a:schemeClr>
                </a:solidFill>
                <a:latin typeface="+mj-ea"/>
              </a:rPr>
              <a:t>內政部指定地政</a:t>
            </a:r>
            <a:r>
              <a:rPr lang="zh-TW" altLang="en-US" sz="4500" b="1" dirty="0" smtClean="0">
                <a:solidFill>
                  <a:schemeClr val="tx1">
                    <a:lumMod val="85000"/>
                    <a:lumOff val="15000"/>
                  </a:schemeClr>
                </a:solidFill>
                <a:latin typeface="+mj-ea"/>
              </a:rPr>
              <a:t>類</a:t>
            </a:r>
            <a:r>
              <a:rPr lang="en-US" altLang="zh-TW" sz="4500" b="1" dirty="0" smtClean="0">
                <a:solidFill>
                  <a:schemeClr val="tx1">
                    <a:lumMod val="85000"/>
                    <a:lumOff val="15000"/>
                  </a:schemeClr>
                </a:solidFill>
                <a:latin typeface="+mj-ea"/>
              </a:rPr>
              <a:t/>
            </a:r>
            <a:br>
              <a:rPr lang="en-US" altLang="zh-TW" sz="4500" b="1" dirty="0" smtClean="0">
                <a:solidFill>
                  <a:schemeClr val="tx1">
                    <a:lumMod val="85000"/>
                    <a:lumOff val="15000"/>
                  </a:schemeClr>
                </a:solidFill>
                <a:latin typeface="+mj-ea"/>
              </a:rPr>
            </a:br>
            <a:r>
              <a:rPr lang="zh-TW" altLang="en-US" sz="4500" b="1" dirty="0" smtClean="0">
                <a:solidFill>
                  <a:schemeClr val="tx1">
                    <a:lumMod val="85000"/>
                    <a:lumOff val="15000"/>
                  </a:schemeClr>
                </a:solidFill>
                <a:latin typeface="+mj-ea"/>
              </a:rPr>
              <a:t>非</a:t>
            </a:r>
            <a:r>
              <a:rPr lang="zh-TW" altLang="en-US" sz="4500" b="1" dirty="0">
                <a:solidFill>
                  <a:schemeClr val="tx1">
                    <a:lumMod val="85000"/>
                    <a:lumOff val="15000"/>
                  </a:schemeClr>
                </a:solidFill>
                <a:latin typeface="+mj-ea"/>
              </a:rPr>
              <a:t>公務機關個人資料</a:t>
            </a:r>
            <a:r>
              <a:rPr lang="zh-TW" altLang="en-US" sz="4500" b="1" dirty="0" smtClean="0">
                <a:solidFill>
                  <a:schemeClr val="tx1">
                    <a:lumMod val="85000"/>
                    <a:lumOff val="15000"/>
                  </a:schemeClr>
                </a:solidFill>
                <a:latin typeface="+mj-ea"/>
              </a:rPr>
              <a:t>檔案</a:t>
            </a:r>
            <a:r>
              <a:rPr lang="en-US" altLang="zh-TW" sz="4500" b="1" dirty="0" smtClean="0">
                <a:solidFill>
                  <a:schemeClr val="tx1">
                    <a:lumMod val="85000"/>
                    <a:lumOff val="15000"/>
                  </a:schemeClr>
                </a:solidFill>
                <a:latin typeface="+mj-ea"/>
              </a:rPr>
              <a:t/>
            </a:r>
            <a:br>
              <a:rPr lang="en-US" altLang="zh-TW" sz="4500" b="1" dirty="0" smtClean="0">
                <a:solidFill>
                  <a:schemeClr val="tx1">
                    <a:lumMod val="85000"/>
                    <a:lumOff val="15000"/>
                  </a:schemeClr>
                </a:solidFill>
                <a:latin typeface="+mj-ea"/>
              </a:rPr>
            </a:br>
            <a:r>
              <a:rPr lang="zh-TW" altLang="en-US" sz="4500" b="1" dirty="0" smtClean="0">
                <a:solidFill>
                  <a:schemeClr val="tx1">
                    <a:lumMod val="85000"/>
                    <a:lumOff val="15000"/>
                  </a:schemeClr>
                </a:solidFill>
                <a:latin typeface="+mj-ea"/>
              </a:rPr>
              <a:t>安全維護</a:t>
            </a:r>
            <a:r>
              <a:rPr lang="zh-TW" altLang="en-US" sz="4500" b="1" dirty="0">
                <a:solidFill>
                  <a:schemeClr val="tx1">
                    <a:lumMod val="85000"/>
                    <a:lumOff val="15000"/>
                  </a:schemeClr>
                </a:solidFill>
                <a:latin typeface="+mj-ea"/>
              </a:rPr>
              <a:t>管理</a:t>
            </a:r>
            <a:r>
              <a:rPr lang="zh-TW" altLang="en-US" sz="4500" b="1" dirty="0" smtClean="0">
                <a:solidFill>
                  <a:schemeClr val="tx1">
                    <a:lumMod val="85000"/>
                    <a:lumOff val="15000"/>
                  </a:schemeClr>
                </a:solidFill>
                <a:latin typeface="+mj-ea"/>
              </a:rPr>
              <a:t>辦法介紹</a:t>
            </a:r>
            <a:endParaRPr lang="zh-TW" altLang="en-US" sz="4500" b="1" dirty="0">
              <a:solidFill>
                <a:schemeClr val="tx1">
                  <a:lumMod val="85000"/>
                  <a:lumOff val="15000"/>
                </a:schemeClr>
              </a:solidFill>
              <a:latin typeface="+mj-ea"/>
            </a:endParaRPr>
          </a:p>
        </p:txBody>
      </p:sp>
      <p:sp>
        <p:nvSpPr>
          <p:cNvPr id="3" name="副標題 2"/>
          <p:cNvSpPr>
            <a:spLocks noGrp="1"/>
          </p:cNvSpPr>
          <p:nvPr>
            <p:ph type="subTitle" idx="1"/>
          </p:nvPr>
        </p:nvSpPr>
        <p:spPr>
          <a:xfrm>
            <a:off x="1051559" y="4583540"/>
            <a:ext cx="5892166" cy="1817259"/>
          </a:xfrm>
        </p:spPr>
        <p:txBody>
          <a:bodyPr>
            <a:normAutofit/>
          </a:bodyPr>
          <a:lstStyle/>
          <a:p>
            <a:r>
              <a:rPr lang="zh-TW" altLang="en-US" sz="4000" b="1" dirty="0" smtClean="0">
                <a:solidFill>
                  <a:schemeClr val="accent5">
                    <a:lumMod val="75000"/>
                  </a:schemeClr>
                </a:solidFill>
                <a:latin typeface="+mj-ea"/>
                <a:ea typeface="+mj-ea"/>
              </a:rPr>
              <a:t>不動產</a:t>
            </a:r>
            <a:r>
              <a:rPr lang="zh-TW" altLang="en-US" sz="4000" b="1" dirty="0">
                <a:solidFill>
                  <a:schemeClr val="accent5">
                    <a:lumMod val="75000"/>
                  </a:schemeClr>
                </a:solidFill>
                <a:latin typeface="+mj-ea"/>
                <a:ea typeface="+mj-ea"/>
              </a:rPr>
              <a:t>經紀</a:t>
            </a:r>
            <a:r>
              <a:rPr lang="zh-TW" altLang="en-US" sz="4000" b="1" dirty="0" smtClean="0">
                <a:solidFill>
                  <a:schemeClr val="accent5">
                    <a:lumMod val="75000"/>
                  </a:schemeClr>
                </a:solidFill>
                <a:latin typeface="+mj-ea"/>
                <a:ea typeface="+mj-ea"/>
              </a:rPr>
              <a:t>業</a:t>
            </a:r>
            <a:endParaRPr lang="en-US" altLang="zh-TW" sz="4000" b="1" dirty="0" smtClean="0">
              <a:solidFill>
                <a:schemeClr val="accent5">
                  <a:lumMod val="75000"/>
                </a:schemeClr>
              </a:solidFill>
              <a:latin typeface="+mj-ea"/>
              <a:ea typeface="+mj-ea"/>
            </a:endParaRPr>
          </a:p>
          <a:p>
            <a:endParaRPr lang="en-US" altLang="zh-TW" sz="2800" dirty="0" smtClean="0">
              <a:solidFill>
                <a:schemeClr val="accent1">
                  <a:lumMod val="50000"/>
                </a:schemeClr>
              </a:solidFill>
              <a:latin typeface="+mj-ea"/>
              <a:ea typeface="+mj-ea"/>
            </a:endParaRPr>
          </a:p>
          <a:p>
            <a:r>
              <a:rPr lang="zh-TW" altLang="en-US" sz="2800" dirty="0" smtClean="0">
                <a:solidFill>
                  <a:schemeClr val="accent1">
                    <a:lumMod val="50000"/>
                  </a:schemeClr>
                </a:solidFill>
                <a:latin typeface="+mj-ea"/>
                <a:ea typeface="+mj-ea"/>
              </a:rPr>
              <a:t>內政部地政司                        </a:t>
            </a:r>
            <a:r>
              <a:rPr lang="en-US" altLang="zh-TW" sz="2800" dirty="0" smtClean="0">
                <a:solidFill>
                  <a:schemeClr val="accent1">
                    <a:lumMod val="50000"/>
                  </a:schemeClr>
                </a:solidFill>
                <a:latin typeface="+mj-ea"/>
                <a:ea typeface="+mj-ea"/>
              </a:rPr>
              <a:t>111.4.07</a:t>
            </a:r>
            <a:endParaRPr lang="zh-TW" altLang="en-US" sz="2800" dirty="0">
              <a:solidFill>
                <a:schemeClr val="accent1">
                  <a:lumMod val="50000"/>
                </a:schemeClr>
              </a:solidFill>
              <a:latin typeface="+mj-ea"/>
              <a:ea typeface="+mj-ea"/>
            </a:endParaRPr>
          </a:p>
        </p:txBody>
      </p:sp>
      <p:pic>
        <p:nvPicPr>
          <p:cNvPr id="7" name="圖片 6"/>
          <p:cNvPicPr>
            <a:picLocks noChangeAspect="1"/>
          </p:cNvPicPr>
          <p:nvPr/>
        </p:nvPicPr>
        <p:blipFill>
          <a:blip r:embed="rId3"/>
          <a:stretch>
            <a:fillRect/>
          </a:stretch>
        </p:blipFill>
        <p:spPr>
          <a:xfrm>
            <a:off x="8197260" y="329320"/>
            <a:ext cx="3200847" cy="3322368"/>
          </a:xfrm>
          <a:prstGeom prst="rect">
            <a:avLst/>
          </a:prstGeom>
        </p:spPr>
      </p:pic>
    </p:spTree>
    <p:extLst>
      <p:ext uri="{BB962C8B-B14F-4D97-AF65-F5344CB8AC3E}">
        <p14:creationId xmlns:p14="http://schemas.microsoft.com/office/powerpoint/2010/main" val="380554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內容版面配置區 6"/>
          <p:cNvGraphicFramePr>
            <a:graphicFrameLocks noGrp="1"/>
          </p:cNvGraphicFramePr>
          <p:nvPr>
            <p:ph idx="1"/>
            <p:extLst>
              <p:ext uri="{D42A27DB-BD31-4B8C-83A1-F6EECF244321}">
                <p14:modId xmlns:p14="http://schemas.microsoft.com/office/powerpoint/2010/main" val="687572773"/>
              </p:ext>
            </p:extLst>
          </p:nvPr>
        </p:nvGraphicFramePr>
        <p:xfrm>
          <a:off x="952254" y="2784586"/>
          <a:ext cx="10778390" cy="31132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投影片編號版面配置區 3"/>
          <p:cNvSpPr>
            <a:spLocks noGrp="1"/>
          </p:cNvSpPr>
          <p:nvPr>
            <p:ph type="sldNum" sz="quarter" idx="12"/>
          </p:nvPr>
        </p:nvSpPr>
        <p:spPr/>
        <p:txBody>
          <a:bodyPr/>
          <a:lstStyle/>
          <a:p>
            <a:fld id="{4FAB73BC-B049-4115-A692-8D63A059BFB8}" type="slidenum">
              <a:rPr lang="en-US" smtClean="0"/>
              <a:t>10</a:t>
            </a:fld>
            <a:endParaRPr lang="en-US" dirty="0"/>
          </a:p>
        </p:txBody>
      </p:sp>
      <p:sp>
        <p:nvSpPr>
          <p:cNvPr id="5" name="標題 1"/>
          <p:cNvSpPr>
            <a:spLocks noGrp="1"/>
          </p:cNvSpPr>
          <p:nvPr>
            <p:ph type="title"/>
          </p:nvPr>
        </p:nvSpPr>
        <p:spPr/>
        <p:txBody>
          <a:bodyPr/>
          <a:lstStyle/>
          <a:p>
            <a:r>
              <a:rPr lang="zh-TW" altLang="en-US" dirty="0"/>
              <a:t>個人資料保護法概要</a:t>
            </a:r>
            <a:r>
              <a:rPr lang="en-US" altLang="zh-TW" dirty="0" smtClean="0">
                <a:latin typeface="+mj-ea"/>
              </a:rPr>
              <a:t>(</a:t>
            </a:r>
            <a:r>
              <a:rPr lang="zh-TW" altLang="en-US" dirty="0" smtClean="0">
                <a:latin typeface="+mj-ea"/>
              </a:rPr>
              <a:t>十二</a:t>
            </a:r>
            <a:r>
              <a:rPr lang="en-US" altLang="zh-TW" dirty="0" smtClean="0">
                <a:latin typeface="+mj-ea"/>
              </a:rPr>
              <a:t>)</a:t>
            </a:r>
            <a:endParaRPr lang="zh-TW" altLang="en-US" dirty="0"/>
          </a:p>
        </p:txBody>
      </p:sp>
      <p:sp>
        <p:nvSpPr>
          <p:cNvPr id="2" name="矩形 1"/>
          <p:cNvSpPr/>
          <p:nvPr/>
        </p:nvSpPr>
        <p:spPr>
          <a:xfrm>
            <a:off x="845573" y="1423877"/>
            <a:ext cx="4318097" cy="553998"/>
          </a:xfrm>
          <a:prstGeom prst="rect">
            <a:avLst/>
          </a:prstGeom>
        </p:spPr>
        <p:txBody>
          <a:bodyPr wrap="square">
            <a:spAutoFit/>
          </a:bodyPr>
          <a:lstStyle/>
          <a:p>
            <a:pPr algn="ctr">
              <a:spcBef>
                <a:spcPct val="0"/>
              </a:spcBef>
            </a:pPr>
            <a:r>
              <a:rPr lang="zh-TW" altLang="en-US" sz="3000" dirty="0">
                <a:latin typeface="+mn-ea"/>
              </a:rPr>
              <a:t>何謂類似契約</a:t>
            </a:r>
            <a:r>
              <a:rPr lang="zh-TW" altLang="en-US" sz="3000" dirty="0" smtClean="0">
                <a:latin typeface="+mn-ea"/>
              </a:rPr>
              <a:t>關係</a:t>
            </a:r>
            <a:r>
              <a:rPr lang="en-US" altLang="zh-TW" sz="2000" dirty="0" smtClean="0">
                <a:latin typeface="+mn-ea"/>
              </a:rPr>
              <a:t>(</a:t>
            </a:r>
            <a:r>
              <a:rPr lang="zh-TW" altLang="en-US" sz="2000" dirty="0" smtClean="0">
                <a:latin typeface="+mn-ea"/>
              </a:rPr>
              <a:t>細</a:t>
            </a:r>
            <a:r>
              <a:rPr lang="en-US" altLang="zh-TW" sz="2000" dirty="0">
                <a:latin typeface="+mn-ea"/>
              </a:rPr>
              <a:t>§27</a:t>
            </a:r>
            <a:r>
              <a:rPr lang="en-US" altLang="zh-TW" sz="2000" dirty="0" smtClean="0">
                <a:latin typeface="+mn-ea"/>
              </a:rPr>
              <a:t>)</a:t>
            </a:r>
            <a:endParaRPr lang="zh-TW" altLang="en-US" sz="2000" dirty="0">
              <a:latin typeface="+mn-ea"/>
            </a:endParaRPr>
          </a:p>
        </p:txBody>
      </p:sp>
      <p:sp>
        <p:nvSpPr>
          <p:cNvPr id="6" name="矩形 5"/>
          <p:cNvSpPr/>
          <p:nvPr/>
        </p:nvSpPr>
        <p:spPr>
          <a:xfrm>
            <a:off x="845574" y="2119621"/>
            <a:ext cx="10778390" cy="523220"/>
          </a:xfrm>
          <a:prstGeom prst="rect">
            <a:avLst/>
          </a:prstGeom>
        </p:spPr>
        <p:txBody>
          <a:bodyPr wrap="square">
            <a:spAutoFit/>
          </a:bodyPr>
          <a:lstStyle/>
          <a:p>
            <a:r>
              <a:rPr lang="zh-TW" altLang="en-US" sz="2800" dirty="0">
                <a:latin typeface="+mn-ea"/>
              </a:rPr>
              <a:t>個資法第</a:t>
            </a:r>
            <a:r>
              <a:rPr lang="en-US" altLang="zh-TW" sz="2800" dirty="0">
                <a:latin typeface="+mn-ea"/>
              </a:rPr>
              <a:t>19</a:t>
            </a:r>
            <a:r>
              <a:rPr lang="zh-TW" altLang="en-US" sz="2800" dirty="0">
                <a:latin typeface="+mn-ea"/>
              </a:rPr>
              <a:t>條第</a:t>
            </a:r>
            <a:r>
              <a:rPr lang="en-US" altLang="zh-TW" sz="2800" dirty="0">
                <a:latin typeface="+mn-ea"/>
              </a:rPr>
              <a:t>1</a:t>
            </a:r>
            <a:r>
              <a:rPr lang="zh-TW" altLang="en-US" sz="2800" dirty="0">
                <a:latin typeface="+mn-ea"/>
              </a:rPr>
              <a:t>項第</a:t>
            </a:r>
            <a:r>
              <a:rPr lang="en-US" altLang="zh-TW" sz="2800" dirty="0">
                <a:latin typeface="+mn-ea"/>
              </a:rPr>
              <a:t>2</a:t>
            </a:r>
            <a:r>
              <a:rPr lang="zh-TW" altLang="en-US" sz="2800" dirty="0">
                <a:latin typeface="+mn-ea"/>
              </a:rPr>
              <a:t>款所稱</a:t>
            </a:r>
            <a:r>
              <a:rPr lang="zh-TW" altLang="en-US" sz="2800" b="1" dirty="0">
                <a:solidFill>
                  <a:srgbClr val="7030A0"/>
                </a:solidFill>
                <a:latin typeface="+mn-ea"/>
              </a:rPr>
              <a:t>類似契約之關係</a:t>
            </a:r>
            <a:r>
              <a:rPr lang="zh-TW" altLang="en-US" sz="2800" dirty="0">
                <a:latin typeface="+mn-ea"/>
              </a:rPr>
              <a:t>，指下列情形之一者：</a:t>
            </a:r>
          </a:p>
        </p:txBody>
      </p:sp>
      <p:sp>
        <p:nvSpPr>
          <p:cNvPr id="13" name="弧形向右箭號 12">
            <a:hlinkClick r:id="rId8" action="ppaction://hlinksldjump"/>
          </p:cNvPr>
          <p:cNvSpPr/>
          <p:nvPr/>
        </p:nvSpPr>
        <p:spPr>
          <a:xfrm rot="11110467">
            <a:off x="5110356" y="1410183"/>
            <a:ext cx="740351" cy="535397"/>
          </a:xfrm>
          <a:prstGeom prst="curvedRightArrow">
            <a:avLst>
              <a:gd name="adj1" fmla="val 21398"/>
              <a:gd name="adj2" fmla="val 46424"/>
              <a:gd name="adj3" fmla="val 25000"/>
            </a:avLst>
          </a:prstGeom>
          <a:solidFill>
            <a:schemeClr val="accent1">
              <a:lumMod val="5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val="2734141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89639" y="276814"/>
            <a:ext cx="10141528" cy="802992"/>
          </a:xfrm>
        </p:spPr>
        <p:txBody>
          <a:bodyPr/>
          <a:lstStyle/>
          <a:p>
            <a:r>
              <a:rPr lang="zh-TW" altLang="en-US" dirty="0"/>
              <a:t>個人資料保護法</a:t>
            </a:r>
            <a:r>
              <a:rPr lang="zh-TW" altLang="en-US" dirty="0" smtClean="0"/>
              <a:t>概要</a:t>
            </a:r>
            <a:r>
              <a:rPr lang="en-US" altLang="zh-TW" dirty="0" smtClean="0">
                <a:latin typeface="+mj-ea"/>
              </a:rPr>
              <a:t>(</a:t>
            </a:r>
            <a:r>
              <a:rPr lang="zh-TW" altLang="en-US" dirty="0" smtClean="0">
                <a:latin typeface="+mj-ea"/>
              </a:rPr>
              <a:t>五</a:t>
            </a:r>
            <a:r>
              <a:rPr lang="en-US" altLang="zh-TW" dirty="0" smtClean="0">
                <a:latin typeface="+mj-ea"/>
              </a:rPr>
              <a:t>)</a:t>
            </a:r>
            <a:endParaRPr lang="zh-TW" altLang="en-US" dirty="0"/>
          </a:p>
        </p:txBody>
      </p:sp>
      <p:sp>
        <p:nvSpPr>
          <p:cNvPr id="3" name="內容版面配置區 2"/>
          <p:cNvSpPr>
            <a:spLocks noGrp="1"/>
          </p:cNvSpPr>
          <p:nvPr>
            <p:ph idx="1"/>
          </p:nvPr>
        </p:nvSpPr>
        <p:spPr>
          <a:xfrm>
            <a:off x="1094900" y="1397291"/>
            <a:ext cx="10058400" cy="4436706"/>
          </a:xfrm>
        </p:spPr>
        <p:txBody>
          <a:bodyPr>
            <a:normAutofit fontScale="92500"/>
          </a:bodyPr>
          <a:lstStyle/>
          <a:p>
            <a:r>
              <a:rPr lang="zh-TW" altLang="en-US" b="1" dirty="0"/>
              <a:t>利用的</a:t>
            </a:r>
            <a:r>
              <a:rPr lang="zh-TW" altLang="en-US" b="1" dirty="0" smtClean="0"/>
              <a:t>要件</a:t>
            </a:r>
            <a:r>
              <a:rPr lang="zh-TW" altLang="en-US" b="1" dirty="0" smtClean="0">
                <a:latin typeface="微軟正黑體" panose="020B0604030504040204" pitchFamily="34" charset="-120"/>
                <a:ea typeface="微軟正黑體" panose="020B0604030504040204" pitchFamily="34" charset="-120"/>
              </a:rPr>
              <a:t>：</a:t>
            </a:r>
            <a:endParaRPr lang="en-US" altLang="zh-TW" b="1" dirty="0" smtClean="0"/>
          </a:p>
          <a:p>
            <a:pPr lvl="1"/>
            <a:r>
              <a:rPr lang="zh-TW" altLang="en-US" sz="2600" b="1" dirty="0" smtClean="0"/>
              <a:t>應</a:t>
            </a:r>
            <a:r>
              <a:rPr lang="zh-TW" altLang="en-US" sz="2600" b="1" dirty="0"/>
              <a:t>於蒐集的</a:t>
            </a:r>
            <a:r>
              <a:rPr lang="zh-TW" altLang="en-US" sz="2600" b="1" dirty="0">
                <a:solidFill>
                  <a:schemeClr val="accent1">
                    <a:lumMod val="50000"/>
                  </a:schemeClr>
                </a:solidFill>
              </a:rPr>
              <a:t>特定目的</a:t>
            </a:r>
            <a:r>
              <a:rPr lang="zh-TW" altLang="en-US" sz="2600" b="1" dirty="0">
                <a:solidFill>
                  <a:schemeClr val="accent6">
                    <a:lumMod val="75000"/>
                  </a:schemeClr>
                </a:solidFill>
              </a:rPr>
              <a:t>必要範圍內</a:t>
            </a:r>
            <a:r>
              <a:rPr lang="zh-TW" altLang="en-US" sz="2600" b="1" dirty="0"/>
              <a:t>為之</a:t>
            </a:r>
            <a:r>
              <a:rPr lang="zh-TW" altLang="en-US" sz="2600" b="1" dirty="0" smtClean="0"/>
              <a:t>。</a:t>
            </a:r>
            <a:r>
              <a:rPr lang="en-US" altLang="zh-TW" sz="2600" dirty="0"/>
              <a:t>(</a:t>
            </a:r>
            <a:r>
              <a:rPr lang="zh-TW" altLang="en-US" sz="2600" dirty="0"/>
              <a:t>個</a:t>
            </a:r>
            <a:r>
              <a:rPr lang="en-US" altLang="zh-TW" sz="2600" dirty="0"/>
              <a:t>§20Ⅰ)</a:t>
            </a:r>
          </a:p>
          <a:p>
            <a:r>
              <a:rPr lang="zh-TW" altLang="en-US" b="1" dirty="0" smtClean="0"/>
              <a:t>特定</a:t>
            </a:r>
            <a:r>
              <a:rPr lang="zh-TW" altLang="en-US" b="1" dirty="0"/>
              <a:t>目的外之</a:t>
            </a:r>
            <a:r>
              <a:rPr lang="zh-TW" altLang="en-US" b="1" dirty="0" smtClean="0"/>
              <a:t>利用：須</a:t>
            </a:r>
            <a:r>
              <a:rPr lang="zh-TW" altLang="en-US" b="1" dirty="0"/>
              <a:t>符合下列情形之</a:t>
            </a:r>
            <a:r>
              <a:rPr lang="zh-TW" altLang="en-US" b="1" dirty="0" smtClean="0"/>
              <a:t>一 </a:t>
            </a:r>
            <a:r>
              <a:rPr lang="en-US" altLang="zh-TW" sz="2600" dirty="0"/>
              <a:t>(20Ⅰ</a:t>
            </a:r>
            <a:r>
              <a:rPr lang="zh-TW" altLang="en-US" sz="2600" dirty="0"/>
              <a:t>但書</a:t>
            </a:r>
            <a:r>
              <a:rPr lang="en-US" altLang="zh-TW" sz="2600" dirty="0"/>
              <a:t>)</a:t>
            </a:r>
          </a:p>
          <a:p>
            <a:pPr marL="806450" lvl="1" indent="-358775">
              <a:buFont typeface="+mj-lt"/>
              <a:buAutoNum type="arabicParenR"/>
            </a:pPr>
            <a:r>
              <a:rPr lang="zh-TW" altLang="en-US" u="sng" dirty="0" smtClean="0"/>
              <a:t>法律</a:t>
            </a:r>
            <a:r>
              <a:rPr lang="zh-TW" altLang="en-US" dirty="0"/>
              <a:t>明文規定。 </a:t>
            </a:r>
          </a:p>
          <a:p>
            <a:pPr marL="806450" lvl="1" indent="-358775">
              <a:buFont typeface="+mj-lt"/>
              <a:buAutoNum type="arabicParenR"/>
            </a:pPr>
            <a:r>
              <a:rPr lang="zh-TW" altLang="en-US" dirty="0" smtClean="0"/>
              <a:t>為</a:t>
            </a:r>
            <a:r>
              <a:rPr lang="zh-TW" altLang="en-US" dirty="0"/>
              <a:t>增進</a:t>
            </a:r>
            <a:r>
              <a:rPr lang="zh-TW" altLang="en-US" u="sng" dirty="0"/>
              <a:t>公共利益</a:t>
            </a:r>
            <a:r>
              <a:rPr lang="zh-TW" altLang="en-US" dirty="0"/>
              <a:t>。</a:t>
            </a:r>
          </a:p>
          <a:p>
            <a:pPr marL="806450" lvl="1" indent="-358775">
              <a:buFont typeface="+mj-lt"/>
              <a:buAutoNum type="arabicParenR"/>
            </a:pPr>
            <a:r>
              <a:rPr lang="zh-TW" altLang="en-US" dirty="0" smtClean="0"/>
              <a:t>為</a:t>
            </a:r>
            <a:r>
              <a:rPr lang="zh-TW" altLang="en-US" u="sng" dirty="0"/>
              <a:t>免除</a:t>
            </a:r>
            <a:r>
              <a:rPr lang="zh-TW" altLang="en-US" dirty="0"/>
              <a:t>當事人之生命、身體、自由或財產上之</a:t>
            </a:r>
            <a:r>
              <a:rPr lang="zh-TW" altLang="en-US" u="sng" dirty="0"/>
              <a:t>危險</a:t>
            </a:r>
            <a:r>
              <a:rPr lang="zh-TW" altLang="en-US" dirty="0"/>
              <a:t>。</a:t>
            </a:r>
          </a:p>
          <a:p>
            <a:pPr marL="806450" lvl="1" indent="-358775">
              <a:buFont typeface="+mj-lt"/>
              <a:buAutoNum type="arabicParenR"/>
            </a:pPr>
            <a:r>
              <a:rPr lang="zh-TW" altLang="en-US" dirty="0" smtClean="0"/>
              <a:t>為</a:t>
            </a:r>
            <a:r>
              <a:rPr lang="zh-TW" altLang="en-US" u="sng" dirty="0"/>
              <a:t>防止</a:t>
            </a:r>
            <a:r>
              <a:rPr lang="zh-TW" altLang="en-US" dirty="0"/>
              <a:t>他人權益之重大</a:t>
            </a:r>
            <a:r>
              <a:rPr lang="zh-TW" altLang="en-US" u="sng" dirty="0"/>
              <a:t>危害</a:t>
            </a:r>
            <a:r>
              <a:rPr lang="zh-TW" altLang="en-US" dirty="0"/>
              <a:t>。 </a:t>
            </a:r>
            <a:endParaRPr lang="en-US" altLang="zh-TW" dirty="0" smtClean="0"/>
          </a:p>
          <a:p>
            <a:pPr marL="806450" lvl="1" indent="-358775">
              <a:buFont typeface="+mj-lt"/>
              <a:buAutoNum type="arabicParenR"/>
            </a:pPr>
            <a:r>
              <a:rPr lang="zh-TW" altLang="en-US" dirty="0" smtClean="0"/>
              <a:t>公務</a:t>
            </a:r>
            <a:r>
              <a:rPr lang="zh-TW" altLang="en-US" dirty="0"/>
              <a:t>機關或學術研究機構基於公共利益為統計或</a:t>
            </a:r>
            <a:r>
              <a:rPr lang="zh-TW" altLang="en-US" u="sng" dirty="0"/>
              <a:t>學術研究而有</a:t>
            </a:r>
            <a:r>
              <a:rPr lang="zh-TW" altLang="en-US" u="sng" dirty="0" smtClean="0"/>
              <a:t>必要</a:t>
            </a:r>
            <a:r>
              <a:rPr lang="zh-TW" altLang="en-US" dirty="0" smtClean="0"/>
              <a:t>，且</a:t>
            </a:r>
            <a:r>
              <a:rPr lang="zh-TW" altLang="en-US" dirty="0"/>
              <a:t>資料</a:t>
            </a:r>
            <a:r>
              <a:rPr lang="zh-TW" altLang="en-US" u="sng" dirty="0"/>
              <a:t>經過</a:t>
            </a:r>
            <a:r>
              <a:rPr lang="zh-TW" altLang="en-US" dirty="0"/>
              <a:t>提供者處理後或蒐集者依其揭露方式</a:t>
            </a:r>
            <a:r>
              <a:rPr lang="zh-TW" altLang="en-US" u="sng" dirty="0"/>
              <a:t>無從識別特定之當事人</a:t>
            </a:r>
            <a:r>
              <a:rPr lang="zh-TW" altLang="en-US" dirty="0"/>
              <a:t>。</a:t>
            </a:r>
          </a:p>
          <a:p>
            <a:pPr marL="806450" lvl="1" indent="-358775">
              <a:buFont typeface="+mj-lt"/>
              <a:buAutoNum type="arabicParenR"/>
            </a:pPr>
            <a:r>
              <a:rPr lang="zh-TW" altLang="en-US" b="1" u="sng" dirty="0">
                <a:solidFill>
                  <a:schemeClr val="accent6">
                    <a:lumMod val="50000"/>
                  </a:schemeClr>
                </a:solidFill>
              </a:rPr>
              <a:t>經</a:t>
            </a:r>
            <a:r>
              <a:rPr lang="zh-TW" altLang="en-US" b="1" u="sng" dirty="0" smtClean="0">
                <a:solidFill>
                  <a:schemeClr val="accent6">
                    <a:lumMod val="50000"/>
                  </a:schemeClr>
                </a:solidFill>
              </a:rPr>
              <a:t>當事人同意</a:t>
            </a:r>
            <a:r>
              <a:rPr lang="zh-TW" altLang="en-US" u="sng" dirty="0" smtClean="0"/>
              <a:t>。</a:t>
            </a:r>
            <a:endParaRPr lang="en-US" altLang="zh-TW" u="sng" dirty="0" smtClean="0"/>
          </a:p>
          <a:p>
            <a:pPr marL="806450" lvl="1" indent="-358775">
              <a:buFont typeface="+mj-lt"/>
              <a:buAutoNum type="arabicParenR"/>
            </a:pPr>
            <a:r>
              <a:rPr lang="zh-TW" altLang="zh-TW" dirty="0"/>
              <a:t>有利於當事人權益。</a:t>
            </a:r>
            <a:endParaRPr lang="zh-TW" altLang="en-US" dirty="0"/>
          </a:p>
        </p:txBody>
      </p:sp>
      <p:sp>
        <p:nvSpPr>
          <p:cNvPr id="4" name="投影片編號版面配置區 3"/>
          <p:cNvSpPr>
            <a:spLocks noGrp="1"/>
          </p:cNvSpPr>
          <p:nvPr>
            <p:ph type="sldNum" sz="quarter" idx="12"/>
          </p:nvPr>
        </p:nvSpPr>
        <p:spPr/>
        <p:txBody>
          <a:bodyPr/>
          <a:lstStyle/>
          <a:p>
            <a:fld id="{4FAB73BC-B049-4115-A692-8D63A059BFB8}" type="slidenum">
              <a:rPr lang="en-US" smtClean="0"/>
              <a:t>11</a:t>
            </a:fld>
            <a:endParaRPr lang="en-US" dirty="0"/>
          </a:p>
        </p:txBody>
      </p:sp>
      <p:sp>
        <p:nvSpPr>
          <p:cNvPr id="5" name="Text Box 5"/>
          <p:cNvSpPr txBox="1">
            <a:spLocks noChangeArrowheads="1"/>
          </p:cNvSpPr>
          <p:nvPr/>
        </p:nvSpPr>
        <p:spPr bwMode="auto">
          <a:xfrm>
            <a:off x="7646614" y="3071155"/>
            <a:ext cx="3984553" cy="369332"/>
          </a:xfrm>
          <a:prstGeom prst="rect">
            <a:avLst/>
          </a:prstGeom>
          <a:ln>
            <a:headEnd/>
            <a:tailEnd/>
          </a:ln>
          <a:extLst/>
        </p:spPr>
        <p:style>
          <a:lnRef idx="1">
            <a:schemeClr val="accent1"/>
          </a:lnRef>
          <a:fillRef idx="3">
            <a:schemeClr val="accent1"/>
          </a:fillRef>
          <a:effectRef idx="2">
            <a:schemeClr val="accent1"/>
          </a:effectRef>
          <a:fontRef idx="minor">
            <a:schemeClr val="lt1"/>
          </a:fontRef>
        </p:style>
        <p:txBody>
          <a:bodyPr wrap="square">
            <a:spAutoFit/>
          </a:bodyPr>
          <a:lstStyle>
            <a:defPPr>
              <a:defRPr lang="en-US"/>
            </a:defPPr>
            <a:lvl1pPr>
              <a:spcBef>
                <a:spcPct val="50000"/>
              </a:spcBef>
              <a:buFontTx/>
              <a:buNone/>
              <a:defRPr kumimoji="1" sz="2000">
                <a:solidFill>
                  <a:schemeClr val="bg1"/>
                </a:solidFill>
                <a:latin typeface="+mn-ea"/>
              </a:defRPr>
            </a:lvl1pPr>
            <a:lvl2pPr marL="742950" indent="-285750">
              <a:spcBef>
                <a:spcPct val="20000"/>
              </a:spcBef>
              <a:buChar char="–"/>
              <a:defRPr kumimoji="1" sz="2800">
                <a:solidFill>
                  <a:schemeClr val="tx1"/>
                </a:solidFill>
                <a:latin typeface="Arial" panose="020B0604020202020204" pitchFamily="34" charset="0"/>
                <a:ea typeface="華康中圓體" pitchFamily="49" charset="-120"/>
              </a:defRPr>
            </a:lvl2pPr>
            <a:lvl3pPr marL="1143000" indent="-228600">
              <a:spcBef>
                <a:spcPct val="20000"/>
              </a:spcBef>
              <a:buChar char="•"/>
              <a:defRPr kumimoji="1" sz="2400">
                <a:solidFill>
                  <a:schemeClr val="tx1"/>
                </a:solidFill>
                <a:latin typeface="Arial" panose="020B0604020202020204" pitchFamily="34" charset="0"/>
                <a:ea typeface="華康中圓體" pitchFamily="49" charset="-120"/>
              </a:defRPr>
            </a:lvl3pPr>
            <a:lvl4pPr marL="1600200" indent="-228600">
              <a:spcBef>
                <a:spcPct val="20000"/>
              </a:spcBef>
              <a:buChar char="–"/>
              <a:defRPr kumimoji="1" sz="2000">
                <a:solidFill>
                  <a:schemeClr val="tx1"/>
                </a:solidFill>
                <a:latin typeface="Arial" panose="020B0604020202020204" pitchFamily="34" charset="0"/>
                <a:ea typeface="華康中圓體" pitchFamily="49" charset="-120"/>
              </a:defRPr>
            </a:lvl4pPr>
            <a:lvl5pPr marL="2057400" indent="-228600">
              <a:spcBef>
                <a:spcPct val="20000"/>
              </a:spcBef>
              <a:buChar char="»"/>
              <a:defRPr kumimoji="1" sz="2000">
                <a:solidFill>
                  <a:schemeClr val="tx1"/>
                </a:solidFill>
                <a:latin typeface="Arial" panose="020B0604020202020204" pitchFamily="34" charset="0"/>
                <a:ea typeface="華康中圓體" pitchFamily="49"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華康中圓體" pitchFamily="49"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華康中圓體" pitchFamily="49"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華康中圓體" pitchFamily="49"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華康中圓體" pitchFamily="49" charset="-120"/>
              </a:defRPr>
            </a:lvl9pPr>
          </a:lstStyle>
          <a:p>
            <a:r>
              <a:rPr lang="zh-TW" altLang="en-US" sz="1800" dirty="0"/>
              <a:t>違反者依</a:t>
            </a:r>
            <a:r>
              <a:rPr lang="en-US" altLang="zh-TW" sz="1800" dirty="0"/>
              <a:t>§47</a:t>
            </a:r>
            <a:r>
              <a:rPr lang="zh-TW" altLang="en-US" sz="1800" dirty="0"/>
              <a:t>處</a:t>
            </a:r>
            <a:r>
              <a:rPr lang="en-US" altLang="zh-TW" sz="1800" dirty="0" smtClean="0"/>
              <a:t>5</a:t>
            </a:r>
            <a:r>
              <a:rPr lang="zh-TW" altLang="en-US" sz="1800" dirty="0" smtClean="0"/>
              <a:t>萬</a:t>
            </a:r>
            <a:r>
              <a:rPr lang="en-US" altLang="zh-TW" sz="1800" dirty="0" smtClean="0"/>
              <a:t>-</a:t>
            </a:r>
            <a:r>
              <a:rPr lang="en-US" altLang="zh-TW" sz="1800" dirty="0"/>
              <a:t>50</a:t>
            </a:r>
            <a:r>
              <a:rPr lang="zh-TW" altLang="en-US" sz="1800" dirty="0"/>
              <a:t>萬元罰鍰</a:t>
            </a:r>
          </a:p>
        </p:txBody>
      </p:sp>
      <p:sp>
        <p:nvSpPr>
          <p:cNvPr id="6" name="矩形圖說文字 5"/>
          <p:cNvSpPr/>
          <p:nvPr/>
        </p:nvSpPr>
        <p:spPr>
          <a:xfrm>
            <a:off x="4585063" y="4885509"/>
            <a:ext cx="6568237" cy="1397805"/>
          </a:xfrm>
          <a:prstGeom prst="wedgeRectCallout">
            <a:avLst>
              <a:gd name="adj1" fmla="val -59549"/>
              <a:gd name="adj2" fmla="val -36447"/>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r>
              <a:rPr lang="zh-TW" altLang="en-US" sz="1900" dirty="0" smtClean="0"/>
              <a:t>個</a:t>
            </a:r>
            <a:r>
              <a:rPr lang="en-US" altLang="zh-TW" sz="1900" dirty="0" smtClean="0"/>
              <a:t>§7</a:t>
            </a:r>
            <a:r>
              <a:rPr lang="zh-TW" altLang="en-US" sz="1900" dirty="0"/>
              <a:t>：指</a:t>
            </a:r>
            <a:r>
              <a:rPr lang="zh-TW" altLang="en-US" sz="1900" b="1" dirty="0"/>
              <a:t>當事人</a:t>
            </a:r>
            <a:r>
              <a:rPr lang="zh-TW" altLang="en-US" sz="1900" dirty="0"/>
              <a:t>經蒐集者</a:t>
            </a:r>
            <a:r>
              <a:rPr lang="zh-TW" altLang="en-US" sz="1900" u="sng" dirty="0"/>
              <a:t>明確告知</a:t>
            </a:r>
            <a:r>
              <a:rPr lang="zh-TW" altLang="en-US" sz="1900" dirty="0"/>
              <a:t>特定目的外之其他利用</a:t>
            </a:r>
            <a:r>
              <a:rPr lang="zh-TW" altLang="en-US" sz="1900" u="sng" dirty="0"/>
              <a:t>目的</a:t>
            </a:r>
            <a:r>
              <a:rPr lang="zh-TW" altLang="en-US" sz="1900" dirty="0"/>
              <a:t>、</a:t>
            </a:r>
            <a:r>
              <a:rPr lang="zh-TW" altLang="en-US" sz="1900" u="sng" dirty="0"/>
              <a:t>範圍</a:t>
            </a:r>
            <a:r>
              <a:rPr lang="zh-TW" altLang="en-US" sz="1900" dirty="0"/>
              <a:t>及同意與否對其權益之</a:t>
            </a:r>
            <a:r>
              <a:rPr lang="zh-TW" altLang="en-US" sz="1900" u="sng" dirty="0"/>
              <a:t>影響</a:t>
            </a:r>
            <a:r>
              <a:rPr lang="zh-TW" altLang="en-US" sz="1900" dirty="0"/>
              <a:t>後，</a:t>
            </a:r>
            <a:r>
              <a:rPr lang="zh-TW" altLang="en-US" sz="1900" b="1" u="sng" dirty="0">
                <a:solidFill>
                  <a:srgbClr val="FFFF00"/>
                </a:solidFill>
              </a:rPr>
              <a:t>單獨所為之意思表示</a:t>
            </a:r>
            <a:r>
              <a:rPr lang="zh-TW" altLang="en-US" sz="1900" dirty="0" smtClean="0"/>
              <a:t>。亦即非概括</a:t>
            </a:r>
            <a:r>
              <a:rPr lang="zh-TW" altLang="en-US" sz="1900" dirty="0"/>
              <a:t>式同意，如係與其他意思表示於</a:t>
            </a:r>
            <a:r>
              <a:rPr lang="zh-TW" altLang="en-US" sz="1900" dirty="0">
                <a:solidFill>
                  <a:srgbClr val="FFFF00"/>
                </a:solidFill>
              </a:rPr>
              <a:t>同一書面為之者，應</a:t>
            </a:r>
            <a:r>
              <a:rPr lang="zh-TW" altLang="en-US" sz="1900" u="sng" dirty="0">
                <a:solidFill>
                  <a:srgbClr val="FFFF00"/>
                </a:solidFill>
              </a:rPr>
              <a:t>於適當位置使當事人得以知悉其內容並確認同意</a:t>
            </a:r>
            <a:r>
              <a:rPr lang="zh-TW" altLang="en-US" sz="1900" dirty="0" smtClean="0"/>
              <a:t>。</a:t>
            </a:r>
            <a:endParaRPr lang="zh-TW" altLang="en-US" sz="1900" dirty="0"/>
          </a:p>
        </p:txBody>
      </p:sp>
      <p:sp>
        <p:nvSpPr>
          <p:cNvPr id="7" name="爆炸 2 6"/>
          <p:cNvSpPr/>
          <p:nvPr/>
        </p:nvSpPr>
        <p:spPr>
          <a:xfrm>
            <a:off x="170859" y="3948545"/>
            <a:ext cx="1690255" cy="2699893"/>
          </a:xfrm>
          <a:prstGeom prst="irregularSeal2">
            <a:avLst/>
          </a:prstGeom>
          <a:effectLst>
            <a:outerShdw blurRad="50800" dist="38100" dir="13500000" algn="br" rotWithShape="0">
              <a:prstClr val="black">
                <a:alpha val="40000"/>
              </a:prstClr>
            </a:outerShdw>
            <a:softEdge rad="12700"/>
          </a:effectLst>
        </p:spPr>
        <p:style>
          <a:lnRef idx="1">
            <a:schemeClr val="accent5"/>
          </a:lnRef>
          <a:fillRef idx="3">
            <a:schemeClr val="accent5"/>
          </a:fillRef>
          <a:effectRef idx="2">
            <a:schemeClr val="accent5"/>
          </a:effectRef>
          <a:fontRef idx="minor">
            <a:schemeClr val="lt1"/>
          </a:fontRef>
        </p:style>
        <p:txBody>
          <a:bodyPr rtlCol="0" anchor="ctr"/>
          <a:lstStyle/>
          <a:p>
            <a:pPr>
              <a:spcBef>
                <a:spcPct val="50000"/>
              </a:spcBef>
            </a:pPr>
            <a:r>
              <a:rPr lang="zh-TW" altLang="en-US" dirty="0" smtClean="0">
                <a:solidFill>
                  <a:schemeClr val="bg1"/>
                </a:solidFill>
                <a:latin typeface="+mn-ea"/>
              </a:rPr>
              <a:t>不適用</a:t>
            </a:r>
            <a:r>
              <a:rPr lang="zh-TW" altLang="en-US" dirty="0">
                <a:solidFill>
                  <a:schemeClr val="bg1"/>
                </a:solidFill>
                <a:latin typeface="+mn-ea"/>
              </a:rPr>
              <a:t>個</a:t>
            </a:r>
            <a:r>
              <a:rPr lang="en-US" altLang="zh-TW" dirty="0">
                <a:solidFill>
                  <a:schemeClr val="bg1"/>
                </a:solidFill>
                <a:latin typeface="+mn-ea"/>
              </a:rPr>
              <a:t>§</a:t>
            </a:r>
            <a:r>
              <a:rPr lang="en-US" altLang="zh-TW" dirty="0" smtClean="0">
                <a:solidFill>
                  <a:schemeClr val="bg1"/>
                </a:solidFill>
                <a:latin typeface="+mn-ea"/>
              </a:rPr>
              <a:t>7</a:t>
            </a:r>
            <a:r>
              <a:rPr lang="zh-TW" altLang="en-US" dirty="0" smtClean="0">
                <a:solidFill>
                  <a:schemeClr val="bg1"/>
                </a:solidFill>
                <a:latin typeface="+mn-ea"/>
              </a:rPr>
              <a:t>之推定</a:t>
            </a:r>
            <a:endParaRPr lang="zh-TW" altLang="en-US" dirty="0">
              <a:solidFill>
                <a:schemeClr val="bg1"/>
              </a:solidFill>
              <a:latin typeface="+mn-ea"/>
            </a:endParaRPr>
          </a:p>
        </p:txBody>
      </p:sp>
    </p:spTree>
    <p:extLst>
      <p:ext uri="{BB962C8B-B14F-4D97-AF65-F5344CB8AC3E}">
        <p14:creationId xmlns:p14="http://schemas.microsoft.com/office/powerpoint/2010/main" val="1851753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個人資料保護法概要</a:t>
            </a:r>
            <a:r>
              <a:rPr lang="en-US" altLang="zh-TW" dirty="0" smtClean="0">
                <a:latin typeface="微軟正黑體" panose="020B0604030504040204" pitchFamily="34" charset="-120"/>
              </a:rPr>
              <a:t>(</a:t>
            </a:r>
            <a:r>
              <a:rPr lang="zh-TW" altLang="en-US" dirty="0" smtClean="0">
                <a:latin typeface="微軟正黑體" panose="020B0604030504040204" pitchFamily="34" charset="-120"/>
              </a:rPr>
              <a:t>六</a:t>
            </a:r>
            <a:r>
              <a:rPr lang="en-US" altLang="zh-TW" dirty="0" smtClean="0">
                <a:latin typeface="微軟正黑體" panose="020B0604030504040204" pitchFamily="34" charset="-120"/>
              </a:rPr>
              <a:t>)</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949376130"/>
              </p:ext>
            </p:extLst>
          </p:nvPr>
        </p:nvGraphicFramePr>
        <p:xfrm>
          <a:off x="1224457" y="1594995"/>
          <a:ext cx="10399507" cy="4502975"/>
        </p:xfrm>
        <a:graphic>
          <a:graphicData uri="http://schemas.openxmlformats.org/drawingml/2006/table">
            <a:tbl>
              <a:tblPr firstRow="1" bandRow="1">
                <a:tableStyleId>{7DF18680-E054-41AD-8BC1-D1AEF772440D}</a:tableStyleId>
              </a:tblPr>
              <a:tblGrid>
                <a:gridCol w="1595142">
                  <a:extLst>
                    <a:ext uri="{9D8B030D-6E8A-4147-A177-3AD203B41FA5}">
                      <a16:colId xmlns:a16="http://schemas.microsoft.com/office/drawing/2014/main" val="20000"/>
                    </a:ext>
                  </a:extLst>
                </a:gridCol>
                <a:gridCol w="8804365">
                  <a:extLst>
                    <a:ext uri="{9D8B030D-6E8A-4147-A177-3AD203B41FA5}">
                      <a16:colId xmlns:a16="http://schemas.microsoft.com/office/drawing/2014/main" val="20001"/>
                    </a:ext>
                  </a:extLst>
                </a:gridCol>
              </a:tblGrid>
              <a:tr h="10289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kern="1200" dirty="0" smtClean="0"/>
                        <a:t>施行細則</a:t>
                      </a:r>
                      <a:r>
                        <a:rPr lang="en-US" altLang="zh-TW" sz="2400" kern="1200" dirty="0" smtClean="0"/>
                        <a:t>§14</a:t>
                      </a:r>
                    </a:p>
                  </a:txBody>
                  <a:tcPr/>
                </a:tc>
                <a:tc>
                  <a:txBody>
                    <a:bodyPr/>
                    <a:lstStyle/>
                    <a:p>
                      <a:pPr marL="0" algn="l" defTabSz="914400" rtl="0" eaLnBrk="1" latinLnBrk="0" hangingPunct="1"/>
                      <a:r>
                        <a:rPr lang="zh-TW" altLang="en-US" sz="2400" kern="1200" dirty="0" smtClean="0"/>
                        <a:t>個資法第</a:t>
                      </a:r>
                      <a:r>
                        <a:rPr lang="en-US" altLang="zh-TW" sz="2400" kern="1200" dirty="0" smtClean="0"/>
                        <a:t>6</a:t>
                      </a:r>
                      <a:r>
                        <a:rPr lang="zh-TW" altLang="en-US" sz="2400" kern="1200" dirty="0" smtClean="0"/>
                        <a:t>條第</a:t>
                      </a:r>
                      <a:r>
                        <a:rPr lang="en-US" altLang="zh-TW" sz="2400" kern="1200" dirty="0" smtClean="0"/>
                        <a:t>1</a:t>
                      </a:r>
                      <a:r>
                        <a:rPr lang="zh-TW" altLang="en-US" sz="2400" kern="1200" dirty="0" smtClean="0"/>
                        <a:t>項但書第</a:t>
                      </a:r>
                      <a:r>
                        <a:rPr lang="en-US" altLang="zh-TW" sz="2400" kern="1200" dirty="0" smtClean="0"/>
                        <a:t>6</a:t>
                      </a:r>
                      <a:r>
                        <a:rPr lang="zh-TW" altLang="en-US" sz="2400" kern="1200" dirty="0" smtClean="0"/>
                        <a:t>款、第</a:t>
                      </a:r>
                      <a:r>
                        <a:rPr lang="en-US" altLang="zh-TW" sz="2400" kern="1200" dirty="0" smtClean="0"/>
                        <a:t>11</a:t>
                      </a:r>
                      <a:r>
                        <a:rPr lang="zh-TW" altLang="en-US" sz="2400" kern="1200" dirty="0" smtClean="0"/>
                        <a:t>條第</a:t>
                      </a:r>
                      <a:r>
                        <a:rPr lang="en-US" altLang="zh-TW" sz="2400" kern="1200" dirty="0" smtClean="0"/>
                        <a:t>2</a:t>
                      </a:r>
                      <a:r>
                        <a:rPr lang="zh-TW" altLang="en-US" sz="2400" kern="1200" dirty="0" smtClean="0"/>
                        <a:t>項及第</a:t>
                      </a:r>
                      <a:r>
                        <a:rPr lang="en-US" altLang="zh-TW" sz="2400" kern="1200" dirty="0" smtClean="0"/>
                        <a:t>3</a:t>
                      </a:r>
                      <a:r>
                        <a:rPr lang="zh-TW" altLang="en-US" sz="2400" kern="1200" dirty="0" smtClean="0"/>
                        <a:t>項但書所定當事人</a:t>
                      </a:r>
                      <a:r>
                        <a:rPr lang="zh-TW" altLang="en-US" sz="2400" b="1" kern="1200" dirty="0" smtClean="0">
                          <a:solidFill>
                            <a:srgbClr val="7030A0"/>
                          </a:solidFill>
                        </a:rPr>
                        <a:t>書面</a:t>
                      </a:r>
                      <a:r>
                        <a:rPr lang="zh-TW" altLang="en-US" sz="2400" b="0" kern="1200" dirty="0" smtClean="0">
                          <a:solidFill>
                            <a:srgbClr val="7030A0"/>
                          </a:solidFill>
                        </a:rPr>
                        <a:t>同意之方式</a:t>
                      </a:r>
                      <a:r>
                        <a:rPr lang="zh-TW" altLang="en-US" sz="2400" kern="1200" dirty="0" smtClean="0"/>
                        <a:t>，依電子簽章法之規定，得以電子文件為之。</a:t>
                      </a:r>
                      <a:endParaRPr lang="zh-TW" altLang="en-US" sz="2400" b="0" kern="1200" dirty="0">
                        <a:solidFill>
                          <a:schemeClr val="tx1"/>
                        </a:solidFill>
                        <a:latin typeface="+mn-ea"/>
                        <a:ea typeface="+mn-ea"/>
                        <a:cs typeface="+mn-cs"/>
                      </a:endParaRPr>
                    </a:p>
                  </a:txBody>
                  <a:tcPr/>
                </a:tc>
                <a:extLst>
                  <a:ext uri="{0D108BD9-81ED-4DB2-BD59-A6C34878D82A}">
                    <a16:rowId xmlns:a16="http://schemas.microsoft.com/office/drawing/2014/main" val="10000"/>
                  </a:ext>
                </a:extLst>
              </a:tr>
              <a:tr h="693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kern="1200" dirty="0" smtClean="0"/>
                        <a:t>個資法</a:t>
                      </a:r>
                      <a:r>
                        <a:rPr lang="en-US" altLang="zh-TW" sz="2000" kern="1200" dirty="0" smtClean="0">
                          <a:solidFill>
                            <a:schemeClr val="dk1"/>
                          </a:solidFill>
                          <a:latin typeface="+mn-lt"/>
                          <a:ea typeface="+mn-ea"/>
                          <a:cs typeface="+mn-cs"/>
                        </a:rPr>
                        <a:t>§6-I</a:t>
                      </a:r>
                    </a:p>
                    <a:p>
                      <a:endParaRPr lang="zh-TW" altLang="en-US" sz="2000" dirty="0"/>
                    </a:p>
                  </a:txBody>
                  <a:tcPr/>
                </a:tc>
                <a:tc>
                  <a:txBody>
                    <a:bodyPr/>
                    <a:lstStyle/>
                    <a:p>
                      <a:r>
                        <a:rPr lang="zh-TW" altLang="en-US" sz="2000" kern="1200" dirty="0" smtClean="0">
                          <a:solidFill>
                            <a:schemeClr val="dk1"/>
                          </a:solidFill>
                          <a:latin typeface="+mn-lt"/>
                          <a:ea typeface="+mn-ea"/>
                          <a:cs typeface="+mn-cs"/>
                        </a:rPr>
                        <a:t>有關病歷、醫療、基因、性生活、健康檢查及犯罪前科之個人資料，</a:t>
                      </a:r>
                      <a:r>
                        <a:rPr lang="zh-TW" altLang="zh-TW" sz="2000" kern="1200" dirty="0" smtClean="0">
                          <a:solidFill>
                            <a:schemeClr val="dk1"/>
                          </a:solidFill>
                          <a:latin typeface="+mn-lt"/>
                          <a:ea typeface="+mn-ea"/>
                          <a:cs typeface="+mn-cs"/>
                        </a:rPr>
                        <a:t>不得蒐集、處理或利用</a:t>
                      </a:r>
                      <a:r>
                        <a:rPr lang="zh-TW" altLang="en-US" sz="2000" kern="1200" dirty="0" smtClean="0">
                          <a:solidFill>
                            <a:schemeClr val="dk1"/>
                          </a:solidFill>
                          <a:latin typeface="微軟正黑體" panose="020B0604030504040204" pitchFamily="34" charset="-120"/>
                          <a:ea typeface="微軟正黑體" panose="020B0604030504040204" pitchFamily="34" charset="-120"/>
                          <a:cs typeface="+mn-cs"/>
                        </a:rPr>
                        <a:t>，</a:t>
                      </a:r>
                      <a:r>
                        <a:rPr lang="zh-TW" altLang="en-US" sz="2000" kern="1200" dirty="0" smtClean="0">
                          <a:solidFill>
                            <a:schemeClr val="dk1"/>
                          </a:solidFill>
                          <a:latin typeface="+mn-lt"/>
                          <a:ea typeface="+mn-ea"/>
                          <a:cs typeface="+mn-cs"/>
                        </a:rPr>
                        <a:t>但經當事人書面同意者，不在此限。</a:t>
                      </a:r>
                      <a:endParaRPr lang="zh-TW" altLang="en-US" sz="20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r h="18689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kern="1200" dirty="0" smtClean="0"/>
                        <a:t>個資法</a:t>
                      </a:r>
                      <a:r>
                        <a:rPr lang="en-US" altLang="zh-TW" sz="2000" kern="1200" dirty="0" smtClean="0"/>
                        <a:t>§11</a:t>
                      </a:r>
                    </a:p>
                  </a:txBody>
                  <a:tcPr/>
                </a:tc>
                <a:tc>
                  <a:txBody>
                    <a:bodyPr/>
                    <a:lstStyle/>
                    <a:p>
                      <a:pPr marL="342900" indent="-342900" algn="l" defTabSz="914400" rtl="0" eaLnBrk="1" latinLnBrk="0" hangingPunct="1">
                        <a:buFont typeface="Wingdings" panose="05000000000000000000" pitchFamily="2" charset="2"/>
                        <a:buChar char="p"/>
                      </a:pPr>
                      <a:r>
                        <a:rPr lang="zh-TW" altLang="en-US" sz="2000" b="1" u="sng" kern="1200" dirty="0" smtClean="0">
                          <a:solidFill>
                            <a:srgbClr val="7030A0"/>
                          </a:solidFill>
                          <a:latin typeface="+mn-ea"/>
                          <a:ea typeface="+mn-ea"/>
                          <a:cs typeface="+mn-cs"/>
                        </a:rPr>
                        <a:t>個人資料正確性有爭議者</a:t>
                      </a:r>
                      <a:r>
                        <a:rPr lang="zh-TW" altLang="en-US" sz="2000" b="0" kern="1200" dirty="0" smtClean="0">
                          <a:solidFill>
                            <a:schemeClr val="tx1"/>
                          </a:solidFill>
                          <a:latin typeface="+mn-ea"/>
                          <a:ea typeface="+mn-ea"/>
                          <a:cs typeface="+mn-cs"/>
                        </a:rPr>
                        <a:t>，應主動或依當事人之請求停止處理或利用。但因執行職務或業務所必須，或經當事人書面同意，並經註明其爭議者，不在此限。</a:t>
                      </a:r>
                      <a:endParaRPr lang="en-US" altLang="zh-TW" sz="2000" b="0" kern="1200" dirty="0" smtClean="0">
                        <a:solidFill>
                          <a:schemeClr val="tx1"/>
                        </a:solidFill>
                        <a:latin typeface="+mn-ea"/>
                        <a:ea typeface="+mn-ea"/>
                        <a:cs typeface="+mn-cs"/>
                      </a:endParaRPr>
                    </a:p>
                    <a:p>
                      <a:pPr marL="342900" indent="-342900" algn="l" defTabSz="914400" rtl="0" eaLnBrk="1" latinLnBrk="0" hangingPunct="1">
                        <a:buFont typeface="Wingdings" panose="05000000000000000000" pitchFamily="2" charset="2"/>
                        <a:buChar char="p"/>
                      </a:pPr>
                      <a:r>
                        <a:rPr lang="zh-TW" altLang="en-US" sz="2000" b="0" kern="1200" dirty="0" smtClean="0">
                          <a:solidFill>
                            <a:schemeClr val="tx1"/>
                          </a:solidFill>
                          <a:latin typeface="+mn-ea"/>
                          <a:ea typeface="+mn-ea"/>
                          <a:cs typeface="+mn-cs"/>
                        </a:rPr>
                        <a:t>個人資料蒐集之</a:t>
                      </a:r>
                      <a:r>
                        <a:rPr lang="zh-TW" altLang="en-US" sz="2000" b="1" u="sng" kern="1200" dirty="0" smtClean="0">
                          <a:solidFill>
                            <a:srgbClr val="7030A0"/>
                          </a:solidFill>
                          <a:latin typeface="+mn-ea"/>
                          <a:ea typeface="+mn-ea"/>
                          <a:cs typeface="+mn-cs"/>
                        </a:rPr>
                        <a:t>特定目的消失或期限屆滿</a:t>
                      </a:r>
                      <a:r>
                        <a:rPr lang="zh-TW" altLang="en-US" sz="2000" b="0" kern="1200" dirty="0" smtClean="0">
                          <a:solidFill>
                            <a:schemeClr val="tx1"/>
                          </a:solidFill>
                          <a:latin typeface="+mn-ea"/>
                          <a:ea typeface="+mn-ea"/>
                          <a:cs typeface="+mn-cs"/>
                        </a:rPr>
                        <a:t>時，應主動或依當事人之請求，刪除、停止處理或利用該個人資料。但因執行職務或業務所必須或經當事人書面同意者，不在此限。</a:t>
                      </a:r>
                      <a:endParaRPr lang="zh-TW" altLang="en-US" sz="2000" b="0" kern="1200" dirty="0">
                        <a:solidFill>
                          <a:schemeClr val="tx1"/>
                        </a:solidFill>
                        <a:latin typeface="+mn-ea"/>
                        <a:ea typeface="+mn-ea"/>
                        <a:cs typeface="+mn-cs"/>
                      </a:endParaRPr>
                    </a:p>
                  </a:txBody>
                  <a:tcPr/>
                </a:tc>
                <a:extLst>
                  <a:ext uri="{0D108BD9-81ED-4DB2-BD59-A6C34878D82A}">
                    <a16:rowId xmlns:a16="http://schemas.microsoft.com/office/drawing/2014/main" val="10002"/>
                  </a:ext>
                </a:extLst>
              </a:tr>
              <a:tr h="8527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kern="1200" dirty="0" smtClean="0"/>
                        <a:t>電子簽章法 </a:t>
                      </a:r>
                      <a:r>
                        <a:rPr lang="en-US" altLang="zh-TW" sz="2000" kern="1200" dirty="0" smtClean="0"/>
                        <a:t>§ 4-Ⅱ</a:t>
                      </a:r>
                    </a:p>
                  </a:txBody>
                  <a:tcPr/>
                </a:tc>
                <a:tc>
                  <a:txBody>
                    <a:bodyPr/>
                    <a:lstStyle/>
                    <a:p>
                      <a:pPr marL="0" algn="l" defTabSz="914400" rtl="0" eaLnBrk="1" latinLnBrk="0" hangingPunct="1"/>
                      <a:r>
                        <a:rPr lang="zh-TW" altLang="en-US" sz="2000" kern="1200" dirty="0" smtClean="0"/>
                        <a:t>依法令規定應以書面為之者，如其內容可完整呈現，並可於日後取出供查驗者，經相對人同意，得以</a:t>
                      </a:r>
                      <a:r>
                        <a:rPr lang="zh-TW" altLang="en-US" sz="2000" b="1" kern="1200" dirty="0" smtClean="0"/>
                        <a:t>電子文件</a:t>
                      </a:r>
                      <a:r>
                        <a:rPr lang="zh-TW" altLang="en-US" sz="2000" kern="1200" dirty="0" smtClean="0"/>
                        <a:t>為之。 </a:t>
                      </a:r>
                      <a:endParaRPr lang="zh-TW" altLang="en-US" sz="2000" b="0" kern="1200" dirty="0" smtClean="0">
                        <a:solidFill>
                          <a:schemeClr val="tx1"/>
                        </a:solidFill>
                        <a:latin typeface="+mn-ea"/>
                        <a:ea typeface="+mn-ea"/>
                        <a:cs typeface="+mn-cs"/>
                      </a:endParaRPr>
                    </a:p>
                  </a:txBody>
                  <a:tcPr/>
                </a:tc>
                <a:extLst>
                  <a:ext uri="{0D108BD9-81ED-4DB2-BD59-A6C34878D82A}">
                    <a16:rowId xmlns:a16="http://schemas.microsoft.com/office/drawing/2014/main" val="10003"/>
                  </a:ext>
                </a:extLst>
              </a:tr>
            </a:tbl>
          </a:graphicData>
        </a:graphic>
      </p:graphicFrame>
      <p:sp>
        <p:nvSpPr>
          <p:cNvPr id="4" name="投影片編號版面配置區 3"/>
          <p:cNvSpPr>
            <a:spLocks noGrp="1"/>
          </p:cNvSpPr>
          <p:nvPr>
            <p:ph type="sldNum" sz="quarter" idx="12"/>
          </p:nvPr>
        </p:nvSpPr>
        <p:spPr/>
        <p:txBody>
          <a:bodyPr/>
          <a:lstStyle/>
          <a:p>
            <a:fld id="{4FAB73BC-B049-4115-A692-8D63A059BFB8}" type="slidenum">
              <a:rPr lang="en-US" smtClean="0"/>
              <a:t>12</a:t>
            </a:fld>
            <a:endParaRPr lang="en-US" dirty="0"/>
          </a:p>
        </p:txBody>
      </p:sp>
    </p:spTree>
    <p:extLst>
      <p:ext uri="{BB962C8B-B14F-4D97-AF65-F5344CB8AC3E}">
        <p14:creationId xmlns:p14="http://schemas.microsoft.com/office/powerpoint/2010/main" val="36917301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45574" y="2082061"/>
            <a:ext cx="10778390" cy="3620470"/>
          </a:xfrm>
        </p:spPr>
        <p:txBody>
          <a:bodyPr/>
          <a:lstStyle/>
          <a:p>
            <a:r>
              <a:rPr lang="zh-TW" altLang="en-US" b="1" u="sng" dirty="0"/>
              <a:t>當事人</a:t>
            </a:r>
            <a:r>
              <a:rPr lang="zh-TW" altLang="en-US" dirty="0"/>
              <a:t>就其個人資料依本法規定行使之下列</a:t>
            </a:r>
            <a:r>
              <a:rPr lang="zh-TW" altLang="en-US" u="sng" dirty="0"/>
              <a:t>權利</a:t>
            </a:r>
            <a:r>
              <a:rPr lang="zh-TW" altLang="en-US" dirty="0"/>
              <a:t>，</a:t>
            </a:r>
            <a:r>
              <a:rPr lang="zh-TW" altLang="en-US" u="sng" dirty="0"/>
              <a:t>不得</a:t>
            </a:r>
            <a:r>
              <a:rPr lang="zh-TW" altLang="en-US" dirty="0"/>
              <a:t>預先</a:t>
            </a:r>
            <a:r>
              <a:rPr lang="zh-TW" altLang="en-US" u="sng" dirty="0"/>
              <a:t>拋棄</a:t>
            </a:r>
            <a:r>
              <a:rPr lang="zh-TW" altLang="en-US" dirty="0"/>
              <a:t>或以特約</a:t>
            </a:r>
            <a:r>
              <a:rPr lang="zh-TW" altLang="en-US" u="sng" dirty="0"/>
              <a:t>限制</a:t>
            </a:r>
            <a:r>
              <a:rPr lang="zh-TW" altLang="en-US" dirty="0"/>
              <a:t>之：</a:t>
            </a:r>
          </a:p>
          <a:p>
            <a:pPr lvl="1"/>
            <a:r>
              <a:rPr lang="zh-TW" altLang="en-US" sz="2600" dirty="0"/>
              <a:t>  </a:t>
            </a:r>
            <a:r>
              <a:rPr lang="en-US" altLang="zh-TW" sz="2600" dirty="0"/>
              <a:t>1.</a:t>
            </a:r>
            <a:r>
              <a:rPr lang="zh-TW" altLang="en-US" sz="2600" dirty="0"/>
              <a:t>查詢或請求閱覽。</a:t>
            </a:r>
          </a:p>
          <a:p>
            <a:pPr lvl="1"/>
            <a:r>
              <a:rPr lang="zh-TW" altLang="en-US" sz="2600" dirty="0"/>
              <a:t>  </a:t>
            </a:r>
            <a:r>
              <a:rPr lang="en-US" altLang="zh-TW" sz="2600" dirty="0"/>
              <a:t>2.</a:t>
            </a:r>
            <a:r>
              <a:rPr lang="zh-TW" altLang="en-US" sz="2600" dirty="0"/>
              <a:t>請求製給複製本。</a:t>
            </a:r>
          </a:p>
          <a:p>
            <a:pPr lvl="1"/>
            <a:r>
              <a:rPr lang="zh-TW" altLang="en-US" sz="2600" dirty="0"/>
              <a:t>  </a:t>
            </a:r>
            <a:r>
              <a:rPr lang="en-US" altLang="zh-TW" sz="2600" dirty="0"/>
              <a:t>3.</a:t>
            </a:r>
            <a:r>
              <a:rPr lang="zh-TW" altLang="en-US" sz="2600" dirty="0"/>
              <a:t>請求補充或更正。 </a:t>
            </a:r>
          </a:p>
          <a:p>
            <a:pPr lvl="1"/>
            <a:r>
              <a:rPr lang="zh-TW" altLang="en-US" sz="2600" dirty="0"/>
              <a:t>  </a:t>
            </a:r>
            <a:r>
              <a:rPr lang="en-US" altLang="zh-TW" sz="2600" dirty="0"/>
              <a:t>4.</a:t>
            </a:r>
            <a:r>
              <a:rPr lang="zh-TW" altLang="en-US" sz="2600" dirty="0"/>
              <a:t>請求停止蒐集、處理或利用。</a:t>
            </a:r>
          </a:p>
          <a:p>
            <a:pPr lvl="1"/>
            <a:r>
              <a:rPr lang="zh-TW" altLang="en-US" sz="2600" dirty="0"/>
              <a:t>  </a:t>
            </a:r>
            <a:r>
              <a:rPr lang="en-US" altLang="zh-TW" sz="2600" dirty="0"/>
              <a:t>5.</a:t>
            </a:r>
            <a:r>
              <a:rPr lang="zh-TW" altLang="en-US" sz="2600" dirty="0"/>
              <a:t>請求刪除。 </a:t>
            </a:r>
          </a:p>
        </p:txBody>
      </p:sp>
      <p:sp>
        <p:nvSpPr>
          <p:cNvPr id="4" name="投影片編號版面配置區 3"/>
          <p:cNvSpPr>
            <a:spLocks noGrp="1"/>
          </p:cNvSpPr>
          <p:nvPr>
            <p:ph type="sldNum" sz="quarter" idx="12"/>
          </p:nvPr>
        </p:nvSpPr>
        <p:spPr/>
        <p:txBody>
          <a:bodyPr/>
          <a:lstStyle/>
          <a:p>
            <a:fld id="{4FAB73BC-B049-4115-A692-8D63A059BFB8}" type="slidenum">
              <a:rPr lang="en-US" smtClean="0"/>
              <a:t>13</a:t>
            </a:fld>
            <a:endParaRPr lang="en-US" dirty="0"/>
          </a:p>
        </p:txBody>
      </p:sp>
      <p:sp>
        <p:nvSpPr>
          <p:cNvPr id="5" name="標題 1"/>
          <p:cNvSpPr>
            <a:spLocks noGrp="1"/>
          </p:cNvSpPr>
          <p:nvPr>
            <p:ph type="title"/>
          </p:nvPr>
        </p:nvSpPr>
        <p:spPr/>
        <p:txBody>
          <a:bodyPr/>
          <a:lstStyle/>
          <a:p>
            <a:r>
              <a:rPr lang="zh-TW" altLang="en-US" dirty="0"/>
              <a:t>個人資料保護法</a:t>
            </a:r>
            <a:r>
              <a:rPr lang="zh-TW" altLang="en-US" dirty="0" smtClean="0"/>
              <a:t>概要</a:t>
            </a:r>
            <a:r>
              <a:rPr lang="en-US" altLang="zh-TW" dirty="0" smtClean="0">
                <a:latin typeface="+mj-ea"/>
              </a:rPr>
              <a:t>(</a:t>
            </a:r>
            <a:r>
              <a:rPr lang="zh-TW" altLang="en-US" dirty="0" smtClean="0">
                <a:latin typeface="+mj-ea"/>
              </a:rPr>
              <a:t>七</a:t>
            </a:r>
            <a:r>
              <a:rPr lang="en-US" altLang="zh-TW" dirty="0" smtClean="0">
                <a:latin typeface="+mj-ea"/>
              </a:rPr>
              <a:t>)</a:t>
            </a:r>
            <a:endParaRPr lang="zh-TW" altLang="en-US" dirty="0"/>
          </a:p>
        </p:txBody>
      </p:sp>
      <p:sp>
        <p:nvSpPr>
          <p:cNvPr id="6" name="Text Box 2"/>
          <p:cNvSpPr txBox="1">
            <a:spLocks noChangeArrowheads="1"/>
          </p:cNvSpPr>
          <p:nvPr/>
        </p:nvSpPr>
        <p:spPr bwMode="auto">
          <a:xfrm>
            <a:off x="845574" y="1411441"/>
            <a:ext cx="712946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華康中圓體" pitchFamily="49" charset="-120"/>
              </a:defRPr>
            </a:lvl1pPr>
            <a:lvl2pPr marL="742950" indent="-285750">
              <a:spcBef>
                <a:spcPct val="20000"/>
              </a:spcBef>
              <a:buChar char="–"/>
              <a:defRPr kumimoji="1" sz="2800">
                <a:solidFill>
                  <a:schemeClr val="tx1"/>
                </a:solidFill>
                <a:latin typeface="Arial" panose="020B0604020202020204" pitchFamily="34" charset="0"/>
                <a:ea typeface="華康中圓體" pitchFamily="49" charset="-120"/>
              </a:defRPr>
            </a:lvl2pPr>
            <a:lvl3pPr marL="1143000" indent="-228600">
              <a:spcBef>
                <a:spcPct val="20000"/>
              </a:spcBef>
              <a:buChar char="•"/>
              <a:defRPr kumimoji="1" sz="2400">
                <a:solidFill>
                  <a:schemeClr val="tx1"/>
                </a:solidFill>
                <a:latin typeface="Arial" panose="020B0604020202020204" pitchFamily="34" charset="0"/>
                <a:ea typeface="華康中圓體" pitchFamily="49" charset="-120"/>
              </a:defRPr>
            </a:lvl3pPr>
            <a:lvl4pPr marL="1600200" indent="-228600">
              <a:spcBef>
                <a:spcPct val="20000"/>
              </a:spcBef>
              <a:buChar char="–"/>
              <a:defRPr kumimoji="1" sz="2000">
                <a:solidFill>
                  <a:schemeClr val="tx1"/>
                </a:solidFill>
                <a:latin typeface="Arial" panose="020B0604020202020204" pitchFamily="34" charset="0"/>
                <a:ea typeface="華康中圓體" pitchFamily="49" charset="-120"/>
              </a:defRPr>
            </a:lvl4pPr>
            <a:lvl5pPr marL="2057400" indent="-228600">
              <a:spcBef>
                <a:spcPct val="20000"/>
              </a:spcBef>
              <a:buChar char="»"/>
              <a:defRPr kumimoji="1" sz="2000">
                <a:solidFill>
                  <a:schemeClr val="tx1"/>
                </a:solidFill>
                <a:latin typeface="Arial" panose="020B0604020202020204" pitchFamily="34" charset="0"/>
                <a:ea typeface="華康中圓體" pitchFamily="49"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華康中圓體" pitchFamily="49"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華康中圓體" pitchFamily="49"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華康中圓體" pitchFamily="49"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華康中圓體" pitchFamily="49" charset="-120"/>
              </a:defRPr>
            </a:lvl9pPr>
          </a:lstStyle>
          <a:p>
            <a:pPr>
              <a:spcBef>
                <a:spcPct val="50000"/>
              </a:spcBef>
              <a:buNone/>
            </a:pPr>
            <a:r>
              <a:rPr lang="zh-TW" altLang="en-US" sz="3000" dirty="0" smtClean="0">
                <a:latin typeface="+mn-ea"/>
                <a:ea typeface="+mn-ea"/>
              </a:rPr>
              <a:t>當事人</a:t>
            </a:r>
            <a:r>
              <a:rPr lang="zh-TW" altLang="en-US" sz="3000" dirty="0">
                <a:latin typeface="+mn-ea"/>
                <a:ea typeface="+mn-ea"/>
              </a:rPr>
              <a:t>的請求權  </a:t>
            </a:r>
            <a:r>
              <a:rPr lang="en-US" altLang="zh-TW" sz="2000" dirty="0" smtClean="0">
                <a:latin typeface="+mn-ea"/>
                <a:ea typeface="+mn-ea"/>
              </a:rPr>
              <a:t>(</a:t>
            </a:r>
            <a:r>
              <a:rPr lang="zh-TW" altLang="en-US" sz="2000" dirty="0" smtClean="0">
                <a:latin typeface="+mn-ea"/>
                <a:ea typeface="+mn-ea"/>
              </a:rPr>
              <a:t>個</a:t>
            </a:r>
            <a:r>
              <a:rPr lang="en-US" altLang="zh-TW" sz="2000" dirty="0" smtClean="0">
                <a:latin typeface="+mn-ea"/>
                <a:ea typeface="+mn-ea"/>
              </a:rPr>
              <a:t>§3</a:t>
            </a:r>
            <a:r>
              <a:rPr lang="zh-TW" altLang="en-US" sz="2000" dirty="0" smtClean="0">
                <a:latin typeface="微軟正黑體" panose="020B0604030504040204" pitchFamily="34" charset="-120"/>
                <a:ea typeface="微軟正黑體" panose="020B0604030504040204" pitchFamily="34" charset="-120"/>
              </a:rPr>
              <a:t>、</a:t>
            </a:r>
            <a:r>
              <a:rPr lang="zh-TW" altLang="en-US" sz="2000" dirty="0">
                <a:latin typeface="+mn-ea"/>
              </a:rPr>
              <a:t>個</a:t>
            </a:r>
            <a:r>
              <a:rPr lang="en-US" altLang="zh-TW" sz="2000" dirty="0" smtClean="0">
                <a:latin typeface="+mn-ea"/>
              </a:rPr>
              <a:t>§10</a:t>
            </a:r>
            <a:r>
              <a:rPr lang="zh-TW" altLang="en-US" sz="2000" dirty="0">
                <a:latin typeface="+mn-ea"/>
              </a:rPr>
              <a:t>、個</a:t>
            </a:r>
            <a:r>
              <a:rPr lang="en-US" altLang="zh-TW" sz="2000" dirty="0">
                <a:latin typeface="+mn-ea"/>
              </a:rPr>
              <a:t>§</a:t>
            </a:r>
            <a:r>
              <a:rPr lang="en-US" altLang="zh-TW" sz="2000" dirty="0" smtClean="0">
                <a:latin typeface="+mn-ea"/>
              </a:rPr>
              <a:t>11</a:t>
            </a:r>
            <a:r>
              <a:rPr lang="en-US" altLang="zh-TW" sz="2000" dirty="0" smtClean="0">
                <a:latin typeface="+mn-ea"/>
                <a:ea typeface="+mn-ea"/>
              </a:rPr>
              <a:t>)</a:t>
            </a:r>
            <a:endParaRPr lang="en-US" altLang="zh-TW" sz="2000" dirty="0">
              <a:latin typeface="+mn-ea"/>
              <a:ea typeface="+mn-ea"/>
            </a:endParaRPr>
          </a:p>
        </p:txBody>
      </p:sp>
      <p:sp>
        <p:nvSpPr>
          <p:cNvPr id="7" name="AutoShape 5"/>
          <p:cNvSpPr>
            <a:spLocks/>
          </p:cNvSpPr>
          <p:nvPr/>
        </p:nvSpPr>
        <p:spPr bwMode="auto">
          <a:xfrm>
            <a:off x="4531752" y="3075379"/>
            <a:ext cx="222841" cy="528470"/>
          </a:xfrm>
          <a:prstGeom prst="rightBrace">
            <a:avLst>
              <a:gd name="adj1" fmla="val 4981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華康中圓體" pitchFamily="49" charset="-120"/>
              </a:defRPr>
            </a:lvl1pPr>
            <a:lvl2pPr marL="742950" indent="-285750">
              <a:spcBef>
                <a:spcPct val="20000"/>
              </a:spcBef>
              <a:buChar char="–"/>
              <a:defRPr kumimoji="1" sz="2800">
                <a:solidFill>
                  <a:schemeClr val="tx1"/>
                </a:solidFill>
                <a:latin typeface="Arial" panose="020B0604020202020204" pitchFamily="34" charset="0"/>
                <a:ea typeface="華康中圓體" pitchFamily="49" charset="-120"/>
              </a:defRPr>
            </a:lvl2pPr>
            <a:lvl3pPr marL="1143000" indent="-228600">
              <a:spcBef>
                <a:spcPct val="20000"/>
              </a:spcBef>
              <a:buChar char="•"/>
              <a:defRPr kumimoji="1" sz="2400">
                <a:solidFill>
                  <a:schemeClr val="tx1"/>
                </a:solidFill>
                <a:latin typeface="Arial" panose="020B0604020202020204" pitchFamily="34" charset="0"/>
                <a:ea typeface="華康中圓體" pitchFamily="49" charset="-120"/>
              </a:defRPr>
            </a:lvl3pPr>
            <a:lvl4pPr marL="1600200" indent="-228600">
              <a:spcBef>
                <a:spcPct val="20000"/>
              </a:spcBef>
              <a:buChar char="–"/>
              <a:defRPr kumimoji="1" sz="2000">
                <a:solidFill>
                  <a:schemeClr val="tx1"/>
                </a:solidFill>
                <a:latin typeface="Arial" panose="020B0604020202020204" pitchFamily="34" charset="0"/>
                <a:ea typeface="華康中圓體" pitchFamily="49" charset="-120"/>
              </a:defRPr>
            </a:lvl4pPr>
            <a:lvl5pPr marL="2057400" indent="-228600">
              <a:spcBef>
                <a:spcPct val="20000"/>
              </a:spcBef>
              <a:buChar char="»"/>
              <a:defRPr kumimoji="1" sz="2000">
                <a:solidFill>
                  <a:schemeClr val="tx1"/>
                </a:solidFill>
                <a:latin typeface="Arial" panose="020B0604020202020204" pitchFamily="34" charset="0"/>
                <a:ea typeface="華康中圓體" pitchFamily="49"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華康中圓體" pitchFamily="49"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華康中圓體" pitchFamily="49"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華康中圓體" pitchFamily="49"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華康中圓體" pitchFamily="49" charset="-120"/>
              </a:defRPr>
            </a:lvl9pPr>
          </a:lstStyle>
          <a:p>
            <a:pPr eaLnBrk="1" hangingPunct="1">
              <a:spcBef>
                <a:spcPct val="0"/>
              </a:spcBef>
              <a:buFontTx/>
              <a:buNone/>
            </a:pPr>
            <a:endParaRPr lang="zh-TW" altLang="en-US" sz="1800"/>
          </a:p>
        </p:txBody>
      </p:sp>
      <p:sp>
        <p:nvSpPr>
          <p:cNvPr id="8" name="Text Box 6"/>
          <p:cNvSpPr txBox="1">
            <a:spLocks noChangeArrowheads="1"/>
          </p:cNvSpPr>
          <p:nvPr/>
        </p:nvSpPr>
        <p:spPr bwMode="auto">
          <a:xfrm>
            <a:off x="4966261" y="3020324"/>
            <a:ext cx="24479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華康中圓體" pitchFamily="49" charset="-120"/>
              </a:defRPr>
            </a:lvl1pPr>
            <a:lvl2pPr marL="742950" indent="-285750">
              <a:spcBef>
                <a:spcPct val="20000"/>
              </a:spcBef>
              <a:buChar char="–"/>
              <a:defRPr kumimoji="1" sz="2800">
                <a:solidFill>
                  <a:schemeClr val="tx1"/>
                </a:solidFill>
                <a:latin typeface="Arial" panose="020B0604020202020204" pitchFamily="34" charset="0"/>
                <a:ea typeface="華康中圓體" pitchFamily="49" charset="-120"/>
              </a:defRPr>
            </a:lvl2pPr>
            <a:lvl3pPr marL="1143000" indent="-228600">
              <a:spcBef>
                <a:spcPct val="20000"/>
              </a:spcBef>
              <a:buChar char="•"/>
              <a:defRPr kumimoji="1" sz="2400">
                <a:solidFill>
                  <a:schemeClr val="tx1"/>
                </a:solidFill>
                <a:latin typeface="Arial" panose="020B0604020202020204" pitchFamily="34" charset="0"/>
                <a:ea typeface="華康中圓體" pitchFamily="49" charset="-120"/>
              </a:defRPr>
            </a:lvl3pPr>
            <a:lvl4pPr marL="1600200" indent="-228600">
              <a:spcBef>
                <a:spcPct val="20000"/>
              </a:spcBef>
              <a:buChar char="–"/>
              <a:defRPr kumimoji="1" sz="2000">
                <a:solidFill>
                  <a:schemeClr val="tx1"/>
                </a:solidFill>
                <a:latin typeface="Arial" panose="020B0604020202020204" pitchFamily="34" charset="0"/>
                <a:ea typeface="華康中圓體" pitchFamily="49" charset="-120"/>
              </a:defRPr>
            </a:lvl4pPr>
            <a:lvl5pPr marL="2057400" indent="-228600">
              <a:spcBef>
                <a:spcPct val="20000"/>
              </a:spcBef>
              <a:buChar char="»"/>
              <a:defRPr kumimoji="1" sz="2000">
                <a:solidFill>
                  <a:schemeClr val="tx1"/>
                </a:solidFill>
                <a:latin typeface="Arial" panose="020B0604020202020204" pitchFamily="34" charset="0"/>
                <a:ea typeface="華康中圓體" pitchFamily="49"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華康中圓體" pitchFamily="49"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華康中圓體" pitchFamily="49"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華康中圓體" pitchFamily="49"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華康中圓體" pitchFamily="49" charset="-120"/>
              </a:defRPr>
            </a:lvl9pPr>
          </a:lstStyle>
          <a:p>
            <a:pPr eaLnBrk="1" hangingPunct="1">
              <a:spcBef>
                <a:spcPct val="50000"/>
              </a:spcBef>
              <a:buFontTx/>
              <a:buNone/>
            </a:pPr>
            <a:r>
              <a:rPr lang="zh-TW" altLang="en-US" sz="2400" dirty="0">
                <a:latin typeface="+mn-ea"/>
                <a:ea typeface="+mn-ea"/>
              </a:rPr>
              <a:t>得酌收必要成本</a:t>
            </a:r>
          </a:p>
        </p:txBody>
      </p:sp>
      <p:sp>
        <p:nvSpPr>
          <p:cNvPr id="2" name="爆炸 2 1"/>
          <p:cNvSpPr/>
          <p:nvPr/>
        </p:nvSpPr>
        <p:spPr>
          <a:xfrm>
            <a:off x="8440771" y="2757054"/>
            <a:ext cx="3354613" cy="2600759"/>
          </a:xfrm>
          <a:prstGeom prst="irregularSeal2">
            <a:avLst/>
          </a:prstGeom>
          <a:ln/>
        </p:spPr>
        <p:style>
          <a:lnRef idx="0">
            <a:schemeClr val="accent1"/>
          </a:lnRef>
          <a:fillRef idx="3">
            <a:schemeClr val="accent1"/>
          </a:fillRef>
          <a:effectRef idx="3">
            <a:schemeClr val="accent1"/>
          </a:effectRef>
          <a:fontRef idx="minor">
            <a:schemeClr val="lt1"/>
          </a:fontRef>
        </p:style>
        <p:txBody>
          <a:bodyPr rtlCol="0" anchor="ctr"/>
          <a:lstStyle/>
          <a:p>
            <a:pPr>
              <a:spcBef>
                <a:spcPct val="50000"/>
              </a:spcBef>
            </a:pPr>
            <a:r>
              <a:rPr lang="zh-TW" altLang="en-US" sz="2000" b="1" dirty="0">
                <a:latin typeface="+mn-ea"/>
              </a:rPr>
              <a:t>經紀業應予受理及妥適回應</a:t>
            </a:r>
            <a:r>
              <a:rPr lang="zh-TW" altLang="en-US" sz="2000" b="1" dirty="0" smtClean="0">
                <a:latin typeface="+mn-ea"/>
              </a:rPr>
              <a:t>處理</a:t>
            </a:r>
            <a:endParaRPr lang="zh-TW" altLang="en-US" sz="2000" b="1" dirty="0">
              <a:latin typeface="+mn-ea"/>
            </a:endParaRPr>
          </a:p>
        </p:txBody>
      </p:sp>
      <p:sp>
        <p:nvSpPr>
          <p:cNvPr id="10" name="Text Box 5"/>
          <p:cNvSpPr txBox="1">
            <a:spLocks noChangeArrowheads="1"/>
          </p:cNvSpPr>
          <p:nvPr/>
        </p:nvSpPr>
        <p:spPr bwMode="auto">
          <a:xfrm>
            <a:off x="4716464" y="6001448"/>
            <a:ext cx="6594663" cy="400110"/>
          </a:xfrm>
          <a:prstGeom prst="rect">
            <a:avLst/>
          </a:prstGeom>
          <a:ln>
            <a:headEnd/>
            <a:tailEnd/>
          </a:ln>
          <a:extLst/>
        </p:spPr>
        <p:style>
          <a:lnRef idx="0">
            <a:schemeClr val="accent4"/>
          </a:lnRef>
          <a:fillRef idx="3">
            <a:schemeClr val="accent4"/>
          </a:fillRef>
          <a:effectRef idx="3">
            <a:schemeClr val="accent4"/>
          </a:effectRef>
          <a:fontRef idx="minor">
            <a:schemeClr val="lt1"/>
          </a:fontRef>
        </p:style>
        <p:txBody>
          <a:bodyPr wrap="square">
            <a:spAutoFit/>
          </a:bodyPr>
          <a:lstStyle>
            <a:defPPr>
              <a:defRPr lang="en-US"/>
            </a:defPPr>
            <a:lvl1pPr>
              <a:spcBef>
                <a:spcPct val="50000"/>
              </a:spcBef>
              <a:buFontTx/>
              <a:buNone/>
              <a:defRPr kumimoji="1" sz="2000">
                <a:solidFill>
                  <a:schemeClr val="bg1"/>
                </a:solidFill>
                <a:latin typeface="+mn-ea"/>
              </a:defRPr>
            </a:lvl1pPr>
            <a:lvl2pPr marL="742950" indent="-285750">
              <a:spcBef>
                <a:spcPct val="20000"/>
              </a:spcBef>
              <a:buChar char="–"/>
              <a:defRPr kumimoji="1" sz="2800">
                <a:latin typeface="Arial" panose="020B0604020202020204" pitchFamily="34" charset="0"/>
                <a:ea typeface="華康中圓體" pitchFamily="49" charset="-120"/>
              </a:defRPr>
            </a:lvl2pPr>
            <a:lvl3pPr marL="1143000" indent="-228600">
              <a:spcBef>
                <a:spcPct val="20000"/>
              </a:spcBef>
              <a:buChar char="•"/>
              <a:defRPr kumimoji="1" sz="2400">
                <a:latin typeface="Arial" panose="020B0604020202020204" pitchFamily="34" charset="0"/>
                <a:ea typeface="華康中圓體" pitchFamily="49" charset="-120"/>
              </a:defRPr>
            </a:lvl3pPr>
            <a:lvl4pPr marL="1600200" indent="-228600">
              <a:spcBef>
                <a:spcPct val="20000"/>
              </a:spcBef>
              <a:buChar char="–"/>
              <a:defRPr kumimoji="1" sz="2000">
                <a:latin typeface="Arial" panose="020B0604020202020204" pitchFamily="34" charset="0"/>
                <a:ea typeface="華康中圓體" pitchFamily="49" charset="-120"/>
              </a:defRPr>
            </a:lvl4pPr>
            <a:lvl5pPr marL="2057400" indent="-228600">
              <a:spcBef>
                <a:spcPct val="20000"/>
              </a:spcBef>
              <a:buChar char="»"/>
              <a:defRPr kumimoji="1" sz="2000">
                <a:latin typeface="Arial" panose="020B0604020202020204" pitchFamily="34" charset="0"/>
                <a:ea typeface="華康中圓體" pitchFamily="49" charset="-120"/>
              </a:defRPr>
            </a:lvl5pPr>
            <a:lvl6pPr marL="2514600" indent="-228600" eaLnBrk="0" fontAlgn="base" hangingPunct="0">
              <a:spcBef>
                <a:spcPct val="20000"/>
              </a:spcBef>
              <a:spcAft>
                <a:spcPct val="0"/>
              </a:spcAft>
              <a:buChar char="»"/>
              <a:defRPr kumimoji="1" sz="2000">
                <a:latin typeface="Arial" panose="020B0604020202020204" pitchFamily="34" charset="0"/>
                <a:ea typeface="華康中圓體" pitchFamily="49" charset="-120"/>
              </a:defRPr>
            </a:lvl6pPr>
            <a:lvl7pPr marL="2971800" indent="-228600" eaLnBrk="0" fontAlgn="base" hangingPunct="0">
              <a:spcBef>
                <a:spcPct val="20000"/>
              </a:spcBef>
              <a:spcAft>
                <a:spcPct val="0"/>
              </a:spcAft>
              <a:buChar char="»"/>
              <a:defRPr kumimoji="1" sz="2000">
                <a:latin typeface="Arial" panose="020B0604020202020204" pitchFamily="34" charset="0"/>
                <a:ea typeface="華康中圓體" pitchFamily="49" charset="-120"/>
              </a:defRPr>
            </a:lvl7pPr>
            <a:lvl8pPr marL="3429000" indent="-228600" eaLnBrk="0" fontAlgn="base" hangingPunct="0">
              <a:spcBef>
                <a:spcPct val="20000"/>
              </a:spcBef>
              <a:spcAft>
                <a:spcPct val="0"/>
              </a:spcAft>
              <a:buChar char="»"/>
              <a:defRPr kumimoji="1" sz="2000">
                <a:latin typeface="Arial" panose="020B0604020202020204" pitchFamily="34" charset="0"/>
                <a:ea typeface="華康中圓體" pitchFamily="49" charset="-120"/>
              </a:defRPr>
            </a:lvl8pPr>
            <a:lvl9pPr marL="3886200" indent="-228600" eaLnBrk="0" fontAlgn="base" hangingPunct="0">
              <a:spcBef>
                <a:spcPct val="20000"/>
              </a:spcBef>
              <a:spcAft>
                <a:spcPct val="0"/>
              </a:spcAft>
              <a:buChar char="»"/>
              <a:defRPr kumimoji="1" sz="2000">
                <a:latin typeface="Arial" panose="020B0604020202020204" pitchFamily="34" charset="0"/>
                <a:ea typeface="華康中圓體" pitchFamily="49" charset="-120"/>
              </a:defRPr>
            </a:lvl9pPr>
          </a:lstStyle>
          <a:p>
            <a:r>
              <a:rPr lang="zh-TW" altLang="en-US" dirty="0"/>
              <a:t>違反者依</a:t>
            </a:r>
            <a:r>
              <a:rPr lang="en-US" altLang="zh-TW" dirty="0"/>
              <a:t>§</a:t>
            </a:r>
            <a:r>
              <a:rPr lang="en-US" altLang="zh-TW" dirty="0" smtClean="0"/>
              <a:t>48</a:t>
            </a:r>
            <a:r>
              <a:rPr lang="zh-TW" altLang="en-US" dirty="0" smtClean="0"/>
              <a:t>限期</a:t>
            </a:r>
            <a:r>
              <a:rPr lang="zh-TW" altLang="en-US" dirty="0"/>
              <a:t>改正，未</a:t>
            </a:r>
            <a:r>
              <a:rPr lang="zh-TW" altLang="en-US" dirty="0" smtClean="0"/>
              <a:t>改正者按</a:t>
            </a:r>
            <a:r>
              <a:rPr lang="zh-TW" altLang="en-US" dirty="0"/>
              <a:t>次處</a:t>
            </a:r>
            <a:r>
              <a:rPr lang="en-US" altLang="zh-TW" dirty="0" smtClean="0"/>
              <a:t>2</a:t>
            </a:r>
            <a:r>
              <a:rPr lang="zh-TW" altLang="en-US" dirty="0" smtClean="0"/>
              <a:t>萬</a:t>
            </a:r>
            <a:r>
              <a:rPr lang="en-US" altLang="zh-TW" dirty="0" smtClean="0"/>
              <a:t>-</a:t>
            </a:r>
            <a:r>
              <a:rPr lang="en-US" altLang="zh-TW" dirty="0"/>
              <a:t>20</a:t>
            </a:r>
            <a:r>
              <a:rPr lang="zh-TW" altLang="en-US" dirty="0" smtClean="0"/>
              <a:t>萬元罰鍰</a:t>
            </a:r>
            <a:r>
              <a:rPr lang="zh-TW" altLang="en-US" sz="1800" dirty="0"/>
              <a:t>。</a:t>
            </a:r>
          </a:p>
        </p:txBody>
      </p:sp>
    </p:spTree>
    <p:extLst>
      <p:ext uri="{BB962C8B-B14F-4D97-AF65-F5344CB8AC3E}">
        <p14:creationId xmlns:p14="http://schemas.microsoft.com/office/powerpoint/2010/main" val="4071959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mj-ea"/>
              </a:rPr>
              <a:t>個人資料保護法概要</a:t>
            </a:r>
            <a:r>
              <a:rPr lang="en-US" altLang="zh-TW" dirty="0" smtClean="0">
                <a:latin typeface="+mj-ea"/>
              </a:rPr>
              <a:t>(</a:t>
            </a:r>
            <a:r>
              <a:rPr lang="zh-TW" altLang="en-US" dirty="0" smtClean="0">
                <a:latin typeface="+mj-ea"/>
              </a:rPr>
              <a:t>八</a:t>
            </a:r>
            <a:r>
              <a:rPr lang="en-US" altLang="zh-TW" dirty="0" smtClean="0">
                <a:latin typeface="+mj-ea"/>
              </a:rPr>
              <a:t>)</a:t>
            </a:r>
            <a:endParaRPr lang="zh-TW" altLang="en-US" dirty="0">
              <a:latin typeface="+mj-ea"/>
            </a:endParaRP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003553303"/>
              </p:ext>
            </p:extLst>
          </p:nvPr>
        </p:nvGraphicFramePr>
        <p:xfrm>
          <a:off x="1098972" y="1458670"/>
          <a:ext cx="10631474" cy="4393148"/>
        </p:xfrm>
        <a:graphic>
          <a:graphicData uri="http://schemas.openxmlformats.org/drawingml/2006/table">
            <a:tbl>
              <a:tblPr firstRow="1" bandRow="1">
                <a:tableStyleId>{5C22544A-7EE6-4342-B048-85BDC9FD1C3A}</a:tableStyleId>
              </a:tblPr>
              <a:tblGrid>
                <a:gridCol w="2205931">
                  <a:extLst>
                    <a:ext uri="{9D8B030D-6E8A-4147-A177-3AD203B41FA5}">
                      <a16:colId xmlns:a16="http://schemas.microsoft.com/office/drawing/2014/main" val="20000"/>
                    </a:ext>
                  </a:extLst>
                </a:gridCol>
                <a:gridCol w="1476103">
                  <a:extLst>
                    <a:ext uri="{9D8B030D-6E8A-4147-A177-3AD203B41FA5}">
                      <a16:colId xmlns:a16="http://schemas.microsoft.com/office/drawing/2014/main" val="20001"/>
                    </a:ext>
                  </a:extLst>
                </a:gridCol>
                <a:gridCol w="4702629">
                  <a:extLst>
                    <a:ext uri="{9D8B030D-6E8A-4147-A177-3AD203B41FA5}">
                      <a16:colId xmlns:a16="http://schemas.microsoft.com/office/drawing/2014/main" val="20002"/>
                    </a:ext>
                  </a:extLst>
                </a:gridCol>
                <a:gridCol w="2246811">
                  <a:extLst>
                    <a:ext uri="{9D8B030D-6E8A-4147-A177-3AD203B41FA5}">
                      <a16:colId xmlns:a16="http://schemas.microsoft.com/office/drawing/2014/main" val="20003"/>
                    </a:ext>
                  </a:extLst>
                </a:gridCol>
              </a:tblGrid>
              <a:tr h="1013803">
                <a:tc>
                  <a:txBody>
                    <a:bodyPr/>
                    <a:lstStyle/>
                    <a:p>
                      <a:pPr algn="ctr">
                        <a:spcAft>
                          <a:spcPts val="0"/>
                        </a:spcAft>
                      </a:pPr>
                      <a:r>
                        <a:rPr lang="zh-TW" sz="2200" kern="100" dirty="0">
                          <a:effectLst/>
                          <a:latin typeface="+mn-ea"/>
                          <a:ea typeface="+mn-ea"/>
                          <a:cs typeface="Times New Roman" panose="02020603050405020304" pitchFamily="18" charset="0"/>
                        </a:rPr>
                        <a:t>當事人權利</a:t>
                      </a:r>
                    </a:p>
                  </a:txBody>
                  <a:tcPr marL="68580" marR="68580" marT="0" marB="0" anchor="ctr"/>
                </a:tc>
                <a:tc>
                  <a:txBody>
                    <a:bodyPr/>
                    <a:lstStyle/>
                    <a:p>
                      <a:pPr algn="ctr">
                        <a:spcAft>
                          <a:spcPts val="0"/>
                        </a:spcAft>
                      </a:pPr>
                      <a:r>
                        <a:rPr lang="zh-TW" sz="2200" kern="100" dirty="0">
                          <a:effectLst/>
                          <a:latin typeface="+mn-ea"/>
                          <a:ea typeface="+mn-ea"/>
                          <a:cs typeface="Times New Roman" panose="02020603050405020304" pitchFamily="18" charset="0"/>
                        </a:rPr>
                        <a:t>非公務機關</a:t>
                      </a:r>
                    </a:p>
                    <a:p>
                      <a:pPr algn="ctr">
                        <a:spcAft>
                          <a:spcPts val="0"/>
                        </a:spcAft>
                      </a:pPr>
                      <a:r>
                        <a:rPr lang="zh-TW" altLang="en-US" sz="2200" kern="100" dirty="0" smtClean="0">
                          <a:effectLst/>
                          <a:latin typeface="+mn-ea"/>
                          <a:ea typeface="+mn-ea"/>
                          <a:cs typeface="Times New Roman" panose="02020603050405020304" pitchFamily="18" charset="0"/>
                        </a:rPr>
                        <a:t>的義務</a:t>
                      </a:r>
                      <a:endParaRPr lang="zh-TW" sz="22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zh-TW" sz="2200" kern="100">
                          <a:effectLst/>
                          <a:latin typeface="+mn-ea"/>
                          <a:ea typeface="+mn-ea"/>
                          <a:cs typeface="Times New Roman" panose="02020603050405020304" pitchFamily="18" charset="0"/>
                        </a:rPr>
                        <a:t>例外情形應取得書面同意</a:t>
                      </a:r>
                    </a:p>
                  </a:txBody>
                  <a:tcPr marL="68580" marR="68580" marT="0" marB="0" anchor="ctr"/>
                </a:tc>
                <a:tc>
                  <a:txBody>
                    <a:bodyPr/>
                    <a:lstStyle/>
                    <a:p>
                      <a:pPr algn="ctr">
                        <a:spcAft>
                          <a:spcPts val="0"/>
                        </a:spcAft>
                      </a:pPr>
                      <a:r>
                        <a:rPr lang="zh-TW" sz="2200" kern="100">
                          <a:effectLst/>
                          <a:latin typeface="+mn-ea"/>
                          <a:ea typeface="+mn-ea"/>
                          <a:cs typeface="Times New Roman" panose="02020603050405020304" pitchFamily="18" charset="0"/>
                        </a:rPr>
                        <a:t>非公務機關應附理由書面通知</a:t>
                      </a:r>
                    </a:p>
                  </a:txBody>
                  <a:tcPr marL="68580" marR="68580" marT="0" marB="0" anchor="ctr"/>
                </a:tc>
                <a:extLst>
                  <a:ext uri="{0D108BD9-81ED-4DB2-BD59-A6C34878D82A}">
                    <a16:rowId xmlns:a16="http://schemas.microsoft.com/office/drawing/2014/main" val="10000"/>
                  </a:ext>
                </a:extLst>
              </a:tr>
              <a:tr h="675869">
                <a:tc>
                  <a:txBody>
                    <a:bodyPr/>
                    <a:lstStyle/>
                    <a:p>
                      <a:pPr>
                        <a:spcAft>
                          <a:spcPts val="0"/>
                        </a:spcAft>
                      </a:pPr>
                      <a:r>
                        <a:rPr lang="zh-TW" sz="2200" kern="100" dirty="0">
                          <a:effectLst/>
                          <a:latin typeface="+mn-ea"/>
                          <a:ea typeface="+mn-ea"/>
                          <a:cs typeface="Times New Roman" panose="02020603050405020304" pitchFamily="18" charset="0"/>
                        </a:rPr>
                        <a:t>查詢或請求閱覽</a:t>
                      </a:r>
                    </a:p>
                  </a:txBody>
                  <a:tcPr marL="68580" marR="68580" marT="0" marB="0"/>
                </a:tc>
                <a:tc>
                  <a:txBody>
                    <a:bodyPr/>
                    <a:lstStyle/>
                    <a:p>
                      <a:pPr>
                        <a:spcAft>
                          <a:spcPts val="0"/>
                        </a:spcAft>
                      </a:pPr>
                      <a:r>
                        <a:rPr lang="zh-TW" sz="2200" u="sng" kern="100" dirty="0">
                          <a:effectLst/>
                          <a:latin typeface="+mn-ea"/>
                          <a:ea typeface="+mn-ea"/>
                          <a:cs typeface="Times New Roman" panose="02020603050405020304" pitchFamily="18" charset="0"/>
                        </a:rPr>
                        <a:t>答覆</a:t>
                      </a:r>
                      <a:r>
                        <a:rPr lang="zh-TW" sz="2200" kern="100" dirty="0">
                          <a:effectLst/>
                          <a:latin typeface="+mn-ea"/>
                          <a:ea typeface="+mn-ea"/>
                          <a:cs typeface="Times New Roman" panose="02020603050405020304" pitchFamily="18" charset="0"/>
                        </a:rPr>
                        <a:t>查詢、</a:t>
                      </a:r>
                      <a:r>
                        <a:rPr lang="zh-TW" sz="2200" u="sng" kern="100" dirty="0">
                          <a:effectLst/>
                          <a:latin typeface="+mn-ea"/>
                          <a:ea typeface="+mn-ea"/>
                          <a:cs typeface="Times New Roman" panose="02020603050405020304" pitchFamily="18" charset="0"/>
                        </a:rPr>
                        <a:t>提供閱覽</a:t>
                      </a:r>
                    </a:p>
                  </a:txBody>
                  <a:tcPr marL="68580" marR="68580" marT="0" marB="0"/>
                </a:tc>
                <a:tc>
                  <a:txBody>
                    <a:bodyPr/>
                    <a:lstStyle/>
                    <a:p>
                      <a:pPr>
                        <a:spcAft>
                          <a:spcPts val="0"/>
                        </a:spcAft>
                      </a:pPr>
                      <a:r>
                        <a:rPr lang="en-US" sz="2200" kern="100" dirty="0">
                          <a:effectLst/>
                          <a:latin typeface="+mn-ea"/>
                          <a:ea typeface="+mn-ea"/>
                          <a:cs typeface="Times New Roman" panose="02020603050405020304" pitchFamily="18" charset="0"/>
                        </a:rPr>
                        <a:t> </a:t>
                      </a:r>
                      <a:endParaRPr lang="zh-TW" sz="2200" kern="100" dirty="0">
                        <a:effectLst/>
                        <a:latin typeface="+mn-ea"/>
                        <a:ea typeface="+mn-ea"/>
                        <a:cs typeface="Times New Roman" panose="02020603050405020304" pitchFamily="18" charset="0"/>
                      </a:endParaRPr>
                    </a:p>
                  </a:txBody>
                  <a:tcPr marL="68580" marR="68580" marT="0" marB="0"/>
                </a:tc>
                <a:tc>
                  <a:txBody>
                    <a:bodyPr/>
                    <a:lstStyle/>
                    <a:p>
                      <a:pPr>
                        <a:spcAft>
                          <a:spcPts val="0"/>
                        </a:spcAft>
                      </a:pPr>
                      <a:r>
                        <a:rPr lang="zh-TW" sz="2200" kern="100" dirty="0">
                          <a:solidFill>
                            <a:schemeClr val="accent1">
                              <a:lumMod val="50000"/>
                            </a:schemeClr>
                          </a:solidFill>
                          <a:effectLst/>
                          <a:latin typeface="+mn-ea"/>
                          <a:ea typeface="+mn-ea"/>
                          <a:cs typeface="Times New Roman" panose="02020603050405020304" pitchFamily="18" charset="0"/>
                        </a:rPr>
                        <a:t>准駁</a:t>
                      </a:r>
                    </a:p>
                    <a:p>
                      <a:pPr>
                        <a:spcAft>
                          <a:spcPts val="0"/>
                        </a:spcAft>
                      </a:pPr>
                      <a:r>
                        <a:rPr lang="zh-TW" sz="2200" kern="100" dirty="0">
                          <a:solidFill>
                            <a:schemeClr val="accent1">
                              <a:lumMod val="50000"/>
                            </a:schemeClr>
                          </a:solidFill>
                          <a:effectLst/>
                          <a:latin typeface="+mn-ea"/>
                          <a:ea typeface="+mn-ea"/>
                          <a:cs typeface="Times New Roman" panose="02020603050405020304" pitchFamily="18" charset="0"/>
                        </a:rPr>
                        <a:t>期限</a:t>
                      </a:r>
                      <a:r>
                        <a:rPr lang="en-US" sz="2200" kern="100" dirty="0">
                          <a:solidFill>
                            <a:schemeClr val="accent1">
                              <a:lumMod val="50000"/>
                            </a:schemeClr>
                          </a:solidFill>
                          <a:effectLst/>
                          <a:latin typeface="+mn-ea"/>
                          <a:ea typeface="+mn-ea"/>
                          <a:cs typeface="Times New Roman" panose="02020603050405020304" pitchFamily="18" charset="0"/>
                        </a:rPr>
                        <a:t>(15/30</a:t>
                      </a:r>
                      <a:r>
                        <a:rPr lang="zh-TW" sz="2200" kern="100" dirty="0">
                          <a:solidFill>
                            <a:schemeClr val="accent1">
                              <a:lumMod val="50000"/>
                            </a:schemeClr>
                          </a:solidFill>
                          <a:effectLst/>
                          <a:latin typeface="+mn-ea"/>
                          <a:ea typeface="+mn-ea"/>
                          <a:cs typeface="Times New Roman" panose="02020603050405020304" pitchFamily="18" charset="0"/>
                        </a:rPr>
                        <a:t>天</a:t>
                      </a:r>
                      <a:r>
                        <a:rPr lang="en-US" sz="2200" kern="100" dirty="0">
                          <a:solidFill>
                            <a:schemeClr val="accent1">
                              <a:lumMod val="50000"/>
                            </a:schemeClr>
                          </a:solidFill>
                          <a:effectLst/>
                          <a:latin typeface="+mn-ea"/>
                          <a:ea typeface="+mn-ea"/>
                          <a:cs typeface="Times New Roman" panose="02020603050405020304" pitchFamily="18" charset="0"/>
                        </a:rPr>
                        <a:t>)</a:t>
                      </a:r>
                      <a:endParaRPr lang="zh-TW" sz="2200" kern="100" dirty="0">
                        <a:solidFill>
                          <a:schemeClr val="accent1">
                            <a:lumMod val="50000"/>
                          </a:schemeClr>
                        </a:solidFill>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675869">
                <a:tc>
                  <a:txBody>
                    <a:bodyPr/>
                    <a:lstStyle/>
                    <a:p>
                      <a:pPr>
                        <a:spcAft>
                          <a:spcPts val="0"/>
                        </a:spcAft>
                      </a:pPr>
                      <a:r>
                        <a:rPr lang="zh-TW" sz="2200" kern="100" dirty="0">
                          <a:effectLst/>
                          <a:latin typeface="+mn-ea"/>
                          <a:ea typeface="+mn-ea"/>
                          <a:cs typeface="Times New Roman" panose="02020603050405020304" pitchFamily="18" charset="0"/>
                        </a:rPr>
                        <a:t>請求製給複製本</a:t>
                      </a:r>
                    </a:p>
                  </a:txBody>
                  <a:tcPr marL="68580" marR="68580" marT="0" marB="0"/>
                </a:tc>
                <a:tc>
                  <a:txBody>
                    <a:bodyPr/>
                    <a:lstStyle/>
                    <a:p>
                      <a:pPr>
                        <a:spcAft>
                          <a:spcPts val="0"/>
                        </a:spcAft>
                      </a:pPr>
                      <a:r>
                        <a:rPr lang="zh-TW" altLang="en-US" sz="2200" b="1" kern="100" dirty="0" smtClean="0">
                          <a:solidFill>
                            <a:schemeClr val="tx1"/>
                          </a:solidFill>
                          <a:effectLst/>
                          <a:latin typeface="+mn-ea"/>
                          <a:ea typeface="+mn-ea"/>
                          <a:cs typeface="Times New Roman" panose="02020603050405020304" pitchFamily="18" charset="0"/>
                        </a:rPr>
                        <a:t>製給複製本</a:t>
                      </a:r>
                    </a:p>
                  </a:txBody>
                  <a:tcPr marL="68580" marR="68580" marT="0" marB="0"/>
                </a:tc>
                <a:tc>
                  <a:txBody>
                    <a:bodyPr/>
                    <a:lstStyle/>
                    <a:p>
                      <a:pPr>
                        <a:spcAft>
                          <a:spcPts val="0"/>
                        </a:spcAft>
                      </a:pPr>
                      <a:r>
                        <a:rPr lang="en-US" sz="2200" kern="100" dirty="0">
                          <a:effectLst/>
                          <a:latin typeface="+mn-ea"/>
                          <a:ea typeface="+mn-ea"/>
                          <a:cs typeface="Times New Roman" panose="02020603050405020304" pitchFamily="18" charset="0"/>
                        </a:rPr>
                        <a:t> </a:t>
                      </a:r>
                      <a:endParaRPr lang="zh-TW" sz="2200" kern="100" dirty="0">
                        <a:effectLst/>
                        <a:latin typeface="+mn-ea"/>
                        <a:ea typeface="+mn-ea"/>
                        <a:cs typeface="Times New Roman" panose="02020603050405020304" pitchFamily="18" charset="0"/>
                      </a:endParaRPr>
                    </a:p>
                  </a:txBody>
                  <a:tcPr marL="68580" marR="68580" marT="0" marB="0"/>
                </a:tc>
                <a:tc>
                  <a:txBody>
                    <a:bodyPr/>
                    <a:lstStyle/>
                    <a:p>
                      <a:pPr>
                        <a:spcAft>
                          <a:spcPts val="0"/>
                        </a:spcAft>
                      </a:pPr>
                      <a:r>
                        <a:rPr lang="zh-TW" sz="2200" kern="100" dirty="0">
                          <a:solidFill>
                            <a:schemeClr val="accent1">
                              <a:lumMod val="50000"/>
                            </a:schemeClr>
                          </a:solidFill>
                          <a:effectLst/>
                          <a:latin typeface="+mn-ea"/>
                          <a:ea typeface="+mn-ea"/>
                          <a:cs typeface="Times New Roman" panose="02020603050405020304" pitchFamily="18" charset="0"/>
                        </a:rPr>
                        <a:t>准駁</a:t>
                      </a:r>
                    </a:p>
                    <a:p>
                      <a:pPr>
                        <a:spcAft>
                          <a:spcPts val="0"/>
                        </a:spcAft>
                      </a:pPr>
                      <a:r>
                        <a:rPr lang="zh-TW" sz="2200" kern="100" dirty="0">
                          <a:solidFill>
                            <a:schemeClr val="accent1">
                              <a:lumMod val="50000"/>
                            </a:schemeClr>
                          </a:solidFill>
                          <a:effectLst/>
                          <a:latin typeface="+mn-ea"/>
                          <a:ea typeface="+mn-ea"/>
                          <a:cs typeface="Times New Roman" panose="02020603050405020304" pitchFamily="18" charset="0"/>
                        </a:rPr>
                        <a:t>期限</a:t>
                      </a:r>
                      <a:r>
                        <a:rPr lang="en-US" sz="2200" kern="100" dirty="0">
                          <a:solidFill>
                            <a:schemeClr val="accent1">
                              <a:lumMod val="50000"/>
                            </a:schemeClr>
                          </a:solidFill>
                          <a:effectLst/>
                          <a:latin typeface="+mn-ea"/>
                          <a:ea typeface="+mn-ea"/>
                          <a:cs typeface="Times New Roman" panose="02020603050405020304" pitchFamily="18" charset="0"/>
                        </a:rPr>
                        <a:t>(15/30</a:t>
                      </a:r>
                      <a:r>
                        <a:rPr lang="zh-TW" sz="2200" kern="100" dirty="0">
                          <a:solidFill>
                            <a:schemeClr val="accent1">
                              <a:lumMod val="50000"/>
                            </a:schemeClr>
                          </a:solidFill>
                          <a:effectLst/>
                          <a:latin typeface="+mn-ea"/>
                          <a:ea typeface="+mn-ea"/>
                          <a:cs typeface="Times New Roman" panose="02020603050405020304" pitchFamily="18" charset="0"/>
                        </a:rPr>
                        <a:t>天</a:t>
                      </a:r>
                      <a:r>
                        <a:rPr lang="en-US" sz="2200" kern="100" dirty="0">
                          <a:solidFill>
                            <a:schemeClr val="accent1">
                              <a:lumMod val="50000"/>
                            </a:schemeClr>
                          </a:solidFill>
                          <a:effectLst/>
                          <a:latin typeface="+mn-ea"/>
                          <a:ea typeface="+mn-ea"/>
                          <a:cs typeface="Times New Roman" panose="02020603050405020304" pitchFamily="18" charset="0"/>
                        </a:rPr>
                        <a:t>)</a:t>
                      </a:r>
                      <a:endParaRPr lang="zh-TW" sz="2200" kern="100" dirty="0">
                        <a:solidFill>
                          <a:schemeClr val="accent1">
                            <a:lumMod val="50000"/>
                          </a:schemeClr>
                        </a:solidFill>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675869">
                <a:tc>
                  <a:txBody>
                    <a:bodyPr/>
                    <a:lstStyle/>
                    <a:p>
                      <a:pPr>
                        <a:spcAft>
                          <a:spcPts val="0"/>
                        </a:spcAft>
                      </a:pPr>
                      <a:r>
                        <a:rPr lang="zh-TW" sz="2200" kern="100" dirty="0">
                          <a:effectLst/>
                          <a:latin typeface="+mn-ea"/>
                          <a:ea typeface="+mn-ea"/>
                          <a:cs typeface="Times New Roman" panose="02020603050405020304" pitchFamily="18" charset="0"/>
                        </a:rPr>
                        <a:t>請求補充或更正</a:t>
                      </a:r>
                    </a:p>
                  </a:txBody>
                  <a:tcPr marL="68580" marR="68580" marT="0" marB="0"/>
                </a:tc>
                <a:tc>
                  <a:txBody>
                    <a:bodyPr/>
                    <a:lstStyle/>
                    <a:p>
                      <a:pPr>
                        <a:spcAft>
                          <a:spcPts val="0"/>
                        </a:spcAft>
                      </a:pPr>
                      <a:r>
                        <a:rPr lang="zh-TW" sz="2200" kern="100" dirty="0">
                          <a:effectLst/>
                          <a:latin typeface="+mn-ea"/>
                          <a:ea typeface="+mn-ea"/>
                          <a:cs typeface="Times New Roman" panose="02020603050405020304" pitchFamily="18" charset="0"/>
                        </a:rPr>
                        <a:t>補充或</a:t>
                      </a:r>
                      <a:r>
                        <a:rPr lang="zh-TW" sz="2200" kern="100" dirty="0" smtClean="0">
                          <a:effectLst/>
                          <a:latin typeface="+mn-ea"/>
                          <a:ea typeface="+mn-ea"/>
                          <a:cs typeface="Times New Roman" panose="02020603050405020304" pitchFamily="18" charset="0"/>
                        </a:rPr>
                        <a:t>更正</a:t>
                      </a:r>
                      <a:endParaRPr lang="zh-TW" sz="2200" kern="100" dirty="0">
                        <a:effectLst/>
                        <a:latin typeface="+mn-ea"/>
                        <a:ea typeface="+mn-ea"/>
                        <a:cs typeface="Times New Roman" panose="02020603050405020304" pitchFamily="18" charset="0"/>
                      </a:endParaRPr>
                    </a:p>
                  </a:txBody>
                  <a:tcPr marL="68580" marR="68580" marT="0" marB="0"/>
                </a:tc>
                <a:tc>
                  <a:txBody>
                    <a:bodyPr/>
                    <a:lstStyle/>
                    <a:p>
                      <a:pPr>
                        <a:spcAft>
                          <a:spcPts val="0"/>
                        </a:spcAft>
                      </a:pPr>
                      <a:endParaRPr lang="zh-TW" sz="2200" kern="100" dirty="0">
                        <a:effectLst/>
                        <a:latin typeface="+mn-ea"/>
                        <a:ea typeface="+mn-ea"/>
                        <a:cs typeface="Times New Roman" panose="02020603050405020304" pitchFamily="18" charset="0"/>
                      </a:endParaRPr>
                    </a:p>
                  </a:txBody>
                  <a:tcPr marL="68580" marR="68580" marT="0" marB="0"/>
                </a:tc>
                <a:tc>
                  <a:txBody>
                    <a:bodyPr/>
                    <a:lstStyle/>
                    <a:p>
                      <a:pPr>
                        <a:spcAft>
                          <a:spcPts val="0"/>
                        </a:spcAft>
                      </a:pPr>
                      <a:r>
                        <a:rPr lang="zh-TW" sz="2200" kern="100" dirty="0">
                          <a:solidFill>
                            <a:schemeClr val="accent1">
                              <a:lumMod val="50000"/>
                            </a:schemeClr>
                          </a:solidFill>
                          <a:effectLst/>
                          <a:latin typeface="+mn-ea"/>
                          <a:ea typeface="+mn-ea"/>
                          <a:cs typeface="Times New Roman" panose="02020603050405020304" pitchFamily="18" charset="0"/>
                        </a:rPr>
                        <a:t>准駁</a:t>
                      </a:r>
                    </a:p>
                    <a:p>
                      <a:pPr>
                        <a:spcAft>
                          <a:spcPts val="0"/>
                        </a:spcAft>
                      </a:pPr>
                      <a:r>
                        <a:rPr lang="zh-TW" sz="2200" kern="100" dirty="0">
                          <a:solidFill>
                            <a:schemeClr val="accent1">
                              <a:lumMod val="50000"/>
                            </a:schemeClr>
                          </a:solidFill>
                          <a:effectLst/>
                          <a:latin typeface="+mn-ea"/>
                          <a:ea typeface="+mn-ea"/>
                          <a:cs typeface="Times New Roman" panose="02020603050405020304" pitchFamily="18" charset="0"/>
                        </a:rPr>
                        <a:t>期限</a:t>
                      </a:r>
                      <a:r>
                        <a:rPr lang="en-US" sz="2200" kern="100" dirty="0">
                          <a:solidFill>
                            <a:schemeClr val="accent1">
                              <a:lumMod val="50000"/>
                            </a:schemeClr>
                          </a:solidFill>
                          <a:effectLst/>
                          <a:latin typeface="+mn-ea"/>
                          <a:ea typeface="+mn-ea"/>
                          <a:cs typeface="Times New Roman" panose="02020603050405020304" pitchFamily="18" charset="0"/>
                        </a:rPr>
                        <a:t>(30/60</a:t>
                      </a:r>
                      <a:r>
                        <a:rPr lang="zh-TW" sz="2200" kern="100" dirty="0">
                          <a:solidFill>
                            <a:schemeClr val="accent1">
                              <a:lumMod val="50000"/>
                            </a:schemeClr>
                          </a:solidFill>
                          <a:effectLst/>
                          <a:latin typeface="+mn-ea"/>
                          <a:ea typeface="+mn-ea"/>
                          <a:cs typeface="Times New Roman" panose="02020603050405020304" pitchFamily="18" charset="0"/>
                        </a:rPr>
                        <a:t>天</a:t>
                      </a:r>
                      <a:r>
                        <a:rPr lang="en-US" sz="2200" kern="100" dirty="0">
                          <a:solidFill>
                            <a:schemeClr val="accent1">
                              <a:lumMod val="50000"/>
                            </a:schemeClr>
                          </a:solidFill>
                          <a:effectLst/>
                          <a:latin typeface="+mn-ea"/>
                          <a:ea typeface="+mn-ea"/>
                          <a:cs typeface="Times New Roman" panose="02020603050405020304" pitchFamily="18" charset="0"/>
                        </a:rPr>
                        <a:t>)</a:t>
                      </a:r>
                      <a:endParaRPr lang="zh-TW" sz="2200" kern="100" dirty="0">
                        <a:solidFill>
                          <a:schemeClr val="accent1">
                            <a:lumMod val="50000"/>
                          </a:schemeClr>
                        </a:solidFill>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675869">
                <a:tc>
                  <a:txBody>
                    <a:bodyPr/>
                    <a:lstStyle/>
                    <a:p>
                      <a:pPr>
                        <a:spcAft>
                          <a:spcPts val="0"/>
                        </a:spcAft>
                      </a:pPr>
                      <a:r>
                        <a:rPr lang="zh-TW" sz="2200" kern="100">
                          <a:effectLst/>
                          <a:latin typeface="+mn-ea"/>
                          <a:ea typeface="+mn-ea"/>
                          <a:cs typeface="Times New Roman" panose="02020603050405020304" pitchFamily="18" charset="0"/>
                        </a:rPr>
                        <a:t>請求停止處理或利用</a:t>
                      </a:r>
                    </a:p>
                  </a:txBody>
                  <a:tcPr marL="68580" marR="68580" marT="0" marB="0"/>
                </a:tc>
                <a:tc>
                  <a:txBody>
                    <a:bodyPr/>
                    <a:lstStyle/>
                    <a:p>
                      <a:pPr>
                        <a:spcAft>
                          <a:spcPts val="0"/>
                        </a:spcAft>
                      </a:pPr>
                      <a:r>
                        <a:rPr lang="zh-TW" sz="2200" kern="100" dirty="0" smtClean="0">
                          <a:effectLst/>
                          <a:latin typeface="+mn-ea"/>
                          <a:ea typeface="+mn-ea"/>
                          <a:cs typeface="Times New Roman" panose="02020603050405020304" pitchFamily="18" charset="0"/>
                        </a:rPr>
                        <a:t>停止</a:t>
                      </a:r>
                      <a:r>
                        <a:rPr lang="zh-TW" sz="2200" kern="100" dirty="0">
                          <a:effectLst/>
                          <a:latin typeface="+mn-ea"/>
                          <a:ea typeface="+mn-ea"/>
                          <a:cs typeface="Times New Roman" panose="02020603050405020304" pitchFamily="18" charset="0"/>
                        </a:rPr>
                        <a:t>處理或</a:t>
                      </a:r>
                      <a:r>
                        <a:rPr lang="zh-TW" sz="2200" kern="100" dirty="0" smtClean="0">
                          <a:effectLst/>
                          <a:latin typeface="+mn-ea"/>
                          <a:ea typeface="+mn-ea"/>
                          <a:cs typeface="Times New Roman" panose="02020603050405020304" pitchFamily="18" charset="0"/>
                        </a:rPr>
                        <a:t>利用</a:t>
                      </a:r>
                      <a:endParaRPr lang="en-US" altLang="zh-TW" sz="2200" kern="100" dirty="0" smtClean="0">
                        <a:effectLst/>
                        <a:latin typeface="+mn-ea"/>
                        <a:ea typeface="+mn-ea"/>
                        <a:cs typeface="Times New Roman" panose="02020603050405020304" pitchFamily="18" charset="0"/>
                      </a:endParaRPr>
                    </a:p>
                  </a:txBody>
                  <a:tcPr marL="68580" marR="68580" marT="0" marB="0"/>
                </a:tc>
                <a:tc>
                  <a:txBody>
                    <a:bodyPr/>
                    <a:lstStyle/>
                    <a:p>
                      <a:pPr algn="just">
                        <a:spcAft>
                          <a:spcPts val="0"/>
                        </a:spcAft>
                      </a:pPr>
                      <a:r>
                        <a:rPr lang="zh-TW" altLang="en-US" sz="2200" u="sng" kern="100" dirty="0" smtClean="0">
                          <a:effectLst/>
                          <a:latin typeface="+mn-ea"/>
                          <a:ea typeface="+mn-ea"/>
                          <a:cs typeface="Times New Roman" panose="02020603050405020304" pitchFamily="18" charset="0"/>
                        </a:rPr>
                        <a:t>個資正確性有爭議者、特定目的消失或期限屆滿者而繼續處理或利用者</a:t>
                      </a:r>
                      <a:endParaRPr lang="zh-TW" sz="2200" u="sng" kern="100" dirty="0">
                        <a:effectLst/>
                        <a:latin typeface="+mn-ea"/>
                        <a:ea typeface="+mn-ea"/>
                        <a:cs typeface="Times New Roman" panose="02020603050405020304" pitchFamily="18" charset="0"/>
                      </a:endParaRPr>
                    </a:p>
                  </a:txBody>
                  <a:tcPr marL="68580" marR="68580" marT="0" marB="0"/>
                </a:tc>
                <a:tc>
                  <a:txBody>
                    <a:bodyPr/>
                    <a:lstStyle/>
                    <a:p>
                      <a:pPr>
                        <a:spcAft>
                          <a:spcPts val="0"/>
                        </a:spcAft>
                      </a:pPr>
                      <a:r>
                        <a:rPr lang="zh-TW" sz="2200" kern="100" dirty="0">
                          <a:solidFill>
                            <a:schemeClr val="accent1">
                              <a:lumMod val="50000"/>
                            </a:schemeClr>
                          </a:solidFill>
                          <a:effectLst/>
                          <a:latin typeface="+mn-ea"/>
                          <a:ea typeface="+mn-ea"/>
                          <a:cs typeface="Times New Roman" panose="02020603050405020304" pitchFamily="18" charset="0"/>
                        </a:rPr>
                        <a:t>准駁</a:t>
                      </a:r>
                    </a:p>
                    <a:p>
                      <a:pPr>
                        <a:spcAft>
                          <a:spcPts val="0"/>
                        </a:spcAft>
                      </a:pPr>
                      <a:r>
                        <a:rPr lang="zh-TW" sz="2200" kern="100" dirty="0">
                          <a:solidFill>
                            <a:schemeClr val="accent1">
                              <a:lumMod val="50000"/>
                            </a:schemeClr>
                          </a:solidFill>
                          <a:effectLst/>
                          <a:latin typeface="+mn-ea"/>
                          <a:ea typeface="+mn-ea"/>
                          <a:cs typeface="Times New Roman" panose="02020603050405020304" pitchFamily="18" charset="0"/>
                        </a:rPr>
                        <a:t>期限</a:t>
                      </a:r>
                      <a:r>
                        <a:rPr lang="en-US" sz="2200" kern="100" dirty="0">
                          <a:solidFill>
                            <a:schemeClr val="accent1">
                              <a:lumMod val="50000"/>
                            </a:schemeClr>
                          </a:solidFill>
                          <a:effectLst/>
                          <a:latin typeface="+mn-ea"/>
                          <a:ea typeface="+mn-ea"/>
                          <a:cs typeface="Times New Roman" panose="02020603050405020304" pitchFamily="18" charset="0"/>
                        </a:rPr>
                        <a:t>(30/60</a:t>
                      </a:r>
                      <a:r>
                        <a:rPr lang="zh-TW" sz="2200" kern="100" dirty="0">
                          <a:solidFill>
                            <a:schemeClr val="accent1">
                              <a:lumMod val="50000"/>
                            </a:schemeClr>
                          </a:solidFill>
                          <a:effectLst/>
                          <a:latin typeface="+mn-ea"/>
                          <a:ea typeface="+mn-ea"/>
                          <a:cs typeface="Times New Roman" panose="02020603050405020304" pitchFamily="18" charset="0"/>
                        </a:rPr>
                        <a:t>天</a:t>
                      </a:r>
                      <a:r>
                        <a:rPr lang="en-US" sz="2200" kern="100" dirty="0">
                          <a:solidFill>
                            <a:schemeClr val="accent1">
                              <a:lumMod val="50000"/>
                            </a:schemeClr>
                          </a:solidFill>
                          <a:effectLst/>
                          <a:latin typeface="+mn-ea"/>
                          <a:ea typeface="+mn-ea"/>
                          <a:cs typeface="Times New Roman" panose="02020603050405020304" pitchFamily="18" charset="0"/>
                        </a:rPr>
                        <a:t>)</a:t>
                      </a:r>
                      <a:endParaRPr lang="zh-TW" sz="2200" kern="100" dirty="0">
                        <a:solidFill>
                          <a:schemeClr val="accent1">
                            <a:lumMod val="50000"/>
                          </a:schemeClr>
                        </a:solidFill>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675869">
                <a:tc>
                  <a:txBody>
                    <a:bodyPr/>
                    <a:lstStyle/>
                    <a:p>
                      <a:pPr>
                        <a:spcAft>
                          <a:spcPts val="0"/>
                        </a:spcAft>
                      </a:pPr>
                      <a:r>
                        <a:rPr lang="zh-TW" sz="2200" kern="100" dirty="0">
                          <a:effectLst/>
                          <a:latin typeface="+mn-ea"/>
                          <a:ea typeface="+mn-ea"/>
                          <a:cs typeface="Times New Roman" panose="02020603050405020304" pitchFamily="18" charset="0"/>
                        </a:rPr>
                        <a:t>請求刪除</a:t>
                      </a:r>
                    </a:p>
                  </a:txBody>
                  <a:tcPr marL="68580" marR="68580" marT="0" marB="0"/>
                </a:tc>
                <a:tc>
                  <a:txBody>
                    <a:bodyPr/>
                    <a:lstStyle/>
                    <a:p>
                      <a:pPr>
                        <a:spcAft>
                          <a:spcPts val="0"/>
                        </a:spcAft>
                      </a:pPr>
                      <a:r>
                        <a:rPr lang="zh-TW" sz="2200" kern="100" dirty="0" smtClean="0">
                          <a:effectLst/>
                          <a:latin typeface="+mn-ea"/>
                          <a:ea typeface="+mn-ea"/>
                          <a:cs typeface="Times New Roman" panose="02020603050405020304" pitchFamily="18" charset="0"/>
                        </a:rPr>
                        <a:t>刪除</a:t>
                      </a:r>
                      <a:endParaRPr lang="en-US" altLang="zh-TW" sz="2200" kern="100" dirty="0" smtClean="0">
                        <a:effectLst/>
                        <a:latin typeface="+mn-ea"/>
                        <a:ea typeface="+mn-ea"/>
                        <a:cs typeface="Times New Roman" panose="02020603050405020304" pitchFamily="18" charset="0"/>
                      </a:endParaRPr>
                    </a:p>
                  </a:txBody>
                  <a:tcPr marL="68580" marR="68580" marT="0" marB="0"/>
                </a:tc>
                <a:tc>
                  <a:txBody>
                    <a:bodyPr/>
                    <a:lstStyle/>
                    <a:p>
                      <a:pPr>
                        <a:spcAft>
                          <a:spcPts val="0"/>
                        </a:spcAft>
                      </a:pPr>
                      <a:r>
                        <a:rPr lang="zh-TW" sz="2200" kern="100" dirty="0">
                          <a:effectLst/>
                          <a:latin typeface="+mn-ea"/>
                          <a:ea typeface="+mn-ea"/>
                          <a:cs typeface="Times New Roman" panose="02020603050405020304" pitchFamily="18" charset="0"/>
                        </a:rPr>
                        <a:t>特定目的</a:t>
                      </a:r>
                      <a:r>
                        <a:rPr lang="zh-TW" sz="2200" kern="100" dirty="0" smtClean="0">
                          <a:effectLst/>
                          <a:latin typeface="+mn-ea"/>
                          <a:ea typeface="+mn-ea"/>
                          <a:cs typeface="Times New Roman" panose="02020603050405020304" pitchFamily="18" charset="0"/>
                        </a:rPr>
                        <a:t>消失、</a:t>
                      </a:r>
                      <a:r>
                        <a:rPr lang="zh-TW" sz="2200" kern="100" dirty="0">
                          <a:effectLst/>
                          <a:latin typeface="+mn-ea"/>
                          <a:ea typeface="+mn-ea"/>
                          <a:cs typeface="Times New Roman" panose="02020603050405020304" pitchFamily="18" charset="0"/>
                        </a:rPr>
                        <a:t>期限屆滿者</a:t>
                      </a:r>
                      <a:r>
                        <a:rPr lang="zh-TW" sz="2200" u="none" kern="100" dirty="0">
                          <a:effectLst/>
                          <a:latin typeface="+mn-ea"/>
                          <a:ea typeface="+mn-ea"/>
                          <a:cs typeface="Times New Roman" panose="02020603050405020304" pitchFamily="18" charset="0"/>
                        </a:rPr>
                        <a:t>而</a:t>
                      </a:r>
                      <a:r>
                        <a:rPr lang="zh-TW" sz="2200" u="sng" kern="100" dirty="0">
                          <a:effectLst/>
                          <a:latin typeface="+mn-ea"/>
                          <a:ea typeface="+mn-ea"/>
                          <a:cs typeface="Times New Roman" panose="02020603050405020304" pitchFamily="18" charset="0"/>
                        </a:rPr>
                        <a:t>未刪除者</a:t>
                      </a:r>
                    </a:p>
                  </a:txBody>
                  <a:tcPr marL="68580" marR="68580" marT="0" marB="0"/>
                </a:tc>
                <a:tc>
                  <a:txBody>
                    <a:bodyPr/>
                    <a:lstStyle/>
                    <a:p>
                      <a:pPr>
                        <a:spcAft>
                          <a:spcPts val="0"/>
                        </a:spcAft>
                      </a:pPr>
                      <a:r>
                        <a:rPr lang="zh-TW" sz="2200" kern="100" dirty="0">
                          <a:solidFill>
                            <a:schemeClr val="accent1">
                              <a:lumMod val="50000"/>
                            </a:schemeClr>
                          </a:solidFill>
                          <a:effectLst/>
                          <a:latin typeface="+mn-ea"/>
                          <a:ea typeface="+mn-ea"/>
                          <a:cs typeface="Times New Roman" panose="02020603050405020304" pitchFamily="18" charset="0"/>
                        </a:rPr>
                        <a:t>准駁</a:t>
                      </a:r>
                    </a:p>
                    <a:p>
                      <a:pPr>
                        <a:spcAft>
                          <a:spcPts val="0"/>
                        </a:spcAft>
                      </a:pPr>
                      <a:r>
                        <a:rPr lang="zh-TW" sz="2200" kern="100" dirty="0">
                          <a:solidFill>
                            <a:schemeClr val="accent1">
                              <a:lumMod val="50000"/>
                            </a:schemeClr>
                          </a:solidFill>
                          <a:effectLst/>
                          <a:latin typeface="+mn-ea"/>
                          <a:ea typeface="+mn-ea"/>
                          <a:cs typeface="Times New Roman" panose="02020603050405020304" pitchFamily="18" charset="0"/>
                        </a:rPr>
                        <a:t>期限</a:t>
                      </a:r>
                      <a:r>
                        <a:rPr lang="en-US" sz="2200" kern="100" dirty="0">
                          <a:solidFill>
                            <a:schemeClr val="accent1">
                              <a:lumMod val="50000"/>
                            </a:schemeClr>
                          </a:solidFill>
                          <a:effectLst/>
                          <a:latin typeface="+mn-ea"/>
                          <a:ea typeface="+mn-ea"/>
                          <a:cs typeface="Times New Roman" panose="02020603050405020304" pitchFamily="18" charset="0"/>
                        </a:rPr>
                        <a:t>(30/60</a:t>
                      </a:r>
                      <a:r>
                        <a:rPr lang="zh-TW" sz="2200" kern="100" dirty="0">
                          <a:solidFill>
                            <a:schemeClr val="accent1">
                              <a:lumMod val="50000"/>
                            </a:schemeClr>
                          </a:solidFill>
                          <a:effectLst/>
                          <a:latin typeface="+mn-ea"/>
                          <a:ea typeface="+mn-ea"/>
                          <a:cs typeface="Times New Roman" panose="02020603050405020304" pitchFamily="18" charset="0"/>
                        </a:rPr>
                        <a:t>天</a:t>
                      </a:r>
                      <a:r>
                        <a:rPr lang="en-US" sz="2200" kern="100" dirty="0">
                          <a:solidFill>
                            <a:schemeClr val="accent1">
                              <a:lumMod val="50000"/>
                            </a:schemeClr>
                          </a:solidFill>
                          <a:effectLst/>
                          <a:latin typeface="+mn-ea"/>
                          <a:ea typeface="+mn-ea"/>
                          <a:cs typeface="Times New Roman" panose="02020603050405020304" pitchFamily="18" charset="0"/>
                        </a:rPr>
                        <a:t>)</a:t>
                      </a:r>
                      <a:endParaRPr lang="zh-TW" sz="2200" kern="100" dirty="0">
                        <a:solidFill>
                          <a:schemeClr val="accent1">
                            <a:lumMod val="50000"/>
                          </a:schemeClr>
                        </a:solidFill>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4" name="投影片編號版面配置區 3"/>
          <p:cNvSpPr>
            <a:spLocks noGrp="1"/>
          </p:cNvSpPr>
          <p:nvPr>
            <p:ph type="sldNum" sz="quarter" idx="12"/>
          </p:nvPr>
        </p:nvSpPr>
        <p:spPr/>
        <p:txBody>
          <a:bodyPr/>
          <a:lstStyle/>
          <a:p>
            <a:fld id="{4FAB73BC-B049-4115-A692-8D63A059BFB8}" type="slidenum">
              <a:rPr lang="en-US" smtClean="0"/>
              <a:t>14</a:t>
            </a:fld>
            <a:endParaRPr lang="en-US" dirty="0"/>
          </a:p>
        </p:txBody>
      </p:sp>
      <p:sp>
        <p:nvSpPr>
          <p:cNvPr id="6" name="Text Box 5"/>
          <p:cNvSpPr txBox="1">
            <a:spLocks noChangeArrowheads="1"/>
          </p:cNvSpPr>
          <p:nvPr/>
        </p:nvSpPr>
        <p:spPr bwMode="auto">
          <a:xfrm>
            <a:off x="4716464" y="6139869"/>
            <a:ext cx="6594663" cy="400110"/>
          </a:xfrm>
          <a:prstGeom prst="rect">
            <a:avLst/>
          </a:prstGeom>
          <a:ln>
            <a:headEnd/>
            <a:tailEnd/>
          </a:ln>
          <a:extLst/>
        </p:spPr>
        <p:style>
          <a:lnRef idx="0">
            <a:schemeClr val="accent4"/>
          </a:lnRef>
          <a:fillRef idx="3">
            <a:schemeClr val="accent4"/>
          </a:fillRef>
          <a:effectRef idx="3">
            <a:schemeClr val="accent4"/>
          </a:effectRef>
          <a:fontRef idx="minor">
            <a:schemeClr val="lt1"/>
          </a:fontRef>
        </p:style>
        <p:txBody>
          <a:bodyPr wrap="square">
            <a:spAutoFit/>
          </a:bodyPr>
          <a:lstStyle>
            <a:defPPr>
              <a:defRPr lang="en-US"/>
            </a:defPPr>
            <a:lvl1pPr>
              <a:spcBef>
                <a:spcPct val="50000"/>
              </a:spcBef>
              <a:buFontTx/>
              <a:buNone/>
              <a:defRPr kumimoji="1" sz="2000">
                <a:solidFill>
                  <a:schemeClr val="bg1"/>
                </a:solidFill>
                <a:latin typeface="+mn-ea"/>
              </a:defRPr>
            </a:lvl1pPr>
            <a:lvl2pPr marL="742950" indent="-285750">
              <a:spcBef>
                <a:spcPct val="20000"/>
              </a:spcBef>
              <a:buChar char="–"/>
              <a:defRPr kumimoji="1" sz="2800">
                <a:latin typeface="Arial" panose="020B0604020202020204" pitchFamily="34" charset="0"/>
                <a:ea typeface="華康中圓體" pitchFamily="49" charset="-120"/>
              </a:defRPr>
            </a:lvl2pPr>
            <a:lvl3pPr marL="1143000" indent="-228600">
              <a:spcBef>
                <a:spcPct val="20000"/>
              </a:spcBef>
              <a:buChar char="•"/>
              <a:defRPr kumimoji="1" sz="2400">
                <a:latin typeface="Arial" panose="020B0604020202020204" pitchFamily="34" charset="0"/>
                <a:ea typeface="華康中圓體" pitchFamily="49" charset="-120"/>
              </a:defRPr>
            </a:lvl3pPr>
            <a:lvl4pPr marL="1600200" indent="-228600">
              <a:spcBef>
                <a:spcPct val="20000"/>
              </a:spcBef>
              <a:buChar char="–"/>
              <a:defRPr kumimoji="1" sz="2000">
                <a:latin typeface="Arial" panose="020B0604020202020204" pitchFamily="34" charset="0"/>
                <a:ea typeface="華康中圓體" pitchFamily="49" charset="-120"/>
              </a:defRPr>
            </a:lvl4pPr>
            <a:lvl5pPr marL="2057400" indent="-228600">
              <a:spcBef>
                <a:spcPct val="20000"/>
              </a:spcBef>
              <a:buChar char="»"/>
              <a:defRPr kumimoji="1" sz="2000">
                <a:latin typeface="Arial" panose="020B0604020202020204" pitchFamily="34" charset="0"/>
                <a:ea typeface="華康中圓體" pitchFamily="49" charset="-120"/>
              </a:defRPr>
            </a:lvl5pPr>
            <a:lvl6pPr marL="2514600" indent="-228600" eaLnBrk="0" fontAlgn="base" hangingPunct="0">
              <a:spcBef>
                <a:spcPct val="20000"/>
              </a:spcBef>
              <a:spcAft>
                <a:spcPct val="0"/>
              </a:spcAft>
              <a:buChar char="»"/>
              <a:defRPr kumimoji="1" sz="2000">
                <a:latin typeface="Arial" panose="020B0604020202020204" pitchFamily="34" charset="0"/>
                <a:ea typeface="華康中圓體" pitchFamily="49" charset="-120"/>
              </a:defRPr>
            </a:lvl6pPr>
            <a:lvl7pPr marL="2971800" indent="-228600" eaLnBrk="0" fontAlgn="base" hangingPunct="0">
              <a:spcBef>
                <a:spcPct val="20000"/>
              </a:spcBef>
              <a:spcAft>
                <a:spcPct val="0"/>
              </a:spcAft>
              <a:buChar char="»"/>
              <a:defRPr kumimoji="1" sz="2000">
                <a:latin typeface="Arial" panose="020B0604020202020204" pitchFamily="34" charset="0"/>
                <a:ea typeface="華康中圓體" pitchFamily="49" charset="-120"/>
              </a:defRPr>
            </a:lvl7pPr>
            <a:lvl8pPr marL="3429000" indent="-228600" eaLnBrk="0" fontAlgn="base" hangingPunct="0">
              <a:spcBef>
                <a:spcPct val="20000"/>
              </a:spcBef>
              <a:spcAft>
                <a:spcPct val="0"/>
              </a:spcAft>
              <a:buChar char="»"/>
              <a:defRPr kumimoji="1" sz="2000">
                <a:latin typeface="Arial" panose="020B0604020202020204" pitchFamily="34" charset="0"/>
                <a:ea typeface="華康中圓體" pitchFamily="49" charset="-120"/>
              </a:defRPr>
            </a:lvl8pPr>
            <a:lvl9pPr marL="3886200" indent="-228600" eaLnBrk="0" fontAlgn="base" hangingPunct="0">
              <a:spcBef>
                <a:spcPct val="20000"/>
              </a:spcBef>
              <a:spcAft>
                <a:spcPct val="0"/>
              </a:spcAft>
              <a:buChar char="»"/>
              <a:defRPr kumimoji="1" sz="2000">
                <a:latin typeface="Arial" panose="020B0604020202020204" pitchFamily="34" charset="0"/>
                <a:ea typeface="華康中圓體" pitchFamily="49" charset="-120"/>
              </a:defRPr>
            </a:lvl9pPr>
          </a:lstStyle>
          <a:p>
            <a:r>
              <a:rPr lang="zh-TW" altLang="en-US" dirty="0"/>
              <a:t>違反者依</a:t>
            </a:r>
            <a:r>
              <a:rPr lang="en-US" altLang="zh-TW" dirty="0"/>
              <a:t>§</a:t>
            </a:r>
            <a:r>
              <a:rPr lang="en-US" altLang="zh-TW" dirty="0" smtClean="0"/>
              <a:t>48</a:t>
            </a:r>
            <a:r>
              <a:rPr lang="zh-TW" altLang="en-US" dirty="0" smtClean="0"/>
              <a:t>限期</a:t>
            </a:r>
            <a:r>
              <a:rPr lang="zh-TW" altLang="en-US" dirty="0"/>
              <a:t>改正，未</a:t>
            </a:r>
            <a:r>
              <a:rPr lang="zh-TW" altLang="en-US" dirty="0" smtClean="0"/>
              <a:t>改正者按</a:t>
            </a:r>
            <a:r>
              <a:rPr lang="zh-TW" altLang="en-US" dirty="0"/>
              <a:t>次處</a:t>
            </a:r>
            <a:r>
              <a:rPr lang="en-US" altLang="zh-TW" dirty="0" smtClean="0"/>
              <a:t>2</a:t>
            </a:r>
            <a:r>
              <a:rPr lang="zh-TW" altLang="en-US" dirty="0" smtClean="0"/>
              <a:t>萬</a:t>
            </a:r>
            <a:r>
              <a:rPr lang="en-US" altLang="zh-TW" dirty="0" smtClean="0"/>
              <a:t>-</a:t>
            </a:r>
            <a:r>
              <a:rPr lang="en-US" altLang="zh-TW" dirty="0"/>
              <a:t>20</a:t>
            </a:r>
            <a:r>
              <a:rPr lang="zh-TW" altLang="en-US" dirty="0" smtClean="0"/>
              <a:t>萬元罰鍰</a:t>
            </a:r>
            <a:r>
              <a:rPr lang="zh-TW" altLang="en-US" sz="1800" dirty="0"/>
              <a:t>。</a:t>
            </a:r>
          </a:p>
        </p:txBody>
      </p:sp>
    </p:spTree>
    <p:extLst>
      <p:ext uri="{BB962C8B-B14F-4D97-AF65-F5344CB8AC3E}">
        <p14:creationId xmlns:p14="http://schemas.microsoft.com/office/powerpoint/2010/main" val="4182115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52777" y="1688526"/>
            <a:ext cx="10778390" cy="4097066"/>
          </a:xfrm>
        </p:spPr>
        <p:txBody>
          <a:bodyPr/>
          <a:lstStyle/>
          <a:p>
            <a:r>
              <a:rPr lang="zh-TW" altLang="en-US" sz="3000" dirty="0"/>
              <a:t>非公務機關「通知」義務</a:t>
            </a:r>
          </a:p>
          <a:p>
            <a:pPr lvl="1">
              <a:lnSpc>
                <a:spcPct val="120000"/>
              </a:lnSpc>
              <a:spcBef>
                <a:spcPct val="30000"/>
              </a:spcBef>
            </a:pPr>
            <a:r>
              <a:rPr lang="zh-TW" altLang="en-US" sz="2600" dirty="0"/>
              <a:t>非公務機關</a:t>
            </a:r>
            <a:r>
              <a:rPr lang="zh-TW" altLang="en-US" sz="2600" dirty="0" smtClean="0"/>
              <a:t>違反本法</a:t>
            </a:r>
            <a:r>
              <a:rPr lang="zh-TW" altLang="en-US" sz="2600" dirty="0"/>
              <a:t>規定，</a:t>
            </a:r>
            <a:r>
              <a:rPr lang="zh-TW" altLang="en-US" sz="2600" b="1" u="sng" dirty="0">
                <a:solidFill>
                  <a:schemeClr val="accent5">
                    <a:lumMod val="50000"/>
                  </a:schemeClr>
                </a:solidFill>
              </a:rPr>
              <a:t>致個人資料被竊取、洩漏、竄改</a:t>
            </a:r>
            <a:r>
              <a:rPr lang="zh-TW" altLang="en-US" sz="2600" b="1" u="sng" dirty="0" smtClean="0">
                <a:solidFill>
                  <a:schemeClr val="accent5">
                    <a:lumMod val="50000"/>
                  </a:schemeClr>
                </a:solidFill>
              </a:rPr>
              <a:t>或其他</a:t>
            </a:r>
            <a:r>
              <a:rPr lang="zh-TW" altLang="en-US" sz="2600" b="1" u="sng" dirty="0">
                <a:solidFill>
                  <a:schemeClr val="accent5">
                    <a:lumMod val="50000"/>
                  </a:schemeClr>
                </a:solidFill>
              </a:rPr>
              <a:t>侵害者</a:t>
            </a:r>
            <a:r>
              <a:rPr lang="zh-TW" altLang="en-US" sz="2600" dirty="0"/>
              <a:t>，應查明後以</a:t>
            </a:r>
            <a:r>
              <a:rPr lang="zh-TW" altLang="en-US" sz="2600" u="sng" dirty="0">
                <a:solidFill>
                  <a:schemeClr val="accent5">
                    <a:lumMod val="50000"/>
                  </a:schemeClr>
                </a:solidFill>
              </a:rPr>
              <a:t>適當</a:t>
            </a:r>
            <a:r>
              <a:rPr lang="zh-TW" altLang="en-US" sz="2600" u="sng" dirty="0" smtClean="0">
                <a:solidFill>
                  <a:schemeClr val="accent5">
                    <a:lumMod val="50000"/>
                  </a:schemeClr>
                </a:solidFill>
              </a:rPr>
              <a:t>方式通知</a:t>
            </a:r>
            <a:r>
              <a:rPr lang="zh-TW" altLang="en-US" sz="2600" dirty="0" smtClean="0"/>
              <a:t>當事人</a:t>
            </a:r>
            <a:r>
              <a:rPr lang="zh-TW" altLang="en-US" sz="2000" dirty="0" smtClean="0"/>
              <a:t>。 </a:t>
            </a:r>
            <a:r>
              <a:rPr lang="en-US" altLang="zh-TW" sz="2000" dirty="0" smtClean="0"/>
              <a:t>(</a:t>
            </a:r>
            <a:r>
              <a:rPr lang="zh-TW" altLang="en-US" sz="2000" dirty="0" smtClean="0"/>
              <a:t>個</a:t>
            </a:r>
            <a:r>
              <a:rPr lang="en-US" altLang="zh-TW" sz="2000" dirty="0" smtClean="0"/>
              <a:t>§</a:t>
            </a:r>
            <a:r>
              <a:rPr lang="en-US" altLang="zh-TW" sz="2000" dirty="0"/>
              <a:t>12) </a:t>
            </a:r>
          </a:p>
          <a:p>
            <a:pPr lvl="1">
              <a:lnSpc>
                <a:spcPct val="120000"/>
              </a:lnSpc>
              <a:spcBef>
                <a:spcPct val="30000"/>
              </a:spcBef>
            </a:pPr>
            <a:r>
              <a:rPr lang="zh-TW" altLang="zh-TW" sz="2800" dirty="0"/>
              <a:t>本法</a:t>
            </a:r>
            <a:r>
              <a:rPr lang="zh-TW" altLang="zh-TW" sz="2800" dirty="0" smtClean="0"/>
              <a:t>第</a:t>
            </a:r>
            <a:r>
              <a:rPr lang="en-US" altLang="zh-TW" sz="2800" dirty="0" smtClean="0"/>
              <a:t>12</a:t>
            </a:r>
            <a:r>
              <a:rPr lang="zh-TW" altLang="zh-TW" sz="2800" dirty="0" smtClean="0"/>
              <a:t>條</a:t>
            </a:r>
            <a:r>
              <a:rPr lang="zh-TW" altLang="zh-TW" sz="2800" dirty="0"/>
              <a:t>所稱</a:t>
            </a:r>
            <a:r>
              <a:rPr lang="zh-TW" altLang="zh-TW" sz="2800" b="1" u="sng" dirty="0">
                <a:solidFill>
                  <a:schemeClr val="accent5">
                    <a:lumMod val="50000"/>
                  </a:schemeClr>
                </a:solidFill>
              </a:rPr>
              <a:t>適當方式通知</a:t>
            </a:r>
            <a:r>
              <a:rPr lang="zh-TW" altLang="zh-TW" sz="2800" dirty="0"/>
              <a:t>，</a:t>
            </a:r>
            <a:r>
              <a:rPr lang="zh-TW" altLang="en-US" sz="2600" dirty="0" smtClean="0"/>
              <a:t>得以</a:t>
            </a:r>
            <a:r>
              <a:rPr lang="zh-TW" altLang="en-US" sz="2600" dirty="0"/>
              <a:t>言詞、書面、電話、簡訊、電子郵件、傳真、電子文件或其他足以使當事人知悉或可得知悉之方式為之。 </a:t>
            </a:r>
            <a:r>
              <a:rPr lang="en-US" altLang="zh-TW" sz="2000" dirty="0"/>
              <a:t>(</a:t>
            </a:r>
            <a:r>
              <a:rPr lang="zh-TW" altLang="en-US" sz="2000" dirty="0"/>
              <a:t>細</a:t>
            </a:r>
            <a:r>
              <a:rPr lang="en-US" altLang="zh-TW" sz="2000" dirty="0"/>
              <a:t>22Ⅰ)</a:t>
            </a:r>
          </a:p>
          <a:p>
            <a:pPr lvl="1">
              <a:lnSpc>
                <a:spcPct val="120000"/>
              </a:lnSpc>
              <a:spcBef>
                <a:spcPct val="30000"/>
              </a:spcBef>
            </a:pPr>
            <a:r>
              <a:rPr lang="zh-TW" altLang="en-US" sz="2600" b="1" u="sng" dirty="0" smtClean="0">
                <a:solidFill>
                  <a:schemeClr val="accent5">
                    <a:lumMod val="50000"/>
                  </a:schemeClr>
                </a:solidFill>
              </a:rPr>
              <a:t>通知</a:t>
            </a:r>
            <a:r>
              <a:rPr lang="zh-TW" altLang="en-US" sz="2600" b="1" u="sng" dirty="0">
                <a:solidFill>
                  <a:schemeClr val="accent5">
                    <a:lumMod val="50000"/>
                  </a:schemeClr>
                </a:solidFill>
              </a:rPr>
              <a:t>的內容</a:t>
            </a:r>
            <a:r>
              <a:rPr lang="zh-TW" altLang="en-US" sz="2600" dirty="0"/>
              <a:t>應包括個人資料</a:t>
            </a:r>
            <a:r>
              <a:rPr lang="zh-TW" altLang="en-US" sz="2600" u="sng" dirty="0"/>
              <a:t>被</a:t>
            </a:r>
            <a:r>
              <a:rPr lang="zh-TW" altLang="en-US" sz="2600" u="sng" dirty="0" smtClean="0"/>
              <a:t>侵害</a:t>
            </a:r>
            <a:r>
              <a:rPr lang="zh-TW" altLang="en-US" sz="2600" u="sng" dirty="0"/>
              <a:t>之事實</a:t>
            </a:r>
            <a:r>
              <a:rPr lang="zh-TW" altLang="en-US" sz="2600" dirty="0"/>
              <a:t>及</a:t>
            </a:r>
            <a:r>
              <a:rPr lang="zh-TW" altLang="en-US" sz="2600" u="sng" dirty="0"/>
              <a:t>已採取之因應措施</a:t>
            </a:r>
            <a:r>
              <a:rPr lang="zh-TW" altLang="en-US" sz="2000" dirty="0"/>
              <a:t>。 </a:t>
            </a:r>
            <a:r>
              <a:rPr lang="en-US" altLang="zh-TW" sz="2000" dirty="0"/>
              <a:t>(</a:t>
            </a:r>
            <a:r>
              <a:rPr lang="zh-TW" altLang="en-US" sz="2000" dirty="0"/>
              <a:t>細</a:t>
            </a:r>
            <a:r>
              <a:rPr lang="en-US" altLang="zh-TW" sz="2000" dirty="0"/>
              <a:t>22Ⅱ</a:t>
            </a:r>
            <a:r>
              <a:rPr lang="en-US" altLang="zh-TW" sz="2000" dirty="0" smtClean="0"/>
              <a:t>)</a:t>
            </a:r>
            <a:endParaRPr lang="en-US" altLang="zh-TW" sz="2000" dirty="0"/>
          </a:p>
        </p:txBody>
      </p:sp>
      <p:sp>
        <p:nvSpPr>
          <p:cNvPr id="4" name="投影片編號版面配置區 3"/>
          <p:cNvSpPr>
            <a:spLocks noGrp="1"/>
          </p:cNvSpPr>
          <p:nvPr>
            <p:ph type="sldNum" sz="quarter" idx="12"/>
          </p:nvPr>
        </p:nvSpPr>
        <p:spPr/>
        <p:txBody>
          <a:bodyPr/>
          <a:lstStyle/>
          <a:p>
            <a:fld id="{4FAB73BC-B049-4115-A692-8D63A059BFB8}" type="slidenum">
              <a:rPr lang="en-US" smtClean="0"/>
              <a:t>15</a:t>
            </a:fld>
            <a:endParaRPr lang="en-US" dirty="0"/>
          </a:p>
        </p:txBody>
      </p:sp>
      <p:sp>
        <p:nvSpPr>
          <p:cNvPr id="5" name="標題 1"/>
          <p:cNvSpPr>
            <a:spLocks noGrp="1"/>
          </p:cNvSpPr>
          <p:nvPr>
            <p:ph type="title"/>
          </p:nvPr>
        </p:nvSpPr>
        <p:spPr/>
        <p:txBody>
          <a:bodyPr/>
          <a:lstStyle/>
          <a:p>
            <a:r>
              <a:rPr lang="zh-TW" altLang="en-US" dirty="0"/>
              <a:t>個人資料保護法概要</a:t>
            </a:r>
            <a:r>
              <a:rPr lang="en-US" altLang="zh-TW" dirty="0" smtClean="0">
                <a:latin typeface="+mj-ea"/>
              </a:rPr>
              <a:t>(</a:t>
            </a:r>
            <a:r>
              <a:rPr lang="zh-TW" altLang="en-US" dirty="0" smtClean="0">
                <a:latin typeface="+mj-ea"/>
              </a:rPr>
              <a:t>九</a:t>
            </a:r>
            <a:r>
              <a:rPr lang="en-US" altLang="zh-TW" dirty="0" smtClean="0">
                <a:latin typeface="+mj-ea"/>
              </a:rPr>
              <a:t>)</a:t>
            </a:r>
            <a:endParaRPr lang="zh-TW" altLang="en-US" dirty="0"/>
          </a:p>
        </p:txBody>
      </p:sp>
      <p:sp>
        <p:nvSpPr>
          <p:cNvPr id="7" name="Text Box 5"/>
          <p:cNvSpPr txBox="1">
            <a:spLocks noChangeArrowheads="1"/>
          </p:cNvSpPr>
          <p:nvPr/>
        </p:nvSpPr>
        <p:spPr bwMode="auto">
          <a:xfrm>
            <a:off x="4856527" y="5803346"/>
            <a:ext cx="6594764" cy="400110"/>
          </a:xfrm>
          <a:prstGeom prst="rect">
            <a:avLst/>
          </a:prstGeom>
          <a:ln>
            <a:headEnd/>
            <a:tailEnd/>
          </a:ln>
          <a:extLst/>
        </p:spPr>
        <p:style>
          <a:lnRef idx="1">
            <a:schemeClr val="accent4"/>
          </a:lnRef>
          <a:fillRef idx="3">
            <a:schemeClr val="accent4"/>
          </a:fillRef>
          <a:effectRef idx="2">
            <a:schemeClr val="accent4"/>
          </a:effectRef>
          <a:fontRef idx="minor">
            <a:schemeClr val="lt1"/>
          </a:fontRef>
        </p:style>
        <p:txBody>
          <a:bodyPr wrap="square">
            <a:spAutoFit/>
          </a:bodyPr>
          <a:lstStyle>
            <a:defPPr>
              <a:defRPr lang="en-US"/>
            </a:defPPr>
            <a:lvl1pPr>
              <a:spcBef>
                <a:spcPct val="50000"/>
              </a:spcBef>
              <a:buFontTx/>
              <a:buNone/>
              <a:defRPr kumimoji="1" sz="2000">
                <a:solidFill>
                  <a:schemeClr val="bg1"/>
                </a:solidFill>
                <a:latin typeface="+mn-ea"/>
              </a:defRPr>
            </a:lvl1pPr>
            <a:lvl2pPr marL="742950" indent="-285750">
              <a:spcBef>
                <a:spcPct val="20000"/>
              </a:spcBef>
              <a:buChar char="–"/>
              <a:defRPr kumimoji="1" sz="2800">
                <a:latin typeface="Arial" panose="020B0604020202020204" pitchFamily="34" charset="0"/>
                <a:ea typeface="華康中圓體" pitchFamily="49" charset="-120"/>
              </a:defRPr>
            </a:lvl2pPr>
            <a:lvl3pPr marL="1143000" indent="-228600">
              <a:spcBef>
                <a:spcPct val="20000"/>
              </a:spcBef>
              <a:buChar char="•"/>
              <a:defRPr kumimoji="1" sz="2400">
                <a:latin typeface="Arial" panose="020B0604020202020204" pitchFamily="34" charset="0"/>
                <a:ea typeface="華康中圓體" pitchFamily="49" charset="-120"/>
              </a:defRPr>
            </a:lvl3pPr>
            <a:lvl4pPr marL="1600200" indent="-228600">
              <a:spcBef>
                <a:spcPct val="20000"/>
              </a:spcBef>
              <a:buChar char="–"/>
              <a:defRPr kumimoji="1" sz="2000">
                <a:latin typeface="Arial" panose="020B0604020202020204" pitchFamily="34" charset="0"/>
                <a:ea typeface="華康中圓體" pitchFamily="49" charset="-120"/>
              </a:defRPr>
            </a:lvl4pPr>
            <a:lvl5pPr marL="2057400" indent="-228600">
              <a:spcBef>
                <a:spcPct val="20000"/>
              </a:spcBef>
              <a:buChar char="»"/>
              <a:defRPr kumimoji="1" sz="2000">
                <a:latin typeface="Arial" panose="020B0604020202020204" pitchFamily="34" charset="0"/>
                <a:ea typeface="華康中圓體" pitchFamily="49" charset="-120"/>
              </a:defRPr>
            </a:lvl5pPr>
            <a:lvl6pPr marL="2514600" indent="-228600" eaLnBrk="0" fontAlgn="base" hangingPunct="0">
              <a:spcBef>
                <a:spcPct val="20000"/>
              </a:spcBef>
              <a:spcAft>
                <a:spcPct val="0"/>
              </a:spcAft>
              <a:buChar char="»"/>
              <a:defRPr kumimoji="1" sz="2000">
                <a:latin typeface="Arial" panose="020B0604020202020204" pitchFamily="34" charset="0"/>
                <a:ea typeface="華康中圓體" pitchFamily="49" charset="-120"/>
              </a:defRPr>
            </a:lvl6pPr>
            <a:lvl7pPr marL="2971800" indent="-228600" eaLnBrk="0" fontAlgn="base" hangingPunct="0">
              <a:spcBef>
                <a:spcPct val="20000"/>
              </a:spcBef>
              <a:spcAft>
                <a:spcPct val="0"/>
              </a:spcAft>
              <a:buChar char="»"/>
              <a:defRPr kumimoji="1" sz="2000">
                <a:latin typeface="Arial" panose="020B0604020202020204" pitchFamily="34" charset="0"/>
                <a:ea typeface="華康中圓體" pitchFamily="49" charset="-120"/>
              </a:defRPr>
            </a:lvl7pPr>
            <a:lvl8pPr marL="3429000" indent="-228600" eaLnBrk="0" fontAlgn="base" hangingPunct="0">
              <a:spcBef>
                <a:spcPct val="20000"/>
              </a:spcBef>
              <a:spcAft>
                <a:spcPct val="0"/>
              </a:spcAft>
              <a:buChar char="»"/>
              <a:defRPr kumimoji="1" sz="2000">
                <a:latin typeface="Arial" panose="020B0604020202020204" pitchFamily="34" charset="0"/>
                <a:ea typeface="華康中圓體" pitchFamily="49" charset="-120"/>
              </a:defRPr>
            </a:lvl8pPr>
            <a:lvl9pPr marL="3886200" indent="-228600" eaLnBrk="0" fontAlgn="base" hangingPunct="0">
              <a:spcBef>
                <a:spcPct val="20000"/>
              </a:spcBef>
              <a:spcAft>
                <a:spcPct val="0"/>
              </a:spcAft>
              <a:buChar char="»"/>
              <a:defRPr kumimoji="1" sz="2000">
                <a:latin typeface="Arial" panose="020B0604020202020204" pitchFamily="34" charset="0"/>
                <a:ea typeface="華康中圓體" pitchFamily="49" charset="-120"/>
              </a:defRPr>
            </a:lvl9pPr>
          </a:lstStyle>
          <a:p>
            <a:r>
              <a:rPr lang="zh-TW" altLang="en-US" dirty="0"/>
              <a:t>違反者依</a:t>
            </a:r>
            <a:r>
              <a:rPr lang="en-US" altLang="zh-TW" dirty="0"/>
              <a:t>§</a:t>
            </a:r>
            <a:r>
              <a:rPr lang="en-US" altLang="zh-TW" dirty="0" smtClean="0"/>
              <a:t>48</a:t>
            </a:r>
            <a:r>
              <a:rPr lang="zh-TW" altLang="en-US" dirty="0" smtClean="0"/>
              <a:t>限期</a:t>
            </a:r>
            <a:r>
              <a:rPr lang="zh-TW" altLang="en-US" dirty="0"/>
              <a:t>改正，未</a:t>
            </a:r>
            <a:r>
              <a:rPr lang="zh-TW" altLang="en-US" dirty="0" smtClean="0"/>
              <a:t>改正者按</a:t>
            </a:r>
            <a:r>
              <a:rPr lang="zh-TW" altLang="en-US" dirty="0"/>
              <a:t>次處</a:t>
            </a:r>
            <a:r>
              <a:rPr lang="en-US" altLang="zh-TW" dirty="0" smtClean="0"/>
              <a:t>2</a:t>
            </a:r>
            <a:r>
              <a:rPr lang="zh-TW" altLang="en-US" dirty="0" smtClean="0"/>
              <a:t>萬</a:t>
            </a:r>
            <a:r>
              <a:rPr lang="en-US" altLang="zh-TW" dirty="0" smtClean="0"/>
              <a:t>-</a:t>
            </a:r>
            <a:r>
              <a:rPr lang="en-US" altLang="zh-TW" dirty="0"/>
              <a:t>20</a:t>
            </a:r>
            <a:r>
              <a:rPr lang="zh-TW" altLang="en-US" dirty="0" smtClean="0"/>
              <a:t>萬元罰鍰</a:t>
            </a:r>
            <a:r>
              <a:rPr lang="zh-TW" altLang="en-US" sz="1800" dirty="0"/>
              <a:t>。</a:t>
            </a:r>
          </a:p>
        </p:txBody>
      </p:sp>
    </p:spTree>
    <p:extLst>
      <p:ext uri="{BB962C8B-B14F-4D97-AF65-F5344CB8AC3E}">
        <p14:creationId xmlns:p14="http://schemas.microsoft.com/office/powerpoint/2010/main" val="29064150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52777" y="1762299"/>
            <a:ext cx="10778390" cy="3941478"/>
          </a:xfrm>
        </p:spPr>
        <p:txBody>
          <a:bodyPr/>
          <a:lstStyle/>
          <a:p>
            <a:r>
              <a:rPr lang="zh-TW" altLang="en-US" sz="3000" dirty="0"/>
              <a:t>當事人得拒絕行銷</a:t>
            </a:r>
          </a:p>
          <a:p>
            <a:pPr lvl="1">
              <a:lnSpc>
                <a:spcPct val="120000"/>
              </a:lnSpc>
              <a:spcBef>
                <a:spcPct val="30000"/>
              </a:spcBef>
            </a:pPr>
            <a:r>
              <a:rPr lang="zh-TW" altLang="en-US" sz="2600" dirty="0"/>
              <a:t>利用個人資料行銷時，</a:t>
            </a:r>
            <a:r>
              <a:rPr lang="zh-TW" altLang="en-US" sz="2600" u="sng" dirty="0"/>
              <a:t>當事人表示</a:t>
            </a:r>
            <a:r>
              <a:rPr lang="zh-TW" altLang="en-US" sz="2600" dirty="0"/>
              <a:t>拒絕接受行銷者，非公務機關應</a:t>
            </a:r>
            <a:r>
              <a:rPr lang="zh-TW" altLang="en-US" sz="2600" b="1" u="sng" dirty="0">
                <a:solidFill>
                  <a:schemeClr val="accent5">
                    <a:lumMod val="50000"/>
                  </a:schemeClr>
                </a:solidFill>
              </a:rPr>
              <a:t>立即停止利用其個人資料行銷</a:t>
            </a:r>
            <a:r>
              <a:rPr lang="zh-TW" altLang="en-US" sz="2600" dirty="0"/>
              <a:t>。 </a:t>
            </a:r>
            <a:r>
              <a:rPr lang="en-US" altLang="zh-TW" sz="2000" dirty="0" smtClean="0"/>
              <a:t>(</a:t>
            </a:r>
            <a:r>
              <a:rPr lang="zh-TW" altLang="en-US" sz="2000" dirty="0" smtClean="0"/>
              <a:t>個</a:t>
            </a:r>
            <a:r>
              <a:rPr lang="en-US" altLang="zh-TW" sz="2000" dirty="0" smtClean="0"/>
              <a:t>§</a:t>
            </a:r>
            <a:r>
              <a:rPr lang="en-US" altLang="zh-TW" sz="2000" dirty="0"/>
              <a:t>20Ⅱ</a:t>
            </a:r>
            <a:r>
              <a:rPr lang="zh-TW" altLang="en-US" sz="2000" dirty="0"/>
              <a:t>、</a:t>
            </a:r>
            <a:r>
              <a:rPr lang="en-US" altLang="zh-TW" sz="2000" dirty="0"/>
              <a:t>48.3) </a:t>
            </a:r>
          </a:p>
          <a:p>
            <a:pPr lvl="1">
              <a:lnSpc>
                <a:spcPct val="120000"/>
              </a:lnSpc>
              <a:spcBef>
                <a:spcPct val="30000"/>
              </a:spcBef>
            </a:pPr>
            <a:r>
              <a:rPr lang="zh-TW" altLang="en-US" sz="2600" dirty="0"/>
              <a:t>於首次利用個人資料行銷時，</a:t>
            </a:r>
            <a:r>
              <a:rPr lang="zh-TW" altLang="en-US" sz="2600" u="sng" dirty="0"/>
              <a:t>應</a:t>
            </a:r>
            <a:r>
              <a:rPr lang="zh-TW" altLang="en-US" sz="2600" b="1" u="sng" dirty="0">
                <a:solidFill>
                  <a:schemeClr val="accent5">
                    <a:lumMod val="50000"/>
                  </a:schemeClr>
                </a:solidFill>
              </a:rPr>
              <a:t>提供</a:t>
            </a:r>
            <a:r>
              <a:rPr lang="zh-TW" altLang="en-US" sz="2600" dirty="0"/>
              <a:t>當事人表示</a:t>
            </a:r>
            <a:r>
              <a:rPr lang="zh-TW" altLang="en-US" sz="2600" u="sng" dirty="0"/>
              <a:t>拒絕</a:t>
            </a:r>
            <a:r>
              <a:rPr lang="zh-TW" altLang="en-US" sz="2600" dirty="0"/>
              <a:t>接受行銷之</a:t>
            </a:r>
            <a:r>
              <a:rPr lang="zh-TW" altLang="en-US" sz="2600" u="sng" dirty="0"/>
              <a:t>方式</a:t>
            </a:r>
            <a:r>
              <a:rPr lang="en-US" altLang="zh-TW" sz="2600" dirty="0"/>
              <a:t>(</a:t>
            </a:r>
            <a:r>
              <a:rPr lang="zh-TW" altLang="en-US" sz="2600" dirty="0"/>
              <a:t>例如提供聯絡電話及聯絡人</a:t>
            </a:r>
            <a:r>
              <a:rPr lang="en-US" altLang="zh-TW" sz="2600" dirty="0"/>
              <a:t>)</a:t>
            </a:r>
            <a:r>
              <a:rPr lang="zh-TW" altLang="en-US" sz="2600" dirty="0" smtClean="0"/>
              <a:t>，</a:t>
            </a:r>
            <a:r>
              <a:rPr lang="zh-TW" altLang="en-US" sz="2600" u="sng" dirty="0"/>
              <a:t>及</a:t>
            </a:r>
            <a:r>
              <a:rPr lang="zh-TW" altLang="en-US" sz="2600" u="sng" dirty="0" smtClean="0"/>
              <a:t>支付</a:t>
            </a:r>
            <a:r>
              <a:rPr lang="zh-TW" altLang="en-US" sz="2600" u="sng" dirty="0"/>
              <a:t>所需費用</a:t>
            </a:r>
            <a:r>
              <a:rPr lang="en-US" altLang="zh-TW" sz="2600" dirty="0"/>
              <a:t>(</a:t>
            </a:r>
            <a:r>
              <a:rPr lang="zh-TW" altLang="en-US" sz="2600" dirty="0"/>
              <a:t>提供免付費電話、免費回郵等</a:t>
            </a:r>
            <a:r>
              <a:rPr lang="en-US" altLang="zh-TW" sz="2600" dirty="0"/>
              <a:t>)</a:t>
            </a:r>
            <a:r>
              <a:rPr lang="zh-TW" altLang="en-US" sz="2600" dirty="0"/>
              <a:t>。 </a:t>
            </a:r>
            <a:r>
              <a:rPr lang="en-US" altLang="zh-TW" sz="2000" dirty="0" smtClean="0"/>
              <a:t>(</a:t>
            </a:r>
            <a:r>
              <a:rPr lang="zh-TW" altLang="en-US" sz="2000" dirty="0" smtClean="0"/>
              <a:t>個</a:t>
            </a:r>
            <a:r>
              <a:rPr lang="en-US" altLang="zh-TW" sz="2000" dirty="0" smtClean="0"/>
              <a:t>§</a:t>
            </a:r>
            <a:r>
              <a:rPr lang="en-US" altLang="zh-TW" sz="2000" dirty="0"/>
              <a:t>20Ⅲ</a:t>
            </a:r>
            <a:r>
              <a:rPr lang="zh-TW" altLang="en-US" sz="2000" dirty="0"/>
              <a:t>、</a:t>
            </a:r>
            <a:r>
              <a:rPr lang="en-US" altLang="zh-TW" sz="2000" dirty="0"/>
              <a:t>48.3) </a:t>
            </a:r>
          </a:p>
        </p:txBody>
      </p:sp>
      <p:sp>
        <p:nvSpPr>
          <p:cNvPr id="4" name="投影片編號版面配置區 3"/>
          <p:cNvSpPr>
            <a:spLocks noGrp="1"/>
          </p:cNvSpPr>
          <p:nvPr>
            <p:ph type="sldNum" sz="quarter" idx="12"/>
          </p:nvPr>
        </p:nvSpPr>
        <p:spPr/>
        <p:txBody>
          <a:bodyPr/>
          <a:lstStyle/>
          <a:p>
            <a:fld id="{4FAB73BC-B049-4115-A692-8D63A059BFB8}" type="slidenum">
              <a:rPr lang="en-US" smtClean="0"/>
              <a:t>16</a:t>
            </a:fld>
            <a:endParaRPr lang="en-US" dirty="0"/>
          </a:p>
        </p:txBody>
      </p:sp>
      <p:sp>
        <p:nvSpPr>
          <p:cNvPr id="5" name="標題 1"/>
          <p:cNvSpPr>
            <a:spLocks noGrp="1"/>
          </p:cNvSpPr>
          <p:nvPr>
            <p:ph type="title"/>
          </p:nvPr>
        </p:nvSpPr>
        <p:spPr/>
        <p:txBody>
          <a:bodyPr/>
          <a:lstStyle/>
          <a:p>
            <a:r>
              <a:rPr lang="zh-TW" altLang="en-US" dirty="0"/>
              <a:t>個人資料保護法概要</a:t>
            </a:r>
            <a:r>
              <a:rPr lang="en-US" altLang="zh-TW" dirty="0" smtClean="0">
                <a:latin typeface="+mj-ea"/>
              </a:rPr>
              <a:t>(</a:t>
            </a:r>
            <a:r>
              <a:rPr lang="zh-TW" altLang="en-US" dirty="0" smtClean="0">
                <a:latin typeface="+mj-ea"/>
              </a:rPr>
              <a:t>十</a:t>
            </a:r>
            <a:r>
              <a:rPr lang="en-US" altLang="zh-TW" dirty="0" smtClean="0">
                <a:latin typeface="+mj-ea"/>
              </a:rPr>
              <a:t>)</a:t>
            </a:r>
            <a:endParaRPr lang="zh-TW" altLang="en-US" dirty="0"/>
          </a:p>
        </p:txBody>
      </p:sp>
      <p:sp>
        <p:nvSpPr>
          <p:cNvPr id="6" name="Text Box 5"/>
          <p:cNvSpPr txBox="1">
            <a:spLocks noChangeArrowheads="1"/>
          </p:cNvSpPr>
          <p:nvPr/>
        </p:nvSpPr>
        <p:spPr bwMode="auto">
          <a:xfrm>
            <a:off x="4887884" y="5793490"/>
            <a:ext cx="6423243" cy="400110"/>
          </a:xfrm>
          <a:prstGeom prst="rect">
            <a:avLst/>
          </a:prstGeom>
          <a:ln>
            <a:headEnd/>
            <a:tailEnd/>
          </a:ln>
          <a:extLst/>
        </p:spPr>
        <p:style>
          <a:lnRef idx="0">
            <a:schemeClr val="accent5"/>
          </a:lnRef>
          <a:fillRef idx="3">
            <a:schemeClr val="accent5"/>
          </a:fillRef>
          <a:effectRef idx="3">
            <a:schemeClr val="accent5"/>
          </a:effectRef>
          <a:fontRef idx="minor">
            <a:schemeClr val="lt1"/>
          </a:fontRef>
        </p:style>
        <p:txBody>
          <a:bodyPr wrap="square">
            <a:spAutoFit/>
          </a:bodyPr>
          <a:lstStyle>
            <a:defPPr>
              <a:defRPr lang="en-US"/>
            </a:defPPr>
            <a:lvl1pPr>
              <a:spcBef>
                <a:spcPct val="50000"/>
              </a:spcBef>
              <a:buFontTx/>
              <a:buNone/>
              <a:defRPr kumimoji="1" sz="2000">
                <a:solidFill>
                  <a:schemeClr val="bg1"/>
                </a:solidFill>
                <a:latin typeface="+mn-ea"/>
              </a:defRPr>
            </a:lvl1pPr>
            <a:lvl2pPr marL="742950" indent="-285750">
              <a:spcBef>
                <a:spcPct val="20000"/>
              </a:spcBef>
              <a:buChar char="–"/>
              <a:defRPr kumimoji="1" sz="2800">
                <a:latin typeface="Arial" panose="020B0604020202020204" pitchFamily="34" charset="0"/>
                <a:ea typeface="華康中圓體" pitchFamily="49" charset="-120"/>
              </a:defRPr>
            </a:lvl2pPr>
            <a:lvl3pPr marL="1143000" indent="-228600">
              <a:spcBef>
                <a:spcPct val="20000"/>
              </a:spcBef>
              <a:buChar char="•"/>
              <a:defRPr kumimoji="1" sz="2400">
                <a:latin typeface="Arial" panose="020B0604020202020204" pitchFamily="34" charset="0"/>
                <a:ea typeface="華康中圓體" pitchFamily="49" charset="-120"/>
              </a:defRPr>
            </a:lvl3pPr>
            <a:lvl4pPr marL="1600200" indent="-228600">
              <a:spcBef>
                <a:spcPct val="20000"/>
              </a:spcBef>
              <a:buChar char="–"/>
              <a:defRPr kumimoji="1" sz="2000">
                <a:latin typeface="Arial" panose="020B0604020202020204" pitchFamily="34" charset="0"/>
                <a:ea typeface="華康中圓體" pitchFamily="49" charset="-120"/>
              </a:defRPr>
            </a:lvl4pPr>
            <a:lvl5pPr marL="2057400" indent="-228600">
              <a:spcBef>
                <a:spcPct val="20000"/>
              </a:spcBef>
              <a:buChar char="»"/>
              <a:defRPr kumimoji="1" sz="2000">
                <a:latin typeface="Arial" panose="020B0604020202020204" pitchFamily="34" charset="0"/>
                <a:ea typeface="華康中圓體" pitchFamily="49" charset="-120"/>
              </a:defRPr>
            </a:lvl5pPr>
            <a:lvl6pPr marL="2514600" indent="-228600" eaLnBrk="0" fontAlgn="base" hangingPunct="0">
              <a:spcBef>
                <a:spcPct val="20000"/>
              </a:spcBef>
              <a:spcAft>
                <a:spcPct val="0"/>
              </a:spcAft>
              <a:buChar char="»"/>
              <a:defRPr kumimoji="1" sz="2000">
                <a:latin typeface="Arial" panose="020B0604020202020204" pitchFamily="34" charset="0"/>
                <a:ea typeface="華康中圓體" pitchFamily="49" charset="-120"/>
              </a:defRPr>
            </a:lvl6pPr>
            <a:lvl7pPr marL="2971800" indent="-228600" eaLnBrk="0" fontAlgn="base" hangingPunct="0">
              <a:spcBef>
                <a:spcPct val="20000"/>
              </a:spcBef>
              <a:spcAft>
                <a:spcPct val="0"/>
              </a:spcAft>
              <a:buChar char="»"/>
              <a:defRPr kumimoji="1" sz="2000">
                <a:latin typeface="Arial" panose="020B0604020202020204" pitchFamily="34" charset="0"/>
                <a:ea typeface="華康中圓體" pitchFamily="49" charset="-120"/>
              </a:defRPr>
            </a:lvl7pPr>
            <a:lvl8pPr marL="3429000" indent="-228600" eaLnBrk="0" fontAlgn="base" hangingPunct="0">
              <a:spcBef>
                <a:spcPct val="20000"/>
              </a:spcBef>
              <a:spcAft>
                <a:spcPct val="0"/>
              </a:spcAft>
              <a:buChar char="»"/>
              <a:defRPr kumimoji="1" sz="2000">
                <a:latin typeface="Arial" panose="020B0604020202020204" pitchFamily="34" charset="0"/>
                <a:ea typeface="華康中圓體" pitchFamily="49" charset="-120"/>
              </a:defRPr>
            </a:lvl8pPr>
            <a:lvl9pPr marL="3886200" indent="-228600" eaLnBrk="0" fontAlgn="base" hangingPunct="0">
              <a:spcBef>
                <a:spcPct val="20000"/>
              </a:spcBef>
              <a:spcAft>
                <a:spcPct val="0"/>
              </a:spcAft>
              <a:buChar char="»"/>
              <a:defRPr kumimoji="1" sz="2000">
                <a:latin typeface="Arial" panose="020B0604020202020204" pitchFamily="34" charset="0"/>
                <a:ea typeface="華康中圓體" pitchFamily="49" charset="-120"/>
              </a:defRPr>
            </a:lvl9pPr>
          </a:lstStyle>
          <a:p>
            <a:r>
              <a:rPr lang="zh-TW" altLang="en-US" dirty="0"/>
              <a:t>違反者依</a:t>
            </a:r>
            <a:r>
              <a:rPr lang="en-US" altLang="zh-TW" dirty="0"/>
              <a:t>§</a:t>
            </a:r>
            <a:r>
              <a:rPr lang="en-US" altLang="zh-TW" dirty="0" smtClean="0"/>
              <a:t>48</a:t>
            </a:r>
            <a:r>
              <a:rPr lang="zh-TW" altLang="en-US" dirty="0" smtClean="0"/>
              <a:t>限期</a:t>
            </a:r>
            <a:r>
              <a:rPr lang="zh-TW" altLang="en-US" dirty="0"/>
              <a:t>改正，未</a:t>
            </a:r>
            <a:r>
              <a:rPr lang="zh-TW" altLang="en-US" dirty="0" smtClean="0"/>
              <a:t>改正者按</a:t>
            </a:r>
            <a:r>
              <a:rPr lang="zh-TW" altLang="en-US" dirty="0"/>
              <a:t>次處</a:t>
            </a:r>
            <a:r>
              <a:rPr lang="en-US" altLang="zh-TW" dirty="0"/>
              <a:t>2-20</a:t>
            </a:r>
            <a:r>
              <a:rPr lang="zh-TW" altLang="en-US" dirty="0" smtClean="0"/>
              <a:t>萬元罰鍰</a:t>
            </a:r>
            <a:r>
              <a:rPr lang="zh-TW" altLang="en-US" sz="1800" dirty="0"/>
              <a:t>。</a:t>
            </a:r>
          </a:p>
        </p:txBody>
      </p:sp>
    </p:spTree>
    <p:extLst>
      <p:ext uri="{BB962C8B-B14F-4D97-AF65-F5344CB8AC3E}">
        <p14:creationId xmlns:p14="http://schemas.microsoft.com/office/powerpoint/2010/main" val="14060313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45574" y="1635251"/>
            <a:ext cx="10778390" cy="1872720"/>
          </a:xfrm>
        </p:spPr>
        <p:txBody>
          <a:bodyPr>
            <a:normAutofit/>
          </a:bodyPr>
          <a:lstStyle/>
          <a:p>
            <a:pPr lvl="1">
              <a:lnSpc>
                <a:spcPct val="120000"/>
              </a:lnSpc>
              <a:spcBef>
                <a:spcPct val="30000"/>
              </a:spcBef>
              <a:buClr>
                <a:srgbClr val="AD84C6">
                  <a:lumMod val="75000"/>
                </a:srgbClr>
              </a:buClr>
            </a:pPr>
            <a:r>
              <a:rPr lang="zh-TW" altLang="en-US" sz="3000" dirty="0" smtClean="0"/>
              <a:t>主管機關得限制國際傳輸</a:t>
            </a:r>
            <a:r>
              <a:rPr lang="en-US" altLang="zh-TW" sz="2000" dirty="0">
                <a:solidFill>
                  <a:prstClr val="black"/>
                </a:solidFill>
              </a:rPr>
              <a:t>(</a:t>
            </a:r>
            <a:r>
              <a:rPr lang="zh-TW" altLang="en-US" sz="2000" dirty="0">
                <a:solidFill>
                  <a:prstClr val="black"/>
                </a:solidFill>
              </a:rPr>
              <a:t>個</a:t>
            </a:r>
            <a:r>
              <a:rPr lang="en-US" altLang="zh-TW" sz="2000" dirty="0">
                <a:solidFill>
                  <a:prstClr val="black"/>
                </a:solidFill>
              </a:rPr>
              <a:t>§</a:t>
            </a:r>
            <a:r>
              <a:rPr lang="en-US" altLang="zh-TW" sz="2000" dirty="0" smtClean="0">
                <a:solidFill>
                  <a:prstClr val="black"/>
                </a:solidFill>
              </a:rPr>
              <a:t>21) </a:t>
            </a:r>
            <a:endParaRPr lang="zh-TW" altLang="en-US" sz="3000" dirty="0" smtClean="0"/>
          </a:p>
          <a:p>
            <a:pPr lvl="1">
              <a:lnSpc>
                <a:spcPct val="150000"/>
              </a:lnSpc>
            </a:pPr>
            <a:r>
              <a:rPr lang="zh-TW" altLang="en-US" dirty="0" smtClean="0"/>
              <a:t>非</a:t>
            </a:r>
            <a:r>
              <a:rPr lang="zh-TW" altLang="en-US" dirty="0"/>
              <a:t>公務機關為國際傳輸個人資料，而有下列情形之一者，中央目的事業</a:t>
            </a:r>
            <a:r>
              <a:rPr lang="zh-TW" altLang="en-US" dirty="0" smtClean="0"/>
              <a:t>主管機關</a:t>
            </a:r>
            <a:r>
              <a:rPr lang="zh-TW" altLang="en-US" dirty="0"/>
              <a:t>得限制之：</a:t>
            </a:r>
          </a:p>
          <a:p>
            <a:pPr marL="0" indent="0">
              <a:buNone/>
            </a:pPr>
            <a:endParaRPr lang="zh-TW" altLang="en-US" dirty="0"/>
          </a:p>
        </p:txBody>
      </p:sp>
      <p:sp>
        <p:nvSpPr>
          <p:cNvPr id="4" name="投影片編號版面配置區 3"/>
          <p:cNvSpPr>
            <a:spLocks noGrp="1"/>
          </p:cNvSpPr>
          <p:nvPr>
            <p:ph type="sldNum" sz="quarter" idx="12"/>
          </p:nvPr>
        </p:nvSpPr>
        <p:spPr/>
        <p:txBody>
          <a:bodyPr/>
          <a:lstStyle/>
          <a:p>
            <a:fld id="{4FAB73BC-B049-4115-A692-8D63A059BFB8}" type="slidenum">
              <a:rPr lang="en-US" smtClean="0"/>
              <a:t>17</a:t>
            </a:fld>
            <a:endParaRPr lang="en-US" dirty="0"/>
          </a:p>
        </p:txBody>
      </p:sp>
      <p:sp>
        <p:nvSpPr>
          <p:cNvPr id="5" name="標題 1"/>
          <p:cNvSpPr>
            <a:spLocks noGrp="1"/>
          </p:cNvSpPr>
          <p:nvPr>
            <p:ph type="title"/>
          </p:nvPr>
        </p:nvSpPr>
        <p:spPr/>
        <p:txBody>
          <a:bodyPr/>
          <a:lstStyle/>
          <a:p>
            <a:r>
              <a:rPr lang="zh-TW" altLang="en-US" dirty="0"/>
              <a:t>個人資料保護法概要</a:t>
            </a:r>
            <a:r>
              <a:rPr lang="en-US" altLang="zh-TW" dirty="0" smtClean="0">
                <a:latin typeface="+mj-ea"/>
              </a:rPr>
              <a:t>(</a:t>
            </a:r>
            <a:r>
              <a:rPr lang="zh-TW" altLang="en-US" dirty="0" smtClean="0">
                <a:latin typeface="+mj-ea"/>
              </a:rPr>
              <a:t>十一</a:t>
            </a:r>
            <a:r>
              <a:rPr lang="en-US" altLang="zh-TW" dirty="0" smtClean="0">
                <a:latin typeface="+mj-ea"/>
              </a:rPr>
              <a:t>)</a:t>
            </a:r>
            <a:endParaRPr lang="zh-TW" altLang="en-US" dirty="0"/>
          </a:p>
        </p:txBody>
      </p:sp>
      <p:graphicFrame>
        <p:nvGraphicFramePr>
          <p:cNvPr id="9" name="資料庫圖表 8"/>
          <p:cNvGraphicFramePr/>
          <p:nvPr>
            <p:extLst>
              <p:ext uri="{D42A27DB-BD31-4B8C-83A1-F6EECF244321}">
                <p14:modId xmlns:p14="http://schemas.microsoft.com/office/powerpoint/2010/main" val="2927235716"/>
              </p:ext>
            </p:extLst>
          </p:nvPr>
        </p:nvGraphicFramePr>
        <p:xfrm>
          <a:off x="1361987" y="3507971"/>
          <a:ext cx="9745564" cy="2449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 Box 5"/>
          <p:cNvSpPr txBox="1">
            <a:spLocks noChangeArrowheads="1"/>
          </p:cNvSpPr>
          <p:nvPr/>
        </p:nvSpPr>
        <p:spPr bwMode="auto">
          <a:xfrm>
            <a:off x="7405686" y="6083258"/>
            <a:ext cx="3696669" cy="400110"/>
          </a:xfrm>
          <a:prstGeom prst="rect">
            <a:avLst/>
          </a:prstGeom>
          <a:ln>
            <a:headEnd/>
            <a:tailEnd/>
          </a:ln>
          <a:extLst/>
        </p:spPr>
        <p:style>
          <a:lnRef idx="1">
            <a:schemeClr val="accent1"/>
          </a:lnRef>
          <a:fillRef idx="3">
            <a:schemeClr val="accent1"/>
          </a:fillRef>
          <a:effectRef idx="2">
            <a:schemeClr val="accent1"/>
          </a:effectRef>
          <a:fontRef idx="minor">
            <a:schemeClr val="lt1"/>
          </a:fontRef>
        </p:style>
        <p:txBody>
          <a:bodyPr wrap="square">
            <a:spAutoFit/>
          </a:bodyPr>
          <a:lstStyle>
            <a:defPPr>
              <a:defRPr lang="en-US"/>
            </a:defPPr>
            <a:lvl1pPr>
              <a:spcBef>
                <a:spcPct val="50000"/>
              </a:spcBef>
              <a:buFontTx/>
              <a:buNone/>
              <a:defRPr kumimoji="1" sz="2000">
                <a:solidFill>
                  <a:schemeClr val="bg1"/>
                </a:solidFill>
                <a:latin typeface="+mn-ea"/>
              </a:defRPr>
            </a:lvl1pPr>
            <a:lvl2pPr marL="742950" indent="-285750">
              <a:spcBef>
                <a:spcPct val="20000"/>
              </a:spcBef>
              <a:buChar char="–"/>
              <a:defRPr kumimoji="1" sz="2800">
                <a:latin typeface="Arial" panose="020B0604020202020204" pitchFamily="34" charset="0"/>
                <a:ea typeface="華康中圓體" pitchFamily="49" charset="-120"/>
              </a:defRPr>
            </a:lvl2pPr>
            <a:lvl3pPr marL="1143000" indent="-228600">
              <a:spcBef>
                <a:spcPct val="20000"/>
              </a:spcBef>
              <a:buChar char="•"/>
              <a:defRPr kumimoji="1" sz="2400">
                <a:latin typeface="Arial" panose="020B0604020202020204" pitchFamily="34" charset="0"/>
                <a:ea typeface="華康中圓體" pitchFamily="49" charset="-120"/>
              </a:defRPr>
            </a:lvl3pPr>
            <a:lvl4pPr marL="1600200" indent="-228600">
              <a:spcBef>
                <a:spcPct val="20000"/>
              </a:spcBef>
              <a:buChar char="–"/>
              <a:defRPr kumimoji="1" sz="2000">
                <a:latin typeface="Arial" panose="020B0604020202020204" pitchFamily="34" charset="0"/>
                <a:ea typeface="華康中圓體" pitchFamily="49" charset="-120"/>
              </a:defRPr>
            </a:lvl4pPr>
            <a:lvl5pPr marL="2057400" indent="-228600">
              <a:spcBef>
                <a:spcPct val="20000"/>
              </a:spcBef>
              <a:buChar char="»"/>
              <a:defRPr kumimoji="1" sz="2000">
                <a:latin typeface="Arial" panose="020B0604020202020204" pitchFamily="34" charset="0"/>
                <a:ea typeface="華康中圓體" pitchFamily="49" charset="-120"/>
              </a:defRPr>
            </a:lvl5pPr>
            <a:lvl6pPr marL="2514600" indent="-228600" eaLnBrk="0" fontAlgn="base" hangingPunct="0">
              <a:spcBef>
                <a:spcPct val="20000"/>
              </a:spcBef>
              <a:spcAft>
                <a:spcPct val="0"/>
              </a:spcAft>
              <a:buChar char="»"/>
              <a:defRPr kumimoji="1" sz="2000">
                <a:latin typeface="Arial" panose="020B0604020202020204" pitchFamily="34" charset="0"/>
                <a:ea typeface="華康中圓體" pitchFamily="49" charset="-120"/>
              </a:defRPr>
            </a:lvl6pPr>
            <a:lvl7pPr marL="2971800" indent="-228600" eaLnBrk="0" fontAlgn="base" hangingPunct="0">
              <a:spcBef>
                <a:spcPct val="20000"/>
              </a:spcBef>
              <a:spcAft>
                <a:spcPct val="0"/>
              </a:spcAft>
              <a:buChar char="»"/>
              <a:defRPr kumimoji="1" sz="2000">
                <a:latin typeface="Arial" panose="020B0604020202020204" pitchFamily="34" charset="0"/>
                <a:ea typeface="華康中圓體" pitchFamily="49" charset="-120"/>
              </a:defRPr>
            </a:lvl7pPr>
            <a:lvl8pPr marL="3429000" indent="-228600" eaLnBrk="0" fontAlgn="base" hangingPunct="0">
              <a:spcBef>
                <a:spcPct val="20000"/>
              </a:spcBef>
              <a:spcAft>
                <a:spcPct val="0"/>
              </a:spcAft>
              <a:buChar char="»"/>
              <a:defRPr kumimoji="1" sz="2000">
                <a:latin typeface="Arial" panose="020B0604020202020204" pitchFamily="34" charset="0"/>
                <a:ea typeface="華康中圓體" pitchFamily="49" charset="-120"/>
              </a:defRPr>
            </a:lvl8pPr>
            <a:lvl9pPr marL="3886200" indent="-228600" eaLnBrk="0" fontAlgn="base" hangingPunct="0">
              <a:spcBef>
                <a:spcPct val="20000"/>
              </a:spcBef>
              <a:spcAft>
                <a:spcPct val="0"/>
              </a:spcAft>
              <a:buChar char="»"/>
              <a:defRPr kumimoji="1" sz="2000">
                <a:latin typeface="Arial" panose="020B0604020202020204" pitchFamily="34" charset="0"/>
                <a:ea typeface="華康中圓體" pitchFamily="49" charset="-120"/>
              </a:defRPr>
            </a:lvl9pPr>
          </a:lstStyle>
          <a:p>
            <a:r>
              <a:rPr lang="zh-TW" altLang="en-US" dirty="0"/>
              <a:t>違反者</a:t>
            </a:r>
            <a:r>
              <a:rPr lang="zh-TW" altLang="en-US" dirty="0" smtClean="0"/>
              <a:t>依個</a:t>
            </a:r>
            <a:r>
              <a:rPr lang="en-US" altLang="zh-TW" dirty="0" smtClean="0"/>
              <a:t>§47</a:t>
            </a:r>
            <a:r>
              <a:rPr lang="zh-TW" altLang="en-US" dirty="0" smtClean="0"/>
              <a:t>處</a:t>
            </a:r>
            <a:r>
              <a:rPr lang="en-US" altLang="zh-TW" dirty="0"/>
              <a:t>5-50</a:t>
            </a:r>
            <a:r>
              <a:rPr lang="zh-TW" altLang="en-US" dirty="0" smtClean="0"/>
              <a:t>萬元罰鍰。</a:t>
            </a:r>
            <a:endParaRPr lang="zh-TW" altLang="en-US" dirty="0"/>
          </a:p>
        </p:txBody>
      </p:sp>
    </p:spTree>
    <p:extLst>
      <p:ext uri="{BB962C8B-B14F-4D97-AF65-F5344CB8AC3E}">
        <p14:creationId xmlns:p14="http://schemas.microsoft.com/office/powerpoint/2010/main" val="2264683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99360" y="1225296"/>
            <a:ext cx="8948928" cy="3520440"/>
          </a:xfrm>
        </p:spPr>
        <p:txBody>
          <a:bodyPr>
            <a:normAutofit/>
          </a:bodyPr>
          <a:lstStyle/>
          <a:p>
            <a:pPr algn="just"/>
            <a:r>
              <a:rPr lang="zh-TW" altLang="en-US" sz="6000" dirty="0"/>
              <a:t>「內政部指定地政類非公務機關個人資料檔案安全維護管理</a:t>
            </a:r>
            <a:r>
              <a:rPr lang="zh-TW" altLang="en-US" sz="6000" dirty="0" smtClean="0"/>
              <a:t>辦法」說明</a:t>
            </a:r>
            <a:endParaRPr lang="zh-TW" altLang="en-US" sz="6000" dirty="0"/>
          </a:p>
        </p:txBody>
      </p:sp>
      <p:sp>
        <p:nvSpPr>
          <p:cNvPr id="5" name="Slide Number Placeholder 5"/>
          <p:cNvSpPr>
            <a:spLocks noGrp="1"/>
          </p:cNvSpPr>
          <p:nvPr>
            <p:ph type="sldNum" sz="quarter" idx="12"/>
          </p:nvPr>
        </p:nvSpPr>
        <p:spPr>
          <a:xfrm>
            <a:off x="843702" y="2506133"/>
            <a:ext cx="1188298" cy="720332"/>
          </a:xfrm>
        </p:spPr>
        <p:txBody>
          <a:bodyPr/>
          <a:lstStyle>
            <a:lvl1pPr>
              <a:defRPr sz="2800"/>
            </a:lvl1pPr>
          </a:lstStyle>
          <a:p>
            <a:r>
              <a:rPr lang="en-US" dirty="0" smtClean="0"/>
              <a:t>3</a:t>
            </a:r>
          </a:p>
        </p:txBody>
      </p:sp>
    </p:spTree>
    <p:extLst>
      <p:ext uri="{BB962C8B-B14F-4D97-AF65-F5344CB8AC3E}">
        <p14:creationId xmlns:p14="http://schemas.microsoft.com/office/powerpoint/2010/main" val="27196782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65564" y="0"/>
            <a:ext cx="10058400" cy="1088136"/>
          </a:xfrm>
        </p:spPr>
        <p:txBody>
          <a:bodyPr/>
          <a:lstStyle/>
          <a:p>
            <a:r>
              <a:rPr lang="zh-TW" altLang="en-US" sz="3800" dirty="0">
                <a:latin typeface="微軟正黑體" panose="020B0604030504040204" pitchFamily="34" charset="-120"/>
              </a:rPr>
              <a:t>「內政部</a:t>
            </a:r>
            <a:r>
              <a:rPr lang="zh-TW" altLang="en-US" sz="3800" b="1" u="sng" dirty="0">
                <a:latin typeface="微軟正黑體" panose="020B0604030504040204" pitchFamily="34" charset="-120"/>
              </a:rPr>
              <a:t>指定地政類</a:t>
            </a:r>
            <a:r>
              <a:rPr lang="zh-TW" altLang="en-US" sz="3800" dirty="0">
                <a:latin typeface="微軟正黑體" panose="020B0604030504040204" pitchFamily="34" charset="-120"/>
              </a:rPr>
              <a:t>非公務機關</a:t>
            </a:r>
            <a:r>
              <a:rPr lang="zh-TW" altLang="en-US" sz="3800" b="1" u="sng" dirty="0">
                <a:latin typeface="微軟正黑體" panose="020B0604030504040204" pitchFamily="34" charset="-120"/>
              </a:rPr>
              <a:t>個</a:t>
            </a:r>
            <a:r>
              <a:rPr lang="zh-TW" altLang="en-US" sz="3800" dirty="0">
                <a:latin typeface="微軟正黑體" panose="020B0604030504040204" pitchFamily="34" charset="-120"/>
              </a:rPr>
              <a:t>人</a:t>
            </a:r>
            <a:r>
              <a:rPr lang="zh-TW" altLang="en-US" sz="3800" b="1" u="sng" dirty="0">
                <a:latin typeface="微軟正黑體" panose="020B0604030504040204" pitchFamily="34" charset="-120"/>
              </a:rPr>
              <a:t>資</a:t>
            </a:r>
            <a:r>
              <a:rPr lang="zh-TW" altLang="en-US" sz="3800" dirty="0">
                <a:latin typeface="微軟正黑體" panose="020B0604030504040204" pitchFamily="34" charset="-120"/>
              </a:rPr>
              <a:t>料檔案</a:t>
            </a:r>
            <a:r>
              <a:rPr lang="zh-TW" altLang="en-US" sz="3800" b="1" u="sng" dirty="0">
                <a:latin typeface="微軟正黑體" panose="020B0604030504040204" pitchFamily="34" charset="-120"/>
              </a:rPr>
              <a:t>安</a:t>
            </a:r>
            <a:r>
              <a:rPr lang="zh-TW" altLang="en-US" sz="3800" dirty="0">
                <a:latin typeface="微軟正黑體" panose="020B0604030504040204" pitchFamily="34" charset="-120"/>
              </a:rPr>
              <a:t>全</a:t>
            </a:r>
            <a:r>
              <a:rPr lang="zh-TW" altLang="en-US" sz="3800" b="1" u="sng" dirty="0">
                <a:latin typeface="微軟正黑體" panose="020B0604030504040204" pitchFamily="34" charset="-120"/>
              </a:rPr>
              <a:t>維</a:t>
            </a:r>
            <a:r>
              <a:rPr lang="zh-TW" altLang="en-US" sz="3800" dirty="0">
                <a:latin typeface="微軟正黑體" panose="020B0604030504040204" pitchFamily="34" charset="-120"/>
              </a:rPr>
              <a:t>護管理</a:t>
            </a:r>
            <a:r>
              <a:rPr lang="zh-TW" altLang="en-US" sz="3800" b="1" u="sng" dirty="0">
                <a:latin typeface="微軟正黑體" panose="020B0604030504040204" pitchFamily="34" charset="-120"/>
              </a:rPr>
              <a:t>辦法</a:t>
            </a:r>
            <a:r>
              <a:rPr lang="zh-TW" altLang="en-US" sz="3800" dirty="0">
                <a:latin typeface="微軟正黑體" panose="020B0604030504040204" pitchFamily="34" charset="-120"/>
              </a:rPr>
              <a:t>」訂</a:t>
            </a:r>
            <a:r>
              <a:rPr lang="zh-TW" altLang="en-US" sz="3800" dirty="0">
                <a:latin typeface="微軟正黑體" panose="020B0604030504040204" pitchFamily="34" charset="-120"/>
                <a:ea typeface="微軟正黑體" panose="020B0604030504040204" pitchFamily="34" charset="-120"/>
              </a:rPr>
              <a:t>定</a:t>
            </a:r>
            <a:r>
              <a:rPr lang="zh-TW" altLang="en-US" sz="3800" dirty="0" smtClean="0">
                <a:latin typeface="微軟正黑體" panose="020B0604030504040204" pitchFamily="34" charset="-120"/>
                <a:ea typeface="微軟正黑體" panose="020B0604030504040204" pitchFamily="34" charset="-120"/>
              </a:rPr>
              <a:t>要點</a:t>
            </a:r>
            <a:endParaRPr lang="zh-TW" altLang="en-US" sz="4000" dirty="0"/>
          </a:p>
        </p:txBody>
      </p:sp>
      <p:sp>
        <p:nvSpPr>
          <p:cNvPr id="3" name="內容版面配置區 2"/>
          <p:cNvSpPr>
            <a:spLocks noGrp="1"/>
          </p:cNvSpPr>
          <p:nvPr>
            <p:ph idx="1"/>
          </p:nvPr>
        </p:nvSpPr>
        <p:spPr>
          <a:xfrm>
            <a:off x="845574" y="1798321"/>
            <a:ext cx="10778390" cy="4484992"/>
          </a:xfrm>
        </p:spPr>
        <p:txBody>
          <a:bodyPr>
            <a:noAutofit/>
          </a:bodyPr>
          <a:lstStyle/>
          <a:p>
            <a:pPr marL="0" indent="0">
              <a:buNone/>
            </a:pPr>
            <a:r>
              <a:rPr lang="zh-TW" altLang="en-US" sz="3000" dirty="0"/>
              <a:t>個人資料保護法 </a:t>
            </a:r>
            <a:r>
              <a:rPr lang="en-US" altLang="zh-TW" sz="3000" dirty="0"/>
              <a:t>(</a:t>
            </a:r>
            <a:r>
              <a:rPr lang="en-US" altLang="zh-TW" sz="3000" dirty="0" smtClean="0"/>
              <a:t>101</a:t>
            </a:r>
            <a:r>
              <a:rPr lang="zh-TW" altLang="en-US" sz="3000" dirty="0" smtClean="0"/>
              <a:t>年</a:t>
            </a:r>
            <a:r>
              <a:rPr lang="en-US" altLang="zh-TW" sz="3000" dirty="0" smtClean="0"/>
              <a:t>10</a:t>
            </a:r>
            <a:r>
              <a:rPr lang="zh-TW" altLang="en-US" sz="3000" dirty="0" smtClean="0"/>
              <a:t>月</a:t>
            </a:r>
            <a:r>
              <a:rPr lang="en-US" altLang="zh-TW" sz="3000" dirty="0"/>
              <a:t>1</a:t>
            </a:r>
            <a:r>
              <a:rPr lang="zh-TW" altLang="en-US" sz="3000" dirty="0"/>
              <a:t>日施行</a:t>
            </a:r>
            <a:r>
              <a:rPr lang="en-US" altLang="zh-TW" sz="3000" dirty="0"/>
              <a:t>)</a:t>
            </a:r>
          </a:p>
          <a:p>
            <a:pPr marL="0" indent="0">
              <a:buNone/>
            </a:pPr>
            <a:r>
              <a:rPr lang="zh-TW" altLang="en-US" sz="3000" dirty="0"/>
              <a:t>第</a:t>
            </a:r>
            <a:r>
              <a:rPr lang="en-US" altLang="zh-TW" sz="3000" dirty="0"/>
              <a:t>27</a:t>
            </a:r>
            <a:r>
              <a:rPr lang="zh-TW" altLang="en-US" sz="3000" dirty="0"/>
              <a:t>條：</a:t>
            </a:r>
          </a:p>
          <a:p>
            <a:pPr marL="514350" indent="-514350">
              <a:buFont typeface="+mj-ea"/>
              <a:buAutoNum type="ea1ChtPeriod"/>
            </a:pPr>
            <a:r>
              <a:rPr lang="zh-TW" altLang="en-US" sz="3000" dirty="0"/>
              <a:t>非公務機關保有個人資料檔案者，應</a:t>
            </a:r>
            <a:r>
              <a:rPr lang="zh-TW" altLang="en-US" sz="3000" b="1" u="sng" dirty="0">
                <a:solidFill>
                  <a:schemeClr val="accent5">
                    <a:lumMod val="50000"/>
                  </a:schemeClr>
                </a:solidFill>
              </a:rPr>
              <a:t>採行適當之安全措施</a:t>
            </a:r>
            <a:r>
              <a:rPr lang="zh-TW" altLang="en-US" sz="3000" dirty="0"/>
              <a:t>，防止個人資料被竊取、竄改、毀損、滅失或洩漏</a:t>
            </a:r>
            <a:r>
              <a:rPr lang="zh-TW" altLang="en-US" sz="3000" dirty="0" smtClean="0"/>
              <a:t>。</a:t>
            </a:r>
            <a:endParaRPr lang="en-US" altLang="zh-TW" sz="3000" dirty="0" smtClean="0"/>
          </a:p>
          <a:p>
            <a:pPr marL="514350" indent="-514350">
              <a:buFont typeface="+mj-ea"/>
              <a:buAutoNum type="ea1ChtPeriod"/>
            </a:pPr>
            <a:r>
              <a:rPr lang="zh-TW" altLang="en-US" sz="3000" dirty="0" smtClean="0"/>
              <a:t>中央</a:t>
            </a:r>
            <a:r>
              <a:rPr lang="zh-TW" altLang="en-US" sz="3000" dirty="0"/>
              <a:t>目的事業主管機關得指定非公務機關</a:t>
            </a:r>
            <a:r>
              <a:rPr lang="zh-TW" altLang="en-US" sz="3000" b="1" dirty="0">
                <a:solidFill>
                  <a:schemeClr val="accent5">
                    <a:lumMod val="50000"/>
                  </a:schemeClr>
                </a:solidFill>
              </a:rPr>
              <a:t>訂定</a:t>
            </a:r>
            <a:r>
              <a:rPr lang="zh-TW" altLang="en-US" sz="3000" dirty="0"/>
              <a:t>個人資料檔案安全維護</a:t>
            </a:r>
            <a:r>
              <a:rPr lang="zh-TW" altLang="en-US" sz="3000" b="1" u="sng" dirty="0" smtClean="0">
                <a:solidFill>
                  <a:schemeClr val="accent5">
                    <a:lumMod val="50000"/>
                  </a:schemeClr>
                </a:solidFill>
              </a:rPr>
              <a:t>計畫</a:t>
            </a:r>
            <a:r>
              <a:rPr lang="zh-TW" altLang="en-US" sz="3000" dirty="0" smtClean="0"/>
              <a:t>或</a:t>
            </a:r>
            <a:r>
              <a:rPr lang="zh-TW" altLang="en-US" sz="3000" dirty="0"/>
              <a:t>業務終止後個人資料</a:t>
            </a:r>
            <a:r>
              <a:rPr lang="zh-TW" altLang="en-US" sz="3000" b="1" u="sng" dirty="0">
                <a:solidFill>
                  <a:schemeClr val="accent5">
                    <a:lumMod val="50000"/>
                  </a:schemeClr>
                </a:solidFill>
              </a:rPr>
              <a:t>處理方法</a:t>
            </a:r>
            <a:r>
              <a:rPr lang="zh-TW" altLang="en-US" sz="3000" dirty="0"/>
              <a:t>。</a:t>
            </a:r>
          </a:p>
          <a:p>
            <a:pPr marL="514350" indent="-514350">
              <a:buFont typeface="+mj-ea"/>
              <a:buAutoNum type="ea1ChtPeriod"/>
            </a:pPr>
            <a:r>
              <a:rPr lang="zh-TW" altLang="en-US" sz="3000" b="1" dirty="0" smtClean="0">
                <a:solidFill>
                  <a:srgbClr val="7030A0"/>
                </a:solidFill>
              </a:rPr>
              <a:t>前項</a:t>
            </a:r>
            <a:r>
              <a:rPr lang="zh-TW" altLang="en-US" sz="3000" b="1" dirty="0">
                <a:solidFill>
                  <a:srgbClr val="7030A0"/>
                </a:solidFill>
              </a:rPr>
              <a:t>計畫及處理方法之標準等相關事項之辦法，由中央目的事業主管機關定之。 </a:t>
            </a:r>
          </a:p>
          <a:p>
            <a:pPr marL="0" indent="0">
              <a:buNone/>
            </a:pPr>
            <a:endParaRPr lang="en-US" altLang="zh-TW" sz="3000" dirty="0" smtClean="0"/>
          </a:p>
        </p:txBody>
      </p:sp>
      <p:sp>
        <p:nvSpPr>
          <p:cNvPr id="4" name="投影片編號版面配置區 3"/>
          <p:cNvSpPr>
            <a:spLocks noGrp="1"/>
          </p:cNvSpPr>
          <p:nvPr>
            <p:ph type="sldNum" sz="quarter" idx="12"/>
          </p:nvPr>
        </p:nvSpPr>
        <p:spPr/>
        <p:txBody>
          <a:bodyPr/>
          <a:lstStyle/>
          <a:p>
            <a:fld id="{4FAB73BC-B049-4115-A692-8D63A059BFB8}" type="slidenum">
              <a:rPr lang="en-US" smtClean="0"/>
              <a:t>19</a:t>
            </a:fld>
            <a:endParaRPr lang="en-US" dirty="0"/>
          </a:p>
        </p:txBody>
      </p:sp>
      <p:sp>
        <p:nvSpPr>
          <p:cNvPr id="6" name="Text Box 5"/>
          <p:cNvSpPr txBox="1">
            <a:spLocks noChangeArrowheads="1"/>
          </p:cNvSpPr>
          <p:nvPr/>
        </p:nvSpPr>
        <p:spPr bwMode="auto">
          <a:xfrm>
            <a:off x="3486150" y="5852426"/>
            <a:ext cx="7824977" cy="400110"/>
          </a:xfrm>
          <a:prstGeom prst="rect">
            <a:avLst/>
          </a:prstGeom>
          <a:ln>
            <a:headEnd/>
            <a:tailEnd/>
          </a:ln>
          <a:extLst/>
        </p:spPr>
        <p:style>
          <a:lnRef idx="1">
            <a:schemeClr val="accent4"/>
          </a:lnRef>
          <a:fillRef idx="3">
            <a:schemeClr val="accent4"/>
          </a:fillRef>
          <a:effectRef idx="2">
            <a:schemeClr val="accent4"/>
          </a:effectRef>
          <a:fontRef idx="minor">
            <a:schemeClr val="lt1"/>
          </a:fontRef>
        </p:style>
        <p:txBody>
          <a:bodyPr wrap="square">
            <a:spAutoFit/>
          </a:bodyPr>
          <a:lstStyle>
            <a:defPPr>
              <a:defRPr lang="en-US"/>
            </a:defPPr>
            <a:lvl1pPr>
              <a:spcBef>
                <a:spcPct val="50000"/>
              </a:spcBef>
              <a:buFontTx/>
              <a:buNone/>
              <a:defRPr kumimoji="1" sz="2000">
                <a:solidFill>
                  <a:schemeClr val="bg1"/>
                </a:solidFill>
                <a:latin typeface="+mn-ea"/>
              </a:defRPr>
            </a:lvl1pPr>
            <a:lvl2pPr marL="742950" indent="-285750">
              <a:spcBef>
                <a:spcPct val="20000"/>
              </a:spcBef>
              <a:buChar char="–"/>
              <a:defRPr kumimoji="1" sz="2800">
                <a:latin typeface="Arial" panose="020B0604020202020204" pitchFamily="34" charset="0"/>
                <a:ea typeface="華康中圓體" pitchFamily="49" charset="-120"/>
              </a:defRPr>
            </a:lvl2pPr>
            <a:lvl3pPr marL="1143000" indent="-228600">
              <a:spcBef>
                <a:spcPct val="20000"/>
              </a:spcBef>
              <a:buChar char="•"/>
              <a:defRPr kumimoji="1" sz="2400">
                <a:latin typeface="Arial" panose="020B0604020202020204" pitchFamily="34" charset="0"/>
                <a:ea typeface="華康中圓體" pitchFamily="49" charset="-120"/>
              </a:defRPr>
            </a:lvl3pPr>
            <a:lvl4pPr marL="1600200" indent="-228600">
              <a:spcBef>
                <a:spcPct val="20000"/>
              </a:spcBef>
              <a:buChar char="–"/>
              <a:defRPr kumimoji="1" sz="2000">
                <a:latin typeface="Arial" panose="020B0604020202020204" pitchFamily="34" charset="0"/>
                <a:ea typeface="華康中圓體" pitchFamily="49" charset="-120"/>
              </a:defRPr>
            </a:lvl4pPr>
            <a:lvl5pPr marL="2057400" indent="-228600">
              <a:spcBef>
                <a:spcPct val="20000"/>
              </a:spcBef>
              <a:buChar char="»"/>
              <a:defRPr kumimoji="1" sz="2000">
                <a:latin typeface="Arial" panose="020B0604020202020204" pitchFamily="34" charset="0"/>
                <a:ea typeface="華康中圓體" pitchFamily="49" charset="-120"/>
              </a:defRPr>
            </a:lvl5pPr>
            <a:lvl6pPr marL="2514600" indent="-228600" eaLnBrk="0" fontAlgn="base" hangingPunct="0">
              <a:spcBef>
                <a:spcPct val="20000"/>
              </a:spcBef>
              <a:spcAft>
                <a:spcPct val="0"/>
              </a:spcAft>
              <a:buChar char="»"/>
              <a:defRPr kumimoji="1" sz="2000">
                <a:latin typeface="Arial" panose="020B0604020202020204" pitchFamily="34" charset="0"/>
                <a:ea typeface="華康中圓體" pitchFamily="49" charset="-120"/>
              </a:defRPr>
            </a:lvl6pPr>
            <a:lvl7pPr marL="2971800" indent="-228600" eaLnBrk="0" fontAlgn="base" hangingPunct="0">
              <a:spcBef>
                <a:spcPct val="20000"/>
              </a:spcBef>
              <a:spcAft>
                <a:spcPct val="0"/>
              </a:spcAft>
              <a:buChar char="»"/>
              <a:defRPr kumimoji="1" sz="2000">
                <a:latin typeface="Arial" panose="020B0604020202020204" pitchFamily="34" charset="0"/>
                <a:ea typeface="華康中圓體" pitchFamily="49" charset="-120"/>
              </a:defRPr>
            </a:lvl7pPr>
            <a:lvl8pPr marL="3429000" indent="-228600" eaLnBrk="0" fontAlgn="base" hangingPunct="0">
              <a:spcBef>
                <a:spcPct val="20000"/>
              </a:spcBef>
              <a:spcAft>
                <a:spcPct val="0"/>
              </a:spcAft>
              <a:buChar char="»"/>
              <a:defRPr kumimoji="1" sz="2000">
                <a:latin typeface="Arial" panose="020B0604020202020204" pitchFamily="34" charset="0"/>
                <a:ea typeface="華康中圓體" pitchFamily="49" charset="-120"/>
              </a:defRPr>
            </a:lvl8pPr>
            <a:lvl9pPr marL="3886200" indent="-228600" eaLnBrk="0" fontAlgn="base" hangingPunct="0">
              <a:spcBef>
                <a:spcPct val="20000"/>
              </a:spcBef>
              <a:spcAft>
                <a:spcPct val="0"/>
              </a:spcAft>
              <a:buChar char="»"/>
              <a:defRPr kumimoji="1" sz="2000">
                <a:latin typeface="Arial" panose="020B0604020202020204" pitchFamily="34" charset="0"/>
                <a:ea typeface="華康中圓體" pitchFamily="49" charset="-120"/>
              </a:defRPr>
            </a:lvl9pPr>
          </a:lstStyle>
          <a:p>
            <a:r>
              <a:rPr lang="zh-TW" altLang="en-US" dirty="0"/>
              <a:t>違反者依個</a:t>
            </a:r>
            <a:r>
              <a:rPr lang="en-US" altLang="zh-TW" dirty="0"/>
              <a:t>§48I-4</a:t>
            </a:r>
            <a:r>
              <a:rPr lang="zh-TW" altLang="en-US" dirty="0"/>
              <a:t>限期改正，未改正者按次處</a:t>
            </a:r>
            <a:r>
              <a:rPr lang="en-US" altLang="zh-TW" dirty="0"/>
              <a:t>2</a:t>
            </a:r>
            <a:r>
              <a:rPr lang="zh-TW" altLang="en-US" dirty="0"/>
              <a:t>萬</a:t>
            </a:r>
            <a:r>
              <a:rPr lang="en-US" altLang="zh-TW" dirty="0"/>
              <a:t>-20</a:t>
            </a:r>
            <a:r>
              <a:rPr lang="zh-TW" altLang="en-US" dirty="0"/>
              <a:t>萬元罰鍰。</a:t>
            </a:r>
          </a:p>
        </p:txBody>
      </p:sp>
    </p:spTree>
    <p:extLst>
      <p:ext uri="{BB962C8B-B14F-4D97-AF65-F5344CB8AC3E}">
        <p14:creationId xmlns:p14="http://schemas.microsoft.com/office/powerpoint/2010/main" val="1946187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94430" y="545107"/>
            <a:ext cx="10058400" cy="896299"/>
          </a:xfrm>
        </p:spPr>
        <p:txBody>
          <a:bodyPr/>
          <a:lstStyle/>
          <a:p>
            <a:pPr algn="ctr"/>
            <a:r>
              <a:rPr lang="zh-TW" altLang="en-US" dirty="0" smtClean="0"/>
              <a:t>大綱</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790966207"/>
              </p:ext>
            </p:extLst>
          </p:nvPr>
        </p:nvGraphicFramePr>
        <p:xfrm>
          <a:off x="1492898" y="1441407"/>
          <a:ext cx="10058400" cy="48313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投影片編號版面配置區 3"/>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8149904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65564" y="0"/>
            <a:ext cx="10058400" cy="1088136"/>
          </a:xfrm>
        </p:spPr>
        <p:txBody>
          <a:bodyPr/>
          <a:lstStyle/>
          <a:p>
            <a:r>
              <a:rPr lang="zh-TW" altLang="en-US" sz="3800" dirty="0">
                <a:latin typeface="微軟正黑體" panose="020B0604030504040204" pitchFamily="34" charset="-120"/>
              </a:rPr>
              <a:t>「內政部指定地政類非公務機關個人資料檔案安全維護管理辦法」訂</a:t>
            </a:r>
            <a:r>
              <a:rPr lang="zh-TW" altLang="en-US" sz="3800" dirty="0">
                <a:latin typeface="微軟正黑體" panose="020B0604030504040204" pitchFamily="34" charset="-120"/>
                <a:ea typeface="微軟正黑體" panose="020B0604030504040204" pitchFamily="34" charset="-120"/>
              </a:rPr>
              <a:t>定</a:t>
            </a:r>
            <a:r>
              <a:rPr lang="zh-TW" altLang="en-US" sz="3800" dirty="0" smtClean="0">
                <a:latin typeface="微軟正黑體" panose="020B0604030504040204" pitchFamily="34" charset="-120"/>
                <a:ea typeface="微軟正黑體" panose="020B0604030504040204" pitchFamily="34" charset="-120"/>
              </a:rPr>
              <a:t>要點</a:t>
            </a:r>
            <a:endParaRPr lang="zh-TW" altLang="en-US" sz="4000" dirty="0"/>
          </a:p>
        </p:txBody>
      </p:sp>
      <p:sp>
        <p:nvSpPr>
          <p:cNvPr id="3" name="內容版面配置區 2"/>
          <p:cNvSpPr>
            <a:spLocks noGrp="1"/>
          </p:cNvSpPr>
          <p:nvPr>
            <p:ph idx="1"/>
          </p:nvPr>
        </p:nvSpPr>
        <p:spPr>
          <a:xfrm>
            <a:off x="845574" y="1798321"/>
            <a:ext cx="10778390" cy="3992879"/>
          </a:xfrm>
        </p:spPr>
        <p:txBody>
          <a:bodyPr>
            <a:noAutofit/>
          </a:bodyPr>
          <a:lstStyle/>
          <a:p>
            <a:pPr marL="514350" indent="-514350">
              <a:buFont typeface="+mj-ea"/>
              <a:buAutoNum type="ea1ChtPeriod"/>
            </a:pPr>
            <a:r>
              <a:rPr lang="zh-TW" altLang="en-US" sz="3000" dirty="0"/>
              <a:t>本辦法之</a:t>
            </a:r>
            <a:r>
              <a:rPr lang="zh-TW" altLang="en-US" sz="3000" u="sng" dirty="0"/>
              <a:t>訂定依據</a:t>
            </a:r>
            <a:r>
              <a:rPr lang="zh-TW" altLang="en-US" sz="3000" dirty="0"/>
              <a:t>及</a:t>
            </a:r>
            <a:r>
              <a:rPr lang="zh-TW" altLang="en-US" sz="3000" u="sng" dirty="0"/>
              <a:t>主管機關</a:t>
            </a:r>
            <a:r>
              <a:rPr lang="zh-TW" altLang="en-US" sz="3000" dirty="0"/>
              <a:t>。</a:t>
            </a:r>
            <a:r>
              <a:rPr lang="en-US" altLang="zh-TW" sz="2000" dirty="0"/>
              <a:t>(</a:t>
            </a:r>
            <a:r>
              <a:rPr lang="zh-TW" altLang="en-US" sz="2000" dirty="0"/>
              <a:t>第</a:t>
            </a:r>
            <a:r>
              <a:rPr lang="en-US" altLang="zh-TW" sz="2000" dirty="0"/>
              <a:t>1</a:t>
            </a:r>
            <a:r>
              <a:rPr lang="zh-TW" altLang="en-US" sz="2000" dirty="0"/>
              <a:t>條及第</a:t>
            </a:r>
            <a:r>
              <a:rPr lang="en-US" altLang="zh-TW" sz="2000" dirty="0"/>
              <a:t>2</a:t>
            </a:r>
            <a:r>
              <a:rPr lang="zh-TW" altLang="en-US" sz="2000" dirty="0"/>
              <a:t>條</a:t>
            </a:r>
            <a:r>
              <a:rPr lang="en-US" altLang="zh-TW" sz="2000" dirty="0"/>
              <a:t>)</a:t>
            </a:r>
          </a:p>
          <a:p>
            <a:pPr marL="514350" indent="-514350">
              <a:buFont typeface="+mj-ea"/>
              <a:buAutoNum type="ea1ChtPeriod"/>
            </a:pPr>
            <a:r>
              <a:rPr lang="zh-TW" altLang="en-US" sz="3000" dirty="0"/>
              <a:t>指定地政</a:t>
            </a:r>
            <a:r>
              <a:rPr lang="zh-TW" altLang="en-US" sz="3000" dirty="0" smtClean="0"/>
              <a:t>類非</a:t>
            </a:r>
            <a:r>
              <a:rPr lang="zh-TW" altLang="en-US" sz="3000" dirty="0"/>
              <a:t>公務機關之</a:t>
            </a:r>
            <a:r>
              <a:rPr lang="zh-TW" altLang="en-US" sz="3000" dirty="0" smtClean="0"/>
              <a:t>定義</a:t>
            </a:r>
            <a:r>
              <a:rPr lang="zh-TW" altLang="en-US" sz="3000" dirty="0"/>
              <a:t>。 </a:t>
            </a:r>
            <a:r>
              <a:rPr lang="en-US" altLang="zh-TW" sz="2000" dirty="0" smtClean="0"/>
              <a:t>(</a:t>
            </a:r>
            <a:r>
              <a:rPr lang="zh-TW" altLang="en-US" sz="2000" dirty="0"/>
              <a:t>第</a:t>
            </a:r>
            <a:r>
              <a:rPr lang="en-US" altLang="zh-TW" sz="2000" dirty="0"/>
              <a:t>3</a:t>
            </a:r>
            <a:r>
              <a:rPr lang="zh-TW" altLang="en-US" sz="2000" dirty="0"/>
              <a:t>條</a:t>
            </a:r>
            <a:r>
              <a:rPr lang="en-US" altLang="zh-TW" sz="2000" dirty="0" smtClean="0"/>
              <a:t>)</a:t>
            </a:r>
          </a:p>
          <a:p>
            <a:pPr marL="514350" indent="-514350">
              <a:buFont typeface="+mj-ea"/>
              <a:buAutoNum type="ea1ChtPeriod"/>
            </a:pPr>
            <a:r>
              <a:rPr lang="zh-TW" altLang="en-US" sz="3000" dirty="0" smtClean="0"/>
              <a:t>非</a:t>
            </a:r>
            <a:r>
              <a:rPr lang="zh-TW" altLang="en-US" sz="3000" dirty="0"/>
              <a:t>公務機關應訂定個人資料檔案安全維護及業務終止後個人資料處理方法（以下</a:t>
            </a:r>
            <a:r>
              <a:rPr lang="zh-TW" altLang="en-US" sz="3000" dirty="0" smtClean="0"/>
              <a:t>簡稱安維計畫</a:t>
            </a:r>
            <a:r>
              <a:rPr lang="zh-TW" altLang="en-US" sz="3000" dirty="0"/>
              <a:t>及處理方法）、</a:t>
            </a:r>
            <a:r>
              <a:rPr lang="zh-TW" altLang="en-US" sz="3000" b="1" u="sng" dirty="0"/>
              <a:t>訂定內容</a:t>
            </a:r>
            <a:r>
              <a:rPr lang="zh-TW" altLang="en-US" sz="3000" dirty="0"/>
              <a:t>及</a:t>
            </a:r>
            <a:r>
              <a:rPr lang="zh-TW" altLang="en-US" sz="3000" b="1" u="sng" dirty="0"/>
              <a:t>報備查期限</a:t>
            </a:r>
            <a:r>
              <a:rPr lang="zh-TW" altLang="en-US" sz="3000" dirty="0" smtClean="0"/>
              <a:t>。</a:t>
            </a:r>
            <a:r>
              <a:rPr lang="en-US" altLang="zh-TW" sz="2000" dirty="0"/>
              <a:t>(</a:t>
            </a:r>
            <a:r>
              <a:rPr lang="zh-TW" altLang="en-US" sz="2000" dirty="0"/>
              <a:t>第</a:t>
            </a:r>
            <a:r>
              <a:rPr lang="en-US" altLang="zh-TW" sz="2000" dirty="0"/>
              <a:t>4</a:t>
            </a:r>
            <a:r>
              <a:rPr lang="zh-TW" altLang="en-US" sz="2000" dirty="0"/>
              <a:t>條</a:t>
            </a:r>
            <a:r>
              <a:rPr lang="en-US" altLang="zh-TW" sz="2000" dirty="0"/>
              <a:t>)</a:t>
            </a:r>
          </a:p>
          <a:p>
            <a:pPr marL="514350" indent="-514350">
              <a:buFont typeface="+mj-ea"/>
              <a:buAutoNum type="ea1ChtPeriod"/>
            </a:pPr>
            <a:r>
              <a:rPr lang="zh-TW" altLang="en-US" sz="3000" dirty="0" smtClean="0"/>
              <a:t>非</a:t>
            </a:r>
            <a:r>
              <a:rPr lang="zh-TW" altLang="en-US" sz="3000" dirty="0"/>
              <a:t>公務機關應配置適當</a:t>
            </a:r>
            <a:r>
              <a:rPr lang="zh-TW" altLang="en-US" sz="3000" b="1" u="sng" dirty="0">
                <a:solidFill>
                  <a:schemeClr val="accent5">
                    <a:lumMod val="50000"/>
                  </a:schemeClr>
                </a:solidFill>
              </a:rPr>
              <a:t>管理人員</a:t>
            </a:r>
            <a:r>
              <a:rPr lang="zh-TW" altLang="en-US" sz="3000" dirty="0"/>
              <a:t>及提供相當</a:t>
            </a:r>
            <a:r>
              <a:rPr lang="zh-TW" altLang="en-US" sz="3000" b="1" u="sng" dirty="0">
                <a:solidFill>
                  <a:schemeClr val="accent5">
                    <a:lumMod val="50000"/>
                  </a:schemeClr>
                </a:solidFill>
              </a:rPr>
              <a:t>資源</a:t>
            </a:r>
            <a:r>
              <a:rPr lang="zh-TW" altLang="en-US" sz="3000" dirty="0"/>
              <a:t>，以</a:t>
            </a:r>
            <a:r>
              <a:rPr lang="zh-TW" altLang="en-US" sz="3000" dirty="0" smtClean="0"/>
              <a:t>執行安維計畫</a:t>
            </a:r>
            <a:r>
              <a:rPr lang="zh-TW" altLang="en-US" sz="3000" dirty="0"/>
              <a:t>及處理方法，及</a:t>
            </a:r>
            <a:r>
              <a:rPr lang="zh-TW" altLang="en-US" sz="3000" b="1" u="sng" dirty="0">
                <a:solidFill>
                  <a:schemeClr val="accent5">
                    <a:lumMod val="50000"/>
                  </a:schemeClr>
                </a:solidFill>
              </a:rPr>
              <a:t>公告</a:t>
            </a:r>
            <a:r>
              <a:rPr lang="zh-TW" altLang="en-US" sz="3000" dirty="0"/>
              <a:t>個人資料保護</a:t>
            </a:r>
            <a:r>
              <a:rPr lang="zh-TW" altLang="en-US" sz="3000" b="1" u="sng" dirty="0">
                <a:solidFill>
                  <a:schemeClr val="accent5">
                    <a:lumMod val="50000"/>
                  </a:schemeClr>
                </a:solidFill>
              </a:rPr>
              <a:t>管理政策</a:t>
            </a:r>
            <a:r>
              <a:rPr lang="zh-TW" altLang="en-US" sz="3000" dirty="0"/>
              <a:t>等事項。</a:t>
            </a:r>
            <a:r>
              <a:rPr lang="en-US" altLang="zh-TW" sz="2000" dirty="0"/>
              <a:t>(</a:t>
            </a:r>
            <a:r>
              <a:rPr lang="zh-TW" altLang="en-US" sz="2000" dirty="0"/>
              <a:t>第</a:t>
            </a:r>
            <a:r>
              <a:rPr lang="en-US" altLang="zh-TW" sz="2000" dirty="0"/>
              <a:t>5</a:t>
            </a:r>
            <a:r>
              <a:rPr lang="zh-TW" altLang="en-US" sz="2000" dirty="0"/>
              <a:t>條</a:t>
            </a:r>
            <a:r>
              <a:rPr lang="en-US" altLang="zh-TW" sz="2000" dirty="0"/>
              <a:t>)</a:t>
            </a:r>
            <a:endParaRPr lang="zh-TW" altLang="zh-TW" sz="2000" dirty="0"/>
          </a:p>
        </p:txBody>
      </p:sp>
      <p:sp>
        <p:nvSpPr>
          <p:cNvPr id="4" name="投影片編號版面配置區 3"/>
          <p:cNvSpPr>
            <a:spLocks noGrp="1"/>
          </p:cNvSpPr>
          <p:nvPr>
            <p:ph type="sldNum" sz="quarter" idx="12"/>
          </p:nvPr>
        </p:nvSpPr>
        <p:spPr/>
        <p:txBody>
          <a:bodyPr/>
          <a:lstStyle/>
          <a:p>
            <a:fld id="{4FAB73BC-B049-4115-A692-8D63A059BFB8}" type="slidenum">
              <a:rPr lang="en-US" smtClean="0"/>
              <a:t>20</a:t>
            </a:fld>
            <a:endParaRPr lang="en-US" dirty="0"/>
          </a:p>
        </p:txBody>
      </p:sp>
    </p:spTree>
    <p:extLst>
      <p:ext uri="{BB962C8B-B14F-4D97-AF65-F5344CB8AC3E}">
        <p14:creationId xmlns:p14="http://schemas.microsoft.com/office/powerpoint/2010/main" val="14789560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65564" y="0"/>
            <a:ext cx="10058400" cy="1088136"/>
          </a:xfrm>
        </p:spPr>
        <p:txBody>
          <a:bodyPr/>
          <a:lstStyle/>
          <a:p>
            <a:r>
              <a:rPr lang="zh-TW" altLang="en-US" sz="3800" dirty="0">
                <a:latin typeface="微軟正黑體" panose="020B0604030504040204" pitchFamily="34" charset="-120"/>
              </a:rPr>
              <a:t>「內政部指定地政類非公務機關個人資料檔案安全維護管理辦法」訂</a:t>
            </a:r>
            <a:r>
              <a:rPr lang="zh-TW" altLang="en-US" sz="3800" dirty="0">
                <a:latin typeface="微軟正黑體" panose="020B0604030504040204" pitchFamily="34" charset="-120"/>
                <a:ea typeface="微軟正黑體" panose="020B0604030504040204" pitchFamily="34" charset="-120"/>
              </a:rPr>
              <a:t>定</a:t>
            </a:r>
            <a:r>
              <a:rPr lang="zh-TW" altLang="en-US" sz="3800" dirty="0" smtClean="0">
                <a:latin typeface="微軟正黑體" panose="020B0604030504040204" pitchFamily="34" charset="-120"/>
                <a:ea typeface="微軟正黑體" panose="020B0604030504040204" pitchFamily="34" charset="-120"/>
              </a:rPr>
              <a:t>要點</a:t>
            </a:r>
            <a:endParaRPr lang="zh-TW" altLang="en-US" sz="4000" dirty="0"/>
          </a:p>
        </p:txBody>
      </p:sp>
      <p:sp>
        <p:nvSpPr>
          <p:cNvPr id="3" name="內容版面配置區 2"/>
          <p:cNvSpPr>
            <a:spLocks noGrp="1"/>
          </p:cNvSpPr>
          <p:nvPr>
            <p:ph idx="1"/>
          </p:nvPr>
        </p:nvSpPr>
        <p:spPr>
          <a:xfrm>
            <a:off x="845574" y="1493521"/>
            <a:ext cx="10778390" cy="4789792"/>
          </a:xfrm>
        </p:spPr>
        <p:txBody>
          <a:bodyPr>
            <a:noAutofit/>
          </a:bodyPr>
          <a:lstStyle/>
          <a:p>
            <a:pPr marL="538163" indent="-538163">
              <a:buFont typeface="+mj-ea"/>
              <a:buAutoNum type="ea1ChtPeriod" startAt="5"/>
            </a:pPr>
            <a:r>
              <a:rPr lang="zh-TW" altLang="zh-TW" sz="3200" dirty="0"/>
              <a:t>個人資料</a:t>
            </a:r>
            <a:r>
              <a:rPr lang="zh-TW" altLang="zh-TW" sz="3200" u="sng" dirty="0"/>
              <a:t>範圍之界定</a:t>
            </a:r>
            <a:r>
              <a:rPr lang="zh-TW" altLang="zh-TW" sz="3200" dirty="0"/>
              <a:t>及個人資料檔案現況之</a:t>
            </a:r>
            <a:r>
              <a:rPr lang="zh-TW" altLang="zh-TW" sz="3200" u="sng" dirty="0"/>
              <a:t>盤點</a:t>
            </a:r>
            <a:r>
              <a:rPr lang="zh-TW" altLang="zh-TW" sz="3200" dirty="0"/>
              <a:t>、業務流程之</a:t>
            </a:r>
            <a:r>
              <a:rPr lang="zh-TW" altLang="zh-TW" sz="3200" u="sng" dirty="0"/>
              <a:t>風險分析與管控</a:t>
            </a:r>
            <a:r>
              <a:rPr lang="zh-TW" altLang="zh-TW" sz="3200" dirty="0"/>
              <a:t>，及相關侵害事故之</a:t>
            </a:r>
            <a:r>
              <a:rPr lang="zh-TW" altLang="zh-TW" sz="3200" u="sng" dirty="0"/>
              <a:t>應變</a:t>
            </a:r>
            <a:r>
              <a:rPr lang="zh-TW" altLang="zh-TW" sz="3200" dirty="0"/>
              <a:t>等事項。</a:t>
            </a:r>
            <a:r>
              <a:rPr lang="en-US" altLang="zh-TW" sz="2000" dirty="0"/>
              <a:t>(</a:t>
            </a:r>
            <a:r>
              <a:rPr lang="zh-TW" altLang="en-US" sz="2000" dirty="0"/>
              <a:t>第</a:t>
            </a:r>
            <a:r>
              <a:rPr lang="en-US" altLang="zh-TW" sz="2000" dirty="0"/>
              <a:t>6</a:t>
            </a:r>
            <a:r>
              <a:rPr lang="zh-TW" altLang="en-US" sz="2000" dirty="0"/>
              <a:t>條至</a:t>
            </a:r>
            <a:r>
              <a:rPr lang="zh-TW" altLang="zh-TW" sz="2000" dirty="0"/>
              <a:t>第</a:t>
            </a:r>
            <a:r>
              <a:rPr lang="en-US" altLang="zh-TW" sz="2000" dirty="0"/>
              <a:t>8</a:t>
            </a:r>
            <a:r>
              <a:rPr lang="zh-TW" altLang="zh-TW" sz="2000" dirty="0"/>
              <a:t>條</a:t>
            </a:r>
            <a:r>
              <a:rPr lang="en-US" altLang="zh-TW" sz="2000" dirty="0"/>
              <a:t>)</a:t>
            </a:r>
            <a:r>
              <a:rPr lang="zh-TW" altLang="en-US" sz="2000" dirty="0"/>
              <a:t> </a:t>
            </a:r>
            <a:endParaRPr lang="en-US" altLang="zh-TW" sz="2000" dirty="0"/>
          </a:p>
          <a:p>
            <a:pPr marL="514350" indent="-514350">
              <a:buFont typeface="+mj-ea"/>
              <a:buAutoNum type="ea1ChtPeriod" startAt="5"/>
            </a:pPr>
            <a:r>
              <a:rPr lang="zh-TW" altLang="en-US" sz="3200" dirty="0" smtClean="0"/>
              <a:t>非</a:t>
            </a:r>
            <a:r>
              <a:rPr lang="zh-TW" altLang="zh-TW" sz="3200" dirty="0" smtClean="0"/>
              <a:t>公務</a:t>
            </a:r>
            <a:r>
              <a:rPr lang="zh-TW" altLang="zh-TW" sz="3200" dirty="0"/>
              <a:t>機關</a:t>
            </a:r>
            <a:r>
              <a:rPr lang="zh-TW" altLang="zh-TW" sz="3200" u="sng" dirty="0"/>
              <a:t>所屬人員</a:t>
            </a:r>
            <a:r>
              <a:rPr lang="zh-TW" altLang="zh-TW" sz="3200" dirty="0"/>
              <a:t>為執行業務蒐集、處理及利用個人資料之</a:t>
            </a:r>
            <a:r>
              <a:rPr lang="zh-TW" altLang="zh-TW" sz="3200" u="sng" dirty="0"/>
              <a:t>規範</a:t>
            </a:r>
            <a:r>
              <a:rPr lang="zh-TW" altLang="zh-TW" sz="3200" dirty="0"/>
              <a:t>、非公務機關應</a:t>
            </a:r>
            <a:r>
              <a:rPr lang="zh-TW" altLang="zh-TW" sz="3200" u="sng" dirty="0"/>
              <a:t>遵守告知義務</a:t>
            </a:r>
            <a:r>
              <a:rPr lang="zh-TW" altLang="zh-TW" sz="3200" dirty="0"/>
              <a:t>等事項。</a:t>
            </a:r>
            <a:r>
              <a:rPr lang="en-US" altLang="zh-TW" sz="2000" dirty="0"/>
              <a:t>(</a:t>
            </a:r>
            <a:r>
              <a:rPr lang="zh-TW" altLang="zh-TW" sz="2000" dirty="0"/>
              <a:t>第</a:t>
            </a:r>
            <a:r>
              <a:rPr lang="en-US" altLang="zh-TW" sz="2000" dirty="0"/>
              <a:t>9</a:t>
            </a:r>
            <a:r>
              <a:rPr lang="zh-TW" altLang="zh-TW" sz="2000" dirty="0"/>
              <a:t>條及第</a:t>
            </a:r>
            <a:r>
              <a:rPr lang="en-US" altLang="zh-TW" sz="2000" dirty="0"/>
              <a:t>10</a:t>
            </a:r>
            <a:r>
              <a:rPr lang="zh-TW" altLang="zh-TW" sz="2000" dirty="0"/>
              <a:t>條</a:t>
            </a:r>
            <a:r>
              <a:rPr lang="en-US" altLang="zh-TW" sz="2000" dirty="0"/>
              <a:t>)</a:t>
            </a:r>
          </a:p>
          <a:p>
            <a:pPr marL="514350" indent="-514350">
              <a:buFont typeface="+mj-ea"/>
              <a:buAutoNum type="ea1ChtPeriod" startAt="5"/>
            </a:pPr>
            <a:r>
              <a:rPr lang="zh-TW" altLang="zh-TW" sz="3200" dirty="0"/>
              <a:t>依不動產經紀</a:t>
            </a:r>
            <a:r>
              <a:rPr lang="zh-TW" altLang="zh-TW" sz="3200" dirty="0" smtClean="0"/>
              <a:t>業行業</a:t>
            </a:r>
            <a:r>
              <a:rPr lang="zh-TW" altLang="zh-TW" sz="3200" dirty="0"/>
              <a:t>特性，除</a:t>
            </a:r>
            <a:r>
              <a:rPr lang="zh-TW" altLang="zh-TW" sz="3200" u="sng" dirty="0"/>
              <a:t>應尊重當事人拒絕接受行銷之權利</a:t>
            </a:r>
            <a:r>
              <a:rPr lang="zh-TW" altLang="zh-TW" sz="3200" dirty="0"/>
              <a:t>，應有</a:t>
            </a:r>
            <a:r>
              <a:rPr lang="zh-TW" altLang="zh-TW" sz="3200" u="sng" dirty="0"/>
              <a:t>將拒絕情形通知總公司</a:t>
            </a:r>
            <a:r>
              <a:rPr lang="zh-TW" altLang="zh-TW" sz="3200" dirty="0"/>
              <a:t>、</a:t>
            </a:r>
            <a:r>
              <a:rPr lang="zh-TW" altLang="zh-TW" sz="3200" u="sng" dirty="0"/>
              <a:t>加盟店</a:t>
            </a:r>
            <a:r>
              <a:rPr lang="zh-TW" altLang="zh-TW" sz="3200" dirty="0"/>
              <a:t>及有</a:t>
            </a:r>
            <a:r>
              <a:rPr lang="zh-TW" altLang="zh-TW" sz="3200" u="sng" dirty="0"/>
              <a:t>參與聯賣服務者</a:t>
            </a:r>
            <a:r>
              <a:rPr lang="zh-TW" altLang="zh-TW" sz="3200" dirty="0"/>
              <a:t>作統一處理之機制。</a:t>
            </a:r>
            <a:r>
              <a:rPr lang="en-US" altLang="zh-TW" sz="2000" dirty="0"/>
              <a:t>(</a:t>
            </a:r>
            <a:r>
              <a:rPr lang="zh-TW" altLang="zh-TW" sz="2000" dirty="0"/>
              <a:t>第</a:t>
            </a:r>
            <a:r>
              <a:rPr lang="en-US" altLang="zh-TW" sz="2000" dirty="0"/>
              <a:t>11</a:t>
            </a:r>
            <a:r>
              <a:rPr lang="zh-TW" altLang="zh-TW" sz="2000" dirty="0"/>
              <a:t>條</a:t>
            </a:r>
            <a:r>
              <a:rPr lang="en-US" altLang="zh-TW" sz="2000" dirty="0"/>
              <a:t>)</a:t>
            </a:r>
            <a:endParaRPr lang="zh-TW" altLang="zh-TW" sz="2000" dirty="0"/>
          </a:p>
        </p:txBody>
      </p:sp>
      <p:sp>
        <p:nvSpPr>
          <p:cNvPr id="4" name="投影片編號版面配置區 3"/>
          <p:cNvSpPr>
            <a:spLocks noGrp="1"/>
          </p:cNvSpPr>
          <p:nvPr>
            <p:ph type="sldNum" sz="quarter" idx="12"/>
          </p:nvPr>
        </p:nvSpPr>
        <p:spPr/>
        <p:txBody>
          <a:bodyPr/>
          <a:lstStyle/>
          <a:p>
            <a:fld id="{4FAB73BC-B049-4115-A692-8D63A059BFB8}" type="slidenum">
              <a:rPr lang="en-US" smtClean="0"/>
              <a:t>21</a:t>
            </a:fld>
            <a:endParaRPr lang="en-US" dirty="0"/>
          </a:p>
        </p:txBody>
      </p:sp>
    </p:spTree>
    <p:extLst>
      <p:ext uri="{BB962C8B-B14F-4D97-AF65-F5344CB8AC3E}">
        <p14:creationId xmlns:p14="http://schemas.microsoft.com/office/powerpoint/2010/main" val="5329773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65564" y="0"/>
            <a:ext cx="10058400" cy="1088136"/>
          </a:xfrm>
        </p:spPr>
        <p:txBody>
          <a:bodyPr/>
          <a:lstStyle/>
          <a:p>
            <a:r>
              <a:rPr lang="zh-TW" altLang="en-US" sz="3800" dirty="0">
                <a:latin typeface="微軟正黑體" panose="020B0604030504040204" pitchFamily="34" charset="-120"/>
              </a:rPr>
              <a:t>「內政部指定地政類非公務機關個人資料檔案安全維護管理辦法」訂</a:t>
            </a:r>
            <a:r>
              <a:rPr lang="zh-TW" altLang="en-US" sz="3800" dirty="0">
                <a:latin typeface="微軟正黑體" panose="020B0604030504040204" pitchFamily="34" charset="-120"/>
                <a:ea typeface="微軟正黑體" panose="020B0604030504040204" pitchFamily="34" charset="-120"/>
              </a:rPr>
              <a:t>定</a:t>
            </a:r>
            <a:r>
              <a:rPr lang="zh-TW" altLang="en-US" sz="3800" dirty="0" smtClean="0">
                <a:latin typeface="微軟正黑體" panose="020B0604030504040204" pitchFamily="34" charset="-120"/>
                <a:ea typeface="微軟正黑體" panose="020B0604030504040204" pitchFamily="34" charset="-120"/>
              </a:rPr>
              <a:t>要點</a:t>
            </a:r>
            <a:endParaRPr lang="zh-TW" altLang="en-US" sz="4000" dirty="0"/>
          </a:p>
        </p:txBody>
      </p:sp>
      <p:sp>
        <p:nvSpPr>
          <p:cNvPr id="3" name="內容版面配置區 2"/>
          <p:cNvSpPr>
            <a:spLocks noGrp="1"/>
          </p:cNvSpPr>
          <p:nvPr>
            <p:ph idx="1"/>
          </p:nvPr>
        </p:nvSpPr>
        <p:spPr>
          <a:xfrm>
            <a:off x="845574" y="1798321"/>
            <a:ext cx="10778390" cy="3992879"/>
          </a:xfrm>
        </p:spPr>
        <p:txBody>
          <a:bodyPr>
            <a:noAutofit/>
          </a:bodyPr>
          <a:lstStyle/>
          <a:p>
            <a:pPr marL="808038" indent="-808038">
              <a:buFont typeface="+mj-ea"/>
              <a:buAutoNum type="ea1ChtPeriod" startAt="8"/>
            </a:pPr>
            <a:r>
              <a:rPr lang="zh-TW" altLang="zh-TW" sz="3200" dirty="0"/>
              <a:t>非公務機關</a:t>
            </a:r>
            <a:r>
              <a:rPr lang="zh-TW" altLang="zh-TW" sz="3200" b="1" dirty="0">
                <a:solidFill>
                  <a:schemeClr val="accent5">
                    <a:lumMod val="50000"/>
                  </a:schemeClr>
                </a:solidFill>
              </a:rPr>
              <a:t>國際傳輸</a:t>
            </a:r>
            <a:r>
              <a:rPr lang="zh-TW" altLang="zh-TW" sz="3200" dirty="0"/>
              <a:t>個人資料時</a:t>
            </a:r>
            <a:r>
              <a:rPr lang="zh-TW" altLang="zh-TW" sz="3200" b="1" dirty="0">
                <a:solidFill>
                  <a:schemeClr val="accent5">
                    <a:lumMod val="50000"/>
                  </a:schemeClr>
                </a:solidFill>
              </a:rPr>
              <a:t>應遵循事項</a:t>
            </a:r>
            <a:r>
              <a:rPr lang="zh-TW" altLang="zh-TW" sz="3200" dirty="0"/>
              <a:t>。</a:t>
            </a:r>
            <a:r>
              <a:rPr lang="en-US" altLang="zh-TW" sz="2000" dirty="0"/>
              <a:t>(</a:t>
            </a:r>
            <a:r>
              <a:rPr lang="zh-TW" altLang="zh-TW" sz="2000" dirty="0"/>
              <a:t>第</a:t>
            </a:r>
            <a:r>
              <a:rPr lang="en-US" altLang="zh-TW" sz="2000" dirty="0"/>
              <a:t>12</a:t>
            </a:r>
            <a:r>
              <a:rPr lang="zh-TW" altLang="zh-TW" sz="2000" dirty="0"/>
              <a:t>條</a:t>
            </a:r>
            <a:r>
              <a:rPr lang="en-US" altLang="zh-TW" sz="2000" dirty="0"/>
              <a:t>)</a:t>
            </a:r>
            <a:r>
              <a:rPr lang="zh-TW" altLang="en-US" sz="2000" dirty="0"/>
              <a:t> </a:t>
            </a:r>
            <a:endParaRPr lang="en-US" altLang="zh-TW" sz="2000" dirty="0"/>
          </a:p>
          <a:p>
            <a:pPr marL="808038" indent="-808038">
              <a:buFont typeface="+mj-ea"/>
              <a:buAutoNum type="ea1ChtPeriod" startAt="8"/>
            </a:pPr>
            <a:r>
              <a:rPr lang="zh-TW" altLang="zh-TW" sz="3200" dirty="0"/>
              <a:t>非公務機關對於</a:t>
            </a:r>
            <a:r>
              <a:rPr lang="zh-TW" altLang="zh-TW" sz="3200" b="1" dirty="0">
                <a:solidFill>
                  <a:schemeClr val="accent5">
                    <a:lumMod val="50000"/>
                  </a:schemeClr>
                </a:solidFill>
              </a:rPr>
              <a:t>當事人行使</a:t>
            </a:r>
            <a:r>
              <a:rPr lang="zh-TW" altLang="zh-TW" sz="3200" dirty="0"/>
              <a:t>本法第三條規定之</a:t>
            </a:r>
            <a:r>
              <a:rPr lang="zh-TW" altLang="zh-TW" sz="3200" b="1" dirty="0">
                <a:solidFill>
                  <a:schemeClr val="accent5">
                    <a:lumMod val="50000"/>
                  </a:schemeClr>
                </a:solidFill>
              </a:rPr>
              <a:t>權利</a:t>
            </a:r>
            <a:r>
              <a:rPr lang="zh-TW" altLang="zh-TW" sz="3200" dirty="0"/>
              <a:t>時採取之措施。</a:t>
            </a:r>
            <a:r>
              <a:rPr lang="en-US" altLang="zh-TW" sz="2000" dirty="0" smtClean="0"/>
              <a:t>(</a:t>
            </a:r>
            <a:r>
              <a:rPr lang="zh-TW" altLang="zh-TW" sz="2000" dirty="0" smtClean="0"/>
              <a:t>第</a:t>
            </a:r>
            <a:r>
              <a:rPr lang="en-US" altLang="zh-TW" sz="2000" dirty="0" smtClean="0"/>
              <a:t>13</a:t>
            </a:r>
            <a:r>
              <a:rPr lang="zh-TW" altLang="zh-TW" sz="2000" dirty="0" smtClean="0"/>
              <a:t>條</a:t>
            </a:r>
            <a:r>
              <a:rPr lang="en-US" altLang="zh-TW" sz="2000" dirty="0" smtClean="0"/>
              <a:t>)</a:t>
            </a:r>
            <a:endParaRPr lang="en-US" altLang="zh-TW" sz="2000" dirty="0"/>
          </a:p>
          <a:p>
            <a:pPr marL="808038" indent="-808038">
              <a:buFont typeface="+mj-ea"/>
              <a:buAutoNum type="ea1ChtPeriod" startAt="8"/>
            </a:pPr>
            <a:r>
              <a:rPr lang="zh-TW" altLang="zh-TW" sz="3200" dirty="0"/>
              <a:t>非公務機關對所保管之</a:t>
            </a:r>
            <a:r>
              <a:rPr lang="zh-TW" altLang="zh-TW" sz="3200" u="sng" dirty="0">
                <a:solidFill>
                  <a:schemeClr val="accent5">
                    <a:lumMod val="50000"/>
                  </a:schemeClr>
                </a:solidFill>
              </a:rPr>
              <a:t>個人資料檔案</a:t>
            </a:r>
            <a:r>
              <a:rPr lang="zh-TW" altLang="zh-TW" sz="3200" dirty="0"/>
              <a:t>應採取必要適當之</a:t>
            </a:r>
            <a:r>
              <a:rPr lang="zh-TW" altLang="zh-TW" sz="3200" u="sng" dirty="0">
                <a:solidFill>
                  <a:schemeClr val="accent5">
                    <a:lumMod val="50000"/>
                  </a:schemeClr>
                </a:solidFill>
              </a:rPr>
              <a:t>防護措施</a:t>
            </a:r>
            <a:r>
              <a:rPr lang="zh-TW" altLang="zh-TW" sz="3200" dirty="0"/>
              <a:t>，並應對</a:t>
            </a:r>
            <a:r>
              <a:rPr lang="zh-TW" altLang="zh-TW" sz="3200" u="sng" dirty="0">
                <a:solidFill>
                  <a:schemeClr val="accent5">
                    <a:lumMod val="50000"/>
                  </a:schemeClr>
                </a:solidFill>
              </a:rPr>
              <a:t>所屬人員</a:t>
            </a:r>
            <a:r>
              <a:rPr lang="zh-TW" altLang="zh-TW" sz="3200" dirty="0"/>
              <a:t>有適度之</a:t>
            </a:r>
            <a:r>
              <a:rPr lang="zh-TW" altLang="zh-TW" sz="3200" u="sng" dirty="0">
                <a:solidFill>
                  <a:schemeClr val="accent5">
                    <a:lumMod val="50000"/>
                  </a:schemeClr>
                </a:solidFill>
              </a:rPr>
              <a:t>管理措施</a:t>
            </a:r>
            <a:r>
              <a:rPr lang="zh-TW" altLang="zh-TW" sz="3200" dirty="0"/>
              <a:t>。</a:t>
            </a:r>
            <a:r>
              <a:rPr lang="en-US" altLang="zh-TW" sz="2000" dirty="0"/>
              <a:t>(</a:t>
            </a:r>
            <a:r>
              <a:rPr lang="zh-TW" altLang="zh-TW" sz="2000" dirty="0"/>
              <a:t>第</a:t>
            </a:r>
            <a:r>
              <a:rPr lang="en-US" altLang="zh-TW" sz="2000" dirty="0"/>
              <a:t>14</a:t>
            </a:r>
            <a:r>
              <a:rPr lang="zh-TW" altLang="zh-TW" sz="2000" dirty="0"/>
              <a:t>條</a:t>
            </a:r>
            <a:r>
              <a:rPr lang="zh-TW" altLang="en-US" sz="2000" dirty="0"/>
              <a:t>及第</a:t>
            </a:r>
            <a:r>
              <a:rPr lang="en-US" altLang="zh-TW" sz="2000" dirty="0"/>
              <a:t>15</a:t>
            </a:r>
            <a:r>
              <a:rPr lang="zh-TW" altLang="en-US" sz="2000" dirty="0"/>
              <a:t>條</a:t>
            </a:r>
            <a:r>
              <a:rPr lang="en-US" altLang="zh-TW" sz="2000" dirty="0"/>
              <a:t>)</a:t>
            </a:r>
          </a:p>
          <a:p>
            <a:pPr marL="808038" indent="-808038">
              <a:buFont typeface="+mj-ea"/>
              <a:buAutoNum type="ea1ChtPeriod" startAt="8"/>
            </a:pPr>
            <a:r>
              <a:rPr lang="zh-TW" altLang="zh-TW" sz="3200" dirty="0"/>
              <a:t>非公務機關使用</a:t>
            </a:r>
            <a:r>
              <a:rPr lang="zh-TW" altLang="zh-TW" sz="3200" b="1" u="sng" dirty="0">
                <a:solidFill>
                  <a:schemeClr val="accent5">
                    <a:lumMod val="50000"/>
                  </a:schemeClr>
                </a:solidFill>
              </a:rPr>
              <a:t>資通訊系統</a:t>
            </a:r>
            <a:r>
              <a:rPr lang="zh-TW" altLang="zh-TW" sz="3200" dirty="0"/>
              <a:t>蒐集、處理或利用個人資料時應採取之</a:t>
            </a:r>
            <a:r>
              <a:rPr lang="zh-TW" altLang="zh-TW" sz="3200" u="sng" dirty="0">
                <a:solidFill>
                  <a:schemeClr val="accent5">
                    <a:lumMod val="50000"/>
                  </a:schemeClr>
                </a:solidFill>
              </a:rPr>
              <a:t>資訊安全措施</a:t>
            </a:r>
            <a:r>
              <a:rPr lang="zh-TW" altLang="zh-TW" sz="3200" dirty="0" smtClean="0"/>
              <a:t>。</a:t>
            </a:r>
            <a:r>
              <a:rPr lang="en-US" altLang="zh-TW" sz="2000" dirty="0"/>
              <a:t>(</a:t>
            </a:r>
            <a:r>
              <a:rPr lang="zh-TW" altLang="zh-TW" sz="2000" dirty="0"/>
              <a:t>第</a:t>
            </a:r>
            <a:r>
              <a:rPr lang="en-US" altLang="zh-TW" sz="2000" dirty="0"/>
              <a:t>16</a:t>
            </a:r>
            <a:r>
              <a:rPr lang="zh-TW" altLang="zh-TW" sz="2000" dirty="0"/>
              <a:t>條</a:t>
            </a:r>
            <a:r>
              <a:rPr lang="en-US" altLang="zh-TW" sz="2000" dirty="0"/>
              <a:t>)</a:t>
            </a:r>
          </a:p>
        </p:txBody>
      </p:sp>
      <p:sp>
        <p:nvSpPr>
          <p:cNvPr id="4" name="投影片編號版面配置區 3"/>
          <p:cNvSpPr>
            <a:spLocks noGrp="1"/>
          </p:cNvSpPr>
          <p:nvPr>
            <p:ph type="sldNum" sz="quarter" idx="12"/>
          </p:nvPr>
        </p:nvSpPr>
        <p:spPr/>
        <p:txBody>
          <a:bodyPr/>
          <a:lstStyle/>
          <a:p>
            <a:fld id="{4FAB73BC-B049-4115-A692-8D63A059BFB8}" type="slidenum">
              <a:rPr lang="en-US" smtClean="0"/>
              <a:t>22</a:t>
            </a:fld>
            <a:endParaRPr lang="en-US" dirty="0"/>
          </a:p>
        </p:txBody>
      </p:sp>
    </p:spTree>
    <p:extLst>
      <p:ext uri="{BB962C8B-B14F-4D97-AF65-F5344CB8AC3E}">
        <p14:creationId xmlns:p14="http://schemas.microsoft.com/office/powerpoint/2010/main" val="36907895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65564" y="0"/>
            <a:ext cx="10058400" cy="1088136"/>
          </a:xfrm>
        </p:spPr>
        <p:txBody>
          <a:bodyPr/>
          <a:lstStyle/>
          <a:p>
            <a:r>
              <a:rPr lang="zh-TW" altLang="en-US" sz="3800" dirty="0">
                <a:latin typeface="微軟正黑體" panose="020B0604030504040204" pitchFamily="34" charset="-120"/>
              </a:rPr>
              <a:t>「內政部指定地政類非公務機關個人資料檔案安全維護管理辦法」訂</a:t>
            </a:r>
            <a:r>
              <a:rPr lang="zh-TW" altLang="en-US" sz="3800" dirty="0">
                <a:latin typeface="微軟正黑體" panose="020B0604030504040204" pitchFamily="34" charset="-120"/>
                <a:ea typeface="微軟正黑體" panose="020B0604030504040204" pitchFamily="34" charset="-120"/>
              </a:rPr>
              <a:t>定</a:t>
            </a:r>
            <a:r>
              <a:rPr lang="zh-TW" altLang="en-US" sz="3800" dirty="0" smtClean="0">
                <a:latin typeface="微軟正黑體" panose="020B0604030504040204" pitchFamily="34" charset="-120"/>
                <a:ea typeface="微軟正黑體" panose="020B0604030504040204" pitchFamily="34" charset="-120"/>
              </a:rPr>
              <a:t>要點</a:t>
            </a:r>
            <a:endParaRPr lang="zh-TW" altLang="en-US" sz="4000" dirty="0"/>
          </a:p>
        </p:txBody>
      </p:sp>
      <p:sp>
        <p:nvSpPr>
          <p:cNvPr id="3" name="內容版面配置區 2"/>
          <p:cNvSpPr>
            <a:spLocks noGrp="1"/>
          </p:cNvSpPr>
          <p:nvPr>
            <p:ph idx="1"/>
          </p:nvPr>
        </p:nvSpPr>
        <p:spPr>
          <a:xfrm>
            <a:off x="845574" y="1798321"/>
            <a:ext cx="10778390" cy="3992879"/>
          </a:xfrm>
        </p:spPr>
        <p:txBody>
          <a:bodyPr>
            <a:noAutofit/>
          </a:bodyPr>
          <a:lstStyle/>
          <a:p>
            <a:pPr marL="808038" indent="-808038">
              <a:buFont typeface="+mj-ea"/>
              <a:buAutoNum type="ea1ChtPeriod" startAt="12"/>
            </a:pPr>
            <a:r>
              <a:rPr lang="zh-TW" altLang="zh-TW" sz="3200" dirty="0"/>
              <a:t>非公務機關應定期或不定期對所屬人員進行</a:t>
            </a:r>
            <a:r>
              <a:rPr lang="zh-TW" altLang="zh-TW" sz="3200" u="sng" dirty="0"/>
              <a:t>教育宣導</a:t>
            </a:r>
            <a:r>
              <a:rPr lang="zh-TW" altLang="zh-TW" sz="3000" dirty="0" smtClean="0"/>
              <a:t>。</a:t>
            </a:r>
            <a:r>
              <a:rPr lang="en-US" altLang="zh-TW" sz="2000" dirty="0"/>
              <a:t>(</a:t>
            </a:r>
            <a:r>
              <a:rPr lang="zh-TW" altLang="zh-TW" sz="2000" dirty="0"/>
              <a:t>第</a:t>
            </a:r>
            <a:r>
              <a:rPr lang="en-US" altLang="zh-TW" sz="2000" dirty="0"/>
              <a:t>17</a:t>
            </a:r>
            <a:r>
              <a:rPr lang="zh-TW" altLang="zh-TW" sz="2000" dirty="0"/>
              <a:t>條</a:t>
            </a:r>
            <a:r>
              <a:rPr lang="en-US" altLang="zh-TW" sz="2000" dirty="0"/>
              <a:t>)</a:t>
            </a:r>
            <a:r>
              <a:rPr lang="zh-TW" altLang="en-US" sz="2000" dirty="0"/>
              <a:t> </a:t>
            </a:r>
            <a:endParaRPr lang="en-US" altLang="zh-TW" sz="2000" dirty="0"/>
          </a:p>
          <a:p>
            <a:pPr marL="808038" indent="-808038">
              <a:buFont typeface="+mj-ea"/>
              <a:buAutoNum type="ea1ChtPeriod" startAt="12"/>
            </a:pPr>
            <a:r>
              <a:rPr lang="zh-TW" altLang="zh-TW" sz="3200" dirty="0"/>
              <a:t>本計畫及處理方法之</a:t>
            </a:r>
            <a:r>
              <a:rPr lang="zh-TW" altLang="zh-TW" sz="3200" u="sng" dirty="0"/>
              <a:t>稽核</a:t>
            </a:r>
            <a:r>
              <a:rPr lang="zh-TW" altLang="zh-TW" sz="3200" dirty="0"/>
              <a:t>、使用</a:t>
            </a:r>
            <a:r>
              <a:rPr lang="zh-TW" altLang="zh-TW" sz="3200" u="sng" dirty="0"/>
              <a:t>紀錄留存</a:t>
            </a:r>
            <a:r>
              <a:rPr lang="zh-TW" altLang="zh-TW" sz="3200" dirty="0"/>
              <a:t>、</a:t>
            </a:r>
            <a:r>
              <a:rPr lang="zh-TW" altLang="zh-TW" sz="3200" u="sng" dirty="0"/>
              <a:t>檢討改善</a:t>
            </a:r>
            <a:r>
              <a:rPr lang="zh-TW" altLang="zh-TW" sz="3200" dirty="0"/>
              <a:t>等事項</a:t>
            </a:r>
            <a:r>
              <a:rPr lang="zh-TW" altLang="zh-TW" sz="3000" dirty="0" smtClean="0"/>
              <a:t>。</a:t>
            </a:r>
            <a:r>
              <a:rPr lang="en-US" altLang="zh-TW" sz="2000" dirty="0" smtClean="0"/>
              <a:t>(</a:t>
            </a:r>
            <a:r>
              <a:rPr lang="zh-TW" altLang="zh-TW" sz="2000" dirty="0" smtClean="0"/>
              <a:t>第</a:t>
            </a:r>
            <a:r>
              <a:rPr lang="en-US" altLang="zh-TW" sz="2000" dirty="0" smtClean="0"/>
              <a:t>18</a:t>
            </a:r>
            <a:r>
              <a:rPr lang="zh-TW" altLang="zh-TW" sz="2000" dirty="0" smtClean="0"/>
              <a:t>條</a:t>
            </a:r>
            <a:r>
              <a:rPr lang="zh-TW" altLang="en-US" sz="2000" dirty="0"/>
              <a:t>至</a:t>
            </a:r>
            <a:r>
              <a:rPr lang="zh-TW" altLang="zh-TW" sz="2000" dirty="0" smtClean="0"/>
              <a:t>第</a:t>
            </a:r>
            <a:r>
              <a:rPr lang="en-US" altLang="zh-TW" sz="2000" dirty="0" smtClean="0"/>
              <a:t>20</a:t>
            </a:r>
            <a:r>
              <a:rPr lang="zh-TW" altLang="zh-TW" sz="2000" dirty="0" smtClean="0"/>
              <a:t>條</a:t>
            </a:r>
            <a:r>
              <a:rPr lang="en-US" altLang="zh-TW" sz="2000" dirty="0" smtClean="0"/>
              <a:t>)</a:t>
            </a:r>
            <a:endParaRPr lang="en-US" altLang="zh-TW" sz="2000" dirty="0"/>
          </a:p>
          <a:p>
            <a:pPr marL="808038" indent="-808038">
              <a:buFont typeface="+mj-ea"/>
              <a:buAutoNum type="ea1ChtPeriod" startAt="12"/>
            </a:pPr>
            <a:r>
              <a:rPr lang="zh-TW" altLang="zh-TW" sz="3200" dirty="0"/>
              <a:t>非公務機關委託他人蒐集、處理或利用個人資料時，</a:t>
            </a:r>
            <a:r>
              <a:rPr lang="zh-TW" altLang="zh-TW" sz="3200" b="1" u="sng" dirty="0"/>
              <a:t>應對受託者為適當之監督</a:t>
            </a:r>
            <a:r>
              <a:rPr lang="zh-TW" altLang="zh-TW" sz="3000" dirty="0" smtClean="0"/>
              <a:t>。</a:t>
            </a:r>
            <a:r>
              <a:rPr lang="en-US" altLang="zh-TW" sz="2000" dirty="0"/>
              <a:t>(</a:t>
            </a:r>
            <a:r>
              <a:rPr lang="zh-TW" altLang="zh-TW" sz="2000" dirty="0" smtClean="0"/>
              <a:t>第</a:t>
            </a:r>
            <a:r>
              <a:rPr lang="en-US" altLang="zh-TW" sz="2000" dirty="0" smtClean="0"/>
              <a:t>21</a:t>
            </a:r>
            <a:r>
              <a:rPr lang="zh-TW" altLang="zh-TW" sz="2000" dirty="0" smtClean="0"/>
              <a:t>條</a:t>
            </a:r>
            <a:r>
              <a:rPr lang="en-US" altLang="zh-TW" sz="2000" dirty="0" smtClean="0"/>
              <a:t>)</a:t>
            </a:r>
          </a:p>
          <a:p>
            <a:pPr marL="808038" indent="-808038">
              <a:buFont typeface="+mj-ea"/>
              <a:buAutoNum type="ea1ChtPeriod" startAt="12"/>
            </a:pPr>
            <a:r>
              <a:rPr lang="zh-TW" altLang="zh-TW" sz="3200" dirty="0"/>
              <a:t>非公務機關</a:t>
            </a:r>
            <a:r>
              <a:rPr lang="zh-TW" altLang="zh-TW" sz="3200" u="sng" dirty="0"/>
              <a:t>業務終止後</a:t>
            </a:r>
            <a:r>
              <a:rPr lang="zh-TW" altLang="zh-TW" sz="3200" dirty="0"/>
              <a:t>所保有個人資料</a:t>
            </a:r>
            <a:r>
              <a:rPr lang="zh-TW" altLang="zh-TW" sz="3200" u="sng" dirty="0"/>
              <a:t>之</a:t>
            </a:r>
            <a:r>
              <a:rPr lang="zh-TW" altLang="zh-TW" sz="3200" u="sng" dirty="0" smtClean="0"/>
              <a:t>處理方式</a:t>
            </a:r>
            <a:r>
              <a:rPr lang="en-US" altLang="zh-TW" sz="2000" dirty="0"/>
              <a:t>(</a:t>
            </a:r>
            <a:r>
              <a:rPr lang="zh-TW" altLang="zh-TW" sz="2000" dirty="0"/>
              <a:t>第</a:t>
            </a:r>
            <a:r>
              <a:rPr lang="en-US" altLang="zh-TW" sz="2000" dirty="0" smtClean="0"/>
              <a:t>22</a:t>
            </a:r>
            <a:r>
              <a:rPr lang="zh-TW" altLang="zh-TW" sz="2000" dirty="0" smtClean="0"/>
              <a:t>條</a:t>
            </a:r>
            <a:r>
              <a:rPr lang="en-US" altLang="zh-TW" sz="2000" dirty="0"/>
              <a:t>)</a:t>
            </a:r>
          </a:p>
        </p:txBody>
      </p:sp>
      <p:sp>
        <p:nvSpPr>
          <p:cNvPr id="4" name="投影片編號版面配置區 3"/>
          <p:cNvSpPr>
            <a:spLocks noGrp="1"/>
          </p:cNvSpPr>
          <p:nvPr>
            <p:ph type="sldNum" sz="quarter" idx="12"/>
          </p:nvPr>
        </p:nvSpPr>
        <p:spPr/>
        <p:txBody>
          <a:bodyPr/>
          <a:lstStyle/>
          <a:p>
            <a:fld id="{4FAB73BC-B049-4115-A692-8D63A059BFB8}" type="slidenum">
              <a:rPr lang="en-US" smtClean="0"/>
              <a:t>23</a:t>
            </a:fld>
            <a:endParaRPr lang="en-US" dirty="0"/>
          </a:p>
        </p:txBody>
      </p:sp>
    </p:spTree>
    <p:extLst>
      <p:ext uri="{BB962C8B-B14F-4D97-AF65-F5344CB8AC3E}">
        <p14:creationId xmlns:p14="http://schemas.microsoft.com/office/powerpoint/2010/main" val="4008518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65564" y="0"/>
            <a:ext cx="10058400" cy="1088136"/>
          </a:xfrm>
        </p:spPr>
        <p:txBody>
          <a:bodyPr/>
          <a:lstStyle/>
          <a:p>
            <a:r>
              <a:rPr lang="zh-TW" altLang="en-US" sz="3800" dirty="0">
                <a:latin typeface="微軟正黑體" panose="020B0604030504040204" pitchFamily="34" charset="-120"/>
              </a:rPr>
              <a:t>「內政部指定地政類非公務機關個人資料檔案安全維護管理辦法」訂</a:t>
            </a:r>
            <a:r>
              <a:rPr lang="zh-TW" altLang="en-US" sz="3800" dirty="0">
                <a:latin typeface="微軟正黑體" panose="020B0604030504040204" pitchFamily="34" charset="-120"/>
                <a:ea typeface="微軟正黑體" panose="020B0604030504040204" pitchFamily="34" charset="-120"/>
              </a:rPr>
              <a:t>定</a:t>
            </a:r>
            <a:r>
              <a:rPr lang="zh-TW" altLang="en-US" sz="3800" dirty="0" smtClean="0">
                <a:latin typeface="微軟正黑體" panose="020B0604030504040204" pitchFamily="34" charset="-120"/>
                <a:ea typeface="微軟正黑體" panose="020B0604030504040204" pitchFamily="34" charset="-120"/>
              </a:rPr>
              <a:t>要點</a:t>
            </a:r>
            <a:endParaRPr lang="zh-TW" altLang="en-US" sz="4000" dirty="0"/>
          </a:p>
        </p:txBody>
      </p:sp>
      <p:sp>
        <p:nvSpPr>
          <p:cNvPr id="3" name="內容版面配置區 2"/>
          <p:cNvSpPr>
            <a:spLocks noGrp="1"/>
          </p:cNvSpPr>
          <p:nvPr>
            <p:ph idx="1"/>
          </p:nvPr>
        </p:nvSpPr>
        <p:spPr>
          <a:xfrm>
            <a:off x="845574" y="1798321"/>
            <a:ext cx="10778390" cy="3992879"/>
          </a:xfrm>
        </p:spPr>
        <p:txBody>
          <a:bodyPr>
            <a:noAutofit/>
          </a:bodyPr>
          <a:lstStyle/>
          <a:p>
            <a:pPr marL="808038" indent="-808038">
              <a:buFont typeface="+mj-ea"/>
              <a:buAutoNum type="ea1ChtPeriod" startAt="16"/>
            </a:pPr>
            <a:r>
              <a:rPr lang="zh-TW" altLang="zh-TW" sz="3200" dirty="0" smtClean="0"/>
              <a:t>本</a:t>
            </a:r>
            <a:r>
              <a:rPr lang="zh-TW" altLang="zh-TW" sz="3200" dirty="0"/>
              <a:t>辦法施行前之非公務機關，應訂定或修正本計畫及處理方法，並於一定期間內報備查</a:t>
            </a:r>
            <a:r>
              <a:rPr lang="zh-TW" altLang="zh-TW" sz="3000" dirty="0" smtClean="0"/>
              <a:t>。</a:t>
            </a:r>
            <a:r>
              <a:rPr lang="en-US" altLang="zh-TW" sz="2000" dirty="0"/>
              <a:t>(</a:t>
            </a:r>
            <a:r>
              <a:rPr lang="zh-TW" altLang="zh-TW" sz="2000" dirty="0"/>
              <a:t>第</a:t>
            </a:r>
            <a:r>
              <a:rPr lang="en-US" altLang="zh-TW" sz="2000" dirty="0"/>
              <a:t>23</a:t>
            </a:r>
            <a:r>
              <a:rPr lang="zh-TW" altLang="zh-TW" sz="2000" dirty="0"/>
              <a:t>條</a:t>
            </a:r>
            <a:r>
              <a:rPr lang="en-US" altLang="zh-TW" sz="2000" dirty="0"/>
              <a:t>)</a:t>
            </a:r>
          </a:p>
          <a:p>
            <a:pPr marL="808038" indent="-808038">
              <a:buFont typeface="+mj-ea"/>
              <a:buAutoNum type="ea1ChtPeriod" startAt="16"/>
            </a:pPr>
            <a:r>
              <a:rPr lang="zh-TW" altLang="zh-TW" sz="3200" dirty="0"/>
              <a:t>本辦法施行日期</a:t>
            </a:r>
            <a:r>
              <a:rPr lang="en-US" altLang="zh-TW" sz="2000" dirty="0"/>
              <a:t>(</a:t>
            </a:r>
            <a:r>
              <a:rPr lang="zh-TW" altLang="zh-TW" sz="2000" dirty="0"/>
              <a:t>第</a:t>
            </a:r>
            <a:r>
              <a:rPr lang="en-US" altLang="zh-TW" sz="2000" dirty="0"/>
              <a:t>24</a:t>
            </a:r>
            <a:r>
              <a:rPr lang="zh-TW" altLang="zh-TW" sz="2000" dirty="0"/>
              <a:t>條</a:t>
            </a:r>
            <a:r>
              <a:rPr lang="en-US" altLang="zh-TW" sz="2000" dirty="0"/>
              <a:t>)</a:t>
            </a:r>
          </a:p>
        </p:txBody>
      </p:sp>
      <p:sp>
        <p:nvSpPr>
          <p:cNvPr id="4" name="投影片編號版面配置區 3"/>
          <p:cNvSpPr>
            <a:spLocks noGrp="1"/>
          </p:cNvSpPr>
          <p:nvPr>
            <p:ph type="sldNum" sz="quarter" idx="12"/>
          </p:nvPr>
        </p:nvSpPr>
        <p:spPr/>
        <p:txBody>
          <a:bodyPr/>
          <a:lstStyle/>
          <a:p>
            <a:fld id="{4FAB73BC-B049-4115-A692-8D63A059BFB8}" type="slidenum">
              <a:rPr lang="en-US" smtClean="0"/>
              <a:t>24</a:t>
            </a:fld>
            <a:endParaRPr lang="en-US" dirty="0"/>
          </a:p>
        </p:txBody>
      </p:sp>
    </p:spTree>
    <p:extLst>
      <p:ext uri="{BB962C8B-B14F-4D97-AF65-F5344CB8AC3E}">
        <p14:creationId xmlns:p14="http://schemas.microsoft.com/office/powerpoint/2010/main" val="26675031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65564" y="152400"/>
            <a:ext cx="10058400" cy="874776"/>
          </a:xfrm>
        </p:spPr>
        <p:txBody>
          <a:bodyPr/>
          <a:lstStyle/>
          <a:p>
            <a:pPr>
              <a:spcBef>
                <a:spcPct val="15000"/>
              </a:spcBef>
            </a:pPr>
            <a:r>
              <a:rPr lang="zh-TW" altLang="en-US" sz="3800" dirty="0">
                <a:latin typeface="+mj-ea"/>
              </a:rPr>
              <a:t>「內政部指定地政類非公務機關個人資料檔案安全維護管理辦法」內容</a:t>
            </a:r>
            <a:r>
              <a:rPr lang="zh-TW" altLang="en-US" sz="3800" b="1" dirty="0">
                <a:latin typeface="+mj-ea"/>
              </a:rPr>
              <a:t>重點</a:t>
            </a:r>
            <a:r>
              <a:rPr lang="zh-TW" altLang="en-US" sz="3800" dirty="0">
                <a:latin typeface="+mj-ea"/>
              </a:rPr>
              <a:t>說明</a:t>
            </a:r>
          </a:p>
        </p:txBody>
      </p:sp>
      <p:sp>
        <p:nvSpPr>
          <p:cNvPr id="3" name="內容版面配置區 2"/>
          <p:cNvSpPr>
            <a:spLocks noGrp="1"/>
          </p:cNvSpPr>
          <p:nvPr>
            <p:ph idx="1"/>
          </p:nvPr>
        </p:nvSpPr>
        <p:spPr>
          <a:xfrm>
            <a:off x="845574" y="1661160"/>
            <a:ext cx="10778390" cy="4517967"/>
          </a:xfrm>
        </p:spPr>
        <p:txBody>
          <a:bodyPr/>
          <a:lstStyle/>
          <a:p>
            <a:r>
              <a:rPr lang="zh-TW" altLang="en-US" dirty="0"/>
              <a:t>本辦法所稱非公務機關，</a:t>
            </a:r>
            <a:r>
              <a:rPr lang="zh-TW" altLang="en-US" dirty="0" smtClean="0"/>
              <a:t>包括不動產</a:t>
            </a:r>
            <a:r>
              <a:rPr lang="zh-TW" altLang="en-US" dirty="0"/>
              <a:t>經紀業</a:t>
            </a:r>
            <a:r>
              <a:rPr lang="zh-TW" altLang="en-US" dirty="0" smtClean="0"/>
              <a:t>。</a:t>
            </a:r>
            <a:endParaRPr lang="en-US" altLang="zh-TW" dirty="0" smtClean="0"/>
          </a:p>
          <a:p>
            <a:r>
              <a:rPr lang="zh-TW" altLang="en-US" dirty="0"/>
              <a:t>經紀業</a:t>
            </a:r>
            <a:r>
              <a:rPr lang="zh-TW" altLang="en-US" dirty="0" smtClean="0"/>
              <a:t>應於</a:t>
            </a:r>
            <a:r>
              <a:rPr lang="zh-TW" altLang="en-US" u="sng" dirty="0"/>
              <a:t>申請開業備查時</a:t>
            </a:r>
            <a:r>
              <a:rPr lang="zh-TW" altLang="en-US" dirty="0"/>
              <a:t>，訂定個人資料檔案安全維護計畫及業務終止後個人資料處理方法，</a:t>
            </a:r>
            <a:r>
              <a:rPr lang="zh-TW" altLang="en-US" u="sng" dirty="0"/>
              <a:t>一併報請</a:t>
            </a:r>
            <a:r>
              <a:rPr lang="zh-TW" altLang="en-US" dirty="0"/>
              <a:t>所在地直轄市、縣（市）主管機關</a:t>
            </a:r>
            <a:r>
              <a:rPr lang="zh-TW" altLang="en-US" u="sng" dirty="0" smtClean="0"/>
              <a:t>備查</a:t>
            </a:r>
            <a:r>
              <a:rPr lang="zh-TW" altLang="en-US" dirty="0" smtClean="0"/>
              <a:t>；並</a:t>
            </a:r>
            <a:r>
              <a:rPr lang="zh-TW" altLang="en-US" dirty="0"/>
              <a:t>於</a:t>
            </a:r>
            <a:r>
              <a:rPr lang="zh-TW" altLang="en-US" b="1" u="sng" dirty="0">
                <a:solidFill>
                  <a:schemeClr val="accent6">
                    <a:lumMod val="75000"/>
                  </a:schemeClr>
                </a:solidFill>
              </a:rPr>
              <a:t>本辦法發布施行日</a:t>
            </a:r>
            <a:r>
              <a:rPr lang="zh-TW" altLang="en-US" b="1" u="sng" dirty="0" smtClean="0">
                <a:solidFill>
                  <a:schemeClr val="accent6">
                    <a:lumMod val="75000"/>
                  </a:schemeClr>
                </a:solidFill>
              </a:rPr>
              <a:t>起</a:t>
            </a:r>
            <a:r>
              <a:rPr lang="en-US" altLang="zh-TW" b="1" u="sng" dirty="0" smtClean="0">
                <a:solidFill>
                  <a:schemeClr val="accent6">
                    <a:lumMod val="75000"/>
                  </a:schemeClr>
                </a:solidFill>
              </a:rPr>
              <a:t>6</a:t>
            </a:r>
            <a:r>
              <a:rPr lang="zh-TW" altLang="en-US" b="1" u="sng" dirty="0" smtClean="0">
                <a:solidFill>
                  <a:schemeClr val="accent6">
                    <a:lumMod val="75000"/>
                  </a:schemeClr>
                </a:solidFill>
              </a:rPr>
              <a:t>個</a:t>
            </a:r>
            <a:r>
              <a:rPr lang="zh-TW" altLang="en-US" b="1" u="sng" dirty="0">
                <a:solidFill>
                  <a:schemeClr val="accent6">
                    <a:lumMod val="75000"/>
                  </a:schemeClr>
                </a:solidFill>
              </a:rPr>
              <a:t>月</a:t>
            </a:r>
            <a:r>
              <a:rPr lang="zh-TW" altLang="en-US" b="1" u="sng" dirty="0" smtClean="0">
                <a:solidFill>
                  <a:schemeClr val="accent6">
                    <a:lumMod val="75000"/>
                  </a:schemeClr>
                </a:solidFill>
              </a:rPr>
              <a:t>內</a:t>
            </a:r>
            <a:r>
              <a:rPr lang="en-US" altLang="zh-TW" b="1" u="sng" dirty="0" smtClean="0">
                <a:solidFill>
                  <a:schemeClr val="accent6">
                    <a:lumMod val="75000"/>
                  </a:schemeClr>
                </a:solidFill>
              </a:rPr>
              <a:t>(111</a:t>
            </a:r>
            <a:r>
              <a:rPr lang="zh-TW" altLang="en-US" b="1" u="sng" dirty="0" smtClean="0">
                <a:solidFill>
                  <a:schemeClr val="accent6">
                    <a:lumMod val="75000"/>
                  </a:schemeClr>
                </a:solidFill>
              </a:rPr>
              <a:t>年</a:t>
            </a:r>
            <a:r>
              <a:rPr lang="en-US" altLang="zh-TW" b="1" u="sng" dirty="0" smtClean="0">
                <a:solidFill>
                  <a:schemeClr val="accent6">
                    <a:lumMod val="75000"/>
                  </a:schemeClr>
                </a:solidFill>
              </a:rPr>
              <a:t>6</a:t>
            </a:r>
            <a:r>
              <a:rPr lang="zh-TW" altLang="en-US" b="1" u="sng" dirty="0" smtClean="0">
                <a:solidFill>
                  <a:schemeClr val="accent6">
                    <a:lumMod val="75000"/>
                  </a:schemeClr>
                </a:solidFill>
              </a:rPr>
              <a:t>月</a:t>
            </a:r>
            <a:r>
              <a:rPr lang="en-US" altLang="zh-TW" b="1" u="sng" dirty="0" smtClean="0">
                <a:solidFill>
                  <a:schemeClr val="accent6">
                    <a:lumMod val="75000"/>
                  </a:schemeClr>
                </a:solidFill>
              </a:rPr>
              <a:t>1</a:t>
            </a:r>
            <a:r>
              <a:rPr lang="zh-TW" altLang="en-US" b="1" u="sng" dirty="0" smtClean="0">
                <a:solidFill>
                  <a:schemeClr val="accent6">
                    <a:lumMod val="75000"/>
                  </a:schemeClr>
                </a:solidFill>
              </a:rPr>
              <a:t>日以前</a:t>
            </a:r>
            <a:r>
              <a:rPr lang="en-US" altLang="zh-TW" b="1" u="sng" dirty="0" smtClean="0">
                <a:solidFill>
                  <a:schemeClr val="accent6">
                    <a:lumMod val="75000"/>
                  </a:schemeClr>
                </a:solidFill>
              </a:rPr>
              <a:t>)</a:t>
            </a:r>
            <a:r>
              <a:rPr lang="zh-TW" altLang="en-US" dirty="0" smtClean="0"/>
              <a:t>，</a:t>
            </a:r>
            <a:r>
              <a:rPr lang="zh-TW" altLang="en-US" dirty="0"/>
              <a:t>依本辦法規定訂定或</a:t>
            </a:r>
            <a:r>
              <a:rPr lang="zh-TW" altLang="en-US" b="1" u="sng" dirty="0">
                <a:solidFill>
                  <a:schemeClr val="accent6">
                    <a:lumMod val="75000"/>
                  </a:schemeClr>
                </a:solidFill>
              </a:rPr>
              <a:t>修正</a:t>
            </a:r>
            <a:r>
              <a:rPr lang="zh-TW" altLang="en-US" dirty="0" smtClean="0"/>
              <a:t>，並報</a:t>
            </a:r>
            <a:r>
              <a:rPr lang="zh-TW" altLang="en-US" b="1" u="sng" dirty="0" smtClean="0">
                <a:solidFill>
                  <a:schemeClr val="accent6">
                    <a:lumMod val="75000"/>
                  </a:schemeClr>
                </a:solidFill>
              </a:rPr>
              <a:t>備查</a:t>
            </a:r>
            <a:r>
              <a:rPr lang="zh-TW" altLang="en-US" dirty="0" smtClean="0"/>
              <a:t>。</a:t>
            </a:r>
            <a:r>
              <a:rPr lang="en-US" altLang="zh-TW" sz="2000" dirty="0" smtClean="0"/>
              <a:t>(</a:t>
            </a:r>
            <a:r>
              <a:rPr lang="zh-TW" altLang="en-US" sz="2000" dirty="0" smtClean="0"/>
              <a:t>安</a:t>
            </a:r>
            <a:r>
              <a:rPr lang="en-US" altLang="zh-TW" sz="2000" dirty="0" smtClean="0"/>
              <a:t>4</a:t>
            </a:r>
            <a:r>
              <a:rPr lang="zh-TW" altLang="en-US" sz="2000" dirty="0" smtClean="0"/>
              <a:t>、安</a:t>
            </a:r>
            <a:r>
              <a:rPr lang="en-US" altLang="zh-TW" sz="2000" dirty="0" smtClean="0"/>
              <a:t>23)</a:t>
            </a:r>
          </a:p>
          <a:p>
            <a:r>
              <a:rPr lang="zh-TW" altLang="en-US" dirty="0"/>
              <a:t>經紀</a:t>
            </a:r>
            <a:r>
              <a:rPr lang="zh-TW" altLang="en-US" dirty="0" smtClean="0"/>
              <a:t>業</a:t>
            </a:r>
            <a:r>
              <a:rPr lang="zh-TW" altLang="en-US" dirty="0"/>
              <a:t>應</a:t>
            </a:r>
            <a:r>
              <a:rPr lang="zh-TW" altLang="en-US" u="sng" dirty="0" smtClean="0"/>
              <a:t>隨時</a:t>
            </a:r>
            <a:r>
              <a:rPr lang="zh-TW" altLang="en-US" dirty="0"/>
              <a:t>參酌</a:t>
            </a:r>
            <a:r>
              <a:rPr lang="zh-TW" altLang="en-US" u="sng" dirty="0"/>
              <a:t>業務</a:t>
            </a:r>
            <a:r>
              <a:rPr lang="zh-TW" altLang="en-US" dirty="0"/>
              <a:t>及本計畫及處理方法</a:t>
            </a:r>
            <a:r>
              <a:rPr lang="zh-TW" altLang="en-US" u="sng" dirty="0"/>
              <a:t>執行狀況</a:t>
            </a:r>
            <a:r>
              <a:rPr lang="zh-TW" altLang="en-US" dirty="0"/>
              <a:t>、</a:t>
            </a:r>
            <a:r>
              <a:rPr lang="zh-TW" altLang="en-US" u="sng" dirty="0"/>
              <a:t>社會輿情</a:t>
            </a:r>
            <a:r>
              <a:rPr lang="zh-TW" altLang="en-US" dirty="0"/>
              <a:t>、</a:t>
            </a:r>
            <a:r>
              <a:rPr lang="zh-TW" altLang="en-US" u="sng" dirty="0"/>
              <a:t>技術發展</a:t>
            </a:r>
            <a:r>
              <a:rPr lang="zh-TW" altLang="en-US" dirty="0"/>
              <a:t>及相關法規</a:t>
            </a:r>
            <a:r>
              <a:rPr lang="zh-TW" altLang="en-US" u="sng" dirty="0"/>
              <a:t>訂修</a:t>
            </a:r>
            <a:r>
              <a:rPr lang="zh-TW" altLang="en-US" dirty="0"/>
              <a:t>等因素，檢討所定本計畫及處理方法，必要時予以</a:t>
            </a:r>
            <a:r>
              <a:rPr lang="zh-TW" altLang="en-US" dirty="0" smtClean="0"/>
              <a:t>修正，</a:t>
            </a:r>
            <a:r>
              <a:rPr lang="zh-TW" altLang="en-US" u="sng" dirty="0"/>
              <a:t>應</a:t>
            </a:r>
            <a:r>
              <a:rPr lang="zh-TW" altLang="en-US" u="sng" dirty="0" smtClean="0"/>
              <a:t>於</a:t>
            </a:r>
            <a:r>
              <a:rPr lang="en-US" altLang="zh-TW" u="sng" dirty="0" smtClean="0"/>
              <a:t>15</a:t>
            </a:r>
            <a:r>
              <a:rPr lang="zh-TW" altLang="en-US" u="sng" dirty="0" smtClean="0"/>
              <a:t>日</a:t>
            </a:r>
            <a:r>
              <a:rPr lang="zh-TW" altLang="en-US" u="sng" dirty="0"/>
              <a:t>內</a:t>
            </a:r>
            <a:r>
              <a:rPr lang="zh-TW" altLang="en-US" dirty="0"/>
              <a:t>將修正後之本計畫及處理方法</a:t>
            </a:r>
            <a:r>
              <a:rPr lang="zh-TW" altLang="en-US" u="sng" dirty="0"/>
              <a:t>報請</a:t>
            </a:r>
            <a:r>
              <a:rPr lang="zh-TW" altLang="en-US" dirty="0"/>
              <a:t>所在地直轄市、縣（市）主管機關</a:t>
            </a:r>
            <a:r>
              <a:rPr lang="zh-TW" altLang="en-US" u="sng" dirty="0"/>
              <a:t>備查</a:t>
            </a:r>
            <a:r>
              <a:rPr lang="zh-TW" altLang="en-US" dirty="0"/>
              <a:t>。 </a:t>
            </a:r>
            <a:r>
              <a:rPr lang="en-US" altLang="zh-TW" sz="2000" dirty="0" smtClean="0"/>
              <a:t>(</a:t>
            </a:r>
            <a:r>
              <a:rPr lang="zh-TW" altLang="en-US" sz="2000" dirty="0" smtClean="0"/>
              <a:t>安</a:t>
            </a:r>
            <a:r>
              <a:rPr lang="en-US" altLang="zh-TW" sz="2000" dirty="0" smtClean="0"/>
              <a:t>20)</a:t>
            </a:r>
            <a:endParaRPr lang="zh-TW" altLang="en-US" sz="2000" dirty="0"/>
          </a:p>
          <a:p>
            <a:endParaRPr lang="zh-TW" altLang="en-US" dirty="0"/>
          </a:p>
        </p:txBody>
      </p:sp>
      <p:sp>
        <p:nvSpPr>
          <p:cNvPr id="4" name="投影片編號版面配置區 3"/>
          <p:cNvSpPr>
            <a:spLocks noGrp="1"/>
          </p:cNvSpPr>
          <p:nvPr>
            <p:ph type="sldNum" sz="quarter" idx="12"/>
          </p:nvPr>
        </p:nvSpPr>
        <p:spPr/>
        <p:txBody>
          <a:bodyPr/>
          <a:lstStyle/>
          <a:p>
            <a:fld id="{4FAB73BC-B049-4115-A692-8D63A059BFB8}" type="slidenum">
              <a:rPr lang="en-US" smtClean="0"/>
              <a:t>25</a:t>
            </a:fld>
            <a:endParaRPr lang="en-US" dirty="0"/>
          </a:p>
        </p:txBody>
      </p:sp>
      <p:pic>
        <p:nvPicPr>
          <p:cNvPr id="5" name="圖片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039" y="5665094"/>
            <a:ext cx="653761" cy="983343"/>
          </a:xfrm>
          <a:prstGeom prst="rect">
            <a:avLst/>
          </a:prstGeom>
        </p:spPr>
      </p:pic>
    </p:spTree>
    <p:extLst>
      <p:ext uri="{BB962C8B-B14F-4D97-AF65-F5344CB8AC3E}">
        <p14:creationId xmlns:p14="http://schemas.microsoft.com/office/powerpoint/2010/main" val="195683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65564" y="152400"/>
            <a:ext cx="10058400" cy="874776"/>
          </a:xfrm>
        </p:spPr>
        <p:txBody>
          <a:bodyPr/>
          <a:lstStyle/>
          <a:p>
            <a:pPr>
              <a:spcBef>
                <a:spcPct val="15000"/>
              </a:spcBef>
            </a:pPr>
            <a:r>
              <a:rPr lang="zh-TW" altLang="en-US" sz="3800" dirty="0">
                <a:latin typeface="+mj-ea"/>
              </a:rPr>
              <a:t>「內政部指定地政類非公務機關個人資料檔案安全維護管理辦法」內容重點說明</a:t>
            </a:r>
          </a:p>
        </p:txBody>
      </p:sp>
      <p:sp>
        <p:nvSpPr>
          <p:cNvPr id="3" name="內容版面配置區 2"/>
          <p:cNvSpPr>
            <a:spLocks noGrp="1"/>
          </p:cNvSpPr>
          <p:nvPr>
            <p:ph idx="1"/>
          </p:nvPr>
        </p:nvSpPr>
        <p:spPr>
          <a:xfrm>
            <a:off x="845574" y="1661160"/>
            <a:ext cx="10778390" cy="4517967"/>
          </a:xfrm>
        </p:spPr>
        <p:txBody>
          <a:bodyPr/>
          <a:lstStyle/>
          <a:p>
            <a:r>
              <a:rPr lang="zh-TW" altLang="en-US" sz="3200" dirty="0"/>
              <a:t>訂定「個人資料檔案</a:t>
            </a:r>
            <a:r>
              <a:rPr lang="zh-TW" altLang="en-US" sz="3200" u="sng" dirty="0"/>
              <a:t>安全維護計畫</a:t>
            </a:r>
            <a:r>
              <a:rPr lang="zh-TW" altLang="en-US" sz="3200" dirty="0"/>
              <a:t>及業務終止後個人資料</a:t>
            </a:r>
            <a:r>
              <a:rPr lang="zh-TW" altLang="en-US" sz="3200" u="sng" dirty="0"/>
              <a:t>處理方法</a:t>
            </a:r>
            <a:r>
              <a:rPr lang="zh-TW" altLang="en-US" sz="3200" dirty="0"/>
              <a:t>」應注意事項</a:t>
            </a:r>
            <a:endParaRPr lang="en-US" altLang="zh-TW" sz="3200" dirty="0"/>
          </a:p>
          <a:p>
            <a:pPr lvl="1"/>
            <a:r>
              <a:rPr lang="zh-TW" altLang="zh-TW" sz="3000" dirty="0"/>
              <a:t>應</a:t>
            </a:r>
            <a:r>
              <a:rPr lang="zh-TW" altLang="zh-TW" sz="3000" dirty="0" smtClean="0"/>
              <a:t>視</a:t>
            </a:r>
            <a:r>
              <a:rPr lang="zh-TW" altLang="zh-TW" sz="3000" u="sng" dirty="0" smtClean="0"/>
              <a:t>業務</a:t>
            </a:r>
            <a:r>
              <a:rPr lang="zh-TW" altLang="zh-TW" sz="3000" u="sng" dirty="0"/>
              <a:t>規模</a:t>
            </a:r>
            <a:r>
              <a:rPr lang="zh-TW" altLang="zh-TW" sz="3000" dirty="0"/>
              <a:t>、</a:t>
            </a:r>
            <a:r>
              <a:rPr lang="zh-TW" altLang="zh-TW" sz="3000" u="sng" dirty="0"/>
              <a:t>特性</a:t>
            </a:r>
            <a:r>
              <a:rPr lang="zh-TW" altLang="zh-TW" sz="3000" dirty="0"/>
              <a:t>、保有個人資料之</a:t>
            </a:r>
            <a:r>
              <a:rPr lang="zh-TW" altLang="zh-TW" sz="3000" u="sng" dirty="0"/>
              <a:t>性質及數量</a:t>
            </a:r>
            <a:r>
              <a:rPr lang="zh-TW" altLang="zh-TW" sz="3000" dirty="0"/>
              <a:t>等事項</a:t>
            </a:r>
            <a:r>
              <a:rPr lang="zh-TW" altLang="zh-TW" sz="3000" dirty="0" smtClean="0"/>
              <a:t>，酌定</a:t>
            </a:r>
            <a:r>
              <a:rPr lang="zh-TW" altLang="zh-TW" sz="3000" u="sng" dirty="0" smtClean="0"/>
              <a:t>適當</a:t>
            </a:r>
            <a:r>
              <a:rPr lang="zh-TW" altLang="zh-TW" sz="3000" u="sng" dirty="0"/>
              <a:t>安全維護管理措施</a:t>
            </a:r>
            <a:r>
              <a:rPr lang="zh-TW" altLang="en-US" sz="3000" dirty="0" smtClean="0"/>
              <a:t>。</a:t>
            </a:r>
            <a:r>
              <a:rPr lang="en-US" altLang="zh-TW" sz="2000" dirty="0"/>
              <a:t>(</a:t>
            </a:r>
            <a:r>
              <a:rPr lang="zh-TW" altLang="en-US" sz="2000" dirty="0"/>
              <a:t>安</a:t>
            </a:r>
            <a:r>
              <a:rPr lang="en-US" altLang="zh-TW" sz="2000" dirty="0"/>
              <a:t>4</a:t>
            </a:r>
            <a:r>
              <a:rPr lang="zh-TW" altLang="en-US" sz="2000" dirty="0"/>
              <a:t>、</a:t>
            </a:r>
            <a:r>
              <a:rPr lang="zh-TW" altLang="en-US" sz="2000" dirty="0" smtClean="0"/>
              <a:t>安</a:t>
            </a:r>
            <a:r>
              <a:rPr lang="en-US" altLang="zh-TW" sz="2000" dirty="0" smtClean="0"/>
              <a:t>4)</a:t>
            </a:r>
            <a:endParaRPr lang="en-US" altLang="zh-TW" sz="2000" dirty="0"/>
          </a:p>
          <a:p>
            <a:pPr lvl="1"/>
            <a:r>
              <a:rPr lang="zh-TW" altLang="en-US" sz="3000" dirty="0" smtClean="0"/>
              <a:t>計畫書應含項目：</a:t>
            </a:r>
            <a:endParaRPr lang="en-US" altLang="zh-TW" sz="3000" dirty="0" smtClean="0"/>
          </a:p>
          <a:p>
            <a:pPr lvl="2"/>
            <a:r>
              <a:rPr lang="zh-TW" altLang="en-US" sz="2800" dirty="0" smtClean="0"/>
              <a:t>經紀業之組織規模及特性</a:t>
            </a:r>
            <a:endParaRPr lang="en-US" altLang="zh-TW" sz="2800" dirty="0" smtClean="0"/>
          </a:p>
          <a:p>
            <a:pPr lvl="2"/>
            <a:r>
              <a:rPr lang="zh-TW" altLang="en-US" sz="2800" dirty="0" smtClean="0"/>
              <a:t>個人資料檔案之安全維護管理措施</a:t>
            </a:r>
            <a:r>
              <a:rPr lang="en-US" altLang="zh-TW" sz="2800" dirty="0" smtClean="0"/>
              <a:t>(</a:t>
            </a:r>
            <a:r>
              <a:rPr lang="zh-TW" altLang="en-US" sz="2800" dirty="0" smtClean="0"/>
              <a:t>計</a:t>
            </a:r>
            <a:r>
              <a:rPr lang="en-US" altLang="zh-TW" sz="2800" dirty="0" smtClean="0"/>
              <a:t>11</a:t>
            </a:r>
            <a:r>
              <a:rPr lang="zh-TW" altLang="en-US" sz="2800" dirty="0" smtClean="0"/>
              <a:t>項</a:t>
            </a:r>
            <a:r>
              <a:rPr lang="en-US" altLang="zh-TW" sz="2800" dirty="0" smtClean="0"/>
              <a:t>)</a:t>
            </a:r>
            <a:endParaRPr lang="zh-TW" altLang="en-US" sz="2800" dirty="0"/>
          </a:p>
        </p:txBody>
      </p:sp>
      <p:sp>
        <p:nvSpPr>
          <p:cNvPr id="4" name="投影片編號版面配置區 3"/>
          <p:cNvSpPr>
            <a:spLocks noGrp="1"/>
          </p:cNvSpPr>
          <p:nvPr>
            <p:ph type="sldNum" sz="quarter" idx="12"/>
          </p:nvPr>
        </p:nvSpPr>
        <p:spPr/>
        <p:txBody>
          <a:bodyPr/>
          <a:lstStyle/>
          <a:p>
            <a:fld id="{4FAB73BC-B049-4115-A692-8D63A059BFB8}" type="slidenum">
              <a:rPr lang="en-US" smtClean="0"/>
              <a:t>26</a:t>
            </a:fld>
            <a:endParaRPr lang="en-US" dirty="0"/>
          </a:p>
        </p:txBody>
      </p:sp>
    </p:spTree>
    <p:extLst>
      <p:ext uri="{BB962C8B-B14F-4D97-AF65-F5344CB8AC3E}">
        <p14:creationId xmlns:p14="http://schemas.microsoft.com/office/powerpoint/2010/main" val="31075899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65564" y="152400"/>
            <a:ext cx="10058400" cy="874776"/>
          </a:xfrm>
        </p:spPr>
        <p:txBody>
          <a:bodyPr/>
          <a:lstStyle/>
          <a:p>
            <a:pPr>
              <a:spcBef>
                <a:spcPct val="15000"/>
              </a:spcBef>
            </a:pPr>
            <a:r>
              <a:rPr lang="zh-TW" altLang="en-US" sz="3800" dirty="0">
                <a:latin typeface="+mj-ea"/>
              </a:rPr>
              <a:t>「內政部指定地政類非公務機關個人資料檔案安全維護管理辦法」內容重點說明</a:t>
            </a:r>
          </a:p>
        </p:txBody>
      </p:sp>
      <p:sp>
        <p:nvSpPr>
          <p:cNvPr id="3" name="內容版面配置區 2"/>
          <p:cNvSpPr>
            <a:spLocks noGrp="1"/>
          </p:cNvSpPr>
          <p:nvPr>
            <p:ph idx="1"/>
          </p:nvPr>
        </p:nvSpPr>
        <p:spPr>
          <a:xfrm>
            <a:off x="845574" y="1645920"/>
            <a:ext cx="10778390" cy="4495800"/>
          </a:xfrm>
        </p:spPr>
        <p:txBody>
          <a:bodyPr>
            <a:normAutofit fontScale="92500" lnSpcReduction="10000"/>
          </a:bodyPr>
          <a:lstStyle/>
          <a:p>
            <a:r>
              <a:rPr lang="zh-TW" altLang="en-US" sz="3000" dirty="0"/>
              <a:t>個人資料檔案之安全維護</a:t>
            </a:r>
            <a:r>
              <a:rPr lang="zh-TW" altLang="en-US" sz="3000" b="1" dirty="0"/>
              <a:t>管理措施</a:t>
            </a:r>
            <a:r>
              <a:rPr lang="en-US" altLang="zh-TW" sz="3000" dirty="0"/>
              <a:t>(</a:t>
            </a:r>
            <a:r>
              <a:rPr lang="zh-TW" altLang="en-US" sz="3000" dirty="0"/>
              <a:t>計</a:t>
            </a:r>
            <a:r>
              <a:rPr lang="en-US" altLang="zh-TW" sz="3000" dirty="0"/>
              <a:t>11</a:t>
            </a:r>
            <a:r>
              <a:rPr lang="zh-TW" altLang="en-US" sz="3000" dirty="0" smtClean="0"/>
              <a:t>項，必要時得整併</a:t>
            </a:r>
            <a:r>
              <a:rPr lang="en-US" altLang="zh-TW" sz="3000" dirty="0" smtClean="0"/>
              <a:t>)</a:t>
            </a:r>
          </a:p>
          <a:p>
            <a:pPr lvl="1"/>
            <a:r>
              <a:rPr lang="zh-TW" altLang="en-US" sz="2600" dirty="0" smtClean="0"/>
              <a:t>（</a:t>
            </a:r>
            <a:r>
              <a:rPr lang="zh-TW" altLang="en-US" sz="2600" dirty="0"/>
              <a:t>一）</a:t>
            </a:r>
            <a:r>
              <a:rPr lang="zh-TW" altLang="en-US" sz="2600" b="1" dirty="0">
                <a:solidFill>
                  <a:srgbClr val="7030A0"/>
                </a:solidFill>
              </a:rPr>
              <a:t>配置管理之人員</a:t>
            </a:r>
            <a:r>
              <a:rPr lang="zh-TW" altLang="en-US" sz="2600" dirty="0"/>
              <a:t>及相當資源。</a:t>
            </a:r>
          </a:p>
          <a:p>
            <a:pPr lvl="1"/>
            <a:r>
              <a:rPr lang="zh-TW" altLang="en-US" sz="2600" dirty="0"/>
              <a:t>（二）</a:t>
            </a:r>
            <a:r>
              <a:rPr lang="zh-TW" altLang="en-US" sz="2600" b="1" dirty="0">
                <a:solidFill>
                  <a:srgbClr val="7030A0"/>
                </a:solidFill>
              </a:rPr>
              <a:t>界定</a:t>
            </a:r>
            <a:r>
              <a:rPr lang="zh-TW" altLang="en-US" sz="2600" dirty="0"/>
              <a:t>蒐集、處理及利用個人資料之</a:t>
            </a:r>
            <a:r>
              <a:rPr lang="zh-TW" altLang="en-US" sz="2600" b="1" dirty="0">
                <a:solidFill>
                  <a:srgbClr val="7030A0"/>
                </a:solidFill>
              </a:rPr>
              <a:t>範圍</a:t>
            </a:r>
            <a:r>
              <a:rPr lang="zh-TW" altLang="en-US" sz="2600" dirty="0"/>
              <a:t>。</a:t>
            </a:r>
          </a:p>
          <a:p>
            <a:pPr lvl="1"/>
            <a:r>
              <a:rPr lang="zh-TW" altLang="en-US" sz="2600" dirty="0"/>
              <a:t>（三）個人資料之</a:t>
            </a:r>
            <a:r>
              <a:rPr lang="zh-TW" altLang="en-US" sz="2600" b="1" dirty="0">
                <a:solidFill>
                  <a:srgbClr val="7030A0"/>
                </a:solidFill>
              </a:rPr>
              <a:t>風險評估</a:t>
            </a:r>
            <a:r>
              <a:rPr lang="zh-TW" altLang="en-US" sz="2600" dirty="0"/>
              <a:t>及管理機制。</a:t>
            </a:r>
          </a:p>
          <a:p>
            <a:pPr lvl="1"/>
            <a:r>
              <a:rPr lang="zh-TW" altLang="en-US" sz="2600" dirty="0"/>
              <a:t>（四）事故之</a:t>
            </a:r>
            <a:r>
              <a:rPr lang="zh-TW" altLang="en-US" sz="2600" b="1" dirty="0">
                <a:solidFill>
                  <a:srgbClr val="7030A0"/>
                </a:solidFill>
              </a:rPr>
              <a:t>預防</a:t>
            </a:r>
            <a:r>
              <a:rPr lang="zh-TW" altLang="en-US" sz="2600" dirty="0"/>
              <a:t>、</a:t>
            </a:r>
            <a:r>
              <a:rPr lang="zh-TW" altLang="en-US" sz="2600" b="1" dirty="0">
                <a:solidFill>
                  <a:srgbClr val="7030A0"/>
                </a:solidFill>
              </a:rPr>
              <a:t>通報</a:t>
            </a:r>
            <a:r>
              <a:rPr lang="zh-TW" altLang="en-US" sz="2600" dirty="0"/>
              <a:t>及</a:t>
            </a:r>
            <a:r>
              <a:rPr lang="zh-TW" altLang="en-US" sz="2600" b="1" dirty="0">
                <a:solidFill>
                  <a:srgbClr val="7030A0"/>
                </a:solidFill>
              </a:rPr>
              <a:t>應變</a:t>
            </a:r>
            <a:r>
              <a:rPr lang="zh-TW" altLang="en-US" sz="2600" dirty="0"/>
              <a:t>機制。</a:t>
            </a:r>
          </a:p>
          <a:p>
            <a:pPr lvl="1"/>
            <a:r>
              <a:rPr lang="zh-TW" altLang="en-US" sz="2600" dirty="0"/>
              <a:t>（五）個人資料蒐集、處理及利用之</a:t>
            </a:r>
            <a:r>
              <a:rPr lang="zh-TW" altLang="en-US" sz="2600" b="1" dirty="0">
                <a:solidFill>
                  <a:srgbClr val="7030A0"/>
                </a:solidFill>
              </a:rPr>
              <a:t>內部管理程序</a:t>
            </a:r>
            <a:r>
              <a:rPr lang="zh-TW" altLang="en-US" sz="2600" dirty="0"/>
              <a:t>。</a:t>
            </a:r>
          </a:p>
          <a:p>
            <a:pPr lvl="1"/>
            <a:r>
              <a:rPr lang="zh-TW" altLang="en-US" sz="2600" dirty="0"/>
              <a:t>（六）</a:t>
            </a:r>
            <a:r>
              <a:rPr lang="zh-TW" altLang="en-US" sz="2600" b="1" dirty="0">
                <a:solidFill>
                  <a:srgbClr val="7030A0"/>
                </a:solidFill>
              </a:rPr>
              <a:t>設備安全</a:t>
            </a:r>
            <a:r>
              <a:rPr lang="zh-TW" altLang="en-US" sz="2600" dirty="0"/>
              <a:t>管理、</a:t>
            </a:r>
            <a:r>
              <a:rPr lang="zh-TW" altLang="en-US" sz="2600" b="1" dirty="0">
                <a:solidFill>
                  <a:srgbClr val="7030A0"/>
                </a:solidFill>
              </a:rPr>
              <a:t>資料安全</a:t>
            </a:r>
            <a:r>
              <a:rPr lang="zh-TW" altLang="en-US" sz="2600" dirty="0"/>
              <a:t>管理及</a:t>
            </a:r>
            <a:r>
              <a:rPr lang="zh-TW" altLang="en-US" sz="2600" b="1" dirty="0">
                <a:solidFill>
                  <a:srgbClr val="7030A0"/>
                </a:solidFill>
              </a:rPr>
              <a:t>人員</a:t>
            </a:r>
            <a:r>
              <a:rPr lang="zh-TW" altLang="en-US" sz="2600" dirty="0"/>
              <a:t>管理措施。</a:t>
            </a:r>
          </a:p>
          <a:p>
            <a:pPr lvl="1"/>
            <a:r>
              <a:rPr lang="zh-TW" altLang="en-US" sz="2600" dirty="0"/>
              <a:t>（七）認知宣導及教育</a:t>
            </a:r>
            <a:r>
              <a:rPr lang="zh-TW" altLang="en-US" sz="2600" b="1" dirty="0">
                <a:solidFill>
                  <a:srgbClr val="7030A0"/>
                </a:solidFill>
              </a:rPr>
              <a:t>訓練</a:t>
            </a:r>
            <a:r>
              <a:rPr lang="zh-TW" altLang="en-US" sz="2600" dirty="0"/>
              <a:t>。</a:t>
            </a:r>
          </a:p>
          <a:p>
            <a:pPr lvl="1"/>
            <a:r>
              <a:rPr lang="zh-TW" altLang="en-US" sz="2600" u="sng" dirty="0"/>
              <a:t>（八）個人資料安全維護</a:t>
            </a:r>
            <a:r>
              <a:rPr lang="zh-TW" altLang="en-US" sz="2600" b="1" u="sng" dirty="0">
                <a:solidFill>
                  <a:srgbClr val="7030A0"/>
                </a:solidFill>
              </a:rPr>
              <a:t>稽核</a:t>
            </a:r>
            <a:r>
              <a:rPr lang="zh-TW" altLang="en-US" sz="2600" u="sng" dirty="0"/>
              <a:t>機制。</a:t>
            </a:r>
          </a:p>
          <a:p>
            <a:pPr lvl="1"/>
            <a:r>
              <a:rPr lang="zh-TW" altLang="en-US" sz="2600" dirty="0"/>
              <a:t>（九）使用紀錄、軌跡資料及證據</a:t>
            </a:r>
            <a:r>
              <a:rPr lang="zh-TW" altLang="en-US" sz="2600" b="1" dirty="0">
                <a:solidFill>
                  <a:srgbClr val="7030A0"/>
                </a:solidFill>
              </a:rPr>
              <a:t>保存</a:t>
            </a:r>
            <a:r>
              <a:rPr lang="zh-TW" altLang="en-US" sz="2600" dirty="0"/>
              <a:t>。</a:t>
            </a:r>
          </a:p>
          <a:p>
            <a:pPr lvl="1"/>
            <a:r>
              <a:rPr lang="zh-TW" altLang="en-US" sz="2600" dirty="0"/>
              <a:t>（十）個人資料安全維護之整體</a:t>
            </a:r>
            <a:r>
              <a:rPr lang="zh-TW" altLang="en-US" sz="2600" b="1" dirty="0">
                <a:solidFill>
                  <a:srgbClr val="7030A0"/>
                </a:solidFill>
              </a:rPr>
              <a:t>持續改善</a:t>
            </a:r>
            <a:r>
              <a:rPr lang="zh-TW" altLang="en-US" sz="2600" dirty="0"/>
              <a:t>。</a:t>
            </a:r>
          </a:p>
          <a:p>
            <a:pPr lvl="1"/>
            <a:r>
              <a:rPr lang="zh-TW" altLang="en-US" sz="2600" dirty="0"/>
              <a:t>（十一）</a:t>
            </a:r>
            <a:r>
              <a:rPr lang="zh-TW" altLang="en-US" sz="2600" b="1" dirty="0">
                <a:solidFill>
                  <a:srgbClr val="7030A0"/>
                </a:solidFill>
              </a:rPr>
              <a:t>業務終止</a:t>
            </a:r>
            <a:r>
              <a:rPr lang="zh-TW" altLang="en-US" sz="2600" dirty="0"/>
              <a:t>後之個人資料處理方法。</a:t>
            </a:r>
          </a:p>
          <a:p>
            <a:endParaRPr lang="en-US" altLang="zh-TW" dirty="0"/>
          </a:p>
          <a:p>
            <a:endParaRPr lang="zh-TW" altLang="en-US" dirty="0"/>
          </a:p>
        </p:txBody>
      </p:sp>
      <p:sp>
        <p:nvSpPr>
          <p:cNvPr id="4" name="投影片編號版面配置區 3"/>
          <p:cNvSpPr>
            <a:spLocks noGrp="1"/>
          </p:cNvSpPr>
          <p:nvPr>
            <p:ph type="sldNum" sz="quarter" idx="12"/>
          </p:nvPr>
        </p:nvSpPr>
        <p:spPr/>
        <p:txBody>
          <a:bodyPr/>
          <a:lstStyle/>
          <a:p>
            <a:fld id="{4FAB73BC-B049-4115-A692-8D63A059BFB8}" type="slidenum">
              <a:rPr lang="en-US" smtClean="0"/>
              <a:t>27</a:t>
            </a:fld>
            <a:endParaRPr lang="en-US" dirty="0"/>
          </a:p>
        </p:txBody>
      </p:sp>
    </p:spTree>
    <p:extLst>
      <p:ext uri="{BB962C8B-B14F-4D97-AF65-F5344CB8AC3E}">
        <p14:creationId xmlns:p14="http://schemas.microsoft.com/office/powerpoint/2010/main" val="15499146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65564" y="152400"/>
            <a:ext cx="10058400" cy="874776"/>
          </a:xfrm>
        </p:spPr>
        <p:txBody>
          <a:bodyPr/>
          <a:lstStyle/>
          <a:p>
            <a:pPr>
              <a:spcBef>
                <a:spcPct val="15000"/>
              </a:spcBef>
            </a:pPr>
            <a:r>
              <a:rPr lang="zh-TW" altLang="en-US" sz="3800" dirty="0">
                <a:latin typeface="+mj-ea"/>
              </a:rPr>
              <a:t>「內政部指定地政類非公務機關個人資料檔案安全維護管理辦法」內容重點說明</a:t>
            </a:r>
          </a:p>
        </p:txBody>
      </p:sp>
      <p:sp>
        <p:nvSpPr>
          <p:cNvPr id="3" name="內容版面配置區 2"/>
          <p:cNvSpPr>
            <a:spLocks noGrp="1"/>
          </p:cNvSpPr>
          <p:nvPr>
            <p:ph idx="1"/>
          </p:nvPr>
        </p:nvSpPr>
        <p:spPr>
          <a:xfrm>
            <a:off x="845574" y="1661160"/>
            <a:ext cx="10778390" cy="4517967"/>
          </a:xfrm>
        </p:spPr>
        <p:txBody>
          <a:bodyPr>
            <a:normAutofit lnSpcReduction="10000"/>
          </a:bodyPr>
          <a:lstStyle/>
          <a:p>
            <a:pPr marL="514350" indent="-514350">
              <a:buFont typeface="+mj-ea"/>
              <a:buAutoNum type="ea1ChtPeriod"/>
            </a:pPr>
            <a:r>
              <a:rPr lang="en-US" altLang="zh-TW" b="1" dirty="0" smtClean="0">
                <a:solidFill>
                  <a:srgbClr val="7030A0"/>
                </a:solidFill>
              </a:rPr>
              <a:t>1</a:t>
            </a:r>
            <a:r>
              <a:rPr lang="zh-TW" altLang="en-US" b="1" dirty="0">
                <a:solidFill>
                  <a:srgbClr val="7030A0"/>
                </a:solidFill>
              </a:rPr>
              <a:t>千筆以上</a:t>
            </a:r>
            <a:r>
              <a:rPr lang="zh-TW" altLang="en-US" dirty="0"/>
              <a:t>個資外洩，應於</a:t>
            </a:r>
            <a:r>
              <a:rPr lang="en-US" altLang="zh-TW" dirty="0"/>
              <a:t>72</a:t>
            </a:r>
            <a:r>
              <a:rPr lang="zh-TW" altLang="en-US" dirty="0"/>
              <a:t>小時之內通報對象到中央目的事業主管機關。</a:t>
            </a:r>
            <a:r>
              <a:rPr lang="en-US" altLang="zh-TW" sz="2200" dirty="0"/>
              <a:t>(</a:t>
            </a:r>
            <a:r>
              <a:rPr lang="zh-TW" altLang="en-US" sz="2200" dirty="0"/>
              <a:t>安</a:t>
            </a:r>
            <a:r>
              <a:rPr lang="en-US" altLang="zh-TW" sz="2200" dirty="0"/>
              <a:t>8)</a:t>
            </a:r>
          </a:p>
          <a:p>
            <a:pPr marL="514350" indent="-514350">
              <a:buFont typeface="+mj-ea"/>
              <a:buAutoNum type="ea1ChtPeriod"/>
            </a:pPr>
            <a:r>
              <a:rPr lang="zh-TW" altLang="en-US" dirty="0" smtClean="0"/>
              <a:t>當事人</a:t>
            </a:r>
            <a:r>
              <a:rPr lang="zh-TW" altLang="en-US" dirty="0"/>
              <a:t>拒絕接受行銷應於</a:t>
            </a:r>
            <a:r>
              <a:rPr lang="en-US" altLang="zh-TW" dirty="0"/>
              <a:t>7</a:t>
            </a:r>
            <a:r>
              <a:rPr lang="zh-TW" altLang="en-US" dirty="0"/>
              <a:t>日內</a:t>
            </a:r>
            <a:r>
              <a:rPr lang="zh-TW" altLang="en-US" dirty="0" smtClean="0"/>
              <a:t>通知</a:t>
            </a:r>
            <a:r>
              <a:rPr lang="zh-TW" altLang="en-US" sz="2400" dirty="0"/>
              <a:t>。 </a:t>
            </a:r>
            <a:r>
              <a:rPr lang="en-US" altLang="zh-TW" sz="2200" dirty="0" smtClean="0"/>
              <a:t>(</a:t>
            </a:r>
            <a:r>
              <a:rPr lang="zh-TW" altLang="en-US" sz="2200" dirty="0"/>
              <a:t>安</a:t>
            </a:r>
            <a:r>
              <a:rPr lang="en-US" altLang="zh-TW" sz="2200" dirty="0"/>
              <a:t>11)</a:t>
            </a:r>
          </a:p>
          <a:p>
            <a:pPr marL="514350" indent="-514350">
              <a:buFont typeface="+mj-ea"/>
              <a:buAutoNum type="ea1ChtPeriod"/>
            </a:pPr>
            <a:r>
              <a:rPr lang="en-US" altLang="zh-TW" b="1" dirty="0" smtClean="0">
                <a:solidFill>
                  <a:srgbClr val="7030A0"/>
                </a:solidFill>
              </a:rPr>
              <a:t>1</a:t>
            </a:r>
            <a:r>
              <a:rPr lang="zh-TW" altLang="en-US" b="1" dirty="0">
                <a:solidFill>
                  <a:srgbClr val="7030A0"/>
                </a:solidFill>
              </a:rPr>
              <a:t>萬筆以上</a:t>
            </a:r>
            <a:r>
              <a:rPr lang="zh-TW" altLang="en-US" dirty="0"/>
              <a:t>資通訊系統之開發與運作應增訂至少下列安全管理措施</a:t>
            </a:r>
            <a:r>
              <a:rPr lang="en-US" altLang="zh-TW" sz="2200" dirty="0"/>
              <a:t>(</a:t>
            </a:r>
            <a:r>
              <a:rPr lang="zh-TW" altLang="en-US" sz="2200" dirty="0"/>
              <a:t>安</a:t>
            </a:r>
            <a:r>
              <a:rPr lang="en-US" altLang="zh-TW" sz="2200" dirty="0"/>
              <a:t>16)</a:t>
            </a:r>
          </a:p>
          <a:p>
            <a:pPr lvl="1"/>
            <a:r>
              <a:rPr lang="en-US" altLang="zh-TW" dirty="0"/>
              <a:t>(</a:t>
            </a:r>
            <a:r>
              <a:rPr lang="zh-TW" altLang="en-US" dirty="0"/>
              <a:t>一</a:t>
            </a:r>
            <a:r>
              <a:rPr lang="en-US" altLang="zh-TW" dirty="0" smtClean="0"/>
              <a:t>) </a:t>
            </a:r>
            <a:r>
              <a:rPr lang="zh-TW" altLang="en-US" dirty="0" smtClean="0"/>
              <a:t>使用者</a:t>
            </a:r>
            <a:r>
              <a:rPr lang="zh-TW" altLang="en-US" dirty="0"/>
              <a:t>身分確認及保護機制。</a:t>
            </a:r>
          </a:p>
          <a:p>
            <a:pPr lvl="1"/>
            <a:r>
              <a:rPr lang="en-US" altLang="zh-TW" dirty="0"/>
              <a:t>(</a:t>
            </a:r>
            <a:r>
              <a:rPr lang="zh-TW" altLang="en-US" dirty="0"/>
              <a:t>二</a:t>
            </a:r>
            <a:r>
              <a:rPr lang="en-US" altLang="zh-TW" dirty="0" smtClean="0"/>
              <a:t>) </a:t>
            </a:r>
            <a:r>
              <a:rPr lang="zh-TW" altLang="en-US" dirty="0" smtClean="0"/>
              <a:t>個人</a:t>
            </a:r>
            <a:r>
              <a:rPr lang="zh-TW" altLang="en-US" dirty="0"/>
              <a:t>資料顯示之隱碼機制。</a:t>
            </a:r>
          </a:p>
          <a:p>
            <a:pPr lvl="1"/>
            <a:r>
              <a:rPr lang="en-US" altLang="zh-TW" dirty="0"/>
              <a:t>(</a:t>
            </a:r>
            <a:r>
              <a:rPr lang="zh-TW" altLang="en-US" dirty="0"/>
              <a:t>三</a:t>
            </a:r>
            <a:r>
              <a:rPr lang="en-US" altLang="zh-TW" dirty="0" smtClean="0"/>
              <a:t>) </a:t>
            </a:r>
            <a:r>
              <a:rPr lang="zh-TW" altLang="en-US" dirty="0" smtClean="0"/>
              <a:t>網際網路</a:t>
            </a:r>
            <a:r>
              <a:rPr lang="zh-TW" altLang="en-US" dirty="0"/>
              <a:t>傳輸之安全加密機制。</a:t>
            </a:r>
          </a:p>
          <a:p>
            <a:pPr lvl="1"/>
            <a:r>
              <a:rPr lang="en-US" altLang="zh-TW" dirty="0"/>
              <a:t>(</a:t>
            </a:r>
            <a:r>
              <a:rPr lang="zh-TW" altLang="en-US" dirty="0"/>
              <a:t>四</a:t>
            </a:r>
            <a:r>
              <a:rPr lang="en-US" altLang="zh-TW" dirty="0" smtClean="0"/>
              <a:t>) </a:t>
            </a:r>
            <a:r>
              <a:rPr lang="zh-TW" altLang="en-US" dirty="0" smtClean="0"/>
              <a:t>個人</a:t>
            </a:r>
            <a:r>
              <a:rPr lang="zh-TW" altLang="en-US" dirty="0"/>
              <a:t>資料檔案與資料庫之存取控制及保護監控措施。</a:t>
            </a:r>
          </a:p>
          <a:p>
            <a:pPr lvl="1"/>
            <a:r>
              <a:rPr lang="en-US" altLang="zh-TW" dirty="0"/>
              <a:t>(</a:t>
            </a:r>
            <a:r>
              <a:rPr lang="zh-TW" altLang="en-US" dirty="0"/>
              <a:t>五</a:t>
            </a:r>
            <a:r>
              <a:rPr lang="en-US" altLang="zh-TW" dirty="0" smtClean="0"/>
              <a:t>) </a:t>
            </a:r>
            <a:r>
              <a:rPr lang="zh-TW" altLang="en-US" u="sng" dirty="0" smtClean="0"/>
              <a:t>防止</a:t>
            </a:r>
            <a:r>
              <a:rPr lang="zh-TW" altLang="en-US" u="sng" dirty="0"/>
              <a:t>外部網路入侵</a:t>
            </a:r>
            <a:r>
              <a:rPr lang="zh-TW" altLang="en-US" dirty="0"/>
              <a:t>對策。</a:t>
            </a:r>
          </a:p>
          <a:p>
            <a:pPr lvl="1"/>
            <a:r>
              <a:rPr lang="en-US" altLang="zh-TW" dirty="0"/>
              <a:t>(</a:t>
            </a:r>
            <a:r>
              <a:rPr lang="zh-TW" altLang="en-US" dirty="0"/>
              <a:t>六</a:t>
            </a:r>
            <a:r>
              <a:rPr lang="en-US" altLang="zh-TW" dirty="0" smtClean="0"/>
              <a:t>) </a:t>
            </a:r>
            <a:r>
              <a:rPr lang="zh-TW" altLang="en-US" dirty="0" smtClean="0"/>
              <a:t>非法</a:t>
            </a:r>
            <a:r>
              <a:rPr lang="zh-TW" altLang="en-US" dirty="0"/>
              <a:t>或</a:t>
            </a:r>
            <a:r>
              <a:rPr lang="zh-TW" altLang="en-US" u="sng" dirty="0"/>
              <a:t>異常使用行為</a:t>
            </a:r>
            <a:r>
              <a:rPr lang="zh-TW" altLang="en-US" dirty="0"/>
              <a:t>之</a:t>
            </a:r>
            <a:r>
              <a:rPr lang="zh-TW" altLang="en-US" u="sng" dirty="0"/>
              <a:t>監控及因應機制</a:t>
            </a:r>
            <a:r>
              <a:rPr lang="zh-TW" altLang="en-US" dirty="0" smtClean="0"/>
              <a:t>。</a:t>
            </a:r>
            <a:endParaRPr lang="zh-TW" altLang="en-US" dirty="0"/>
          </a:p>
        </p:txBody>
      </p:sp>
      <p:sp>
        <p:nvSpPr>
          <p:cNvPr id="4" name="投影片編號版面配置區 3"/>
          <p:cNvSpPr>
            <a:spLocks noGrp="1"/>
          </p:cNvSpPr>
          <p:nvPr>
            <p:ph type="sldNum" sz="quarter" idx="12"/>
          </p:nvPr>
        </p:nvSpPr>
        <p:spPr/>
        <p:txBody>
          <a:bodyPr/>
          <a:lstStyle/>
          <a:p>
            <a:fld id="{4FAB73BC-B049-4115-A692-8D63A059BFB8}" type="slidenum">
              <a:rPr lang="en-US" smtClean="0"/>
              <a:t>28</a:t>
            </a:fld>
            <a:endParaRPr lang="en-US" dirty="0"/>
          </a:p>
        </p:txBody>
      </p:sp>
      <p:sp>
        <p:nvSpPr>
          <p:cNvPr id="5" name="矩形圖說文字 4"/>
          <p:cNvSpPr/>
          <p:nvPr/>
        </p:nvSpPr>
        <p:spPr>
          <a:xfrm>
            <a:off x="8426611" y="5264487"/>
            <a:ext cx="2884516" cy="1175345"/>
          </a:xfrm>
          <a:prstGeom prst="wedgeRectCallout">
            <a:avLst>
              <a:gd name="adj1" fmla="val -74059"/>
              <a:gd name="adj2" fmla="val -23753"/>
            </a:avLst>
          </a:prstGeom>
        </p:spPr>
        <p:style>
          <a:lnRef idx="1">
            <a:schemeClr val="accent1"/>
          </a:lnRef>
          <a:fillRef idx="3">
            <a:schemeClr val="accent1"/>
          </a:fillRef>
          <a:effectRef idx="2">
            <a:schemeClr val="accent1"/>
          </a:effectRef>
          <a:fontRef idx="minor">
            <a:schemeClr val="lt1"/>
          </a:fontRef>
        </p:style>
        <p:txBody>
          <a:bodyPr rtlCol="0" anchor="ctr"/>
          <a:lstStyle/>
          <a:p>
            <a:r>
              <a:rPr lang="zh-TW" altLang="en-US" sz="2400" dirty="0" smtClean="0"/>
              <a:t>第</a:t>
            </a:r>
            <a:r>
              <a:rPr lang="en-US" altLang="zh-TW" sz="2400" dirty="0" smtClean="0"/>
              <a:t>5</a:t>
            </a:r>
            <a:r>
              <a:rPr lang="zh-TW" altLang="en-US" sz="2400" dirty="0" smtClean="0"/>
              <a:t>款及第</a:t>
            </a:r>
            <a:r>
              <a:rPr lang="en-US" altLang="zh-TW" sz="2400" dirty="0" smtClean="0"/>
              <a:t>6</a:t>
            </a:r>
            <a:r>
              <a:rPr lang="zh-TW" altLang="en-US" sz="2400" dirty="0" smtClean="0"/>
              <a:t>款</a:t>
            </a:r>
            <a:r>
              <a:rPr lang="zh-TW" altLang="en-US" sz="2400" dirty="0"/>
              <a:t>所定措施，應定期演練及檢討改善。</a:t>
            </a:r>
          </a:p>
        </p:txBody>
      </p:sp>
      <p:sp>
        <p:nvSpPr>
          <p:cNvPr id="7" name="AutoShape 5"/>
          <p:cNvSpPr>
            <a:spLocks/>
          </p:cNvSpPr>
          <p:nvPr/>
        </p:nvSpPr>
        <p:spPr bwMode="auto">
          <a:xfrm>
            <a:off x="7376160" y="5273040"/>
            <a:ext cx="273211" cy="579120"/>
          </a:xfrm>
          <a:prstGeom prst="rightBrace">
            <a:avLst>
              <a:gd name="adj1" fmla="val 4981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華康中圓體" pitchFamily="49" charset="-120"/>
              </a:defRPr>
            </a:lvl1pPr>
            <a:lvl2pPr marL="742950" indent="-285750">
              <a:spcBef>
                <a:spcPct val="20000"/>
              </a:spcBef>
              <a:buChar char="–"/>
              <a:defRPr kumimoji="1" sz="2800">
                <a:solidFill>
                  <a:schemeClr val="tx1"/>
                </a:solidFill>
                <a:latin typeface="Arial" panose="020B0604020202020204" pitchFamily="34" charset="0"/>
                <a:ea typeface="華康中圓體" pitchFamily="49" charset="-120"/>
              </a:defRPr>
            </a:lvl2pPr>
            <a:lvl3pPr marL="1143000" indent="-228600">
              <a:spcBef>
                <a:spcPct val="20000"/>
              </a:spcBef>
              <a:buChar char="•"/>
              <a:defRPr kumimoji="1" sz="2400">
                <a:solidFill>
                  <a:schemeClr val="tx1"/>
                </a:solidFill>
                <a:latin typeface="Arial" panose="020B0604020202020204" pitchFamily="34" charset="0"/>
                <a:ea typeface="華康中圓體" pitchFamily="49" charset="-120"/>
              </a:defRPr>
            </a:lvl3pPr>
            <a:lvl4pPr marL="1600200" indent="-228600">
              <a:spcBef>
                <a:spcPct val="20000"/>
              </a:spcBef>
              <a:buChar char="–"/>
              <a:defRPr kumimoji="1" sz="2000">
                <a:solidFill>
                  <a:schemeClr val="tx1"/>
                </a:solidFill>
                <a:latin typeface="Arial" panose="020B0604020202020204" pitchFamily="34" charset="0"/>
                <a:ea typeface="華康中圓體" pitchFamily="49" charset="-120"/>
              </a:defRPr>
            </a:lvl4pPr>
            <a:lvl5pPr marL="2057400" indent="-228600">
              <a:spcBef>
                <a:spcPct val="20000"/>
              </a:spcBef>
              <a:buChar char="»"/>
              <a:defRPr kumimoji="1" sz="2000">
                <a:solidFill>
                  <a:schemeClr val="tx1"/>
                </a:solidFill>
                <a:latin typeface="Arial" panose="020B0604020202020204" pitchFamily="34" charset="0"/>
                <a:ea typeface="華康中圓體" pitchFamily="49"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華康中圓體" pitchFamily="49"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華康中圓體" pitchFamily="49"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華康中圓體" pitchFamily="49"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華康中圓體" pitchFamily="49" charset="-120"/>
              </a:defRPr>
            </a:lvl9pPr>
          </a:lstStyle>
          <a:p>
            <a:pPr eaLnBrk="1" hangingPunct="1">
              <a:spcBef>
                <a:spcPct val="0"/>
              </a:spcBef>
              <a:buFontTx/>
              <a:buNone/>
            </a:pPr>
            <a:endParaRPr lang="zh-TW" altLang="en-US" sz="1800"/>
          </a:p>
        </p:txBody>
      </p:sp>
    </p:spTree>
    <p:extLst>
      <p:ext uri="{BB962C8B-B14F-4D97-AF65-F5344CB8AC3E}">
        <p14:creationId xmlns:p14="http://schemas.microsoft.com/office/powerpoint/2010/main" val="38104458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65564" y="152400"/>
            <a:ext cx="10058400" cy="874776"/>
          </a:xfrm>
        </p:spPr>
        <p:txBody>
          <a:bodyPr/>
          <a:lstStyle/>
          <a:p>
            <a:pPr>
              <a:spcBef>
                <a:spcPct val="15000"/>
              </a:spcBef>
            </a:pPr>
            <a:r>
              <a:rPr lang="zh-TW" altLang="en-US" sz="3800" dirty="0">
                <a:latin typeface="+mj-ea"/>
              </a:rPr>
              <a:t>「內政部指定地政類非公務機關個人資料檔案安全維護管理辦法」內容重點說明</a:t>
            </a:r>
          </a:p>
        </p:txBody>
      </p:sp>
      <p:sp>
        <p:nvSpPr>
          <p:cNvPr id="3" name="內容版面配置區 2"/>
          <p:cNvSpPr>
            <a:spLocks noGrp="1"/>
          </p:cNvSpPr>
          <p:nvPr>
            <p:ph idx="1"/>
          </p:nvPr>
        </p:nvSpPr>
        <p:spPr>
          <a:xfrm>
            <a:off x="1565564" y="1765346"/>
            <a:ext cx="10058400" cy="4517967"/>
          </a:xfrm>
        </p:spPr>
        <p:txBody>
          <a:bodyPr/>
          <a:lstStyle/>
          <a:p>
            <a:r>
              <a:rPr lang="zh-TW" altLang="en-US" dirty="0"/>
              <a:t>四、	每半年至少</a:t>
            </a:r>
            <a:r>
              <a:rPr lang="zh-TW" altLang="en-US" b="1" dirty="0">
                <a:solidFill>
                  <a:srgbClr val="7030A0"/>
                </a:solidFill>
              </a:rPr>
              <a:t>自主稽核</a:t>
            </a:r>
            <a:r>
              <a:rPr lang="en-US" altLang="zh-TW" dirty="0"/>
              <a:t>1</a:t>
            </a:r>
            <a:r>
              <a:rPr lang="zh-TW" altLang="en-US" dirty="0"/>
              <a:t>次</a:t>
            </a:r>
            <a:r>
              <a:rPr lang="en-US" altLang="zh-TW" sz="2000" dirty="0"/>
              <a:t>(</a:t>
            </a:r>
            <a:r>
              <a:rPr lang="zh-TW" altLang="en-US" sz="2000" dirty="0"/>
              <a:t>安</a:t>
            </a:r>
            <a:r>
              <a:rPr lang="en-US" altLang="zh-TW" sz="2000" dirty="0"/>
              <a:t>18)</a:t>
            </a:r>
          </a:p>
          <a:p>
            <a:r>
              <a:rPr lang="zh-TW" altLang="en-US" dirty="0"/>
              <a:t>五、	委託他人執行者，對受託者之</a:t>
            </a:r>
            <a:r>
              <a:rPr lang="zh-TW" altLang="en-US" dirty="0" smtClean="0"/>
              <a:t>監督事項</a:t>
            </a:r>
            <a:r>
              <a:rPr lang="en-US" altLang="zh-TW" sz="2000" dirty="0" smtClean="0"/>
              <a:t>(</a:t>
            </a:r>
            <a:r>
              <a:rPr lang="zh-TW" altLang="en-US" sz="2000" dirty="0"/>
              <a:t>安</a:t>
            </a:r>
            <a:r>
              <a:rPr lang="en-US" altLang="zh-TW" sz="2000" dirty="0"/>
              <a:t>14</a:t>
            </a:r>
            <a:r>
              <a:rPr lang="zh-TW" altLang="en-US" sz="2000" dirty="0"/>
              <a:t>、安</a:t>
            </a:r>
            <a:r>
              <a:rPr lang="en-US" altLang="zh-TW" sz="2000" dirty="0"/>
              <a:t>21)</a:t>
            </a:r>
          </a:p>
          <a:p>
            <a:r>
              <a:rPr lang="zh-TW" altLang="en-US" dirty="0"/>
              <a:t>六、	</a:t>
            </a:r>
            <a:r>
              <a:rPr lang="zh-TW" altLang="en-US" dirty="0" smtClean="0"/>
              <a:t>相關</a:t>
            </a:r>
            <a:r>
              <a:rPr lang="zh-TW" altLang="en-US" b="1" dirty="0" smtClean="0">
                <a:solidFill>
                  <a:srgbClr val="7030A0"/>
                </a:solidFill>
              </a:rPr>
              <a:t>檢查</a:t>
            </a:r>
            <a:r>
              <a:rPr lang="zh-TW" altLang="en-US" dirty="0" smtClean="0"/>
              <a:t>紀錄</a:t>
            </a:r>
            <a:r>
              <a:rPr lang="zh-TW" altLang="en-US" b="1" dirty="0">
                <a:solidFill>
                  <a:srgbClr val="7030A0"/>
                </a:solidFill>
              </a:rPr>
              <a:t>保存期限</a:t>
            </a:r>
            <a:r>
              <a:rPr lang="en-US" altLang="zh-TW" b="1" dirty="0">
                <a:solidFill>
                  <a:srgbClr val="7030A0"/>
                </a:solidFill>
              </a:rPr>
              <a:t>5</a:t>
            </a:r>
            <a:r>
              <a:rPr lang="zh-TW" altLang="en-US" b="1" dirty="0">
                <a:solidFill>
                  <a:srgbClr val="7030A0"/>
                </a:solidFill>
              </a:rPr>
              <a:t>年</a:t>
            </a:r>
            <a:r>
              <a:rPr lang="en-US" altLang="zh-TW" sz="2000" dirty="0"/>
              <a:t>(</a:t>
            </a:r>
            <a:r>
              <a:rPr lang="zh-TW" altLang="en-US" sz="2000" dirty="0"/>
              <a:t>安</a:t>
            </a:r>
            <a:r>
              <a:rPr lang="en-US" altLang="zh-TW" sz="2000" dirty="0"/>
              <a:t>18</a:t>
            </a:r>
            <a:r>
              <a:rPr lang="zh-TW" altLang="en-US" sz="2000" dirty="0"/>
              <a:t>、安</a:t>
            </a:r>
            <a:r>
              <a:rPr lang="en-US" altLang="zh-TW" sz="2000" dirty="0"/>
              <a:t>19</a:t>
            </a:r>
            <a:r>
              <a:rPr lang="zh-TW" altLang="en-US" sz="2000" dirty="0"/>
              <a:t>、安</a:t>
            </a:r>
            <a:r>
              <a:rPr lang="en-US" altLang="zh-TW" sz="2000" dirty="0"/>
              <a:t>22)</a:t>
            </a:r>
          </a:p>
          <a:p>
            <a:pPr marL="0" indent="0">
              <a:buNone/>
            </a:pPr>
            <a:endParaRPr lang="zh-TW" altLang="en-US" dirty="0"/>
          </a:p>
        </p:txBody>
      </p:sp>
      <p:sp>
        <p:nvSpPr>
          <p:cNvPr id="4" name="投影片編號版面配置區 3"/>
          <p:cNvSpPr>
            <a:spLocks noGrp="1"/>
          </p:cNvSpPr>
          <p:nvPr>
            <p:ph type="sldNum" sz="quarter" idx="12"/>
          </p:nvPr>
        </p:nvSpPr>
        <p:spPr/>
        <p:txBody>
          <a:bodyPr/>
          <a:lstStyle/>
          <a:p>
            <a:fld id="{4FAB73BC-B049-4115-A692-8D63A059BFB8}" type="slidenum">
              <a:rPr lang="en-US" smtClean="0"/>
              <a:t>29</a:t>
            </a:fld>
            <a:endParaRPr lang="en-US" dirty="0"/>
          </a:p>
        </p:txBody>
      </p:sp>
    </p:spTree>
    <p:extLst>
      <p:ext uri="{BB962C8B-B14F-4D97-AF65-F5344CB8AC3E}">
        <p14:creationId xmlns:p14="http://schemas.microsoft.com/office/powerpoint/2010/main" val="2904499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a:t>不動產經紀業相關個資法令之</a:t>
            </a:r>
            <a:r>
              <a:rPr lang="zh-TW" altLang="en-US" dirty="0" smtClean="0"/>
              <a:t>沿革</a:t>
            </a:r>
            <a:endParaRPr lang="zh-TW" altLang="en-US" dirty="0"/>
          </a:p>
        </p:txBody>
      </p:sp>
      <p:sp>
        <p:nvSpPr>
          <p:cNvPr id="3" name="文字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2"/>
          </p:nvPr>
        </p:nvSpPr>
        <p:spPr>
          <a:xfrm>
            <a:off x="848782" y="2546258"/>
            <a:ext cx="1193868" cy="640080"/>
          </a:xfrm>
        </p:spPr>
        <p:txBody>
          <a:bodyPr/>
          <a:lstStyle/>
          <a:p>
            <a:r>
              <a:rPr lang="en-US" dirty="0" smtClean="0"/>
              <a:t>1</a:t>
            </a:r>
            <a:endParaRPr lang="en-US" dirty="0"/>
          </a:p>
        </p:txBody>
      </p:sp>
    </p:spTree>
    <p:extLst>
      <p:ext uri="{BB962C8B-B14F-4D97-AF65-F5344CB8AC3E}">
        <p14:creationId xmlns:p14="http://schemas.microsoft.com/office/powerpoint/2010/main" val="28002755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99360" y="1225296"/>
            <a:ext cx="8948928" cy="3520440"/>
          </a:xfrm>
        </p:spPr>
        <p:txBody>
          <a:bodyPr>
            <a:normAutofit/>
          </a:bodyPr>
          <a:lstStyle/>
          <a:p>
            <a:pPr algn="just"/>
            <a:r>
              <a:rPr lang="zh-TW" altLang="en-US" sz="6000" dirty="0"/>
              <a:t>經紀業個人資料檔案安全維護計畫申請（修正）備查事宜</a:t>
            </a:r>
          </a:p>
        </p:txBody>
      </p:sp>
      <p:sp>
        <p:nvSpPr>
          <p:cNvPr id="6" name="矩形 5"/>
          <p:cNvSpPr/>
          <p:nvPr/>
        </p:nvSpPr>
        <p:spPr>
          <a:xfrm>
            <a:off x="5883442" y="3275112"/>
            <a:ext cx="425116" cy="307777"/>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lang="en-US" altLang="zh-TW" sz="1400">
                <a:solidFill>
                  <a:srgbClr val="FFFFFF"/>
                </a:solidFill>
                <a:latin typeface="Arial Black" panose="020B0A04020102020204"/>
              </a:rPr>
              <a:pPr marL="0" marR="0" lvl="0" indent="0" algn="ctr" defTabSz="457200" rtl="0" eaLnBrk="1" fontAlgn="auto" latinLnBrk="0" hangingPunct="1">
                <a:lnSpc>
                  <a:spcPct val="100000"/>
                </a:lnSpc>
                <a:spcBef>
                  <a:spcPts val="0"/>
                </a:spcBef>
                <a:spcAft>
                  <a:spcPts val="0"/>
                </a:spcAft>
                <a:buClrTx/>
                <a:buSzTx/>
                <a:buFontTx/>
                <a:buNone/>
                <a:tabLst/>
                <a:defRPr/>
              </a:pPr>
              <a:t>30</a:t>
            </a:fld>
            <a:endParaRPr lang="zh-TW" altLang="en-US" dirty="0"/>
          </a:p>
        </p:txBody>
      </p:sp>
      <p:sp>
        <p:nvSpPr>
          <p:cNvPr id="7" name="投影片編號版面配置區 3"/>
          <p:cNvSpPr>
            <a:spLocks noGrp="1"/>
          </p:cNvSpPr>
          <p:nvPr>
            <p:ph type="sldNum" sz="quarter" idx="12"/>
          </p:nvPr>
        </p:nvSpPr>
        <p:spPr>
          <a:xfrm>
            <a:off x="984064" y="2631983"/>
            <a:ext cx="845015" cy="502024"/>
          </a:xfrm>
        </p:spPr>
        <p:txBody>
          <a:bodyPr/>
          <a:lstStyle/>
          <a:p>
            <a:r>
              <a:rPr lang="en-US" dirty="0" smtClean="0"/>
              <a:t>4</a:t>
            </a:r>
          </a:p>
        </p:txBody>
      </p:sp>
    </p:spTree>
    <p:extLst>
      <p:ext uri="{BB962C8B-B14F-4D97-AF65-F5344CB8AC3E}">
        <p14:creationId xmlns:p14="http://schemas.microsoft.com/office/powerpoint/2010/main" val="42288272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65564" y="302234"/>
            <a:ext cx="10058400" cy="680812"/>
          </a:xfrm>
        </p:spPr>
        <p:txBody>
          <a:bodyPr/>
          <a:lstStyle/>
          <a:p>
            <a:r>
              <a:rPr lang="zh-TW" altLang="en-US" sz="3700" dirty="0"/>
              <a:t>經紀業個人資料檔案安全維護計畫申請（修正）備查事宜</a:t>
            </a:r>
          </a:p>
        </p:txBody>
      </p:sp>
      <p:sp>
        <p:nvSpPr>
          <p:cNvPr id="4" name="投影片編號版面配置區 3"/>
          <p:cNvSpPr>
            <a:spLocks noGrp="1"/>
          </p:cNvSpPr>
          <p:nvPr>
            <p:ph type="sldNum" sz="quarter" idx="12"/>
          </p:nvPr>
        </p:nvSpPr>
        <p:spPr/>
        <p:txBody>
          <a:bodyPr/>
          <a:lstStyle/>
          <a:p>
            <a:fld id="{4FAB73BC-B049-4115-A692-8D63A059BFB8}" type="slidenum">
              <a:rPr lang="en-US" smtClean="0"/>
              <a:t>31</a:t>
            </a:fld>
            <a:endParaRPr lang="en-US" dirty="0"/>
          </a:p>
        </p:txBody>
      </p:sp>
      <p:pic>
        <p:nvPicPr>
          <p:cNvPr id="9" name="內容版面配置區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3887" y="1404299"/>
            <a:ext cx="5483055" cy="5169876"/>
          </a:xfrm>
        </p:spPr>
      </p:pic>
      <p:sp>
        <p:nvSpPr>
          <p:cNvPr id="10" name="矩形圖說文字 9">
            <a:hlinkClick r:id="rId4" action="ppaction://hlinksldjump"/>
          </p:cNvPr>
          <p:cNvSpPr/>
          <p:nvPr/>
        </p:nvSpPr>
        <p:spPr>
          <a:xfrm>
            <a:off x="2988760" y="3876607"/>
            <a:ext cx="2747222" cy="1070517"/>
          </a:xfrm>
          <a:prstGeom prst="wedgeRectCallout">
            <a:avLst>
              <a:gd name="adj1" fmla="val -117854"/>
              <a:gd name="adj2" fmla="val 153743"/>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r>
              <a:rPr lang="zh-TW" altLang="en-US" sz="2000" dirty="0">
                <a:latin typeface="+mn-ea"/>
              </a:rPr>
              <a:t>本辦法發布施行時，已完成開業</a:t>
            </a:r>
            <a:r>
              <a:rPr lang="zh-TW" altLang="en-US" sz="2000" dirty="0" smtClean="0">
                <a:latin typeface="+mn-ea"/>
              </a:rPr>
              <a:t>備查者，應依</a:t>
            </a:r>
            <a:r>
              <a:rPr lang="zh-TW" altLang="en-US" sz="2000" dirty="0">
                <a:latin typeface="+mn-ea"/>
              </a:rPr>
              <a:t>限</a:t>
            </a:r>
            <a:r>
              <a:rPr lang="zh-TW" altLang="en-US" sz="2000" dirty="0" smtClean="0">
                <a:latin typeface="+mn-ea"/>
              </a:rPr>
              <a:t>修正備查。</a:t>
            </a:r>
            <a:endParaRPr lang="zh-TW" altLang="en-US" sz="2000" dirty="0">
              <a:latin typeface="+mn-ea"/>
            </a:endParaRPr>
          </a:p>
        </p:txBody>
      </p:sp>
      <p:sp>
        <p:nvSpPr>
          <p:cNvPr id="11" name="矩形圖說文字 10"/>
          <p:cNvSpPr/>
          <p:nvPr/>
        </p:nvSpPr>
        <p:spPr>
          <a:xfrm>
            <a:off x="2007596" y="2625213"/>
            <a:ext cx="2844623" cy="1181461"/>
          </a:xfrm>
          <a:prstGeom prst="wedgeRectCallout">
            <a:avLst>
              <a:gd name="adj1" fmla="val -83869"/>
              <a:gd name="adj2" fmla="val 83737"/>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r>
              <a:rPr lang="zh-TW" altLang="zh-TW" sz="2000" dirty="0"/>
              <a:t>不動產經紀業應於申請開業備查時</a:t>
            </a:r>
            <a:r>
              <a:rPr lang="zh-TW" altLang="zh-TW" sz="2000" dirty="0" smtClean="0"/>
              <a:t>，一併</a:t>
            </a:r>
            <a:r>
              <a:rPr lang="zh-TW" altLang="zh-TW" sz="2000" dirty="0"/>
              <a:t>報請所在地直轄市、縣（市）主管機關</a:t>
            </a:r>
            <a:r>
              <a:rPr lang="zh-TW" altLang="zh-TW" sz="2000" dirty="0" smtClean="0"/>
              <a:t>備查</a:t>
            </a:r>
            <a:r>
              <a:rPr lang="zh-TW" altLang="en-US" sz="2000" dirty="0" smtClean="0">
                <a:latin typeface="+mn-ea"/>
              </a:rPr>
              <a:t>。</a:t>
            </a:r>
            <a:endParaRPr lang="zh-TW" altLang="en-US" sz="2000" dirty="0">
              <a:latin typeface="+mn-ea"/>
            </a:endParaRPr>
          </a:p>
        </p:txBody>
      </p:sp>
      <p:pic>
        <p:nvPicPr>
          <p:cNvPr id="7" name="內容版面配置區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7061" y="1404299"/>
            <a:ext cx="5194066" cy="5318402"/>
          </a:xfrm>
          <a:prstGeom prst="rect">
            <a:avLst/>
          </a:prstGeom>
        </p:spPr>
      </p:pic>
      <p:sp>
        <p:nvSpPr>
          <p:cNvPr id="8" name="矩形圖說文字 7"/>
          <p:cNvSpPr/>
          <p:nvPr/>
        </p:nvSpPr>
        <p:spPr>
          <a:xfrm>
            <a:off x="6270582" y="3689715"/>
            <a:ext cx="2025378" cy="373785"/>
          </a:xfrm>
          <a:prstGeom prst="wedgeRectCallout">
            <a:avLst>
              <a:gd name="adj1" fmla="val 151011"/>
              <a:gd name="adj2" fmla="val 93404"/>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r>
              <a:rPr lang="zh-TW" altLang="zh-TW" sz="2000" dirty="0" smtClean="0"/>
              <a:t>開業</a:t>
            </a:r>
            <a:r>
              <a:rPr lang="zh-TW" altLang="zh-TW" sz="2000" dirty="0"/>
              <a:t>備查</a:t>
            </a:r>
            <a:r>
              <a:rPr lang="zh-TW" altLang="zh-TW" sz="2000" dirty="0" smtClean="0"/>
              <a:t>時</a:t>
            </a:r>
            <a:r>
              <a:rPr lang="zh-TW" altLang="en-US" sz="2000" dirty="0" smtClean="0"/>
              <a:t>檢附</a:t>
            </a:r>
            <a:r>
              <a:rPr lang="zh-TW" altLang="en-US" sz="2000" dirty="0" smtClean="0">
                <a:latin typeface="+mn-ea"/>
              </a:rPr>
              <a:t>。</a:t>
            </a:r>
            <a:endParaRPr lang="zh-TW" altLang="en-US" sz="2000" dirty="0">
              <a:latin typeface="+mn-ea"/>
            </a:endParaRPr>
          </a:p>
        </p:txBody>
      </p:sp>
    </p:spTree>
    <p:extLst>
      <p:ext uri="{BB962C8B-B14F-4D97-AF65-F5344CB8AC3E}">
        <p14:creationId xmlns:p14="http://schemas.microsoft.com/office/powerpoint/2010/main" val="10827522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200" dirty="0"/>
              <a:t>內政部不動產服務業資訊系統線上作業</a:t>
            </a:r>
          </a:p>
        </p:txBody>
      </p:sp>
      <p:sp>
        <p:nvSpPr>
          <p:cNvPr id="3" name="內容版面配置區 2"/>
          <p:cNvSpPr>
            <a:spLocks noGrp="1"/>
          </p:cNvSpPr>
          <p:nvPr>
            <p:ph idx="1"/>
          </p:nvPr>
        </p:nvSpPr>
        <p:spPr/>
        <p:txBody>
          <a:bodyPr/>
          <a:lstStyle/>
          <a:p>
            <a:pPr>
              <a:lnSpc>
                <a:spcPct val="100000"/>
              </a:lnSpc>
            </a:pPr>
            <a:r>
              <a:rPr lang="zh-TW" altLang="en-US" sz="3600" dirty="0" smtClean="0">
                <a:latin typeface="微軟正黑體" panose="020B0604030504040204" pitchFamily="34" charset="-120"/>
                <a:ea typeface="微軟正黑體" panose="020B0604030504040204" pitchFamily="34" charset="-120"/>
              </a:rPr>
              <a:t>「</a:t>
            </a:r>
            <a:r>
              <a:rPr lang="zh-TW" altLang="en-US" sz="3600" dirty="0" smtClean="0"/>
              <a:t>經紀</a:t>
            </a:r>
            <a:r>
              <a:rPr lang="zh-TW" altLang="en-US" sz="3600" dirty="0"/>
              <a:t>業備查</a:t>
            </a:r>
            <a:r>
              <a:rPr lang="en-US" altLang="zh-TW" sz="3600" dirty="0"/>
              <a:t>-</a:t>
            </a:r>
            <a:r>
              <a:rPr lang="zh-TW" altLang="en-US" sz="3600" dirty="0"/>
              <a:t>異</a:t>
            </a:r>
            <a:r>
              <a:rPr lang="zh-TW" altLang="en-US" sz="3600" dirty="0" smtClean="0"/>
              <a:t>動</a:t>
            </a:r>
            <a:r>
              <a:rPr lang="zh-TW" altLang="en-US" sz="3600" dirty="0" smtClean="0">
                <a:latin typeface="微軟正黑體" panose="020B0604030504040204" pitchFamily="34" charset="-120"/>
                <a:ea typeface="微軟正黑體" panose="020B0604030504040204" pitchFamily="34" charset="-120"/>
              </a:rPr>
              <a:t>」</a:t>
            </a:r>
            <a:endParaRPr lang="en-US" altLang="zh-TW" sz="3600" dirty="0" smtClean="0">
              <a:latin typeface="微軟正黑體" panose="020B0604030504040204" pitchFamily="34" charset="-120"/>
              <a:ea typeface="微軟正黑體" panose="020B0604030504040204" pitchFamily="34" charset="-120"/>
            </a:endParaRPr>
          </a:p>
          <a:p>
            <a:pPr lvl="1">
              <a:lnSpc>
                <a:spcPct val="150000"/>
              </a:lnSpc>
            </a:pPr>
            <a:r>
              <a:rPr lang="zh-TW" altLang="en-US" sz="3200" dirty="0" smtClean="0"/>
              <a:t>新增</a:t>
            </a:r>
            <a:r>
              <a:rPr lang="zh-TW" altLang="en-US" sz="3200" u="sng" dirty="0"/>
              <a:t>自動</a:t>
            </a:r>
            <a:r>
              <a:rPr lang="zh-TW" altLang="en-US" sz="3200" u="sng" dirty="0" smtClean="0"/>
              <a:t>帶入</a:t>
            </a:r>
            <a:r>
              <a:rPr lang="zh-TW" altLang="en-US" sz="3200" dirty="0" smtClean="0"/>
              <a:t>個人</a:t>
            </a:r>
            <a:r>
              <a:rPr lang="zh-TW" altLang="en-US" sz="3200" dirty="0"/>
              <a:t>資料檔案安全維護</a:t>
            </a:r>
            <a:r>
              <a:rPr lang="zh-TW" altLang="en-US" sz="3200" dirty="0" smtClean="0"/>
              <a:t>計畫</a:t>
            </a:r>
            <a:r>
              <a:rPr lang="zh-TW" altLang="en-US" sz="3200" b="1" u="sng" dirty="0" smtClean="0"/>
              <a:t>申請異動日期</a:t>
            </a:r>
            <a:endParaRPr lang="en-US" altLang="zh-TW" sz="3200" b="1" u="sng" dirty="0" smtClean="0"/>
          </a:p>
          <a:p>
            <a:pPr lvl="1">
              <a:lnSpc>
                <a:spcPct val="150000"/>
              </a:lnSpc>
            </a:pPr>
            <a:r>
              <a:rPr lang="zh-TW" altLang="en-US" sz="3200" dirty="0" smtClean="0"/>
              <a:t>新增</a:t>
            </a:r>
            <a:r>
              <a:rPr lang="zh-TW" altLang="en-US" sz="3200" b="1" u="sng" dirty="0" smtClean="0"/>
              <a:t>異動</a:t>
            </a:r>
            <a:r>
              <a:rPr lang="zh-TW" altLang="en-US" sz="3200" b="1" u="sng" dirty="0"/>
              <a:t>原因</a:t>
            </a:r>
            <a:r>
              <a:rPr lang="zh-TW" altLang="en-US" sz="3200" dirty="0"/>
              <a:t>「個資安維計畫及處理方法變更</a:t>
            </a:r>
            <a:r>
              <a:rPr lang="zh-TW" altLang="en-US" sz="3200" dirty="0" smtClean="0"/>
              <a:t>」</a:t>
            </a:r>
            <a:endParaRPr lang="en-US" altLang="zh-TW" sz="3200" dirty="0" smtClean="0"/>
          </a:p>
          <a:p>
            <a:pPr lvl="1">
              <a:lnSpc>
                <a:spcPct val="150000"/>
              </a:lnSpc>
            </a:pPr>
            <a:r>
              <a:rPr lang="zh-TW" altLang="en-US" sz="3200" dirty="0" smtClean="0"/>
              <a:t>新增</a:t>
            </a:r>
            <a:r>
              <a:rPr lang="zh-TW" altLang="en-US" sz="3200" b="1" u="sng" dirty="0" smtClean="0"/>
              <a:t>歷史查詢</a:t>
            </a:r>
            <a:r>
              <a:rPr lang="zh-TW" altLang="en-US" sz="3200" dirty="0" smtClean="0"/>
              <a:t>搜詢條件</a:t>
            </a:r>
            <a:r>
              <a:rPr lang="zh-TW" altLang="en-US" sz="3200" dirty="0"/>
              <a:t>「個資安維計畫及處理方法變更</a:t>
            </a:r>
            <a:r>
              <a:rPr lang="zh-TW" altLang="en-US" sz="3200" dirty="0" smtClean="0"/>
              <a:t>」及</a:t>
            </a:r>
            <a:r>
              <a:rPr lang="zh-TW" altLang="en-US" sz="3200" dirty="0"/>
              <a:t>「</a:t>
            </a:r>
            <a:r>
              <a:rPr lang="zh-TW" altLang="en-US" sz="3200" dirty="0" smtClean="0"/>
              <a:t>異動日期</a:t>
            </a:r>
            <a:r>
              <a:rPr lang="zh-TW" altLang="en-US" sz="3200" dirty="0"/>
              <a:t>」</a:t>
            </a:r>
            <a:endParaRPr lang="en-US" altLang="zh-TW" sz="3200" dirty="0"/>
          </a:p>
          <a:p>
            <a:pPr marL="0" indent="0">
              <a:buNone/>
            </a:pPr>
            <a:endParaRPr lang="zh-TW" altLang="en-US" dirty="0"/>
          </a:p>
        </p:txBody>
      </p:sp>
      <p:sp>
        <p:nvSpPr>
          <p:cNvPr id="4" name="投影片編號版面配置區 3"/>
          <p:cNvSpPr>
            <a:spLocks noGrp="1"/>
          </p:cNvSpPr>
          <p:nvPr>
            <p:ph type="sldNum" sz="quarter" idx="12"/>
          </p:nvPr>
        </p:nvSpPr>
        <p:spPr/>
        <p:txBody>
          <a:bodyPr/>
          <a:lstStyle/>
          <a:p>
            <a:fld id="{4FAB73BC-B049-4115-A692-8D63A059BFB8}" type="slidenum">
              <a:rPr lang="en-US" smtClean="0"/>
              <a:t>32</a:t>
            </a:fld>
            <a:endParaRPr lang="en-US" dirty="0"/>
          </a:p>
        </p:txBody>
      </p:sp>
      <p:pic>
        <p:nvPicPr>
          <p:cNvPr id="5" name="圖片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039" y="5665094"/>
            <a:ext cx="653761" cy="983343"/>
          </a:xfrm>
          <a:prstGeom prst="rect">
            <a:avLst/>
          </a:prstGeom>
        </p:spPr>
      </p:pic>
    </p:spTree>
    <p:extLst>
      <p:ext uri="{BB962C8B-B14F-4D97-AF65-F5344CB8AC3E}">
        <p14:creationId xmlns:p14="http://schemas.microsoft.com/office/powerpoint/2010/main" val="21562924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43263" y="1569492"/>
            <a:ext cx="6473943" cy="2862322"/>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zh-TW" altLang="en-US" sz="9000" b="1" cap="none" spc="50" dirty="0" smtClean="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mn-ea"/>
              </a:rPr>
              <a:t>報告完畢</a:t>
            </a:r>
            <a:r>
              <a:rPr lang="en-US" altLang="zh-TW" sz="9000" b="1" cap="none" spc="50" dirty="0" smtClean="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mn-ea"/>
              </a:rPr>
              <a:t/>
            </a:r>
            <a:br>
              <a:rPr lang="en-US" altLang="zh-TW" sz="9000" b="1" cap="none" spc="50" dirty="0" smtClean="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mn-ea"/>
              </a:rPr>
            </a:br>
            <a:r>
              <a:rPr lang="zh-TW" altLang="en-US" sz="9000" b="1" cap="none" spc="50" dirty="0" smtClean="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mn-ea"/>
              </a:rPr>
              <a:t>謝謝聆聽</a:t>
            </a:r>
            <a:endParaRPr lang="zh-TW" altLang="en-US" sz="9000" b="1" cap="none"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2830725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9848" y="484632"/>
            <a:ext cx="10058400" cy="784331"/>
          </a:xfrm>
        </p:spPr>
        <p:txBody>
          <a:bodyPr>
            <a:normAutofit/>
          </a:bodyPr>
          <a:lstStyle/>
          <a:p>
            <a:r>
              <a:rPr lang="zh-TW" altLang="en-US" dirty="0"/>
              <a:t>不動產經紀業相關個資法令之</a:t>
            </a:r>
            <a:r>
              <a:rPr lang="zh-TW" altLang="en-US" dirty="0" smtClean="0"/>
              <a:t>沿革</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129862821"/>
              </p:ext>
            </p:extLst>
          </p:nvPr>
        </p:nvGraphicFramePr>
        <p:xfrm>
          <a:off x="744747" y="2457762"/>
          <a:ext cx="10708601" cy="3384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投影片編號版面配置區 3"/>
          <p:cNvSpPr>
            <a:spLocks noGrp="1"/>
          </p:cNvSpPr>
          <p:nvPr>
            <p:ph type="sldNum" sz="quarter" idx="12"/>
          </p:nvPr>
        </p:nvSpPr>
        <p:spPr/>
        <p:txBody>
          <a:bodyPr/>
          <a:lstStyle/>
          <a:p>
            <a:fld id="{4FAB73BC-B049-4115-A692-8D63A059BFB8}" type="slidenum">
              <a:rPr lang="en-US" smtClean="0"/>
              <a:t>4</a:t>
            </a:fld>
            <a:endParaRPr lang="en-US" dirty="0"/>
          </a:p>
        </p:txBody>
      </p:sp>
      <p:sp>
        <p:nvSpPr>
          <p:cNvPr id="7" name="矩形圖說文字 6"/>
          <p:cNvSpPr/>
          <p:nvPr/>
        </p:nvSpPr>
        <p:spPr>
          <a:xfrm>
            <a:off x="2334162" y="1360435"/>
            <a:ext cx="2799184" cy="1039479"/>
          </a:xfrm>
          <a:prstGeom prst="wedgeRectCallout">
            <a:avLst>
              <a:gd name="adj1" fmla="val 119"/>
              <a:gd name="adj2" fmla="val 61005"/>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zh-TW" altLang="en-US" dirty="0"/>
              <a:t>依電腦處理個人資料保護</a:t>
            </a:r>
            <a:r>
              <a:rPr lang="zh-TW" altLang="en-US" dirty="0" smtClean="0"/>
              <a:t>法</a:t>
            </a:r>
            <a:r>
              <a:rPr lang="en-US" altLang="zh-TW" dirty="0" smtClean="0"/>
              <a:t>(</a:t>
            </a:r>
            <a:r>
              <a:rPr lang="en-US" altLang="zh-TW" b="1" dirty="0"/>
              <a:t>84</a:t>
            </a:r>
            <a:r>
              <a:rPr lang="en-US" altLang="zh-TW" dirty="0"/>
              <a:t>.8.11</a:t>
            </a:r>
            <a:r>
              <a:rPr lang="zh-TW" altLang="en-US" dirty="0"/>
              <a:t>公布</a:t>
            </a:r>
            <a:r>
              <a:rPr lang="en-US" altLang="zh-TW" dirty="0"/>
              <a:t>.45</a:t>
            </a:r>
            <a:r>
              <a:rPr lang="zh-TW" altLang="en-US" dirty="0"/>
              <a:t>條</a:t>
            </a:r>
            <a:r>
              <a:rPr lang="en-US" altLang="zh-TW" dirty="0" smtClean="0"/>
              <a:t>)</a:t>
            </a:r>
            <a:r>
              <a:rPr lang="zh-TW" altLang="en-US" dirty="0" smtClean="0"/>
              <a:t>第</a:t>
            </a:r>
            <a:r>
              <a:rPr lang="en-US" altLang="zh-TW" dirty="0"/>
              <a:t>19</a:t>
            </a:r>
            <a:r>
              <a:rPr lang="zh-TW" altLang="en-US" dirty="0"/>
              <a:t>條</a:t>
            </a:r>
            <a:r>
              <a:rPr lang="en-US" altLang="zh-TW" dirty="0"/>
              <a:t>3</a:t>
            </a:r>
            <a:r>
              <a:rPr lang="zh-TW" altLang="en-US" dirty="0"/>
              <a:t>項及</a:t>
            </a:r>
            <a:r>
              <a:rPr lang="en-US" altLang="zh-TW" dirty="0"/>
              <a:t>20</a:t>
            </a:r>
            <a:r>
              <a:rPr lang="zh-TW" altLang="en-US" dirty="0"/>
              <a:t>條</a:t>
            </a:r>
            <a:r>
              <a:rPr lang="en-US" altLang="zh-TW" dirty="0"/>
              <a:t>5</a:t>
            </a:r>
            <a:r>
              <a:rPr lang="zh-TW" altLang="en-US" dirty="0"/>
              <a:t>項授權訂</a:t>
            </a:r>
            <a:r>
              <a:rPr lang="zh-TW" altLang="en-US" dirty="0" smtClean="0"/>
              <a:t>定</a:t>
            </a:r>
            <a:endParaRPr lang="zh-TW" altLang="en-US" dirty="0"/>
          </a:p>
        </p:txBody>
      </p:sp>
      <p:sp>
        <p:nvSpPr>
          <p:cNvPr id="8" name="矩形圖說文字 7"/>
          <p:cNvSpPr/>
          <p:nvPr/>
        </p:nvSpPr>
        <p:spPr>
          <a:xfrm>
            <a:off x="744747" y="4935543"/>
            <a:ext cx="2989007" cy="1543395"/>
          </a:xfrm>
          <a:prstGeom prst="wedgeRectCallout">
            <a:avLst>
              <a:gd name="adj1" fmla="val 67717"/>
              <a:gd name="adj2" fmla="val -31601"/>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zh-TW" altLang="en-US" dirty="0">
                <a:solidFill>
                  <a:schemeClr val="dk1"/>
                </a:solidFill>
              </a:rPr>
              <a:t>依個人資料保護法第</a:t>
            </a:r>
            <a:r>
              <a:rPr lang="en-US" altLang="zh-TW" dirty="0">
                <a:solidFill>
                  <a:schemeClr val="dk1"/>
                </a:solidFill>
              </a:rPr>
              <a:t>27</a:t>
            </a:r>
            <a:r>
              <a:rPr lang="zh-TW" altLang="en-US" dirty="0">
                <a:solidFill>
                  <a:schemeClr val="dk1"/>
                </a:solidFill>
              </a:rPr>
              <a:t>條第</a:t>
            </a:r>
            <a:r>
              <a:rPr lang="en-US" altLang="zh-TW" dirty="0">
                <a:solidFill>
                  <a:schemeClr val="dk1"/>
                </a:solidFill>
              </a:rPr>
              <a:t>3</a:t>
            </a:r>
            <a:r>
              <a:rPr lang="zh-TW" altLang="en-US" dirty="0">
                <a:solidFill>
                  <a:schemeClr val="dk1"/>
                </a:solidFill>
              </a:rPr>
              <a:t>項授權訂定</a:t>
            </a:r>
            <a:r>
              <a:rPr lang="en-US" altLang="zh-TW" dirty="0">
                <a:solidFill>
                  <a:schemeClr val="dk1"/>
                </a:solidFill>
              </a:rPr>
              <a:t>(99.05.26</a:t>
            </a:r>
            <a:r>
              <a:rPr lang="zh-TW" altLang="en-US" u="sng" dirty="0">
                <a:solidFill>
                  <a:schemeClr val="dk1"/>
                </a:solidFill>
              </a:rPr>
              <a:t>修正</a:t>
            </a:r>
            <a:r>
              <a:rPr lang="zh-TW" altLang="en-US" dirty="0">
                <a:solidFill>
                  <a:schemeClr val="dk1"/>
                </a:solidFill>
              </a:rPr>
              <a:t>公布名稱全文</a:t>
            </a:r>
            <a:r>
              <a:rPr lang="en-US" altLang="zh-TW" dirty="0">
                <a:solidFill>
                  <a:schemeClr val="dk1"/>
                </a:solidFill>
              </a:rPr>
              <a:t>56</a:t>
            </a:r>
            <a:r>
              <a:rPr lang="zh-TW" altLang="en-US" dirty="0">
                <a:solidFill>
                  <a:schemeClr val="dk1"/>
                </a:solidFill>
              </a:rPr>
              <a:t>條</a:t>
            </a:r>
            <a:r>
              <a:rPr lang="en-US" altLang="zh-TW" dirty="0">
                <a:solidFill>
                  <a:schemeClr val="dk1"/>
                </a:solidFill>
              </a:rPr>
              <a:t>101.10.01</a:t>
            </a:r>
            <a:r>
              <a:rPr lang="zh-TW" altLang="en-US" u="sng" dirty="0">
                <a:solidFill>
                  <a:schemeClr val="dk1"/>
                </a:solidFill>
              </a:rPr>
              <a:t>施行</a:t>
            </a:r>
            <a:r>
              <a:rPr lang="en-US" altLang="zh-TW" dirty="0">
                <a:solidFill>
                  <a:schemeClr val="dk1"/>
                </a:solidFill>
              </a:rPr>
              <a:t>)(</a:t>
            </a:r>
            <a:r>
              <a:rPr lang="zh-TW" altLang="en-US" dirty="0">
                <a:solidFill>
                  <a:schemeClr val="dk1"/>
                </a:solidFill>
              </a:rPr>
              <a:t>第</a:t>
            </a:r>
            <a:r>
              <a:rPr lang="en-US" altLang="zh-TW" dirty="0">
                <a:solidFill>
                  <a:schemeClr val="dk1"/>
                </a:solidFill>
              </a:rPr>
              <a:t>6</a:t>
            </a:r>
            <a:r>
              <a:rPr lang="zh-TW" altLang="en-US" dirty="0">
                <a:solidFill>
                  <a:schemeClr val="dk1"/>
                </a:solidFill>
              </a:rPr>
              <a:t>及</a:t>
            </a:r>
            <a:r>
              <a:rPr lang="en-US" altLang="zh-TW" dirty="0">
                <a:solidFill>
                  <a:schemeClr val="dk1"/>
                </a:solidFill>
              </a:rPr>
              <a:t>54</a:t>
            </a:r>
            <a:r>
              <a:rPr lang="zh-TW" altLang="en-US" dirty="0">
                <a:solidFill>
                  <a:schemeClr val="dk1"/>
                </a:solidFill>
              </a:rPr>
              <a:t>條除外</a:t>
            </a:r>
            <a:r>
              <a:rPr lang="en-US" altLang="zh-TW" dirty="0">
                <a:solidFill>
                  <a:schemeClr val="dk1"/>
                </a:solidFill>
              </a:rPr>
              <a:t>)</a:t>
            </a:r>
          </a:p>
        </p:txBody>
      </p:sp>
      <p:sp>
        <p:nvSpPr>
          <p:cNvPr id="9" name="矩形圖說文字 8"/>
          <p:cNvSpPr/>
          <p:nvPr/>
        </p:nvSpPr>
        <p:spPr>
          <a:xfrm>
            <a:off x="7822289" y="4935543"/>
            <a:ext cx="3454752" cy="1543395"/>
          </a:xfrm>
          <a:prstGeom prst="wedgeRectCallout">
            <a:avLst>
              <a:gd name="adj1" fmla="val -19544"/>
              <a:gd name="adj2" fmla="val -79665"/>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89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a:latin typeface="+mn-ea"/>
              </a:rPr>
              <a:t>依行政院</a:t>
            </a:r>
            <a:r>
              <a:rPr lang="en-US" altLang="zh-TW" b="1" dirty="0">
                <a:latin typeface="+mn-ea"/>
              </a:rPr>
              <a:t>110.</a:t>
            </a:r>
            <a:r>
              <a:rPr lang="en-US" altLang="zh-TW" dirty="0">
                <a:latin typeface="+mn-ea"/>
              </a:rPr>
              <a:t>2.3</a:t>
            </a:r>
            <a:r>
              <a:rPr lang="zh-TW" altLang="en-US" dirty="0">
                <a:latin typeface="+mn-ea"/>
              </a:rPr>
              <a:t>召開行政機關落實個人資料保護執行聯繫會議</a:t>
            </a:r>
            <a:r>
              <a:rPr lang="zh-TW" altLang="en-US" dirty="0" smtClean="0">
                <a:latin typeface="+mn-ea"/>
              </a:rPr>
              <a:t>決議，將權管地政</a:t>
            </a:r>
            <a:r>
              <a:rPr lang="zh-TW" altLang="en-US" dirty="0">
                <a:latin typeface="+mn-ea"/>
              </a:rPr>
              <a:t>士、估價師及租賃住宅服務業等</a:t>
            </a:r>
            <a:r>
              <a:rPr lang="en-US" altLang="zh-TW" dirty="0">
                <a:latin typeface="+mn-ea"/>
              </a:rPr>
              <a:t>3</a:t>
            </a:r>
            <a:r>
              <a:rPr lang="zh-TW" altLang="en-US" dirty="0">
                <a:latin typeface="+mn-ea"/>
              </a:rPr>
              <a:t>行業別納管</a:t>
            </a:r>
            <a:r>
              <a:rPr lang="zh-TW" altLang="en-US" dirty="0" smtClean="0">
                <a:latin typeface="+mn-ea"/>
              </a:rPr>
              <a:t>，於</a:t>
            </a:r>
            <a:r>
              <a:rPr lang="en-US" altLang="zh-TW" dirty="0" smtClean="0">
                <a:latin typeface="+mn-ea"/>
              </a:rPr>
              <a:t>110.11.30.</a:t>
            </a:r>
            <a:r>
              <a:rPr lang="zh-TW" altLang="en-US" dirty="0" smtClean="0">
                <a:latin typeface="+mn-ea"/>
              </a:rPr>
              <a:t>發布施行</a:t>
            </a:r>
            <a:endParaRPr lang="zh-TW" altLang="en-US" dirty="0">
              <a:latin typeface="+mn-ea"/>
            </a:endParaRPr>
          </a:p>
        </p:txBody>
      </p:sp>
    </p:spTree>
    <p:extLst>
      <p:ext uri="{BB962C8B-B14F-4D97-AF65-F5344CB8AC3E}">
        <p14:creationId xmlns:p14="http://schemas.microsoft.com/office/powerpoint/2010/main" val="3693204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331621" y="1660152"/>
            <a:ext cx="7924002" cy="3520440"/>
          </a:xfrm>
        </p:spPr>
        <p:txBody>
          <a:bodyPr/>
          <a:lstStyle/>
          <a:p>
            <a:pPr algn="ctr">
              <a:lnSpc>
                <a:spcPct val="100000"/>
              </a:lnSpc>
            </a:pPr>
            <a:r>
              <a:rPr lang="zh-TW" altLang="en-US" dirty="0"/>
              <a:t>「個人資料保護法」</a:t>
            </a:r>
            <a:r>
              <a:rPr lang="zh-TW" altLang="en-US" dirty="0" smtClean="0"/>
              <a:t>概要</a:t>
            </a:r>
            <a:endParaRPr lang="zh-TW" altLang="en-US" dirty="0"/>
          </a:p>
        </p:txBody>
      </p:sp>
      <p:sp>
        <p:nvSpPr>
          <p:cNvPr id="4" name="投影片編號版面配置區 3"/>
          <p:cNvSpPr>
            <a:spLocks noGrp="1"/>
          </p:cNvSpPr>
          <p:nvPr>
            <p:ph type="sldNum" sz="quarter" idx="12"/>
          </p:nvPr>
        </p:nvSpPr>
        <p:spPr>
          <a:xfrm>
            <a:off x="771976" y="2531971"/>
            <a:ext cx="1393798" cy="640080"/>
          </a:xfrm>
        </p:spPr>
        <p:txBody>
          <a:bodyPr/>
          <a:lstStyle/>
          <a:p>
            <a:r>
              <a:rPr lang="en-US" dirty="0" smtClean="0"/>
              <a:t>2</a:t>
            </a:r>
            <a:endParaRPr lang="en-US" dirty="0"/>
          </a:p>
        </p:txBody>
      </p:sp>
    </p:spTree>
    <p:extLst>
      <p:ext uri="{BB962C8B-B14F-4D97-AF65-F5344CB8AC3E}">
        <p14:creationId xmlns:p14="http://schemas.microsoft.com/office/powerpoint/2010/main" val="3684584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72563" y="429491"/>
            <a:ext cx="6829767" cy="665019"/>
          </a:xfrm>
        </p:spPr>
        <p:txBody>
          <a:bodyPr>
            <a:normAutofit fontScale="90000"/>
          </a:bodyPr>
          <a:lstStyle/>
          <a:p>
            <a:r>
              <a:rPr lang="zh-TW" altLang="en-US" dirty="0"/>
              <a:t>個人資料保護法</a:t>
            </a:r>
            <a:r>
              <a:rPr lang="zh-TW" altLang="en-US" dirty="0" smtClean="0"/>
              <a:t>概要</a:t>
            </a:r>
            <a:r>
              <a:rPr lang="en-US" altLang="zh-TW" dirty="0" smtClean="0">
                <a:latin typeface="+mj-ea"/>
              </a:rPr>
              <a:t>(</a:t>
            </a:r>
            <a:r>
              <a:rPr lang="zh-TW" altLang="en-US" dirty="0" smtClean="0">
                <a:latin typeface="+mj-ea"/>
              </a:rPr>
              <a:t>一</a:t>
            </a:r>
            <a:r>
              <a:rPr lang="en-US" altLang="zh-TW" dirty="0" smtClean="0">
                <a:latin typeface="+mj-ea"/>
              </a:rPr>
              <a:t>)</a:t>
            </a:r>
            <a:endParaRPr lang="zh-TW" altLang="en-US" dirty="0">
              <a:latin typeface="+mj-ea"/>
            </a:endParaRP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887817682"/>
              </p:ext>
            </p:extLst>
          </p:nvPr>
        </p:nvGraphicFramePr>
        <p:xfrm>
          <a:off x="2188312" y="1519088"/>
          <a:ext cx="8949080" cy="4954864"/>
        </p:xfrm>
        <a:graphic>
          <a:graphicData uri="http://schemas.openxmlformats.org/drawingml/2006/table">
            <a:tbl>
              <a:tblPr firstRow="1" bandRow="1">
                <a:tableStyleId>{5C22544A-7EE6-4342-B048-85BDC9FD1C3A}</a:tableStyleId>
              </a:tblPr>
              <a:tblGrid>
                <a:gridCol w="6166852">
                  <a:extLst>
                    <a:ext uri="{9D8B030D-6E8A-4147-A177-3AD203B41FA5}">
                      <a16:colId xmlns:a16="http://schemas.microsoft.com/office/drawing/2014/main" val="20000"/>
                    </a:ext>
                  </a:extLst>
                </a:gridCol>
                <a:gridCol w="2782228">
                  <a:extLst>
                    <a:ext uri="{9D8B030D-6E8A-4147-A177-3AD203B41FA5}">
                      <a16:colId xmlns:a16="http://schemas.microsoft.com/office/drawing/2014/main" val="20001"/>
                    </a:ext>
                  </a:extLst>
                </a:gridCol>
              </a:tblGrid>
              <a:tr h="492217">
                <a:tc>
                  <a:txBody>
                    <a:bodyPr/>
                    <a:lstStyle/>
                    <a:p>
                      <a:pPr algn="ctr"/>
                      <a:r>
                        <a:rPr lang="zh-TW" altLang="en-US" sz="2400" dirty="0" smtClean="0"/>
                        <a:t>個人資料</a:t>
                      </a:r>
                      <a:endParaRPr lang="zh-TW" altLang="en-US" sz="2400" dirty="0"/>
                    </a:p>
                  </a:txBody>
                  <a:tcPr anchor="ctr"/>
                </a:tc>
                <a:tc>
                  <a:txBody>
                    <a:bodyPr/>
                    <a:lstStyle/>
                    <a:p>
                      <a:pPr marL="0" algn="ctr" defTabSz="914400" rtl="0" eaLnBrk="1" latinLnBrk="0" hangingPunct="1"/>
                      <a:r>
                        <a:rPr lang="zh-TW" altLang="en-US" sz="2400" b="1" kern="1200" dirty="0" smtClean="0">
                          <a:solidFill>
                            <a:schemeClr val="lt1"/>
                          </a:solidFill>
                          <a:latin typeface="+mn-lt"/>
                          <a:ea typeface="+mn-ea"/>
                          <a:cs typeface="+mn-cs"/>
                        </a:rPr>
                        <a:t>個人資料檔</a:t>
                      </a:r>
                    </a:p>
                  </a:txBody>
                  <a:tcPr anchor="ctr"/>
                </a:tc>
                <a:extLst>
                  <a:ext uri="{0D108BD9-81ED-4DB2-BD59-A6C34878D82A}">
                    <a16:rowId xmlns:a16="http://schemas.microsoft.com/office/drawing/2014/main" val="10000"/>
                  </a:ext>
                </a:extLst>
              </a:tr>
              <a:tr h="28476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dirty="0" smtClean="0"/>
                        <a:t>指自然人之姓名、出生年月日、國民身分證統一編號、護照號碼、特徵、指紋、婚姻、家庭、教育、職業、</a:t>
                      </a:r>
                      <a:r>
                        <a:rPr lang="zh-TW" altLang="en-US" sz="2400" b="1" dirty="0" smtClean="0">
                          <a:solidFill>
                            <a:schemeClr val="accent1">
                              <a:lumMod val="50000"/>
                            </a:schemeClr>
                          </a:solidFill>
                        </a:rPr>
                        <a:t>病歷、醫療、基因、性生活、健康檢查、犯罪前科</a:t>
                      </a:r>
                      <a:r>
                        <a:rPr lang="zh-TW" altLang="en-US" sz="2400" dirty="0" smtClean="0"/>
                        <a:t>、聯絡方式、財務情況、社會活動及其他</a:t>
                      </a:r>
                      <a:r>
                        <a:rPr lang="zh-TW" altLang="en-US" sz="2400" b="1" u="sng" dirty="0" smtClean="0">
                          <a:solidFill>
                            <a:srgbClr val="7030A0"/>
                          </a:solidFill>
                        </a:rPr>
                        <a:t>得以</a:t>
                      </a:r>
                      <a:r>
                        <a:rPr lang="zh-TW" altLang="en-US" sz="2400" b="1" u="sng" dirty="0" smtClean="0">
                          <a:solidFill>
                            <a:srgbClr val="6C2E9A"/>
                          </a:solidFill>
                        </a:rPr>
                        <a:t>直接或間接</a:t>
                      </a:r>
                      <a:r>
                        <a:rPr lang="en-US" altLang="zh-TW" sz="2400" dirty="0" smtClean="0"/>
                        <a:t>(</a:t>
                      </a:r>
                      <a:r>
                        <a:rPr lang="zh-TW" altLang="en-US" sz="2400" dirty="0" smtClean="0"/>
                        <a:t>與其他資料對照、組合、連結</a:t>
                      </a:r>
                      <a:r>
                        <a:rPr lang="en-US" altLang="zh-TW" sz="2400" dirty="0" smtClean="0"/>
                        <a:t>)</a:t>
                      </a:r>
                      <a:r>
                        <a:rPr lang="zh-TW" altLang="en-US" sz="2400" dirty="0" smtClean="0"/>
                        <a:t>方式</a:t>
                      </a:r>
                      <a:r>
                        <a:rPr lang="zh-TW" altLang="en-US" sz="2400" u="sng" dirty="0" smtClean="0">
                          <a:solidFill>
                            <a:srgbClr val="7030A0"/>
                          </a:solidFill>
                        </a:rPr>
                        <a:t>識別</a:t>
                      </a:r>
                      <a:r>
                        <a:rPr lang="zh-TW" altLang="en-US" sz="2400" dirty="0" smtClean="0"/>
                        <a:t>該個人之資料。</a:t>
                      </a:r>
                      <a:r>
                        <a:rPr lang="en-US" altLang="zh-TW" sz="2000" dirty="0" smtClean="0"/>
                        <a:t>(</a:t>
                      </a:r>
                      <a:r>
                        <a:rPr lang="zh-TW" altLang="en-US" sz="2000" dirty="0" smtClean="0"/>
                        <a:t>個</a:t>
                      </a:r>
                      <a:r>
                        <a:rPr lang="en-US" altLang="zh-TW" sz="2000" dirty="0" smtClean="0"/>
                        <a:t>§2-1-1 &amp; </a:t>
                      </a:r>
                      <a:r>
                        <a:rPr lang="zh-TW" altLang="en-US" sz="2000" dirty="0" smtClean="0"/>
                        <a:t>細</a:t>
                      </a:r>
                      <a:r>
                        <a:rPr lang="en-US" altLang="zh-TW" sz="2000" dirty="0" smtClean="0"/>
                        <a:t>§3</a:t>
                      </a:r>
                      <a:r>
                        <a:rPr lang="zh-TW" altLang="en-US" sz="2000" dirty="0" smtClean="0">
                          <a:latin typeface="微軟正黑體" panose="020B0604030504040204" pitchFamily="34" charset="-120"/>
                          <a:ea typeface="微軟正黑體" panose="020B0604030504040204" pitchFamily="34" charset="-120"/>
                        </a:rPr>
                        <a:t>、</a:t>
                      </a:r>
                      <a:r>
                        <a:rPr lang="zh-TW" altLang="en-US" sz="2000" dirty="0" smtClean="0"/>
                        <a:t>細</a:t>
                      </a:r>
                      <a:r>
                        <a:rPr lang="en-US" altLang="zh-TW" sz="2000" dirty="0" smtClean="0"/>
                        <a:t>§4)</a:t>
                      </a:r>
                    </a:p>
                  </a:txBody>
                  <a:tcPr/>
                </a:tc>
                <a:tc>
                  <a:txBody>
                    <a:bodyPr/>
                    <a:lstStyle/>
                    <a:p>
                      <a:r>
                        <a:rPr lang="zh-TW" altLang="en-US" sz="2400" dirty="0" smtClean="0"/>
                        <a:t>指依系統建立而得以</a:t>
                      </a:r>
                      <a:r>
                        <a:rPr lang="zh-TW" altLang="en-US" sz="2400" b="1" dirty="0" smtClean="0">
                          <a:solidFill>
                            <a:schemeClr val="accent1">
                              <a:lumMod val="50000"/>
                            </a:schemeClr>
                          </a:solidFill>
                        </a:rPr>
                        <a:t>自動化</a:t>
                      </a:r>
                      <a:r>
                        <a:rPr lang="zh-TW" altLang="en-US" sz="2400" dirty="0" smtClean="0"/>
                        <a:t>機器或其他</a:t>
                      </a:r>
                      <a:r>
                        <a:rPr lang="zh-TW" altLang="en-US" sz="2400" b="1" dirty="0" smtClean="0">
                          <a:solidFill>
                            <a:schemeClr val="accent1">
                              <a:lumMod val="50000"/>
                            </a:schemeClr>
                          </a:solidFill>
                        </a:rPr>
                        <a:t>非自動化</a:t>
                      </a:r>
                      <a:r>
                        <a:rPr lang="zh-TW" altLang="en-US" sz="2400" dirty="0" smtClean="0"/>
                        <a:t>方式檢索、整理之個人資料之集合</a:t>
                      </a:r>
                      <a:r>
                        <a:rPr lang="en-US" altLang="zh-TW" sz="2400" dirty="0" smtClean="0"/>
                        <a:t>(</a:t>
                      </a:r>
                      <a:r>
                        <a:rPr lang="zh-TW" altLang="en-US" sz="2400" dirty="0" smtClean="0"/>
                        <a:t>含</a:t>
                      </a:r>
                      <a:r>
                        <a:rPr lang="zh-TW" altLang="en-US" sz="2400" b="1" dirty="0" smtClean="0">
                          <a:solidFill>
                            <a:schemeClr val="accent1">
                              <a:lumMod val="50000"/>
                            </a:schemeClr>
                          </a:solidFill>
                        </a:rPr>
                        <a:t>備份檔案</a:t>
                      </a:r>
                      <a:r>
                        <a:rPr lang="en-US" altLang="zh-TW" sz="2400" dirty="0" smtClean="0"/>
                        <a:t>)</a:t>
                      </a:r>
                      <a:r>
                        <a:rPr lang="zh-TW" altLang="en-US" sz="2400" dirty="0" smtClean="0"/>
                        <a:t>。</a:t>
                      </a:r>
                      <a:r>
                        <a:rPr lang="en-US" altLang="zh-TW" sz="2000" dirty="0" smtClean="0"/>
                        <a:t>(</a:t>
                      </a:r>
                      <a:r>
                        <a:rPr lang="zh-TW" altLang="en-US" sz="2000" dirty="0" smtClean="0"/>
                        <a:t>個</a:t>
                      </a:r>
                      <a:r>
                        <a:rPr lang="en-US" altLang="zh-TW" sz="2000" dirty="0" smtClean="0"/>
                        <a:t>§2-1-2 &amp; </a:t>
                      </a:r>
                      <a:r>
                        <a:rPr lang="zh-TW" altLang="en-US" sz="2000" baseline="0" dirty="0" smtClean="0"/>
                        <a:t>細</a:t>
                      </a:r>
                      <a:r>
                        <a:rPr lang="en-US" altLang="zh-TW" sz="2000" baseline="0" dirty="0" smtClean="0"/>
                        <a:t>§5</a:t>
                      </a:r>
                      <a:r>
                        <a:rPr lang="en-US" altLang="zh-TW" sz="2000" dirty="0" smtClean="0"/>
                        <a:t>)</a:t>
                      </a:r>
                    </a:p>
                  </a:txBody>
                  <a:tcPr/>
                </a:tc>
                <a:extLst>
                  <a:ext uri="{0D108BD9-81ED-4DB2-BD59-A6C34878D82A}">
                    <a16:rowId xmlns:a16="http://schemas.microsoft.com/office/drawing/2014/main" val="10001"/>
                  </a:ext>
                </a:extLst>
              </a:tr>
              <a:tr h="1615006">
                <a:tc gridSpan="2">
                  <a:txBody>
                    <a:bodyPr/>
                    <a:lstStyle/>
                    <a:p>
                      <a:r>
                        <a:rPr lang="zh-TW" altLang="en-US" sz="2400" dirty="0" smtClean="0"/>
                        <a:t>不適用情形</a:t>
                      </a:r>
                      <a:r>
                        <a:rPr lang="en-US" altLang="zh-TW" sz="2000" dirty="0" smtClean="0"/>
                        <a:t>(</a:t>
                      </a:r>
                      <a:r>
                        <a:rPr lang="zh-TW" altLang="en-US" sz="2000" dirty="0" smtClean="0"/>
                        <a:t>個</a:t>
                      </a:r>
                      <a:r>
                        <a:rPr lang="en-US" altLang="zh-TW" sz="2000" dirty="0" smtClean="0"/>
                        <a:t>§51)</a:t>
                      </a:r>
                    </a:p>
                    <a:p>
                      <a:pPr marL="800100" lvl="1" indent="-342900">
                        <a:buFont typeface="Wingdings" panose="05000000000000000000" pitchFamily="2" charset="2"/>
                        <a:buChar char="l"/>
                      </a:pPr>
                      <a:r>
                        <a:rPr lang="zh-TW" altLang="en-US" sz="2000" dirty="0" smtClean="0"/>
                        <a:t>自然人為</a:t>
                      </a:r>
                      <a:r>
                        <a:rPr lang="zh-TW" altLang="en-US" sz="2000" kern="1200" dirty="0" smtClean="0">
                          <a:solidFill>
                            <a:srgbClr val="7030A0"/>
                          </a:solidFill>
                          <a:latin typeface="+mn-lt"/>
                          <a:ea typeface="+mn-ea"/>
                          <a:cs typeface="+mn-cs"/>
                        </a:rPr>
                        <a:t>單純個</a:t>
                      </a:r>
                      <a:r>
                        <a:rPr lang="zh-TW" altLang="en-US" sz="2000" dirty="0" smtClean="0">
                          <a:solidFill>
                            <a:srgbClr val="7030A0"/>
                          </a:solidFill>
                        </a:rPr>
                        <a:t>人或家庭活動</a:t>
                      </a:r>
                      <a:r>
                        <a:rPr lang="zh-TW" altLang="en-US" sz="2000" dirty="0" smtClean="0"/>
                        <a:t>之目的，而蒐集、處理或利用個人資料。</a:t>
                      </a:r>
                    </a:p>
                    <a:p>
                      <a:pPr marL="800100" lvl="1" indent="-342900">
                        <a:buFont typeface="Wingdings" panose="05000000000000000000" pitchFamily="2" charset="2"/>
                        <a:buChar char="l"/>
                      </a:pPr>
                      <a:r>
                        <a:rPr lang="zh-TW" altLang="en-US" sz="2000" dirty="0" smtClean="0"/>
                        <a:t>於</a:t>
                      </a:r>
                      <a:r>
                        <a:rPr lang="zh-TW" altLang="en-US" sz="2000" dirty="0" smtClean="0">
                          <a:solidFill>
                            <a:srgbClr val="7030A0"/>
                          </a:solidFill>
                        </a:rPr>
                        <a:t>公開場所</a:t>
                      </a:r>
                      <a:r>
                        <a:rPr lang="zh-TW" altLang="en-US" sz="2000" dirty="0" smtClean="0"/>
                        <a:t>或公開活動中所蒐集、處理或利用之未與其他個人資料結合</a:t>
                      </a:r>
                      <a:r>
                        <a:rPr lang="zh-TW" altLang="en-US" sz="2000" u="sng" dirty="0" smtClean="0"/>
                        <a:t>之影音資料</a:t>
                      </a:r>
                      <a:r>
                        <a:rPr lang="zh-TW" altLang="en-US" sz="2000" dirty="0" smtClean="0"/>
                        <a:t>。</a:t>
                      </a:r>
                    </a:p>
                  </a:txBody>
                  <a:tcPr/>
                </a:tc>
                <a:tc hMerge="1">
                  <a:txBody>
                    <a:bodyPr/>
                    <a:lstStyle/>
                    <a:p>
                      <a:endParaRPr lang="zh-TW" altLang="en-US" dirty="0"/>
                    </a:p>
                  </a:txBody>
                  <a:tcPr/>
                </a:tc>
                <a:extLst>
                  <a:ext uri="{0D108BD9-81ED-4DB2-BD59-A6C34878D82A}">
                    <a16:rowId xmlns:a16="http://schemas.microsoft.com/office/drawing/2014/main" val="10002"/>
                  </a:ext>
                </a:extLst>
              </a:tr>
            </a:tbl>
          </a:graphicData>
        </a:graphic>
      </p:graphicFrame>
      <p:sp>
        <p:nvSpPr>
          <p:cNvPr id="4" name="投影片編號版面配置區 3"/>
          <p:cNvSpPr>
            <a:spLocks noGrp="1"/>
          </p:cNvSpPr>
          <p:nvPr>
            <p:ph type="sldNum" sz="quarter" idx="12"/>
          </p:nvPr>
        </p:nvSpPr>
        <p:spPr>
          <a:xfrm>
            <a:off x="11311128" y="6305607"/>
            <a:ext cx="640080" cy="365125"/>
          </a:xfrm>
        </p:spPr>
        <p:txBody>
          <a:bodyPr/>
          <a:lstStyle/>
          <a:p>
            <a:fld id="{4FAB73BC-B049-4115-A692-8D63A059BFB8}" type="slidenum">
              <a:rPr lang="en-US" smtClean="0"/>
              <a:t>6</a:t>
            </a:fld>
            <a:endParaRPr lang="en-US" dirty="0"/>
          </a:p>
        </p:txBody>
      </p:sp>
      <p:sp>
        <p:nvSpPr>
          <p:cNvPr id="7" name="矩形圖說文字 6"/>
          <p:cNvSpPr/>
          <p:nvPr/>
        </p:nvSpPr>
        <p:spPr>
          <a:xfrm>
            <a:off x="194426" y="3114173"/>
            <a:ext cx="1865870" cy="1653769"/>
          </a:xfrm>
          <a:prstGeom prst="wedgeRectCallout">
            <a:avLst>
              <a:gd name="adj1" fmla="val 64460"/>
              <a:gd name="adj2" fmla="val -70168"/>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just"/>
            <a:r>
              <a:rPr lang="zh-TW" altLang="en-US" dirty="0"/>
              <a:t>特種個資</a:t>
            </a:r>
            <a:r>
              <a:rPr lang="zh-TW" altLang="en-US" dirty="0">
                <a:latin typeface="微軟正黑體" panose="020B0604030504040204" pitchFamily="34" charset="-120"/>
              </a:rPr>
              <a:t>：</a:t>
            </a:r>
            <a:r>
              <a:rPr lang="zh-TW" altLang="en-US" dirty="0" smtClean="0"/>
              <a:t>不得</a:t>
            </a:r>
            <a:r>
              <a:rPr lang="zh-TW" altLang="en-US" dirty="0"/>
              <a:t>蒐集、處理或</a:t>
            </a:r>
            <a:r>
              <a:rPr lang="zh-TW" altLang="en-US" dirty="0" smtClean="0"/>
              <a:t>利用</a:t>
            </a:r>
            <a:r>
              <a:rPr lang="en-US" altLang="zh-TW" dirty="0" smtClean="0"/>
              <a:t>(</a:t>
            </a:r>
            <a:r>
              <a:rPr lang="zh-TW" altLang="en-US" dirty="0" smtClean="0"/>
              <a:t>個</a:t>
            </a:r>
            <a:r>
              <a:rPr lang="en-US" altLang="zh-TW" dirty="0" smtClean="0"/>
              <a:t>§6)</a:t>
            </a:r>
            <a:r>
              <a:rPr lang="zh-TW" altLang="en-US" dirty="0" smtClean="0">
                <a:latin typeface="新細明體" panose="02020500000000000000" pitchFamily="18" charset="-120"/>
                <a:ea typeface="新細明體" panose="02020500000000000000" pitchFamily="18" charset="-120"/>
              </a:rPr>
              <a:t>，</a:t>
            </a:r>
            <a:r>
              <a:rPr lang="zh-TW" altLang="en-US" dirty="0" smtClean="0"/>
              <a:t>違反</a:t>
            </a:r>
            <a:r>
              <a:rPr lang="zh-TW" altLang="en-US" dirty="0"/>
              <a:t>者依</a:t>
            </a:r>
            <a:r>
              <a:rPr lang="en-US" altLang="zh-TW" dirty="0"/>
              <a:t>§47</a:t>
            </a:r>
            <a:r>
              <a:rPr lang="zh-TW" altLang="en-US" dirty="0"/>
              <a:t>處</a:t>
            </a:r>
            <a:r>
              <a:rPr lang="en-US" altLang="zh-TW" dirty="0" smtClean="0"/>
              <a:t>5</a:t>
            </a:r>
            <a:r>
              <a:rPr lang="zh-TW" altLang="en-US" dirty="0" smtClean="0"/>
              <a:t>萬</a:t>
            </a:r>
            <a:r>
              <a:rPr lang="en-US" altLang="zh-TW" dirty="0" smtClean="0"/>
              <a:t>-</a:t>
            </a:r>
            <a:r>
              <a:rPr lang="en-US" altLang="zh-TW" dirty="0"/>
              <a:t>50</a:t>
            </a:r>
            <a:r>
              <a:rPr lang="zh-TW" altLang="en-US" dirty="0"/>
              <a:t>萬元罰鍰</a:t>
            </a:r>
          </a:p>
        </p:txBody>
      </p:sp>
      <p:sp>
        <p:nvSpPr>
          <p:cNvPr id="6" name="矩形圖說文字 5"/>
          <p:cNvSpPr/>
          <p:nvPr/>
        </p:nvSpPr>
        <p:spPr>
          <a:xfrm>
            <a:off x="8808688" y="4449157"/>
            <a:ext cx="2822480" cy="637569"/>
          </a:xfrm>
          <a:prstGeom prst="wedgeRectCallout">
            <a:avLst>
              <a:gd name="adj1" fmla="val -40436"/>
              <a:gd name="adj2" fmla="val -81311"/>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just"/>
            <a:r>
              <a:rPr lang="zh-TW" altLang="en-US" dirty="0"/>
              <a:t>經電腦</a:t>
            </a:r>
            <a:r>
              <a:rPr lang="zh-TW" altLang="en-US" dirty="0" smtClean="0"/>
              <a:t>處理或紙本之個人</a:t>
            </a:r>
            <a:r>
              <a:rPr lang="zh-TW" altLang="en-US" dirty="0"/>
              <a:t>資料檔案都在保護範圍</a:t>
            </a:r>
          </a:p>
        </p:txBody>
      </p:sp>
    </p:spTree>
    <p:extLst>
      <p:ext uri="{BB962C8B-B14F-4D97-AF65-F5344CB8AC3E}">
        <p14:creationId xmlns:p14="http://schemas.microsoft.com/office/powerpoint/2010/main" val="1620792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34144" y="290669"/>
            <a:ext cx="6944175" cy="802992"/>
          </a:xfrm>
        </p:spPr>
        <p:txBody>
          <a:bodyPr/>
          <a:lstStyle/>
          <a:p>
            <a:r>
              <a:rPr lang="zh-TW" altLang="en-US" dirty="0"/>
              <a:t>個人資料保護法</a:t>
            </a:r>
            <a:r>
              <a:rPr lang="zh-TW" altLang="en-US" dirty="0" smtClean="0"/>
              <a:t>概要</a:t>
            </a:r>
            <a:r>
              <a:rPr lang="en-US" altLang="zh-TW" dirty="0" smtClean="0">
                <a:latin typeface="+mj-ea"/>
              </a:rPr>
              <a:t>(</a:t>
            </a:r>
            <a:r>
              <a:rPr lang="zh-TW" altLang="en-US" dirty="0" smtClean="0">
                <a:latin typeface="+mj-ea"/>
              </a:rPr>
              <a:t>二</a:t>
            </a:r>
            <a:r>
              <a:rPr lang="en-US" altLang="zh-TW" dirty="0" smtClean="0">
                <a:latin typeface="+mj-ea"/>
              </a:rPr>
              <a:t>)</a:t>
            </a:r>
            <a:endParaRPr lang="zh-TW" altLang="en-US" dirty="0"/>
          </a:p>
        </p:txBody>
      </p:sp>
      <p:sp>
        <p:nvSpPr>
          <p:cNvPr id="3" name="內容版面配置區 2"/>
          <p:cNvSpPr>
            <a:spLocks noGrp="1"/>
          </p:cNvSpPr>
          <p:nvPr>
            <p:ph idx="1"/>
          </p:nvPr>
        </p:nvSpPr>
        <p:spPr>
          <a:xfrm>
            <a:off x="1141516" y="1583843"/>
            <a:ext cx="10058400" cy="2296179"/>
          </a:xfrm>
        </p:spPr>
        <p:txBody>
          <a:bodyPr>
            <a:normAutofit/>
          </a:bodyPr>
          <a:lstStyle/>
          <a:p>
            <a:r>
              <a:rPr lang="zh-TW" altLang="en-US" sz="3000" dirty="0">
                <a:latin typeface="+mn-ea"/>
              </a:rPr>
              <a:t>個人</a:t>
            </a:r>
            <a:r>
              <a:rPr lang="zh-TW" altLang="en-US" sz="3000" dirty="0" smtClean="0">
                <a:latin typeface="+mn-ea"/>
              </a:rPr>
              <a:t>資料保護法適用主體</a:t>
            </a:r>
            <a:r>
              <a:rPr lang="en-US" altLang="zh-TW" sz="2000" dirty="0" smtClean="0">
                <a:latin typeface="+mn-ea"/>
              </a:rPr>
              <a:t>(</a:t>
            </a:r>
            <a:r>
              <a:rPr lang="zh-TW" altLang="en-US" sz="2000" dirty="0" smtClean="0"/>
              <a:t>個</a:t>
            </a:r>
            <a:r>
              <a:rPr lang="en-US" altLang="zh-TW" sz="2000" dirty="0" smtClean="0">
                <a:latin typeface="標楷體" panose="03000509000000000000" pitchFamily="65" charset="-120"/>
                <a:ea typeface="標楷體" panose="03000509000000000000" pitchFamily="65" charset="-120"/>
              </a:rPr>
              <a:t>§2-7</a:t>
            </a:r>
            <a:r>
              <a:rPr lang="zh-TW" altLang="en-US" sz="2000" dirty="0" smtClean="0">
                <a:latin typeface="微軟正黑體" panose="020B0604030504040204" pitchFamily="34" charset="-120"/>
                <a:ea typeface="微軟正黑體" panose="020B0604030504040204" pitchFamily="34" charset="-120"/>
              </a:rPr>
              <a:t>、</a:t>
            </a:r>
            <a:r>
              <a:rPr lang="en-US" altLang="zh-TW" sz="2000" dirty="0" smtClean="0">
                <a:latin typeface="標楷體" panose="03000509000000000000" pitchFamily="65" charset="-120"/>
                <a:ea typeface="標楷體" panose="03000509000000000000" pitchFamily="65" charset="-120"/>
              </a:rPr>
              <a:t>8</a:t>
            </a:r>
            <a:r>
              <a:rPr lang="en-US" altLang="zh-TW" sz="2000" dirty="0" smtClean="0">
                <a:latin typeface="+mn-ea"/>
              </a:rPr>
              <a:t>)</a:t>
            </a:r>
          </a:p>
          <a:p>
            <a:pPr lvl="1"/>
            <a:r>
              <a:rPr lang="zh-TW" altLang="en-US" sz="2600" dirty="0"/>
              <a:t>公務機關：</a:t>
            </a:r>
            <a:endParaRPr lang="en-US" altLang="zh-TW" sz="2600" dirty="0" smtClean="0"/>
          </a:p>
          <a:p>
            <a:pPr lvl="1"/>
            <a:r>
              <a:rPr lang="zh-TW" altLang="en-US" sz="2600" dirty="0" smtClean="0"/>
              <a:t>非</a:t>
            </a:r>
            <a:r>
              <a:rPr lang="zh-TW" altLang="en-US" sz="2600" dirty="0"/>
              <a:t>公務機關：</a:t>
            </a:r>
            <a:r>
              <a:rPr lang="zh-TW" altLang="en-US" sz="2600" dirty="0" smtClean="0"/>
              <a:t>指公務機關以外</a:t>
            </a:r>
            <a:r>
              <a:rPr lang="zh-TW" altLang="en-US" sz="2600" dirty="0"/>
              <a:t>之</a:t>
            </a:r>
            <a:r>
              <a:rPr lang="zh-TW" altLang="en-US" sz="2600" u="sng" dirty="0"/>
              <a:t>自然人</a:t>
            </a:r>
            <a:r>
              <a:rPr lang="zh-TW" altLang="en-US" sz="2600" dirty="0"/>
              <a:t>、</a:t>
            </a:r>
            <a:r>
              <a:rPr lang="zh-TW" altLang="en-US" sz="2600" u="sng" dirty="0"/>
              <a:t>法人</a:t>
            </a:r>
            <a:r>
              <a:rPr lang="zh-TW" altLang="en-US" sz="2600" dirty="0"/>
              <a:t>或其他</a:t>
            </a:r>
            <a:r>
              <a:rPr lang="zh-TW" altLang="en-US" sz="2600" dirty="0" smtClean="0"/>
              <a:t>團體。</a:t>
            </a:r>
            <a:r>
              <a:rPr lang="zh-TW" altLang="en-US" sz="2600" b="1" dirty="0" smtClean="0"/>
              <a:t>仲介、</a:t>
            </a:r>
            <a:r>
              <a:rPr lang="zh-TW" altLang="en-US" sz="2600" b="1" dirty="0"/>
              <a:t>代銷</a:t>
            </a:r>
            <a:r>
              <a:rPr lang="zh-TW" altLang="en-US" sz="2600" b="1" dirty="0" smtClean="0"/>
              <a:t>經紀</a:t>
            </a:r>
            <a:r>
              <a:rPr lang="zh-TW" altLang="en-US" sz="2600" b="1" dirty="0"/>
              <a:t>業</a:t>
            </a:r>
            <a:r>
              <a:rPr lang="zh-TW" altLang="en-US" sz="2600" dirty="0"/>
              <a:t>及</a:t>
            </a:r>
            <a:r>
              <a:rPr lang="zh-TW" altLang="en-US" sz="2600" b="1" dirty="0"/>
              <a:t>經紀人員</a:t>
            </a:r>
            <a:r>
              <a:rPr lang="zh-TW" altLang="en-US" sz="2600" dirty="0"/>
              <a:t>均</a:t>
            </a:r>
            <a:r>
              <a:rPr lang="zh-TW" altLang="en-US" sz="2600" dirty="0" smtClean="0"/>
              <a:t>為個資法規範之對象。</a:t>
            </a:r>
            <a:r>
              <a:rPr lang="en-US" altLang="zh-TW" sz="2000" dirty="0"/>
              <a:t>(</a:t>
            </a:r>
            <a:r>
              <a:rPr lang="zh-TW" altLang="en-US" sz="2000" dirty="0"/>
              <a:t>安</a:t>
            </a:r>
            <a:r>
              <a:rPr lang="en-US" altLang="zh-TW" sz="2000" dirty="0"/>
              <a:t>§3)</a:t>
            </a:r>
          </a:p>
          <a:p>
            <a:r>
              <a:rPr lang="zh-TW" altLang="en-US" dirty="0"/>
              <a:t>個人資料保護</a:t>
            </a:r>
            <a:r>
              <a:rPr lang="zh-TW" altLang="en-US" dirty="0" smtClean="0"/>
              <a:t>法規範之行為</a:t>
            </a:r>
            <a:r>
              <a:rPr lang="en-US" altLang="zh-TW" sz="2000" dirty="0"/>
              <a:t>(</a:t>
            </a:r>
            <a:r>
              <a:rPr lang="zh-TW" altLang="en-US" sz="2000" dirty="0"/>
              <a:t>個</a:t>
            </a:r>
            <a:r>
              <a:rPr lang="en-US" altLang="zh-TW" sz="2000" dirty="0">
                <a:latin typeface="標楷體" panose="03000509000000000000" pitchFamily="65" charset="-120"/>
                <a:ea typeface="標楷體" panose="03000509000000000000" pitchFamily="65" charset="-120"/>
              </a:rPr>
              <a:t>§</a:t>
            </a:r>
            <a:r>
              <a:rPr lang="en-US" altLang="zh-TW" sz="2000" dirty="0" smtClean="0">
                <a:latin typeface="標楷體" panose="03000509000000000000" pitchFamily="65" charset="-120"/>
                <a:ea typeface="標楷體" panose="03000509000000000000" pitchFamily="65" charset="-120"/>
              </a:rPr>
              <a:t>2-3</a:t>
            </a:r>
            <a:r>
              <a:rPr lang="zh-TW" altLang="en-US" sz="2000" dirty="0" smtClean="0"/>
              <a:t>、</a:t>
            </a:r>
            <a:r>
              <a:rPr lang="en-US" altLang="zh-TW" sz="2000" dirty="0" smtClean="0"/>
              <a:t>4</a:t>
            </a:r>
            <a:r>
              <a:rPr lang="zh-TW" altLang="en-US" sz="2000" dirty="0" smtClean="0"/>
              <a:t>、</a:t>
            </a:r>
            <a:r>
              <a:rPr lang="en-US" altLang="zh-TW" sz="2000" dirty="0" smtClean="0"/>
              <a:t>5)</a:t>
            </a:r>
            <a:endParaRPr lang="en-US" altLang="zh-TW" sz="2000" dirty="0"/>
          </a:p>
        </p:txBody>
      </p:sp>
      <p:sp>
        <p:nvSpPr>
          <p:cNvPr id="4" name="投影片編號版面配置區 3"/>
          <p:cNvSpPr>
            <a:spLocks noGrp="1"/>
          </p:cNvSpPr>
          <p:nvPr>
            <p:ph type="sldNum" sz="quarter" idx="12"/>
          </p:nvPr>
        </p:nvSpPr>
        <p:spPr/>
        <p:txBody>
          <a:bodyPr/>
          <a:lstStyle/>
          <a:p>
            <a:fld id="{4FAB73BC-B049-4115-A692-8D63A059BFB8}" type="slidenum">
              <a:rPr lang="en-US" smtClean="0"/>
              <a:t>7</a:t>
            </a:fld>
            <a:endParaRPr lang="en-US" dirty="0"/>
          </a:p>
        </p:txBody>
      </p:sp>
      <p:graphicFrame>
        <p:nvGraphicFramePr>
          <p:cNvPr id="7" name="資料庫圖表 6"/>
          <p:cNvGraphicFramePr/>
          <p:nvPr>
            <p:extLst>
              <p:ext uri="{D42A27DB-BD31-4B8C-83A1-F6EECF244321}">
                <p14:modId xmlns:p14="http://schemas.microsoft.com/office/powerpoint/2010/main" val="1517196379"/>
              </p:ext>
            </p:extLst>
          </p:nvPr>
        </p:nvGraphicFramePr>
        <p:xfrm>
          <a:off x="1721224" y="3880022"/>
          <a:ext cx="9478692" cy="2574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3902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4098436707"/>
              </p:ext>
            </p:extLst>
          </p:nvPr>
        </p:nvGraphicFramePr>
        <p:xfrm>
          <a:off x="966366" y="1887512"/>
          <a:ext cx="10344761" cy="4693920"/>
        </p:xfrm>
        <a:graphic>
          <a:graphicData uri="http://schemas.openxmlformats.org/drawingml/2006/table">
            <a:tbl>
              <a:tblPr firstRow="1" bandRow="1">
                <a:effectLst>
                  <a:outerShdw blurRad="50800" dist="38100" dir="8100000" algn="tr" rotWithShape="0">
                    <a:prstClr val="black">
                      <a:alpha val="40000"/>
                    </a:prstClr>
                  </a:outerShdw>
                </a:effectLst>
                <a:tableStyleId>{21E4AEA4-8DFA-4A89-87EB-49C32662AFE0}</a:tableStyleId>
              </a:tblPr>
              <a:tblGrid>
                <a:gridCol w="1200518">
                  <a:extLst>
                    <a:ext uri="{9D8B030D-6E8A-4147-A177-3AD203B41FA5}">
                      <a16:colId xmlns:a16="http://schemas.microsoft.com/office/drawing/2014/main" val="20000"/>
                    </a:ext>
                  </a:extLst>
                </a:gridCol>
                <a:gridCol w="4568755">
                  <a:extLst>
                    <a:ext uri="{9D8B030D-6E8A-4147-A177-3AD203B41FA5}">
                      <a16:colId xmlns:a16="http://schemas.microsoft.com/office/drawing/2014/main" val="20001"/>
                    </a:ext>
                  </a:extLst>
                </a:gridCol>
                <a:gridCol w="4575488">
                  <a:extLst>
                    <a:ext uri="{9D8B030D-6E8A-4147-A177-3AD203B41FA5}">
                      <a16:colId xmlns:a16="http://schemas.microsoft.com/office/drawing/2014/main" val="20002"/>
                    </a:ext>
                  </a:extLst>
                </a:gridCol>
              </a:tblGrid>
              <a:tr h="370840">
                <a:tc>
                  <a:txBody>
                    <a:bodyPr/>
                    <a:lstStyle/>
                    <a:p>
                      <a:endParaRPr lang="zh-TW" altLang="en-US" dirty="0"/>
                    </a:p>
                  </a:txBody>
                  <a:tcPr/>
                </a:tc>
                <a:tc>
                  <a:txBody>
                    <a:bodyPr/>
                    <a:lstStyle/>
                    <a:p>
                      <a:pPr algn="ctr"/>
                      <a:r>
                        <a:rPr lang="zh-TW" altLang="en-US" sz="2200" dirty="0" smtClean="0"/>
                        <a:t>直接向當事人蒐集個資 </a:t>
                      </a:r>
                      <a:r>
                        <a:rPr lang="en-US" altLang="zh-TW" sz="2200" dirty="0" smtClean="0"/>
                        <a:t>(</a:t>
                      </a:r>
                      <a:r>
                        <a:rPr lang="zh-TW" altLang="en-US" sz="2200" dirty="0" smtClean="0"/>
                        <a:t>個</a:t>
                      </a:r>
                      <a:r>
                        <a:rPr lang="en-US" altLang="zh-TW" sz="2200" dirty="0" smtClean="0"/>
                        <a:t>§8)</a:t>
                      </a:r>
                      <a:endParaRPr lang="en-US" altLang="zh-TW" sz="2200" dirty="0" smtClean="0">
                        <a:latin typeface="+mn-ea"/>
                        <a:ea typeface="+mn-ea"/>
                      </a:endParaRPr>
                    </a:p>
                  </a:txBody>
                  <a:tcPr/>
                </a:tc>
                <a:tc>
                  <a:txBody>
                    <a:bodyPr/>
                    <a:lstStyle/>
                    <a:p>
                      <a:pPr algn="ctr"/>
                      <a:r>
                        <a:rPr lang="zh-TW" altLang="en-US" sz="2200" dirty="0" smtClean="0"/>
                        <a:t>非由當事人提供 </a:t>
                      </a:r>
                      <a:r>
                        <a:rPr lang="en-US" altLang="zh-TW" sz="2200" dirty="0" smtClean="0"/>
                        <a:t>(</a:t>
                      </a:r>
                      <a:r>
                        <a:rPr lang="zh-TW" altLang="en-US" sz="2200" dirty="0" smtClean="0"/>
                        <a:t>個</a:t>
                      </a:r>
                      <a:r>
                        <a:rPr lang="en-US" altLang="zh-TW" sz="2200" dirty="0" smtClean="0"/>
                        <a:t>§9)</a:t>
                      </a:r>
                      <a:endParaRPr lang="en-US" altLang="zh-TW" sz="2200" dirty="0" smtClean="0">
                        <a:latin typeface="+mn-ea"/>
                        <a:ea typeface="+mn-ea"/>
                      </a:endParaRPr>
                    </a:p>
                  </a:txBody>
                  <a:tcPr/>
                </a:tc>
                <a:extLst>
                  <a:ext uri="{0D108BD9-81ED-4DB2-BD59-A6C34878D82A}">
                    <a16:rowId xmlns:a16="http://schemas.microsoft.com/office/drawing/2014/main" val="10000"/>
                  </a:ext>
                </a:extLst>
              </a:tr>
              <a:tr h="370840">
                <a:tc>
                  <a:txBody>
                    <a:bodyPr/>
                    <a:lstStyle/>
                    <a:p>
                      <a:r>
                        <a:rPr lang="zh-TW" altLang="en-US" sz="2000" dirty="0" smtClean="0"/>
                        <a:t>告知時機</a:t>
                      </a:r>
                      <a:endParaRPr lang="zh-TW" altLang="en-US" sz="2000" dirty="0" smtClean="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200" kern="1200" dirty="0" smtClean="0"/>
                        <a:t>蒐集時</a:t>
                      </a:r>
                      <a:endParaRPr lang="zh-TW" altLang="en-US" sz="2200" kern="1200" dirty="0" smtClean="0">
                        <a:solidFill>
                          <a:schemeClr val="dk1"/>
                        </a:solidFill>
                        <a:latin typeface="+mn-ea"/>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200" kern="1200" dirty="0" smtClean="0"/>
                        <a:t>處理或</a:t>
                      </a:r>
                      <a:r>
                        <a:rPr lang="zh-TW" altLang="en-US" sz="2200" b="1" kern="1200" dirty="0" smtClean="0">
                          <a:solidFill>
                            <a:schemeClr val="accent5">
                              <a:lumMod val="50000"/>
                            </a:schemeClr>
                          </a:solidFill>
                        </a:rPr>
                        <a:t>利用前</a:t>
                      </a:r>
                      <a:endParaRPr lang="zh-TW" altLang="en-US" sz="2200" b="1" kern="1200" dirty="0" smtClean="0">
                        <a:solidFill>
                          <a:schemeClr val="accent5">
                            <a:lumMod val="50000"/>
                          </a:schemeClr>
                        </a:solidFill>
                        <a:latin typeface="+mn-ea"/>
                        <a:ea typeface="+mn-ea"/>
                        <a:cs typeface="+mn-cs"/>
                      </a:endParaRPr>
                    </a:p>
                  </a:txBody>
                  <a:tcPr anchor="ctr"/>
                </a:tc>
                <a:extLst>
                  <a:ext uri="{0D108BD9-81ED-4DB2-BD59-A6C34878D82A}">
                    <a16:rowId xmlns:a16="http://schemas.microsoft.com/office/drawing/2014/main" val="10001"/>
                  </a:ext>
                </a:extLst>
              </a:tr>
              <a:tr h="370840">
                <a:tc>
                  <a:txBody>
                    <a:bodyPr/>
                    <a:lstStyle/>
                    <a:p>
                      <a:r>
                        <a:rPr lang="zh-TW" altLang="en-US" sz="2000" dirty="0" smtClean="0"/>
                        <a:t>告知內容</a:t>
                      </a:r>
                      <a:endParaRPr lang="zh-TW" altLang="en-US" sz="2000" dirty="0" smtClean="0">
                        <a:latin typeface="+mn-ea"/>
                        <a:ea typeface="+mn-ea"/>
                      </a:endParaRPr>
                    </a:p>
                  </a:txBody>
                  <a:tcPr/>
                </a:tc>
                <a:tc>
                  <a:txBody>
                    <a:bodyPr/>
                    <a:lstStyle/>
                    <a:p>
                      <a:pPr marL="354013" indent="-354013" algn="l" defTabSz="914400" rtl="0" eaLnBrk="1" latinLnBrk="0" hangingPunct="1">
                        <a:buFont typeface="+mj-lt"/>
                        <a:buAutoNum type="arabicPeriod"/>
                      </a:pPr>
                      <a:r>
                        <a:rPr lang="zh-TW" altLang="en-US" sz="2000" kern="1200" dirty="0" smtClean="0"/>
                        <a:t>蒐集機關名稱。 </a:t>
                      </a:r>
                    </a:p>
                    <a:p>
                      <a:pPr marL="354013" indent="-354013" algn="l" defTabSz="914400" rtl="0" eaLnBrk="1" latinLnBrk="0" hangingPunct="1">
                        <a:buFont typeface="+mj-lt"/>
                        <a:buAutoNum type="arabicPeriod"/>
                      </a:pPr>
                      <a:r>
                        <a:rPr lang="zh-TW" altLang="en-US" sz="2000" kern="1200" dirty="0" smtClean="0"/>
                        <a:t>蒐集之</a:t>
                      </a:r>
                      <a:r>
                        <a:rPr lang="zh-TW" altLang="en-US" sz="2000" u="sng" kern="1200" dirty="0" smtClean="0"/>
                        <a:t>目的</a:t>
                      </a:r>
                      <a:r>
                        <a:rPr lang="zh-TW" altLang="en-US" sz="2000" kern="1200" dirty="0" smtClean="0"/>
                        <a:t>。 </a:t>
                      </a:r>
                    </a:p>
                    <a:p>
                      <a:pPr marL="354013" indent="-354013" algn="l" defTabSz="914400" rtl="0" eaLnBrk="1" latinLnBrk="0" hangingPunct="1">
                        <a:buFont typeface="+mj-lt"/>
                        <a:buAutoNum type="arabicPeriod"/>
                      </a:pPr>
                      <a:r>
                        <a:rPr lang="zh-TW" altLang="en-US" sz="2000" kern="1200" dirty="0" smtClean="0"/>
                        <a:t>個人資料之</a:t>
                      </a:r>
                      <a:r>
                        <a:rPr lang="zh-TW" altLang="en-US" sz="2000" u="sng" kern="1200" dirty="0" smtClean="0"/>
                        <a:t>類別</a:t>
                      </a:r>
                      <a:r>
                        <a:rPr lang="zh-TW" altLang="en-US" sz="2000" kern="1200" dirty="0" smtClean="0"/>
                        <a:t>。 </a:t>
                      </a:r>
                    </a:p>
                    <a:p>
                      <a:pPr marL="354013" indent="-354013" algn="l" defTabSz="914400" rtl="0" eaLnBrk="1" latinLnBrk="0" hangingPunct="1">
                        <a:buFont typeface="+mj-lt"/>
                        <a:buAutoNum type="arabicPeriod"/>
                      </a:pPr>
                      <a:r>
                        <a:rPr lang="zh-TW" altLang="en-US" sz="2000" kern="1200" dirty="0" smtClean="0"/>
                        <a:t>個人資料</a:t>
                      </a:r>
                      <a:r>
                        <a:rPr lang="zh-TW" altLang="en-US" sz="2000" u="sng" kern="1200" dirty="0" smtClean="0"/>
                        <a:t>利用</a:t>
                      </a:r>
                      <a:r>
                        <a:rPr lang="zh-TW" altLang="en-US" sz="2000" kern="1200" dirty="0" smtClean="0"/>
                        <a:t>之期間、地區、對象及方式。 </a:t>
                      </a:r>
                    </a:p>
                    <a:p>
                      <a:pPr marL="354013" indent="-354013" algn="l" defTabSz="914400" rtl="0" eaLnBrk="1" latinLnBrk="0" hangingPunct="1">
                        <a:buFont typeface="+mj-lt"/>
                        <a:buAutoNum type="arabicPeriod"/>
                      </a:pPr>
                      <a:r>
                        <a:rPr lang="zh-TW" altLang="en-US" sz="2000" u="sng" kern="1200" dirty="0" smtClean="0"/>
                        <a:t>當事人</a:t>
                      </a:r>
                      <a:r>
                        <a:rPr lang="zh-TW" altLang="en-US" sz="2000" kern="1200" dirty="0" smtClean="0"/>
                        <a:t>依第三條規定</a:t>
                      </a:r>
                      <a:r>
                        <a:rPr lang="zh-TW" altLang="en-US" sz="2000" u="none" kern="1200" dirty="0" smtClean="0"/>
                        <a:t>得行使之</a:t>
                      </a:r>
                      <a:r>
                        <a:rPr lang="zh-TW" altLang="en-US" sz="2000" u="sng" kern="1200" dirty="0" smtClean="0"/>
                        <a:t>權利</a:t>
                      </a:r>
                      <a:r>
                        <a:rPr lang="zh-TW" altLang="en-US" sz="2000" u="none" kern="1200" dirty="0" smtClean="0"/>
                        <a:t>及方式</a:t>
                      </a:r>
                      <a:r>
                        <a:rPr lang="zh-TW" altLang="en-US" sz="2000" kern="1200" dirty="0" smtClean="0"/>
                        <a:t>。</a:t>
                      </a:r>
                    </a:p>
                    <a:p>
                      <a:pPr marL="354013" indent="-354013" algn="l" defTabSz="914400" rtl="0" eaLnBrk="1" latinLnBrk="0" hangingPunct="1">
                        <a:buFont typeface="+mj-lt"/>
                        <a:buAutoNum type="arabicPeriod"/>
                      </a:pPr>
                      <a:r>
                        <a:rPr lang="zh-TW" altLang="en-US" sz="2000" b="1" kern="1200" dirty="0" smtClean="0"/>
                        <a:t>當事人得自由選擇提供個人資料時，</a:t>
                      </a:r>
                      <a:r>
                        <a:rPr lang="zh-TW" altLang="en-US" sz="2000" b="1" u="sng" kern="1200" dirty="0" smtClean="0"/>
                        <a:t>不提供將對其權益之影響</a:t>
                      </a:r>
                      <a:r>
                        <a:rPr lang="zh-TW" altLang="en-US" sz="2000" b="1" kern="1200" dirty="0" smtClean="0"/>
                        <a:t>。</a:t>
                      </a:r>
                      <a:endParaRPr lang="zh-TW" altLang="en-US" sz="2000" b="1" kern="1200" dirty="0" smtClean="0">
                        <a:solidFill>
                          <a:schemeClr val="dk1"/>
                        </a:solidFill>
                        <a:latin typeface="+mn-ea"/>
                        <a:ea typeface="+mn-ea"/>
                        <a:cs typeface="+mn-cs"/>
                      </a:endParaRPr>
                    </a:p>
                  </a:txBody>
                  <a:tcPr/>
                </a:tc>
                <a:tc>
                  <a:txBody>
                    <a:bodyPr/>
                    <a:lstStyle/>
                    <a:p>
                      <a:pPr marL="265113" marR="0" lvl="0" indent="-265113" algn="l" defTabSz="914400" rtl="0" eaLnBrk="1" fontAlgn="base" latinLnBrk="0" hangingPunct="1">
                        <a:lnSpc>
                          <a:spcPct val="100000"/>
                        </a:lnSpc>
                        <a:spcBef>
                          <a:spcPct val="20000"/>
                        </a:spcBef>
                        <a:spcAft>
                          <a:spcPct val="0"/>
                        </a:spcAft>
                        <a:buClrTx/>
                        <a:buSzTx/>
                        <a:buFont typeface="+mj-lt"/>
                        <a:buAutoNum type="arabicPeriod"/>
                        <a:tabLst/>
                      </a:pPr>
                      <a:r>
                        <a:rPr lang="zh-TW" altLang="en-US" sz="2000" b="1" kern="1200" dirty="0" smtClean="0"/>
                        <a:t>告知個人資料</a:t>
                      </a:r>
                      <a:r>
                        <a:rPr lang="zh-TW" altLang="en-US" sz="2000" b="1" u="sng" kern="1200" dirty="0" smtClean="0"/>
                        <a:t>來源</a:t>
                      </a:r>
                      <a:r>
                        <a:rPr lang="zh-TW" altLang="en-US" sz="2000" b="1" kern="1200" dirty="0" smtClean="0"/>
                        <a:t>。</a:t>
                      </a:r>
                    </a:p>
                    <a:p>
                      <a:pPr marL="265113" marR="0" lvl="0" indent="-265113" algn="l" defTabSz="914400" rtl="0" eaLnBrk="1" fontAlgn="base" latinLnBrk="0" hangingPunct="1">
                        <a:lnSpc>
                          <a:spcPct val="100000"/>
                        </a:lnSpc>
                        <a:spcBef>
                          <a:spcPct val="20000"/>
                        </a:spcBef>
                        <a:spcAft>
                          <a:spcPct val="0"/>
                        </a:spcAft>
                        <a:buClrTx/>
                        <a:buSzTx/>
                        <a:buFont typeface="+mj-lt"/>
                        <a:buAutoNum type="arabicPeriod"/>
                        <a:tabLst/>
                      </a:pPr>
                      <a:r>
                        <a:rPr lang="zh-TW" altLang="en-US" sz="2000" kern="1200" dirty="0" smtClean="0"/>
                        <a:t>蒐集機關名稱。 </a:t>
                      </a:r>
                    </a:p>
                    <a:p>
                      <a:pPr marL="265113" marR="0" lvl="0" indent="-265113" algn="l" defTabSz="914400" rtl="0" eaLnBrk="1" fontAlgn="base" latinLnBrk="0" hangingPunct="1">
                        <a:lnSpc>
                          <a:spcPct val="100000"/>
                        </a:lnSpc>
                        <a:spcBef>
                          <a:spcPct val="20000"/>
                        </a:spcBef>
                        <a:spcAft>
                          <a:spcPct val="0"/>
                        </a:spcAft>
                        <a:buClrTx/>
                        <a:buSzTx/>
                        <a:buFont typeface="+mj-lt"/>
                        <a:buAutoNum type="arabicPeriod"/>
                        <a:tabLst/>
                      </a:pPr>
                      <a:r>
                        <a:rPr lang="zh-TW" altLang="en-US" sz="2000" kern="1200" dirty="0" smtClean="0"/>
                        <a:t>蒐集之</a:t>
                      </a:r>
                      <a:r>
                        <a:rPr lang="zh-TW" altLang="en-US" sz="2000" u="sng" kern="1200" dirty="0" smtClean="0"/>
                        <a:t>目的</a:t>
                      </a:r>
                      <a:r>
                        <a:rPr lang="zh-TW" altLang="en-US" sz="2000" kern="1200" dirty="0" smtClean="0"/>
                        <a:t>。 </a:t>
                      </a:r>
                    </a:p>
                    <a:p>
                      <a:pPr marL="265113" marR="0" lvl="0" indent="-265113" algn="l" defTabSz="914400" rtl="0" eaLnBrk="1" fontAlgn="base" latinLnBrk="0" hangingPunct="1">
                        <a:lnSpc>
                          <a:spcPct val="100000"/>
                        </a:lnSpc>
                        <a:spcBef>
                          <a:spcPct val="20000"/>
                        </a:spcBef>
                        <a:spcAft>
                          <a:spcPct val="0"/>
                        </a:spcAft>
                        <a:buClrTx/>
                        <a:buSzTx/>
                        <a:buFont typeface="+mj-lt"/>
                        <a:buAutoNum type="arabicPeriod"/>
                        <a:tabLst/>
                      </a:pPr>
                      <a:r>
                        <a:rPr lang="zh-TW" altLang="en-US" sz="2000" kern="1200" dirty="0" smtClean="0"/>
                        <a:t>個人資料之</a:t>
                      </a:r>
                      <a:r>
                        <a:rPr lang="zh-TW" altLang="en-US" sz="2000" u="sng" kern="1200" dirty="0" smtClean="0"/>
                        <a:t>類別</a:t>
                      </a:r>
                      <a:r>
                        <a:rPr lang="zh-TW" altLang="en-US" sz="2000" kern="1200" dirty="0" smtClean="0"/>
                        <a:t>。 </a:t>
                      </a:r>
                    </a:p>
                    <a:p>
                      <a:pPr marL="265113" marR="0" lvl="0" indent="-265113" algn="l" defTabSz="914400" rtl="0" eaLnBrk="1" fontAlgn="base" latinLnBrk="0" hangingPunct="1">
                        <a:lnSpc>
                          <a:spcPct val="100000"/>
                        </a:lnSpc>
                        <a:spcBef>
                          <a:spcPct val="20000"/>
                        </a:spcBef>
                        <a:spcAft>
                          <a:spcPct val="0"/>
                        </a:spcAft>
                        <a:buClrTx/>
                        <a:buSzTx/>
                        <a:buFont typeface="+mj-lt"/>
                        <a:buAutoNum type="arabicPeriod"/>
                        <a:tabLst/>
                      </a:pPr>
                      <a:r>
                        <a:rPr lang="zh-TW" altLang="en-US" sz="2000" kern="1200" dirty="0" smtClean="0"/>
                        <a:t>個人資料</a:t>
                      </a:r>
                      <a:r>
                        <a:rPr lang="zh-TW" altLang="en-US" sz="2000" u="sng" kern="1200" dirty="0" smtClean="0"/>
                        <a:t>利用</a:t>
                      </a:r>
                      <a:r>
                        <a:rPr lang="zh-TW" altLang="en-US" sz="2000" kern="1200" dirty="0" smtClean="0"/>
                        <a:t>之期間、地區、對象及方式。 </a:t>
                      </a:r>
                    </a:p>
                    <a:p>
                      <a:pPr marL="265113" marR="0" lvl="0" indent="-265113" algn="l" defTabSz="914400" rtl="0" eaLnBrk="1" fontAlgn="base" latinLnBrk="0" hangingPunct="1">
                        <a:lnSpc>
                          <a:spcPct val="100000"/>
                        </a:lnSpc>
                        <a:spcBef>
                          <a:spcPct val="20000"/>
                        </a:spcBef>
                        <a:spcAft>
                          <a:spcPct val="0"/>
                        </a:spcAft>
                        <a:buClrTx/>
                        <a:buSzTx/>
                        <a:buFont typeface="+mj-lt"/>
                        <a:buAutoNum type="arabicPeriod"/>
                        <a:tabLst/>
                      </a:pPr>
                      <a:r>
                        <a:rPr lang="zh-TW" altLang="en-US" sz="2000" u="sng" kern="1200" dirty="0" smtClean="0"/>
                        <a:t>當事人</a:t>
                      </a:r>
                      <a:r>
                        <a:rPr lang="zh-TW" altLang="en-US" sz="2000" kern="1200" dirty="0" smtClean="0"/>
                        <a:t>依第三條規定得行使之</a:t>
                      </a:r>
                      <a:r>
                        <a:rPr lang="zh-TW" altLang="en-US" sz="2000" u="sng" kern="1200" dirty="0" smtClean="0"/>
                        <a:t>權利</a:t>
                      </a:r>
                      <a:r>
                        <a:rPr lang="zh-TW" altLang="en-US" sz="2000" kern="1200" dirty="0" smtClean="0"/>
                        <a:t>及方式。</a:t>
                      </a:r>
                      <a:endParaRPr lang="zh-TW" altLang="en-US" sz="2000" kern="1200" dirty="0" smtClean="0">
                        <a:solidFill>
                          <a:schemeClr val="dk1"/>
                        </a:solidFill>
                        <a:latin typeface="+mn-ea"/>
                        <a:ea typeface="+mn-ea"/>
                        <a:cs typeface="+mn-cs"/>
                      </a:endParaRPr>
                    </a:p>
                  </a:txBody>
                  <a:tcPr/>
                </a:tc>
                <a:extLst>
                  <a:ext uri="{0D108BD9-81ED-4DB2-BD59-A6C34878D82A}">
                    <a16:rowId xmlns:a16="http://schemas.microsoft.com/office/drawing/2014/main" val="10002"/>
                  </a:ext>
                </a:extLst>
              </a:tr>
              <a:tr h="7375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t>告知方式</a:t>
                      </a:r>
                      <a:endParaRPr lang="zh-TW" altLang="en-US" sz="2000" dirty="0" smtClean="0">
                        <a:latin typeface="+mn-ea"/>
                        <a:ea typeface="+mn-ea"/>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smtClean="0">
                          <a:effectLst/>
                        </a:rPr>
                        <a:t>得以言詞、</a:t>
                      </a:r>
                      <a:r>
                        <a:rPr lang="zh-TW" altLang="zh-TW" sz="2000" b="1" u="sng" kern="1200" dirty="0" smtClean="0">
                          <a:solidFill>
                            <a:srgbClr val="7030A0"/>
                          </a:solidFill>
                          <a:effectLst/>
                        </a:rPr>
                        <a:t>書面</a:t>
                      </a:r>
                      <a:r>
                        <a:rPr lang="zh-TW" altLang="zh-TW" sz="2000" kern="1200" dirty="0" smtClean="0">
                          <a:effectLst/>
                        </a:rPr>
                        <a:t>、電話、簡訊、電子郵件、傳真、電子文件或其他足以使當事人知悉或可得知悉之方式為之。</a:t>
                      </a:r>
                      <a:r>
                        <a:rPr lang="en-US" altLang="zh-TW" sz="2000" dirty="0" smtClean="0"/>
                        <a:t>(</a:t>
                      </a:r>
                      <a:r>
                        <a:rPr lang="zh-TW" altLang="en-US" sz="2000" dirty="0" smtClean="0"/>
                        <a:t>細</a:t>
                      </a:r>
                      <a:r>
                        <a:rPr lang="en-US" altLang="zh-TW" sz="2000" dirty="0" smtClean="0"/>
                        <a:t>§16)</a:t>
                      </a:r>
                    </a:p>
                    <a:p>
                      <a:endParaRPr lang="zh-TW" altLang="en-US" sz="2000" dirty="0"/>
                    </a:p>
                  </a:txBody>
                  <a:tcPr/>
                </a:tc>
                <a:tc hMerge="1">
                  <a:txBody>
                    <a:bodyPr/>
                    <a:lstStyle/>
                    <a:p>
                      <a:endParaRPr lang="zh-TW" altLang="en-US" dirty="0"/>
                    </a:p>
                  </a:txBody>
                  <a:tcPr/>
                </a:tc>
                <a:extLst>
                  <a:ext uri="{0D108BD9-81ED-4DB2-BD59-A6C34878D82A}">
                    <a16:rowId xmlns:a16="http://schemas.microsoft.com/office/drawing/2014/main" val="10003"/>
                  </a:ext>
                </a:extLst>
              </a:tr>
            </a:tbl>
          </a:graphicData>
        </a:graphic>
      </p:graphicFrame>
      <p:sp>
        <p:nvSpPr>
          <p:cNvPr id="4" name="投影片編號版面配置區 3"/>
          <p:cNvSpPr>
            <a:spLocks noGrp="1"/>
          </p:cNvSpPr>
          <p:nvPr>
            <p:ph type="sldNum" sz="quarter" idx="12"/>
          </p:nvPr>
        </p:nvSpPr>
        <p:spPr/>
        <p:txBody>
          <a:bodyPr/>
          <a:lstStyle/>
          <a:p>
            <a:fld id="{4FAB73BC-B049-4115-A692-8D63A059BFB8}" type="slidenum">
              <a:rPr lang="en-US" smtClean="0"/>
              <a:t>8</a:t>
            </a:fld>
            <a:endParaRPr lang="en-US" dirty="0"/>
          </a:p>
        </p:txBody>
      </p:sp>
      <p:sp>
        <p:nvSpPr>
          <p:cNvPr id="6" name="內容版面配置區 2"/>
          <p:cNvSpPr txBox="1">
            <a:spLocks/>
          </p:cNvSpPr>
          <p:nvPr/>
        </p:nvSpPr>
        <p:spPr>
          <a:xfrm>
            <a:off x="853631" y="1342751"/>
            <a:ext cx="10778390" cy="54476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800" kern="1200">
                <a:solidFill>
                  <a:schemeClr val="tx1"/>
                </a:solidFill>
                <a:latin typeface="+mn-ea"/>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2400" kern="1200">
                <a:solidFill>
                  <a:schemeClr val="tx1"/>
                </a:solidFill>
                <a:latin typeface="+mn-ea"/>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2000" kern="1200">
                <a:solidFill>
                  <a:schemeClr val="tx1"/>
                </a:solidFill>
                <a:latin typeface="+mn-ea"/>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ea"/>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ea"/>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zh-TW" altLang="en-US" b="1" dirty="0" smtClean="0"/>
              <a:t>蒐集</a:t>
            </a:r>
            <a:r>
              <a:rPr lang="zh-TW" altLang="en-US" dirty="0" smtClean="0"/>
              <a:t>個資負有</a:t>
            </a:r>
            <a:r>
              <a:rPr lang="zh-TW" altLang="en-US" b="1" dirty="0" smtClean="0">
                <a:solidFill>
                  <a:schemeClr val="accent5">
                    <a:lumMod val="50000"/>
                  </a:schemeClr>
                </a:solidFill>
              </a:rPr>
              <a:t>「告知」義務</a:t>
            </a:r>
            <a:endParaRPr lang="en-US" altLang="zh-TW" sz="2000" b="1" dirty="0">
              <a:solidFill>
                <a:schemeClr val="accent5">
                  <a:lumMod val="50000"/>
                </a:schemeClr>
              </a:solidFill>
            </a:endParaRPr>
          </a:p>
          <a:p>
            <a:endParaRPr lang="zh-TW" altLang="en-US" dirty="0"/>
          </a:p>
        </p:txBody>
      </p:sp>
      <p:sp>
        <p:nvSpPr>
          <p:cNvPr id="8" name="標題 1"/>
          <p:cNvSpPr>
            <a:spLocks noGrp="1"/>
          </p:cNvSpPr>
          <p:nvPr>
            <p:ph type="title"/>
          </p:nvPr>
        </p:nvSpPr>
        <p:spPr/>
        <p:txBody>
          <a:bodyPr/>
          <a:lstStyle/>
          <a:p>
            <a:r>
              <a:rPr lang="zh-TW" altLang="en-US" dirty="0"/>
              <a:t>個人資料保護法</a:t>
            </a:r>
            <a:r>
              <a:rPr lang="zh-TW" altLang="en-US" dirty="0" smtClean="0"/>
              <a:t>概要</a:t>
            </a:r>
            <a:r>
              <a:rPr lang="en-US" altLang="zh-TW" dirty="0" smtClean="0">
                <a:latin typeface="+mj-ea"/>
              </a:rPr>
              <a:t>(</a:t>
            </a:r>
            <a:r>
              <a:rPr lang="zh-TW" altLang="en-US" dirty="0" smtClean="0">
                <a:latin typeface="+mj-ea"/>
              </a:rPr>
              <a:t>三</a:t>
            </a:r>
            <a:r>
              <a:rPr lang="en-US" altLang="zh-TW" dirty="0" smtClean="0">
                <a:latin typeface="+mj-ea"/>
              </a:rPr>
              <a:t>)</a:t>
            </a:r>
            <a:endParaRPr lang="zh-TW" altLang="en-US" dirty="0"/>
          </a:p>
        </p:txBody>
      </p:sp>
      <p:sp>
        <p:nvSpPr>
          <p:cNvPr id="7" name="Text Box 5"/>
          <p:cNvSpPr txBox="1">
            <a:spLocks noChangeArrowheads="1"/>
          </p:cNvSpPr>
          <p:nvPr/>
        </p:nvSpPr>
        <p:spPr bwMode="auto">
          <a:xfrm>
            <a:off x="4471988" y="6244834"/>
            <a:ext cx="6839140" cy="400110"/>
          </a:xfrm>
          <a:prstGeom prst="rect">
            <a:avLst/>
          </a:prstGeom>
          <a:ln>
            <a:headEnd/>
            <a:tailEnd/>
          </a:ln>
          <a:extLst/>
        </p:spPr>
        <p:style>
          <a:lnRef idx="0">
            <a:schemeClr val="accent5"/>
          </a:lnRef>
          <a:fillRef idx="3">
            <a:schemeClr val="accent5"/>
          </a:fillRef>
          <a:effectRef idx="3">
            <a:schemeClr val="accent5"/>
          </a:effectRef>
          <a:fontRef idx="minor">
            <a:schemeClr val="lt1"/>
          </a:fontRef>
        </p:style>
        <p:txBody>
          <a:bodyPr wrap="square">
            <a:spAutoFit/>
          </a:bodyPr>
          <a:lstStyle>
            <a:defPPr>
              <a:defRPr lang="en-US"/>
            </a:defPPr>
            <a:lvl1pPr>
              <a:spcBef>
                <a:spcPct val="50000"/>
              </a:spcBef>
              <a:buFontTx/>
              <a:buNone/>
              <a:defRPr kumimoji="1" sz="2000">
                <a:solidFill>
                  <a:schemeClr val="bg1"/>
                </a:solidFill>
                <a:latin typeface="+mn-ea"/>
              </a:defRPr>
            </a:lvl1pPr>
            <a:lvl2pPr marL="742950" indent="-285750">
              <a:spcBef>
                <a:spcPct val="20000"/>
              </a:spcBef>
              <a:buChar char="–"/>
              <a:defRPr kumimoji="1" sz="2800">
                <a:latin typeface="Arial" panose="020B0604020202020204" pitchFamily="34" charset="0"/>
                <a:ea typeface="華康中圓體" pitchFamily="49" charset="-120"/>
              </a:defRPr>
            </a:lvl2pPr>
            <a:lvl3pPr marL="1143000" indent="-228600">
              <a:spcBef>
                <a:spcPct val="20000"/>
              </a:spcBef>
              <a:buChar char="•"/>
              <a:defRPr kumimoji="1" sz="2400">
                <a:latin typeface="Arial" panose="020B0604020202020204" pitchFamily="34" charset="0"/>
                <a:ea typeface="華康中圓體" pitchFamily="49" charset="-120"/>
              </a:defRPr>
            </a:lvl3pPr>
            <a:lvl4pPr marL="1600200" indent="-228600">
              <a:spcBef>
                <a:spcPct val="20000"/>
              </a:spcBef>
              <a:buChar char="–"/>
              <a:defRPr kumimoji="1" sz="2000">
                <a:latin typeface="Arial" panose="020B0604020202020204" pitchFamily="34" charset="0"/>
                <a:ea typeface="華康中圓體" pitchFamily="49" charset="-120"/>
              </a:defRPr>
            </a:lvl4pPr>
            <a:lvl5pPr marL="2057400" indent="-228600">
              <a:spcBef>
                <a:spcPct val="20000"/>
              </a:spcBef>
              <a:buChar char="»"/>
              <a:defRPr kumimoji="1" sz="2000">
                <a:latin typeface="Arial" panose="020B0604020202020204" pitchFamily="34" charset="0"/>
                <a:ea typeface="華康中圓體" pitchFamily="49" charset="-120"/>
              </a:defRPr>
            </a:lvl5pPr>
            <a:lvl6pPr marL="2514600" indent="-228600" eaLnBrk="0" fontAlgn="base" hangingPunct="0">
              <a:spcBef>
                <a:spcPct val="20000"/>
              </a:spcBef>
              <a:spcAft>
                <a:spcPct val="0"/>
              </a:spcAft>
              <a:buChar char="»"/>
              <a:defRPr kumimoji="1" sz="2000">
                <a:latin typeface="Arial" panose="020B0604020202020204" pitchFamily="34" charset="0"/>
                <a:ea typeface="華康中圓體" pitchFamily="49" charset="-120"/>
              </a:defRPr>
            </a:lvl6pPr>
            <a:lvl7pPr marL="2971800" indent="-228600" eaLnBrk="0" fontAlgn="base" hangingPunct="0">
              <a:spcBef>
                <a:spcPct val="20000"/>
              </a:spcBef>
              <a:spcAft>
                <a:spcPct val="0"/>
              </a:spcAft>
              <a:buChar char="»"/>
              <a:defRPr kumimoji="1" sz="2000">
                <a:latin typeface="Arial" panose="020B0604020202020204" pitchFamily="34" charset="0"/>
                <a:ea typeface="華康中圓體" pitchFamily="49" charset="-120"/>
              </a:defRPr>
            </a:lvl7pPr>
            <a:lvl8pPr marL="3429000" indent="-228600" eaLnBrk="0" fontAlgn="base" hangingPunct="0">
              <a:spcBef>
                <a:spcPct val="20000"/>
              </a:spcBef>
              <a:spcAft>
                <a:spcPct val="0"/>
              </a:spcAft>
              <a:buChar char="»"/>
              <a:defRPr kumimoji="1" sz="2000">
                <a:latin typeface="Arial" panose="020B0604020202020204" pitchFamily="34" charset="0"/>
                <a:ea typeface="華康中圓體" pitchFamily="49" charset="-120"/>
              </a:defRPr>
            </a:lvl8pPr>
            <a:lvl9pPr marL="3886200" indent="-228600" eaLnBrk="0" fontAlgn="base" hangingPunct="0">
              <a:spcBef>
                <a:spcPct val="20000"/>
              </a:spcBef>
              <a:spcAft>
                <a:spcPct val="0"/>
              </a:spcAft>
              <a:buChar char="»"/>
              <a:defRPr kumimoji="1" sz="2000">
                <a:latin typeface="Arial" panose="020B0604020202020204" pitchFamily="34" charset="0"/>
                <a:ea typeface="華康中圓體" pitchFamily="49" charset="-120"/>
              </a:defRPr>
            </a:lvl9pPr>
          </a:lstStyle>
          <a:p>
            <a:r>
              <a:rPr lang="zh-TW" altLang="en-US" dirty="0"/>
              <a:t>違反者依</a:t>
            </a:r>
            <a:r>
              <a:rPr lang="en-US" altLang="zh-TW" dirty="0"/>
              <a:t>§</a:t>
            </a:r>
            <a:r>
              <a:rPr lang="en-US" altLang="zh-TW" dirty="0" smtClean="0"/>
              <a:t>48</a:t>
            </a:r>
            <a:r>
              <a:rPr lang="zh-TW" altLang="en-US" dirty="0" smtClean="0"/>
              <a:t>限期</a:t>
            </a:r>
            <a:r>
              <a:rPr lang="zh-TW" altLang="en-US" dirty="0"/>
              <a:t>改正，未</a:t>
            </a:r>
            <a:r>
              <a:rPr lang="zh-TW" altLang="en-US" dirty="0" smtClean="0"/>
              <a:t>改正者按</a:t>
            </a:r>
            <a:r>
              <a:rPr lang="zh-TW" altLang="en-US" dirty="0"/>
              <a:t>次處</a:t>
            </a:r>
            <a:r>
              <a:rPr lang="en-US" altLang="zh-TW" dirty="0" smtClean="0"/>
              <a:t>2</a:t>
            </a:r>
            <a:r>
              <a:rPr lang="zh-TW" altLang="en-US" dirty="0" smtClean="0"/>
              <a:t>萬</a:t>
            </a:r>
            <a:r>
              <a:rPr lang="en-US" altLang="zh-TW" dirty="0" smtClean="0"/>
              <a:t>-</a:t>
            </a:r>
            <a:r>
              <a:rPr lang="en-US" altLang="zh-TW" dirty="0"/>
              <a:t>20</a:t>
            </a:r>
            <a:r>
              <a:rPr lang="zh-TW" altLang="en-US" dirty="0" smtClean="0"/>
              <a:t>萬元罰鍰</a:t>
            </a:r>
            <a:r>
              <a:rPr lang="zh-TW" altLang="en-US" dirty="0"/>
              <a:t>。</a:t>
            </a:r>
          </a:p>
        </p:txBody>
      </p:sp>
    </p:spTree>
    <p:extLst>
      <p:ext uri="{BB962C8B-B14F-4D97-AF65-F5344CB8AC3E}">
        <p14:creationId xmlns:p14="http://schemas.microsoft.com/office/powerpoint/2010/main" val="1174374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89639" y="276814"/>
            <a:ext cx="10141528" cy="802992"/>
          </a:xfrm>
        </p:spPr>
        <p:txBody>
          <a:bodyPr/>
          <a:lstStyle/>
          <a:p>
            <a:r>
              <a:rPr lang="zh-TW" altLang="en-US" dirty="0"/>
              <a:t>個人資料保護法</a:t>
            </a:r>
            <a:r>
              <a:rPr lang="zh-TW" altLang="en-US" dirty="0" smtClean="0"/>
              <a:t>概要</a:t>
            </a:r>
            <a:r>
              <a:rPr lang="en-US" altLang="zh-TW" dirty="0" smtClean="0">
                <a:latin typeface="+mj-ea"/>
              </a:rPr>
              <a:t>(</a:t>
            </a:r>
            <a:r>
              <a:rPr lang="zh-TW" altLang="en-US" dirty="0" smtClean="0">
                <a:latin typeface="+mj-ea"/>
              </a:rPr>
              <a:t>四</a:t>
            </a:r>
            <a:r>
              <a:rPr lang="en-US" altLang="zh-TW" dirty="0" smtClean="0">
                <a:latin typeface="+mj-ea"/>
              </a:rPr>
              <a:t>)</a:t>
            </a:r>
            <a:endParaRPr lang="zh-TW" altLang="en-US" dirty="0"/>
          </a:p>
        </p:txBody>
      </p:sp>
      <p:sp>
        <p:nvSpPr>
          <p:cNvPr id="3" name="內容版面配置區 2"/>
          <p:cNvSpPr>
            <a:spLocks noGrp="1"/>
          </p:cNvSpPr>
          <p:nvPr>
            <p:ph idx="1"/>
          </p:nvPr>
        </p:nvSpPr>
        <p:spPr>
          <a:xfrm>
            <a:off x="1094900" y="1420851"/>
            <a:ext cx="10216227" cy="4732814"/>
          </a:xfrm>
        </p:spPr>
        <p:txBody>
          <a:bodyPr>
            <a:normAutofit fontScale="55000" lnSpcReduction="20000"/>
          </a:bodyPr>
          <a:lstStyle/>
          <a:p>
            <a:pPr>
              <a:lnSpc>
                <a:spcPct val="120000"/>
              </a:lnSpc>
            </a:pPr>
            <a:r>
              <a:rPr lang="zh-TW" altLang="en-US" sz="4300" b="1" dirty="0" smtClean="0"/>
              <a:t>蒐集</a:t>
            </a:r>
            <a:r>
              <a:rPr lang="zh-TW" altLang="en-US" sz="4300" b="1" dirty="0" smtClean="0">
                <a:latin typeface="微軟正黑體" panose="020B0604030504040204" pitchFamily="34" charset="-120"/>
                <a:ea typeface="微軟正黑體" panose="020B0604030504040204" pitchFamily="34" charset="-120"/>
              </a:rPr>
              <a:t>、</a:t>
            </a:r>
            <a:r>
              <a:rPr lang="zh-TW" altLang="en-US" sz="4300" b="1" dirty="0" smtClean="0"/>
              <a:t>處理的要件</a:t>
            </a:r>
            <a:r>
              <a:rPr lang="en-US" altLang="zh-TW" sz="2000" dirty="0" smtClean="0"/>
              <a:t>(</a:t>
            </a:r>
            <a:r>
              <a:rPr lang="zh-TW" altLang="en-US" sz="2000" dirty="0" smtClean="0"/>
              <a:t>個</a:t>
            </a:r>
            <a:r>
              <a:rPr lang="en-US" altLang="zh-TW" sz="2000" dirty="0" smtClean="0"/>
              <a:t>§19)</a:t>
            </a:r>
            <a:endParaRPr lang="en-US" altLang="zh-TW" sz="2000" dirty="0"/>
          </a:p>
          <a:p>
            <a:pPr marL="447675" indent="-268288">
              <a:lnSpc>
                <a:spcPct val="120000"/>
              </a:lnSpc>
              <a:buFont typeface="+mj-lt"/>
              <a:buAutoNum type="arabicPeriod"/>
            </a:pPr>
            <a:r>
              <a:rPr lang="zh-TW" altLang="en-US" sz="3800" dirty="0" smtClean="0"/>
              <a:t>應具有</a:t>
            </a:r>
            <a:r>
              <a:rPr lang="zh-TW" altLang="en-US" sz="3800" b="1" u="sng" dirty="0" smtClean="0"/>
              <a:t>特定目的</a:t>
            </a:r>
            <a:r>
              <a:rPr lang="zh-TW" altLang="en-US" sz="3800" dirty="0" smtClean="0"/>
              <a:t>。</a:t>
            </a:r>
            <a:endParaRPr lang="en-US" altLang="zh-TW" sz="3800" dirty="0" smtClean="0"/>
          </a:p>
          <a:p>
            <a:pPr marL="447675" indent="-268288">
              <a:lnSpc>
                <a:spcPct val="120000"/>
              </a:lnSpc>
              <a:buFont typeface="+mj-lt"/>
              <a:buAutoNum type="arabicPeriod"/>
            </a:pPr>
            <a:r>
              <a:rPr lang="zh-TW" altLang="en-US" sz="3800" u="sng" dirty="0" smtClean="0"/>
              <a:t>且</a:t>
            </a:r>
            <a:r>
              <a:rPr lang="zh-TW" altLang="en-US" sz="3800" dirty="0" smtClean="0"/>
              <a:t>須</a:t>
            </a:r>
            <a:r>
              <a:rPr lang="zh-TW" altLang="en-US" sz="3800" dirty="0"/>
              <a:t>符合下列情形之一： </a:t>
            </a:r>
            <a:endParaRPr lang="en-US" altLang="zh-TW" sz="3800" dirty="0"/>
          </a:p>
          <a:p>
            <a:pPr marL="806450" lvl="1" indent="-358775">
              <a:lnSpc>
                <a:spcPct val="120000"/>
              </a:lnSpc>
              <a:buFont typeface="+mj-lt"/>
              <a:buAutoNum type="arabicParenR"/>
            </a:pPr>
            <a:r>
              <a:rPr lang="zh-TW" altLang="en-US" sz="3200" dirty="0"/>
              <a:t>法律明文規定。 </a:t>
            </a:r>
          </a:p>
          <a:p>
            <a:pPr marL="806450" lvl="1" indent="-358775">
              <a:lnSpc>
                <a:spcPct val="120000"/>
              </a:lnSpc>
              <a:buFont typeface="+mj-lt"/>
              <a:buAutoNum type="arabicParenR"/>
            </a:pPr>
            <a:r>
              <a:rPr lang="zh-TW" altLang="en-US" sz="3200" dirty="0"/>
              <a:t>與當事人有</a:t>
            </a:r>
            <a:r>
              <a:rPr lang="zh-TW" altLang="en-US" sz="3200" u="sng" dirty="0"/>
              <a:t>契約</a:t>
            </a:r>
            <a:r>
              <a:rPr lang="zh-TW" altLang="en-US" sz="3200" dirty="0"/>
              <a:t>或</a:t>
            </a:r>
            <a:r>
              <a:rPr lang="zh-TW" altLang="en-US" sz="3200" u="sng" dirty="0"/>
              <a:t>類似契約</a:t>
            </a:r>
            <a:r>
              <a:rPr lang="zh-TW" altLang="en-US" sz="3200" dirty="0"/>
              <a:t>之關係。 </a:t>
            </a:r>
          </a:p>
          <a:p>
            <a:pPr marL="806450" lvl="1" indent="-358775">
              <a:lnSpc>
                <a:spcPct val="120000"/>
              </a:lnSpc>
              <a:buFont typeface="+mj-lt"/>
              <a:buAutoNum type="arabicParenR"/>
            </a:pPr>
            <a:r>
              <a:rPr lang="zh-TW" altLang="en-US" sz="3200" u="sng" dirty="0"/>
              <a:t>當事人自行公開</a:t>
            </a:r>
            <a:r>
              <a:rPr lang="zh-TW" altLang="en-US" sz="3200" dirty="0"/>
              <a:t>或其他</a:t>
            </a:r>
            <a:r>
              <a:rPr lang="zh-TW" altLang="en-US" sz="3200" u="sng" dirty="0"/>
              <a:t>已合法公開</a:t>
            </a:r>
            <a:r>
              <a:rPr lang="zh-TW" altLang="en-US" sz="3200" dirty="0"/>
              <a:t>之個人資料。</a:t>
            </a:r>
          </a:p>
          <a:p>
            <a:pPr marL="806450" lvl="1" indent="-358775">
              <a:lnSpc>
                <a:spcPct val="120000"/>
              </a:lnSpc>
              <a:buFont typeface="+mj-lt"/>
              <a:buAutoNum type="arabicParenR"/>
            </a:pPr>
            <a:r>
              <a:rPr lang="zh-TW" altLang="en-US" sz="3200" u="sng" dirty="0"/>
              <a:t>學術研究</a:t>
            </a:r>
            <a:r>
              <a:rPr lang="zh-TW" altLang="en-US" sz="3200" dirty="0"/>
              <a:t>機構基於</a:t>
            </a:r>
            <a:r>
              <a:rPr lang="zh-TW" altLang="en-US" sz="3200" u="sng" dirty="0"/>
              <a:t>公共利益</a:t>
            </a:r>
            <a:r>
              <a:rPr lang="zh-TW" altLang="en-US" sz="3200" dirty="0"/>
              <a:t>為</a:t>
            </a:r>
            <a:r>
              <a:rPr lang="zh-TW" altLang="en-US" sz="3200" u="sng" dirty="0"/>
              <a:t>統計</a:t>
            </a:r>
            <a:r>
              <a:rPr lang="zh-TW" altLang="en-US" sz="3200" dirty="0"/>
              <a:t>或學術</a:t>
            </a:r>
            <a:r>
              <a:rPr lang="zh-TW" altLang="en-US" sz="3200" u="sng" dirty="0"/>
              <a:t>研究</a:t>
            </a:r>
            <a:r>
              <a:rPr lang="zh-TW" altLang="en-US" sz="3200" dirty="0"/>
              <a:t>而</a:t>
            </a:r>
            <a:r>
              <a:rPr lang="zh-TW" altLang="en-US" sz="3200" u="sng" dirty="0"/>
              <a:t>有必要</a:t>
            </a:r>
            <a:r>
              <a:rPr lang="zh-TW" altLang="en-US" sz="3200" dirty="0" smtClean="0"/>
              <a:t>，且</a:t>
            </a:r>
            <a:r>
              <a:rPr lang="zh-TW" altLang="en-US" sz="3200" dirty="0"/>
              <a:t>資料</a:t>
            </a:r>
            <a:r>
              <a:rPr lang="zh-TW" altLang="en-US" sz="3200" dirty="0" smtClean="0"/>
              <a:t>經過提供</a:t>
            </a:r>
            <a:r>
              <a:rPr lang="zh-TW" altLang="en-US" sz="3200" dirty="0"/>
              <a:t>者處理後或蒐集者依其揭露方式</a:t>
            </a:r>
            <a:r>
              <a:rPr lang="zh-TW" altLang="en-US" sz="3200" u="sng" dirty="0"/>
              <a:t>無從</a:t>
            </a:r>
            <a:r>
              <a:rPr lang="zh-TW" altLang="en-US" sz="3200" u="sng" dirty="0" smtClean="0"/>
              <a:t>識別特定</a:t>
            </a:r>
            <a:r>
              <a:rPr lang="zh-TW" altLang="en-US" sz="3200" dirty="0"/>
              <a:t>之當事人。</a:t>
            </a:r>
          </a:p>
          <a:p>
            <a:pPr marL="806450" lvl="1" indent="-358775">
              <a:lnSpc>
                <a:spcPct val="120000"/>
              </a:lnSpc>
              <a:buFont typeface="+mj-lt"/>
              <a:buAutoNum type="arabicParenR"/>
            </a:pPr>
            <a:r>
              <a:rPr lang="zh-TW" altLang="en-US" sz="3200" u="sng" dirty="0"/>
              <a:t>經</a:t>
            </a:r>
            <a:r>
              <a:rPr lang="zh-TW" altLang="en-US" sz="3200" u="sng" dirty="0" smtClean="0"/>
              <a:t>當事人</a:t>
            </a:r>
            <a:r>
              <a:rPr lang="zh-TW" altLang="en-US" sz="3200" b="1" u="sng" dirty="0" smtClean="0"/>
              <a:t>同意</a:t>
            </a:r>
            <a:r>
              <a:rPr lang="zh-TW" altLang="en-US" sz="3200" dirty="0"/>
              <a:t>。</a:t>
            </a:r>
          </a:p>
          <a:p>
            <a:pPr marL="806450" lvl="1" indent="-358775">
              <a:lnSpc>
                <a:spcPct val="120000"/>
              </a:lnSpc>
              <a:buFont typeface="+mj-lt"/>
              <a:buAutoNum type="arabicParenR"/>
            </a:pPr>
            <a:r>
              <a:rPr lang="zh-TW" altLang="en-US" sz="3200" dirty="0"/>
              <a:t>與</a:t>
            </a:r>
            <a:r>
              <a:rPr lang="zh-TW" altLang="en-US" sz="3200" u="sng" dirty="0"/>
              <a:t>公共利益</a:t>
            </a:r>
            <a:r>
              <a:rPr lang="zh-TW" altLang="en-US" sz="3200" dirty="0"/>
              <a:t>有關。 </a:t>
            </a:r>
          </a:p>
          <a:p>
            <a:pPr marL="806450" lvl="1" indent="-358775">
              <a:lnSpc>
                <a:spcPct val="120000"/>
              </a:lnSpc>
              <a:buFont typeface="+mj-lt"/>
              <a:buAutoNum type="arabicParenR"/>
            </a:pPr>
            <a:r>
              <a:rPr lang="zh-TW" altLang="en-US" sz="3200" dirty="0"/>
              <a:t>個人資料取自於一般</a:t>
            </a:r>
            <a:r>
              <a:rPr lang="zh-TW" altLang="en-US" sz="3200" u="sng" dirty="0"/>
              <a:t>可得之來源</a:t>
            </a:r>
            <a:r>
              <a:rPr lang="zh-TW" altLang="en-US" sz="3200" dirty="0"/>
              <a:t>。但當事人對該資料之</a:t>
            </a:r>
            <a:r>
              <a:rPr lang="zh-TW" altLang="en-US" sz="3200" dirty="0" smtClean="0"/>
              <a:t>禁止</a:t>
            </a:r>
            <a:r>
              <a:rPr lang="zh-TW" altLang="en-US" sz="3200" dirty="0"/>
              <a:t>處理或</a:t>
            </a:r>
            <a:r>
              <a:rPr lang="zh-TW" altLang="en-US" sz="3200" dirty="0" smtClean="0"/>
              <a:t>利用</a:t>
            </a:r>
            <a:r>
              <a:rPr lang="zh-TW" altLang="en-US" sz="3200" dirty="0"/>
              <a:t>，顯有更值得保護之重大利益者，不在此限。 </a:t>
            </a:r>
            <a:endParaRPr lang="en-US" altLang="zh-TW" sz="3200" dirty="0" smtClean="0"/>
          </a:p>
          <a:p>
            <a:pPr marL="806450" lvl="1" indent="-358775">
              <a:lnSpc>
                <a:spcPct val="120000"/>
              </a:lnSpc>
              <a:buFont typeface="+mj-lt"/>
              <a:buAutoNum type="arabicParenR"/>
            </a:pPr>
            <a:r>
              <a:rPr lang="zh-TW" altLang="en-US" sz="3200" dirty="0"/>
              <a:t>對</a:t>
            </a:r>
            <a:r>
              <a:rPr lang="zh-TW" altLang="en-US" sz="3200" u="sng" dirty="0"/>
              <a:t>當事人權益無侵害</a:t>
            </a:r>
            <a:r>
              <a:rPr lang="zh-TW" altLang="en-US" sz="3200" dirty="0"/>
              <a:t>。</a:t>
            </a:r>
          </a:p>
        </p:txBody>
      </p:sp>
      <p:sp>
        <p:nvSpPr>
          <p:cNvPr id="4" name="投影片編號版面配置區 3"/>
          <p:cNvSpPr>
            <a:spLocks noGrp="1"/>
          </p:cNvSpPr>
          <p:nvPr>
            <p:ph type="sldNum" sz="quarter" idx="12"/>
          </p:nvPr>
        </p:nvSpPr>
        <p:spPr/>
        <p:txBody>
          <a:bodyPr/>
          <a:lstStyle/>
          <a:p>
            <a:fld id="{4FAB73BC-B049-4115-A692-8D63A059BFB8}" type="slidenum">
              <a:rPr lang="en-US" smtClean="0"/>
              <a:t>9</a:t>
            </a:fld>
            <a:endParaRPr lang="en-US" dirty="0"/>
          </a:p>
        </p:txBody>
      </p:sp>
      <p:sp>
        <p:nvSpPr>
          <p:cNvPr id="5" name="Text Box 5"/>
          <p:cNvSpPr txBox="1">
            <a:spLocks noChangeArrowheads="1"/>
          </p:cNvSpPr>
          <p:nvPr/>
        </p:nvSpPr>
        <p:spPr bwMode="auto">
          <a:xfrm>
            <a:off x="7015942" y="5942268"/>
            <a:ext cx="4295185" cy="400110"/>
          </a:xfrm>
          <a:prstGeom prst="rect">
            <a:avLst/>
          </a:prstGeom>
          <a:ln>
            <a:headEnd/>
            <a:tailEnd/>
          </a:ln>
          <a:extLst/>
        </p:spPr>
        <p:style>
          <a:lnRef idx="1">
            <a:schemeClr val="accent1"/>
          </a:lnRef>
          <a:fillRef idx="3">
            <a:schemeClr val="accent1"/>
          </a:fillRef>
          <a:effectRef idx="2">
            <a:schemeClr val="accent1"/>
          </a:effectRef>
          <a:fontRef idx="minor">
            <a:schemeClr val="lt1"/>
          </a:fontRef>
        </p:style>
        <p:txBody>
          <a:bodyPr wrap="square">
            <a:spAutoFit/>
          </a:bodyPr>
          <a:lstStyle>
            <a:defPPr>
              <a:defRPr lang="en-US"/>
            </a:defPPr>
            <a:lvl1pPr>
              <a:spcBef>
                <a:spcPct val="50000"/>
              </a:spcBef>
              <a:buFontTx/>
              <a:buNone/>
              <a:defRPr kumimoji="1" sz="2000">
                <a:solidFill>
                  <a:schemeClr val="bg1"/>
                </a:solidFill>
                <a:latin typeface="+mn-ea"/>
              </a:defRPr>
            </a:lvl1pPr>
            <a:lvl2pPr marL="742950" indent="-285750">
              <a:spcBef>
                <a:spcPct val="20000"/>
              </a:spcBef>
              <a:buChar char="–"/>
              <a:defRPr kumimoji="1" sz="2800">
                <a:solidFill>
                  <a:schemeClr val="tx1"/>
                </a:solidFill>
                <a:latin typeface="Arial" panose="020B0604020202020204" pitchFamily="34" charset="0"/>
                <a:ea typeface="華康中圓體" pitchFamily="49" charset="-120"/>
              </a:defRPr>
            </a:lvl2pPr>
            <a:lvl3pPr marL="1143000" indent="-228600">
              <a:spcBef>
                <a:spcPct val="20000"/>
              </a:spcBef>
              <a:buChar char="•"/>
              <a:defRPr kumimoji="1" sz="2400">
                <a:solidFill>
                  <a:schemeClr val="tx1"/>
                </a:solidFill>
                <a:latin typeface="Arial" panose="020B0604020202020204" pitchFamily="34" charset="0"/>
                <a:ea typeface="華康中圓體" pitchFamily="49" charset="-120"/>
              </a:defRPr>
            </a:lvl3pPr>
            <a:lvl4pPr marL="1600200" indent="-228600">
              <a:spcBef>
                <a:spcPct val="20000"/>
              </a:spcBef>
              <a:buChar char="–"/>
              <a:defRPr kumimoji="1" sz="2000">
                <a:solidFill>
                  <a:schemeClr val="tx1"/>
                </a:solidFill>
                <a:latin typeface="Arial" panose="020B0604020202020204" pitchFamily="34" charset="0"/>
                <a:ea typeface="華康中圓體" pitchFamily="49" charset="-120"/>
              </a:defRPr>
            </a:lvl4pPr>
            <a:lvl5pPr marL="2057400" indent="-228600">
              <a:spcBef>
                <a:spcPct val="20000"/>
              </a:spcBef>
              <a:buChar char="»"/>
              <a:defRPr kumimoji="1" sz="2000">
                <a:solidFill>
                  <a:schemeClr val="tx1"/>
                </a:solidFill>
                <a:latin typeface="Arial" panose="020B0604020202020204" pitchFamily="34" charset="0"/>
                <a:ea typeface="華康中圓體" pitchFamily="49"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華康中圓體" pitchFamily="49"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華康中圓體" pitchFamily="49"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華康中圓體" pitchFamily="49"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華康中圓體" pitchFamily="49" charset="-120"/>
              </a:defRPr>
            </a:lvl9pPr>
          </a:lstStyle>
          <a:p>
            <a:r>
              <a:rPr lang="zh-TW" altLang="en-US" dirty="0"/>
              <a:t>違反者依</a:t>
            </a:r>
            <a:r>
              <a:rPr lang="en-US" altLang="zh-TW" dirty="0"/>
              <a:t>§47</a:t>
            </a:r>
            <a:r>
              <a:rPr lang="zh-TW" altLang="en-US" dirty="0"/>
              <a:t>處</a:t>
            </a:r>
            <a:r>
              <a:rPr lang="en-US" altLang="zh-TW" dirty="0" smtClean="0"/>
              <a:t>5</a:t>
            </a:r>
            <a:r>
              <a:rPr lang="zh-TW" altLang="en-US" dirty="0" smtClean="0"/>
              <a:t>萬</a:t>
            </a:r>
            <a:r>
              <a:rPr lang="en-US" altLang="zh-TW" dirty="0" smtClean="0"/>
              <a:t>-</a:t>
            </a:r>
            <a:r>
              <a:rPr lang="en-US" altLang="zh-TW" dirty="0"/>
              <a:t>50</a:t>
            </a:r>
            <a:r>
              <a:rPr lang="zh-TW" altLang="en-US" dirty="0"/>
              <a:t>萬元罰鍰</a:t>
            </a:r>
          </a:p>
        </p:txBody>
      </p:sp>
      <p:sp>
        <p:nvSpPr>
          <p:cNvPr id="6" name="矩形圖說文字 5"/>
          <p:cNvSpPr/>
          <p:nvPr/>
        </p:nvSpPr>
        <p:spPr>
          <a:xfrm>
            <a:off x="4302505" y="4465227"/>
            <a:ext cx="7448217" cy="639036"/>
          </a:xfrm>
          <a:prstGeom prst="wedgeRectCallout">
            <a:avLst>
              <a:gd name="adj1" fmla="val -60118"/>
              <a:gd name="adj2" fmla="val -21786"/>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r>
              <a:rPr lang="zh-TW" altLang="en-US" sz="1600" dirty="0" smtClean="0"/>
              <a:t>個</a:t>
            </a:r>
            <a:r>
              <a:rPr lang="en-US" altLang="zh-TW" sz="1600" dirty="0" smtClean="0"/>
              <a:t>§7-III</a:t>
            </a:r>
            <a:r>
              <a:rPr lang="zh-TW" altLang="en-US" sz="1600" dirty="0" smtClean="0"/>
              <a:t>：</a:t>
            </a:r>
            <a:r>
              <a:rPr lang="zh-TW" altLang="zh-TW" sz="1600" dirty="0" smtClean="0"/>
              <a:t>當事人</a:t>
            </a:r>
            <a:r>
              <a:rPr lang="zh-TW" altLang="zh-TW" sz="1600" u="sng" dirty="0"/>
              <a:t>如未表示拒絕</a:t>
            </a:r>
            <a:r>
              <a:rPr lang="zh-TW" altLang="zh-TW" sz="1600" dirty="0"/>
              <a:t>，</a:t>
            </a:r>
            <a:r>
              <a:rPr lang="zh-TW" altLang="zh-TW" sz="1600" u="sng" dirty="0"/>
              <a:t>並已提供其個人資料者</a:t>
            </a:r>
            <a:r>
              <a:rPr lang="zh-TW" altLang="zh-TW" sz="1600" dirty="0"/>
              <a:t>，</a:t>
            </a:r>
            <a:r>
              <a:rPr lang="zh-TW" altLang="zh-TW" sz="1600" b="1" u="sng" dirty="0">
                <a:solidFill>
                  <a:srgbClr val="FFFF00"/>
                </a:solidFill>
              </a:rPr>
              <a:t>推定</a:t>
            </a:r>
            <a:r>
              <a:rPr lang="zh-TW" altLang="zh-TW" sz="1600" dirty="0" smtClean="0"/>
              <a:t>當事人表示同意</a:t>
            </a:r>
            <a:r>
              <a:rPr lang="zh-TW" altLang="en-US" sz="1600" dirty="0" smtClean="0">
                <a:latin typeface="新細明體" panose="02020500000000000000" pitchFamily="18" charset="-120"/>
                <a:ea typeface="新細明體" panose="02020500000000000000" pitchFamily="18" charset="-120"/>
              </a:rPr>
              <a:t>。</a:t>
            </a:r>
            <a:endParaRPr lang="en-US" altLang="zh-TW" sz="1600" dirty="0" smtClean="0">
              <a:latin typeface="新細明體" panose="02020500000000000000" pitchFamily="18" charset="-120"/>
              <a:ea typeface="新細明體" panose="02020500000000000000" pitchFamily="18" charset="-120"/>
            </a:endParaRPr>
          </a:p>
          <a:p>
            <a:pPr algn="just"/>
            <a:r>
              <a:rPr lang="zh-TW" altLang="en-US" sz="1600" dirty="0" smtClean="0">
                <a:latin typeface="新細明體" panose="02020500000000000000" pitchFamily="18" charset="-120"/>
                <a:ea typeface="新細明體" panose="02020500000000000000" pitchFamily="18" charset="-120"/>
              </a:rPr>
              <a:t>個</a:t>
            </a:r>
            <a:r>
              <a:rPr lang="en-US" altLang="zh-TW" sz="1600" dirty="0" smtClean="0"/>
              <a:t>§</a:t>
            </a:r>
            <a:r>
              <a:rPr lang="en-US" altLang="zh-TW" sz="1600" dirty="0"/>
              <a:t>7-IV</a:t>
            </a:r>
            <a:r>
              <a:rPr lang="zh-TW" altLang="en-US" sz="1600" dirty="0"/>
              <a:t>：</a:t>
            </a:r>
            <a:r>
              <a:rPr lang="zh-TW" altLang="zh-TW" sz="1600" dirty="0"/>
              <a:t>本法所稱</a:t>
            </a:r>
            <a:r>
              <a:rPr lang="zh-TW" altLang="zh-TW" sz="1600" dirty="0">
                <a:solidFill>
                  <a:srgbClr val="FFFF00"/>
                </a:solidFill>
              </a:rPr>
              <a:t>經當事人同意之事實，應負</a:t>
            </a:r>
            <a:r>
              <a:rPr lang="zh-TW" altLang="zh-TW" sz="1600" b="1" dirty="0">
                <a:solidFill>
                  <a:srgbClr val="FFFF00"/>
                </a:solidFill>
              </a:rPr>
              <a:t>舉證</a:t>
            </a:r>
            <a:r>
              <a:rPr lang="zh-TW" altLang="zh-TW" sz="1600" b="1" dirty="0" smtClean="0">
                <a:solidFill>
                  <a:srgbClr val="FFFF00"/>
                </a:solidFill>
              </a:rPr>
              <a:t>責任</a:t>
            </a:r>
            <a:r>
              <a:rPr lang="zh-TW" altLang="en-US" sz="1600" b="1" dirty="0"/>
              <a:t>。</a:t>
            </a:r>
          </a:p>
        </p:txBody>
      </p:sp>
      <p:sp>
        <p:nvSpPr>
          <p:cNvPr id="8" name="矩形圖說文字 7">
            <a:hlinkClick r:id="rId3" action="ppaction://hlinksldjump"/>
          </p:cNvPr>
          <p:cNvSpPr/>
          <p:nvPr/>
        </p:nvSpPr>
        <p:spPr>
          <a:xfrm>
            <a:off x="5902036" y="2996186"/>
            <a:ext cx="1294069" cy="308123"/>
          </a:xfrm>
          <a:prstGeom prst="wedgeRectCallout">
            <a:avLst>
              <a:gd name="adj1" fmla="val -80617"/>
              <a:gd name="adj2" fmla="val 30264"/>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r>
              <a:rPr lang="zh-TW" altLang="en-US" dirty="0" smtClean="0"/>
              <a:t>詳見細</a:t>
            </a:r>
            <a:r>
              <a:rPr lang="en-US" altLang="zh-TW" dirty="0" smtClean="0"/>
              <a:t>§27</a:t>
            </a:r>
            <a:endParaRPr lang="zh-TW" altLang="en-US" sz="2200" dirty="0"/>
          </a:p>
        </p:txBody>
      </p:sp>
    </p:spTree>
    <p:extLst>
      <p:ext uri="{BB962C8B-B14F-4D97-AF65-F5344CB8AC3E}">
        <p14:creationId xmlns:p14="http://schemas.microsoft.com/office/powerpoint/2010/main" val="23144186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木刻字型">
  <a:themeElements>
    <a:clrScheme name="紫蘿蘭色">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木刻字型">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頹漬風材質">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2">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木刻字型</Template>
  <TotalTime>9006</TotalTime>
  <Words>3912</Words>
  <Application>Microsoft Office PowerPoint</Application>
  <PresentationFormat>寬螢幕</PresentationFormat>
  <Paragraphs>319</Paragraphs>
  <Slides>33</Slides>
  <Notes>33</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33</vt:i4>
      </vt:variant>
    </vt:vector>
  </HeadingPairs>
  <TitlesOfParts>
    <vt:vector size="43" baseType="lpstr">
      <vt:lpstr>華康中圓體</vt:lpstr>
      <vt:lpstr>微軟正黑體</vt:lpstr>
      <vt:lpstr>新細明體</vt:lpstr>
      <vt:lpstr>標楷體</vt:lpstr>
      <vt:lpstr>Arial</vt:lpstr>
      <vt:lpstr>Arial Black</vt:lpstr>
      <vt:lpstr>Calibri</vt:lpstr>
      <vt:lpstr>Times New Roman</vt:lpstr>
      <vt:lpstr>Wingdings</vt:lpstr>
      <vt:lpstr>木刻字型</vt:lpstr>
      <vt:lpstr>內政部指定地政類 非公務機關個人資料檔案 安全維護管理辦法介紹</vt:lpstr>
      <vt:lpstr>大綱</vt:lpstr>
      <vt:lpstr>不動產經紀業相關個資法令之沿革</vt:lpstr>
      <vt:lpstr>不動產經紀業相關個資法令之沿革</vt:lpstr>
      <vt:lpstr>「個人資料保護法」概要</vt:lpstr>
      <vt:lpstr>個人資料保護法概要(一)</vt:lpstr>
      <vt:lpstr>個人資料保護法概要(二)</vt:lpstr>
      <vt:lpstr>個人資料保護法概要(三)</vt:lpstr>
      <vt:lpstr>個人資料保護法概要(四)</vt:lpstr>
      <vt:lpstr>個人資料保護法概要(十二)</vt:lpstr>
      <vt:lpstr>個人資料保護法概要(五)</vt:lpstr>
      <vt:lpstr>個人資料保護法概要(六)</vt:lpstr>
      <vt:lpstr>個人資料保護法概要(七)</vt:lpstr>
      <vt:lpstr>個人資料保護法概要(八)</vt:lpstr>
      <vt:lpstr>個人資料保護法概要(九)</vt:lpstr>
      <vt:lpstr>個人資料保護法概要(十)</vt:lpstr>
      <vt:lpstr>個人資料保護法概要(十一)</vt:lpstr>
      <vt:lpstr>「內政部指定地政類非公務機關個人資料檔案安全維護管理辦法」說明</vt:lpstr>
      <vt:lpstr>「內政部指定地政類非公務機關個人資料檔案安全維護管理辦法」訂定要點</vt:lpstr>
      <vt:lpstr>「內政部指定地政類非公務機關個人資料檔案安全維護管理辦法」訂定要點</vt:lpstr>
      <vt:lpstr>「內政部指定地政類非公務機關個人資料檔案安全維護管理辦法」訂定要點</vt:lpstr>
      <vt:lpstr>「內政部指定地政類非公務機關個人資料檔案安全維護管理辦法」訂定要點</vt:lpstr>
      <vt:lpstr>「內政部指定地政類非公務機關個人資料檔案安全維護管理辦法」訂定要點</vt:lpstr>
      <vt:lpstr>「內政部指定地政類非公務機關個人資料檔案安全維護管理辦法」訂定要點</vt:lpstr>
      <vt:lpstr>「內政部指定地政類非公務機關個人資料檔案安全維護管理辦法」內容重點說明</vt:lpstr>
      <vt:lpstr>「內政部指定地政類非公務機關個人資料檔案安全維護管理辦法」內容重點說明</vt:lpstr>
      <vt:lpstr>「內政部指定地政類非公務機關個人資料檔案安全維護管理辦法」內容重點說明</vt:lpstr>
      <vt:lpstr>「內政部指定地政類非公務機關個人資料檔案安全維護管理辦法」內容重點說明</vt:lpstr>
      <vt:lpstr>「內政部指定地政類非公務機關個人資料檔案安全維護管理辦法」內容重點說明</vt:lpstr>
      <vt:lpstr>經紀業個人資料檔案安全維護計畫申請（修正）備查事宜</vt:lpstr>
      <vt:lpstr>經紀業個人資料檔案安全維護計畫申請（修正）備查事宜</vt:lpstr>
      <vt:lpstr>內政部不動產服務業資訊系統線上作業</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廖淑韻</dc:creator>
  <cp:lastModifiedBy>user</cp:lastModifiedBy>
  <cp:revision>597</cp:revision>
  <cp:lastPrinted>2022-03-31T01:38:41Z</cp:lastPrinted>
  <dcterms:created xsi:type="dcterms:W3CDTF">2022-01-20T05:56:30Z</dcterms:created>
  <dcterms:modified xsi:type="dcterms:W3CDTF">2022-05-11T06:49:11Z</dcterms:modified>
</cp:coreProperties>
</file>