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6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6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6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6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6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6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6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7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7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7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41"/>
  </p:notesMasterIdLst>
  <p:handoutMasterIdLst>
    <p:handoutMasterId r:id="rId142"/>
  </p:handoutMasterIdLst>
  <p:sldIdLst>
    <p:sldId id="257" r:id="rId4"/>
    <p:sldId id="258" r:id="rId5"/>
    <p:sldId id="394" r:id="rId6"/>
    <p:sldId id="259" r:id="rId7"/>
    <p:sldId id="260" r:id="rId8"/>
    <p:sldId id="465" r:id="rId9"/>
    <p:sldId id="395" r:id="rId10"/>
    <p:sldId id="396" r:id="rId11"/>
    <p:sldId id="397" r:id="rId12"/>
    <p:sldId id="398" r:id="rId13"/>
    <p:sldId id="399" r:id="rId14"/>
    <p:sldId id="400" r:id="rId15"/>
    <p:sldId id="401" r:id="rId16"/>
    <p:sldId id="402" r:id="rId17"/>
    <p:sldId id="403" r:id="rId18"/>
    <p:sldId id="404" r:id="rId19"/>
    <p:sldId id="405" r:id="rId20"/>
    <p:sldId id="406" r:id="rId21"/>
    <p:sldId id="413" r:id="rId22"/>
    <p:sldId id="414"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 id="281" r:id="rId44"/>
    <p:sldId id="282" r:id="rId45"/>
    <p:sldId id="283" r:id="rId46"/>
    <p:sldId id="284" r:id="rId47"/>
    <p:sldId id="285" r:id="rId48"/>
    <p:sldId id="286" r:id="rId49"/>
    <p:sldId id="287" r:id="rId50"/>
    <p:sldId id="288" r:id="rId51"/>
    <p:sldId id="289" r:id="rId52"/>
    <p:sldId id="290" r:id="rId53"/>
    <p:sldId id="291" r:id="rId54"/>
    <p:sldId id="292" r:id="rId55"/>
    <p:sldId id="293" r:id="rId56"/>
    <p:sldId id="294" r:id="rId57"/>
    <p:sldId id="295" r:id="rId58"/>
    <p:sldId id="296" r:id="rId59"/>
    <p:sldId id="297" r:id="rId60"/>
    <p:sldId id="298" r:id="rId61"/>
    <p:sldId id="299" r:id="rId62"/>
    <p:sldId id="300" r:id="rId63"/>
    <p:sldId id="301" r:id="rId64"/>
    <p:sldId id="302" r:id="rId65"/>
    <p:sldId id="303" r:id="rId66"/>
    <p:sldId id="304" r:id="rId67"/>
    <p:sldId id="305" r:id="rId68"/>
    <p:sldId id="306" r:id="rId69"/>
    <p:sldId id="307" r:id="rId70"/>
    <p:sldId id="308" r:id="rId71"/>
    <p:sldId id="309" r:id="rId72"/>
    <p:sldId id="310" r:id="rId73"/>
    <p:sldId id="311" r:id="rId74"/>
    <p:sldId id="312" r:id="rId75"/>
    <p:sldId id="313" r:id="rId76"/>
    <p:sldId id="437" r:id="rId77"/>
    <p:sldId id="438" r:id="rId78"/>
    <p:sldId id="439" r:id="rId79"/>
    <p:sldId id="440" r:id="rId80"/>
    <p:sldId id="441" r:id="rId81"/>
    <p:sldId id="442" r:id="rId82"/>
    <p:sldId id="443" r:id="rId83"/>
    <p:sldId id="444" r:id="rId84"/>
    <p:sldId id="445" r:id="rId85"/>
    <p:sldId id="446" r:id="rId86"/>
    <p:sldId id="447" r:id="rId87"/>
    <p:sldId id="448" r:id="rId88"/>
    <p:sldId id="449" r:id="rId89"/>
    <p:sldId id="450" r:id="rId90"/>
    <p:sldId id="451" r:id="rId91"/>
    <p:sldId id="452" r:id="rId92"/>
    <p:sldId id="314" r:id="rId93"/>
    <p:sldId id="315" r:id="rId94"/>
    <p:sldId id="316" r:id="rId95"/>
    <p:sldId id="317" r:id="rId96"/>
    <p:sldId id="318" r:id="rId97"/>
    <p:sldId id="319" r:id="rId98"/>
    <p:sldId id="320" r:id="rId99"/>
    <p:sldId id="321" r:id="rId100"/>
    <p:sldId id="322" r:id="rId101"/>
    <p:sldId id="323" r:id="rId102"/>
    <p:sldId id="324" r:id="rId103"/>
    <p:sldId id="460" r:id="rId104"/>
    <p:sldId id="461" r:id="rId105"/>
    <p:sldId id="462" r:id="rId106"/>
    <p:sldId id="463" r:id="rId107"/>
    <p:sldId id="464" r:id="rId108"/>
    <p:sldId id="325" r:id="rId109"/>
    <p:sldId id="326" r:id="rId110"/>
    <p:sldId id="327" r:id="rId111"/>
    <p:sldId id="328" r:id="rId112"/>
    <p:sldId id="329" r:id="rId113"/>
    <p:sldId id="330" r:id="rId114"/>
    <p:sldId id="331" r:id="rId115"/>
    <p:sldId id="332" r:id="rId116"/>
    <p:sldId id="333" r:id="rId117"/>
    <p:sldId id="334" r:id="rId118"/>
    <p:sldId id="335" r:id="rId119"/>
    <p:sldId id="336" r:id="rId120"/>
    <p:sldId id="337" r:id="rId121"/>
    <p:sldId id="338" r:id="rId122"/>
    <p:sldId id="459" r:id="rId123"/>
    <p:sldId id="339" r:id="rId124"/>
    <p:sldId id="340" r:id="rId125"/>
    <p:sldId id="341" r:id="rId126"/>
    <p:sldId id="342" r:id="rId127"/>
    <p:sldId id="343" r:id="rId128"/>
    <p:sldId id="344" r:id="rId129"/>
    <p:sldId id="345" r:id="rId130"/>
    <p:sldId id="346" r:id="rId131"/>
    <p:sldId id="347" r:id="rId132"/>
    <p:sldId id="348" r:id="rId133"/>
    <p:sldId id="466" r:id="rId134"/>
    <p:sldId id="467" r:id="rId135"/>
    <p:sldId id="468" r:id="rId136"/>
    <p:sldId id="469" r:id="rId137"/>
    <p:sldId id="391" r:id="rId138"/>
    <p:sldId id="392" r:id="rId139"/>
    <p:sldId id="393" r:id="rId140"/>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2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viewProps" Target="view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slide" Target="slides/slide137.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notesMaster" Target="notesMasters/notesMaster1.xml"/><Relationship Id="rId14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43A2B5A-ABE6-4B52-B15A-D96D39957668}" type="datetimeFigureOut">
              <a:rPr lang="zh-TW" altLang="en-US" smtClean="0"/>
              <a:t>2020/3/31</a:t>
            </a:fld>
            <a:endParaRPr lang="zh-TW" altLang="en-US"/>
          </a:p>
        </p:txBody>
      </p:sp>
      <p:sp>
        <p:nvSpPr>
          <p:cNvPr id="4" name="頁尾版面配置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2F4B90B-11F6-49A7-9745-32FAD0D1E1FA}" type="slidenum">
              <a:rPr lang="zh-TW" altLang="en-US" smtClean="0"/>
              <a:t>‹#›</a:t>
            </a:fld>
            <a:endParaRPr lang="zh-TW" altLang="en-US"/>
          </a:p>
        </p:txBody>
      </p:sp>
    </p:spTree>
    <p:extLst>
      <p:ext uri="{BB962C8B-B14F-4D97-AF65-F5344CB8AC3E}">
        <p14:creationId xmlns:p14="http://schemas.microsoft.com/office/powerpoint/2010/main" val="4181313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E89F70B-F0D0-465A-92A1-D9ECF098B0A5}" type="datetimeFigureOut">
              <a:rPr lang="zh-TW" altLang="en-US" smtClean="0"/>
              <a:t>2020/3/31</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5F75476-4E3C-4D4F-85DE-5009F424FE50}" type="slidenum">
              <a:rPr lang="zh-TW" altLang="en-US" smtClean="0"/>
              <a:t>‹#›</a:t>
            </a:fld>
            <a:endParaRPr lang="zh-TW" altLang="en-US"/>
          </a:p>
        </p:txBody>
      </p:sp>
    </p:spTree>
    <p:extLst>
      <p:ext uri="{BB962C8B-B14F-4D97-AF65-F5344CB8AC3E}">
        <p14:creationId xmlns:p14="http://schemas.microsoft.com/office/powerpoint/2010/main" val="921849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1</a:t>
            </a:fld>
            <a:endParaRPr lang="zh-TW" altLang="en-US">
              <a:solidFill>
                <a:prstClr val="black"/>
              </a:solidFill>
            </a:endParaRPr>
          </a:p>
        </p:txBody>
      </p:sp>
    </p:spTree>
    <p:extLst>
      <p:ext uri="{BB962C8B-B14F-4D97-AF65-F5344CB8AC3E}">
        <p14:creationId xmlns:p14="http://schemas.microsoft.com/office/powerpoint/2010/main" val="902343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24</a:t>
            </a:fld>
            <a:endParaRPr lang="zh-TW" altLang="en-US">
              <a:solidFill>
                <a:prstClr val="black"/>
              </a:solidFill>
            </a:endParaRPr>
          </a:p>
        </p:txBody>
      </p:sp>
    </p:spTree>
    <p:extLst>
      <p:ext uri="{BB962C8B-B14F-4D97-AF65-F5344CB8AC3E}">
        <p14:creationId xmlns:p14="http://schemas.microsoft.com/office/powerpoint/2010/main" val="104173654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128</a:t>
            </a:fld>
            <a:endParaRPr lang="zh-TW" altLang="en-US">
              <a:solidFill>
                <a:prstClr val="black"/>
              </a:solidFill>
            </a:endParaRPr>
          </a:p>
        </p:txBody>
      </p:sp>
    </p:spTree>
    <p:extLst>
      <p:ext uri="{BB962C8B-B14F-4D97-AF65-F5344CB8AC3E}">
        <p14:creationId xmlns:p14="http://schemas.microsoft.com/office/powerpoint/2010/main" val="64980332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129</a:t>
            </a:fld>
            <a:endParaRPr lang="zh-TW" altLang="en-US">
              <a:solidFill>
                <a:prstClr val="black"/>
              </a:solidFill>
            </a:endParaRPr>
          </a:p>
        </p:txBody>
      </p:sp>
    </p:spTree>
    <p:extLst>
      <p:ext uri="{BB962C8B-B14F-4D97-AF65-F5344CB8AC3E}">
        <p14:creationId xmlns:p14="http://schemas.microsoft.com/office/powerpoint/2010/main" val="372389116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130</a:t>
            </a:fld>
            <a:endParaRPr lang="zh-TW" altLang="en-US">
              <a:solidFill>
                <a:prstClr val="black"/>
              </a:solidFill>
            </a:endParaRPr>
          </a:p>
        </p:txBody>
      </p:sp>
    </p:spTree>
    <p:extLst>
      <p:ext uri="{BB962C8B-B14F-4D97-AF65-F5344CB8AC3E}">
        <p14:creationId xmlns:p14="http://schemas.microsoft.com/office/powerpoint/2010/main" val="251904870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135</a:t>
            </a:fld>
            <a:endParaRPr lang="zh-TW" altLang="en-US">
              <a:solidFill>
                <a:prstClr val="black"/>
              </a:solidFill>
            </a:endParaRPr>
          </a:p>
        </p:txBody>
      </p:sp>
    </p:spTree>
    <p:extLst>
      <p:ext uri="{BB962C8B-B14F-4D97-AF65-F5344CB8AC3E}">
        <p14:creationId xmlns:p14="http://schemas.microsoft.com/office/powerpoint/2010/main" val="148745248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136</a:t>
            </a:fld>
            <a:endParaRPr lang="zh-TW" altLang="en-US">
              <a:solidFill>
                <a:prstClr val="black"/>
              </a:solidFill>
            </a:endParaRPr>
          </a:p>
        </p:txBody>
      </p:sp>
    </p:spTree>
    <p:extLst>
      <p:ext uri="{BB962C8B-B14F-4D97-AF65-F5344CB8AC3E}">
        <p14:creationId xmlns:p14="http://schemas.microsoft.com/office/powerpoint/2010/main" val="154065420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137</a:t>
            </a:fld>
            <a:endParaRPr lang="zh-TW" altLang="en-US">
              <a:solidFill>
                <a:prstClr val="black"/>
              </a:solidFill>
            </a:endParaRPr>
          </a:p>
        </p:txBody>
      </p:sp>
    </p:spTree>
    <p:extLst>
      <p:ext uri="{BB962C8B-B14F-4D97-AF65-F5344CB8AC3E}">
        <p14:creationId xmlns:p14="http://schemas.microsoft.com/office/powerpoint/2010/main" val="196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25</a:t>
            </a:fld>
            <a:endParaRPr lang="zh-TW" altLang="en-US">
              <a:solidFill>
                <a:prstClr val="black"/>
              </a:solidFill>
            </a:endParaRPr>
          </a:p>
        </p:txBody>
      </p:sp>
    </p:spTree>
    <p:extLst>
      <p:ext uri="{BB962C8B-B14F-4D97-AF65-F5344CB8AC3E}">
        <p14:creationId xmlns:p14="http://schemas.microsoft.com/office/powerpoint/2010/main" val="2231515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26</a:t>
            </a:fld>
            <a:endParaRPr lang="zh-TW" altLang="en-US">
              <a:solidFill>
                <a:prstClr val="black"/>
              </a:solidFill>
            </a:endParaRPr>
          </a:p>
        </p:txBody>
      </p:sp>
    </p:spTree>
    <p:extLst>
      <p:ext uri="{BB962C8B-B14F-4D97-AF65-F5344CB8AC3E}">
        <p14:creationId xmlns:p14="http://schemas.microsoft.com/office/powerpoint/2010/main" val="3328739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27</a:t>
            </a:fld>
            <a:endParaRPr lang="zh-TW" altLang="en-US">
              <a:solidFill>
                <a:prstClr val="black"/>
              </a:solidFill>
            </a:endParaRPr>
          </a:p>
        </p:txBody>
      </p:sp>
    </p:spTree>
    <p:extLst>
      <p:ext uri="{BB962C8B-B14F-4D97-AF65-F5344CB8AC3E}">
        <p14:creationId xmlns:p14="http://schemas.microsoft.com/office/powerpoint/2010/main" val="3772652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28</a:t>
            </a:fld>
            <a:endParaRPr lang="zh-TW" altLang="en-US">
              <a:solidFill>
                <a:prstClr val="black"/>
              </a:solidFill>
            </a:endParaRPr>
          </a:p>
        </p:txBody>
      </p:sp>
    </p:spTree>
    <p:extLst>
      <p:ext uri="{BB962C8B-B14F-4D97-AF65-F5344CB8AC3E}">
        <p14:creationId xmlns:p14="http://schemas.microsoft.com/office/powerpoint/2010/main" val="1529345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29</a:t>
            </a:fld>
            <a:endParaRPr lang="zh-TW" altLang="en-US">
              <a:solidFill>
                <a:prstClr val="black"/>
              </a:solidFill>
            </a:endParaRPr>
          </a:p>
        </p:txBody>
      </p:sp>
    </p:spTree>
    <p:extLst>
      <p:ext uri="{BB962C8B-B14F-4D97-AF65-F5344CB8AC3E}">
        <p14:creationId xmlns:p14="http://schemas.microsoft.com/office/powerpoint/2010/main" val="3392116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30</a:t>
            </a:fld>
            <a:endParaRPr lang="zh-TW" altLang="en-US">
              <a:solidFill>
                <a:prstClr val="black"/>
              </a:solidFill>
            </a:endParaRPr>
          </a:p>
        </p:txBody>
      </p:sp>
    </p:spTree>
    <p:extLst>
      <p:ext uri="{BB962C8B-B14F-4D97-AF65-F5344CB8AC3E}">
        <p14:creationId xmlns:p14="http://schemas.microsoft.com/office/powerpoint/2010/main" val="488245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31</a:t>
            </a:fld>
            <a:endParaRPr lang="zh-TW" altLang="en-US">
              <a:solidFill>
                <a:prstClr val="black"/>
              </a:solidFill>
            </a:endParaRPr>
          </a:p>
        </p:txBody>
      </p:sp>
    </p:spTree>
    <p:extLst>
      <p:ext uri="{BB962C8B-B14F-4D97-AF65-F5344CB8AC3E}">
        <p14:creationId xmlns:p14="http://schemas.microsoft.com/office/powerpoint/2010/main" val="3659577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32</a:t>
            </a:fld>
            <a:endParaRPr lang="zh-TW" altLang="en-US">
              <a:solidFill>
                <a:prstClr val="black"/>
              </a:solidFill>
            </a:endParaRPr>
          </a:p>
        </p:txBody>
      </p:sp>
    </p:spTree>
    <p:extLst>
      <p:ext uri="{BB962C8B-B14F-4D97-AF65-F5344CB8AC3E}">
        <p14:creationId xmlns:p14="http://schemas.microsoft.com/office/powerpoint/2010/main" val="3179898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33</a:t>
            </a:fld>
            <a:endParaRPr lang="zh-TW" altLang="en-US">
              <a:solidFill>
                <a:prstClr val="black"/>
              </a:solidFill>
            </a:endParaRPr>
          </a:p>
        </p:txBody>
      </p:sp>
    </p:spTree>
    <p:extLst>
      <p:ext uri="{BB962C8B-B14F-4D97-AF65-F5344CB8AC3E}">
        <p14:creationId xmlns:p14="http://schemas.microsoft.com/office/powerpoint/2010/main" val="2777496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2</a:t>
            </a:fld>
            <a:endParaRPr lang="zh-TW" altLang="en-US">
              <a:solidFill>
                <a:prstClr val="black"/>
              </a:solidFill>
            </a:endParaRPr>
          </a:p>
        </p:txBody>
      </p:sp>
    </p:spTree>
    <p:extLst>
      <p:ext uri="{BB962C8B-B14F-4D97-AF65-F5344CB8AC3E}">
        <p14:creationId xmlns:p14="http://schemas.microsoft.com/office/powerpoint/2010/main" val="3874226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34</a:t>
            </a:fld>
            <a:endParaRPr lang="zh-TW" altLang="en-US">
              <a:solidFill>
                <a:prstClr val="black"/>
              </a:solidFill>
            </a:endParaRPr>
          </a:p>
        </p:txBody>
      </p:sp>
    </p:spTree>
    <p:extLst>
      <p:ext uri="{BB962C8B-B14F-4D97-AF65-F5344CB8AC3E}">
        <p14:creationId xmlns:p14="http://schemas.microsoft.com/office/powerpoint/2010/main" val="4248453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35</a:t>
            </a:fld>
            <a:endParaRPr lang="zh-TW" altLang="en-US">
              <a:solidFill>
                <a:prstClr val="black"/>
              </a:solidFill>
            </a:endParaRPr>
          </a:p>
        </p:txBody>
      </p:sp>
    </p:spTree>
    <p:extLst>
      <p:ext uri="{BB962C8B-B14F-4D97-AF65-F5344CB8AC3E}">
        <p14:creationId xmlns:p14="http://schemas.microsoft.com/office/powerpoint/2010/main" val="3205994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36</a:t>
            </a:fld>
            <a:endParaRPr lang="zh-TW" altLang="en-US">
              <a:solidFill>
                <a:prstClr val="black"/>
              </a:solidFill>
            </a:endParaRPr>
          </a:p>
        </p:txBody>
      </p:sp>
    </p:spTree>
    <p:extLst>
      <p:ext uri="{BB962C8B-B14F-4D97-AF65-F5344CB8AC3E}">
        <p14:creationId xmlns:p14="http://schemas.microsoft.com/office/powerpoint/2010/main" val="3779286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37</a:t>
            </a:fld>
            <a:endParaRPr lang="zh-TW" altLang="en-US">
              <a:solidFill>
                <a:prstClr val="black"/>
              </a:solidFill>
            </a:endParaRPr>
          </a:p>
        </p:txBody>
      </p:sp>
    </p:spTree>
    <p:extLst>
      <p:ext uri="{BB962C8B-B14F-4D97-AF65-F5344CB8AC3E}">
        <p14:creationId xmlns:p14="http://schemas.microsoft.com/office/powerpoint/2010/main" val="2425264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38</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39</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40</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41</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42</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43</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3</a:t>
            </a:fld>
            <a:endParaRPr lang="zh-TW" altLang="en-US">
              <a:solidFill>
                <a:prstClr val="black"/>
              </a:solidFill>
            </a:endParaRPr>
          </a:p>
        </p:txBody>
      </p:sp>
    </p:spTree>
    <p:extLst>
      <p:ext uri="{BB962C8B-B14F-4D97-AF65-F5344CB8AC3E}">
        <p14:creationId xmlns:p14="http://schemas.microsoft.com/office/powerpoint/2010/main" val="2436984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44</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45</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46</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47</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48</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49</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50</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51</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52</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53</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4</a:t>
            </a:fld>
            <a:endParaRPr lang="zh-TW" altLang="en-US">
              <a:solidFill>
                <a:prstClr val="black"/>
              </a:solidFill>
            </a:endParaRPr>
          </a:p>
        </p:txBody>
      </p:sp>
    </p:spTree>
    <p:extLst>
      <p:ext uri="{BB962C8B-B14F-4D97-AF65-F5344CB8AC3E}">
        <p14:creationId xmlns:p14="http://schemas.microsoft.com/office/powerpoint/2010/main" val="24369848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54</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55</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56</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57</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58</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59</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60</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61</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62</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63</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5</a:t>
            </a:fld>
            <a:endParaRPr lang="zh-TW" altLang="en-US">
              <a:solidFill>
                <a:prstClr val="black"/>
              </a:solidFill>
            </a:endParaRPr>
          </a:p>
        </p:txBody>
      </p:sp>
    </p:spTree>
    <p:extLst>
      <p:ext uri="{BB962C8B-B14F-4D97-AF65-F5344CB8AC3E}">
        <p14:creationId xmlns:p14="http://schemas.microsoft.com/office/powerpoint/2010/main" val="36507347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64</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65</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66</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67</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68</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69</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70</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71</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72</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73</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6</a:t>
            </a:fld>
            <a:endParaRPr lang="zh-TW" altLang="en-US">
              <a:solidFill>
                <a:prstClr val="black"/>
              </a:solidFill>
            </a:endParaRPr>
          </a:p>
        </p:txBody>
      </p:sp>
    </p:spTree>
    <p:extLst>
      <p:ext uri="{BB962C8B-B14F-4D97-AF65-F5344CB8AC3E}">
        <p14:creationId xmlns:p14="http://schemas.microsoft.com/office/powerpoint/2010/main" val="36507347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zh-TW" dirty="0" smtClean="0"/>
              <a:t>提供簡報的簡短概觀。</a:t>
            </a:r>
            <a:r>
              <a:rPr lang="zh-TW" baseline="0" dirty="0" smtClean="0"/>
              <a:t> 描</a:t>
            </a:r>
            <a:r>
              <a:rPr lang="zh-TW" dirty="0" smtClean="0"/>
              <a:t>描述簡報的主要焦點與其重要性。</a:t>
            </a:r>
          </a:p>
          <a:p>
            <a:pPr>
              <a:lnSpc>
                <a:spcPct val="80000"/>
              </a:lnSpc>
            </a:pPr>
            <a:r>
              <a:rPr lang="zh-TW" dirty="0" smtClean="0"/>
              <a:t>介紹每個主要主題。</a:t>
            </a:r>
          </a:p>
          <a:p>
            <a:r>
              <a:rPr lang="zh-TW" dirty="0" smtClean="0"/>
              <a:t>為了幫助簡報對象掌握簡報重點，您</a:t>
            </a:r>
            <a:r>
              <a:rPr lang="zh-TW" baseline="0" dirty="0" smtClean="0"/>
              <a:t> 可以 </a:t>
            </a:r>
            <a:r>
              <a:rPr lang="zh-TW" dirty="0" smtClean="0"/>
              <a:t>在整個簡報期間重複此概觀投影片，反白顯示您接下來要討論的特定主題。</a:t>
            </a:r>
          </a:p>
        </p:txBody>
      </p:sp>
      <p:sp>
        <p:nvSpPr>
          <p:cNvPr id="4" name="Slide Number Placeholder 3"/>
          <p:cNvSpPr>
            <a:spLocks noGrp="1"/>
          </p:cNvSpPr>
          <p:nvPr>
            <p:ph type="sldNum" sz="quarter" idx="10"/>
          </p:nvPr>
        </p:nvSpPr>
        <p:spPr/>
        <p:txBody>
          <a:bodyPr/>
          <a:lstStyle/>
          <a:p>
            <a:fld id="{EC6EAC7D-5A89-47C2-8ABA-56C9C2DEF7A4}" type="slidenum">
              <a:rPr lang="en-US" altLang="zh-TW" smtClean="0">
                <a:solidFill>
                  <a:prstClr val="black"/>
                </a:solidFill>
              </a:rPr>
              <a:pPr/>
              <a:t>74</a:t>
            </a:fld>
            <a:endParaRPr lang="zh-TW" altLang="en-US">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zh-TW" dirty="0" smtClean="0"/>
              <a:t>提供簡報的簡短概觀。</a:t>
            </a:r>
            <a:r>
              <a:rPr lang="zh-TW" baseline="0" dirty="0" smtClean="0"/>
              <a:t> 描</a:t>
            </a:r>
            <a:r>
              <a:rPr lang="zh-TW" dirty="0" smtClean="0"/>
              <a:t>描述簡報的主要焦點與其重要性。</a:t>
            </a:r>
          </a:p>
          <a:p>
            <a:pPr>
              <a:lnSpc>
                <a:spcPct val="80000"/>
              </a:lnSpc>
            </a:pPr>
            <a:r>
              <a:rPr lang="zh-TW" dirty="0" smtClean="0"/>
              <a:t>介紹每個主要主題。</a:t>
            </a:r>
          </a:p>
          <a:p>
            <a:r>
              <a:rPr lang="zh-TW" dirty="0" smtClean="0"/>
              <a:t>為了幫助簡報對象掌握簡報重點，您</a:t>
            </a:r>
            <a:r>
              <a:rPr lang="zh-TW" baseline="0" dirty="0" smtClean="0"/>
              <a:t> 可以 </a:t>
            </a:r>
            <a:r>
              <a:rPr lang="zh-TW" dirty="0" smtClean="0"/>
              <a:t>在整個簡報期間重複此概觀投影片，反白顯示您接下來要討論的特定主題。</a:t>
            </a:r>
          </a:p>
        </p:txBody>
      </p:sp>
      <p:sp>
        <p:nvSpPr>
          <p:cNvPr id="4" name="Slide Number Placeholder 3"/>
          <p:cNvSpPr>
            <a:spLocks noGrp="1"/>
          </p:cNvSpPr>
          <p:nvPr>
            <p:ph type="sldNum" sz="quarter" idx="10"/>
          </p:nvPr>
        </p:nvSpPr>
        <p:spPr/>
        <p:txBody>
          <a:bodyPr/>
          <a:lstStyle/>
          <a:p>
            <a:fld id="{EC6EAC7D-5A89-47C2-8ABA-56C9C2DEF7A4}" type="slidenum">
              <a:rPr lang="en-US" altLang="zh-TW" smtClean="0">
                <a:solidFill>
                  <a:prstClr val="black"/>
                </a:solidFill>
              </a:rPr>
              <a:pPr/>
              <a:t>77</a:t>
            </a:fld>
            <a:endParaRPr lang="zh-TW" altLang="en-US">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zh-TW" dirty="0" smtClean="0"/>
              <a:t>提供簡報的簡短概觀。</a:t>
            </a:r>
            <a:r>
              <a:rPr lang="zh-TW" baseline="0" dirty="0" smtClean="0"/>
              <a:t> 描</a:t>
            </a:r>
            <a:r>
              <a:rPr lang="zh-TW" dirty="0" smtClean="0"/>
              <a:t>描述簡報的主要焦點與其重要性。</a:t>
            </a:r>
          </a:p>
          <a:p>
            <a:pPr>
              <a:lnSpc>
                <a:spcPct val="80000"/>
              </a:lnSpc>
            </a:pPr>
            <a:r>
              <a:rPr lang="zh-TW" dirty="0" smtClean="0"/>
              <a:t>介紹每個主要主題。</a:t>
            </a:r>
          </a:p>
          <a:p>
            <a:r>
              <a:rPr lang="zh-TW" dirty="0" smtClean="0"/>
              <a:t>為了幫助簡報對象掌握簡報重點，您</a:t>
            </a:r>
            <a:r>
              <a:rPr lang="zh-TW" baseline="0" dirty="0" smtClean="0"/>
              <a:t> 可以 </a:t>
            </a:r>
            <a:r>
              <a:rPr lang="zh-TW" dirty="0" smtClean="0"/>
              <a:t>在整個簡報期間重複此概觀投影片，反白顯示您接下來要討論的特定主題。</a:t>
            </a:r>
          </a:p>
        </p:txBody>
      </p:sp>
      <p:sp>
        <p:nvSpPr>
          <p:cNvPr id="4" name="Slide Number Placeholder 3"/>
          <p:cNvSpPr>
            <a:spLocks noGrp="1"/>
          </p:cNvSpPr>
          <p:nvPr>
            <p:ph type="sldNum" sz="quarter" idx="10"/>
          </p:nvPr>
        </p:nvSpPr>
        <p:spPr/>
        <p:txBody>
          <a:bodyPr/>
          <a:lstStyle/>
          <a:p>
            <a:fld id="{EC6EAC7D-5A89-47C2-8ABA-56C9C2DEF7A4}" type="slidenum">
              <a:rPr lang="en-US" altLang="zh-TW" smtClean="0">
                <a:solidFill>
                  <a:prstClr val="black"/>
                </a:solidFill>
              </a:rPr>
              <a:pPr/>
              <a:t>78</a:t>
            </a:fld>
            <a:endParaRPr lang="zh-TW" altLang="en-US">
              <a:solidFill>
                <a:prstClr val="black"/>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zh-TW" dirty="0" smtClean="0"/>
              <a:t>提供簡報的簡短概觀。</a:t>
            </a:r>
            <a:r>
              <a:rPr lang="zh-TW" baseline="0" dirty="0" smtClean="0"/>
              <a:t> 描</a:t>
            </a:r>
            <a:r>
              <a:rPr lang="zh-TW" dirty="0" smtClean="0"/>
              <a:t>描述簡報的主要焦點與其重要性。</a:t>
            </a:r>
          </a:p>
          <a:p>
            <a:pPr>
              <a:lnSpc>
                <a:spcPct val="80000"/>
              </a:lnSpc>
            </a:pPr>
            <a:r>
              <a:rPr lang="zh-TW" dirty="0" smtClean="0"/>
              <a:t>介紹每個主要主題。</a:t>
            </a:r>
          </a:p>
          <a:p>
            <a:r>
              <a:rPr lang="zh-TW" dirty="0" smtClean="0"/>
              <a:t>為了幫助簡報對象掌握簡報重點，您</a:t>
            </a:r>
            <a:r>
              <a:rPr lang="zh-TW" baseline="0" dirty="0" smtClean="0"/>
              <a:t> 可以 </a:t>
            </a:r>
            <a:r>
              <a:rPr lang="zh-TW" dirty="0" smtClean="0"/>
              <a:t>在整個簡報期間重複此概觀投影片，反白顯示您接下來要討論的特定主題。</a:t>
            </a:r>
          </a:p>
        </p:txBody>
      </p:sp>
      <p:sp>
        <p:nvSpPr>
          <p:cNvPr id="4" name="Slide Number Placeholder 3"/>
          <p:cNvSpPr>
            <a:spLocks noGrp="1"/>
          </p:cNvSpPr>
          <p:nvPr>
            <p:ph type="sldNum" sz="quarter" idx="10"/>
          </p:nvPr>
        </p:nvSpPr>
        <p:spPr/>
        <p:txBody>
          <a:bodyPr/>
          <a:lstStyle/>
          <a:p>
            <a:fld id="{EC6EAC7D-5A89-47C2-8ABA-56C9C2DEF7A4}" type="slidenum">
              <a:rPr lang="en-US" altLang="zh-TW" smtClean="0">
                <a:solidFill>
                  <a:prstClr val="black"/>
                </a:solidFill>
              </a:rPr>
              <a:pPr/>
              <a:t>79</a:t>
            </a:fld>
            <a:endParaRPr lang="zh-TW" altLang="en-US">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zh-TW" dirty="0" smtClean="0"/>
              <a:t>提供簡報的簡短概觀。</a:t>
            </a:r>
            <a:r>
              <a:rPr lang="zh-TW" baseline="0" dirty="0" smtClean="0"/>
              <a:t> 描</a:t>
            </a:r>
            <a:r>
              <a:rPr lang="zh-TW" dirty="0" smtClean="0"/>
              <a:t>描述簡報的主要焦點與其重要性。</a:t>
            </a:r>
          </a:p>
          <a:p>
            <a:pPr>
              <a:lnSpc>
                <a:spcPct val="80000"/>
              </a:lnSpc>
            </a:pPr>
            <a:r>
              <a:rPr lang="zh-TW" dirty="0" smtClean="0"/>
              <a:t>介紹每個主要主題。</a:t>
            </a:r>
          </a:p>
          <a:p>
            <a:r>
              <a:rPr lang="zh-TW" dirty="0" smtClean="0"/>
              <a:t>為了幫助簡報對象掌握簡報重點，您</a:t>
            </a:r>
            <a:r>
              <a:rPr lang="zh-TW" baseline="0" dirty="0" smtClean="0"/>
              <a:t> 可以 </a:t>
            </a:r>
            <a:r>
              <a:rPr lang="zh-TW" dirty="0" smtClean="0"/>
              <a:t>在整個簡報期間重複此概觀投影片，反白顯示您接下來要討論的特定主題。</a:t>
            </a:r>
          </a:p>
        </p:txBody>
      </p:sp>
      <p:sp>
        <p:nvSpPr>
          <p:cNvPr id="4" name="Slide Number Placeholder 3"/>
          <p:cNvSpPr>
            <a:spLocks noGrp="1"/>
          </p:cNvSpPr>
          <p:nvPr>
            <p:ph type="sldNum" sz="quarter" idx="10"/>
          </p:nvPr>
        </p:nvSpPr>
        <p:spPr/>
        <p:txBody>
          <a:bodyPr/>
          <a:lstStyle/>
          <a:p>
            <a:fld id="{EC6EAC7D-5A89-47C2-8ABA-56C9C2DEF7A4}" type="slidenum">
              <a:rPr lang="en-US" altLang="zh-TW" smtClean="0">
                <a:solidFill>
                  <a:prstClr val="black"/>
                </a:solidFill>
              </a:rPr>
              <a:pPr/>
              <a:t>80</a:t>
            </a:fld>
            <a:endParaRPr lang="zh-TW" altLang="en-US">
              <a:solidFill>
                <a:prstClr val="black"/>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zh-TW" dirty="0" smtClean="0"/>
              <a:t>提供簡報的簡短概觀。</a:t>
            </a:r>
            <a:r>
              <a:rPr lang="zh-TW" baseline="0" dirty="0" smtClean="0"/>
              <a:t> 描</a:t>
            </a:r>
            <a:r>
              <a:rPr lang="zh-TW" dirty="0" smtClean="0"/>
              <a:t>描述簡報的主要焦點與其重要性。</a:t>
            </a:r>
          </a:p>
          <a:p>
            <a:pPr>
              <a:lnSpc>
                <a:spcPct val="80000"/>
              </a:lnSpc>
            </a:pPr>
            <a:r>
              <a:rPr lang="zh-TW" dirty="0" smtClean="0"/>
              <a:t>介紹每個主要主題。</a:t>
            </a:r>
          </a:p>
          <a:p>
            <a:r>
              <a:rPr lang="zh-TW" dirty="0" smtClean="0"/>
              <a:t>為了幫助簡報對象掌握簡報重點，您</a:t>
            </a:r>
            <a:r>
              <a:rPr lang="zh-TW" baseline="0" dirty="0" smtClean="0"/>
              <a:t> 可以 </a:t>
            </a:r>
            <a:r>
              <a:rPr lang="zh-TW" dirty="0" smtClean="0"/>
              <a:t>在整個簡報期間重複此概觀投影片，反白顯示您接下來要討論的特定主題。</a:t>
            </a:r>
          </a:p>
        </p:txBody>
      </p:sp>
      <p:sp>
        <p:nvSpPr>
          <p:cNvPr id="4" name="Slide Number Placeholder 3"/>
          <p:cNvSpPr>
            <a:spLocks noGrp="1"/>
          </p:cNvSpPr>
          <p:nvPr>
            <p:ph type="sldNum" sz="quarter" idx="10"/>
          </p:nvPr>
        </p:nvSpPr>
        <p:spPr/>
        <p:txBody>
          <a:bodyPr/>
          <a:lstStyle/>
          <a:p>
            <a:fld id="{EC6EAC7D-5A89-47C2-8ABA-56C9C2DEF7A4}" type="slidenum">
              <a:rPr lang="en-US" altLang="zh-TW" smtClean="0">
                <a:solidFill>
                  <a:prstClr val="black"/>
                </a:solidFill>
              </a:rPr>
              <a:pPr/>
              <a:t>81</a:t>
            </a:fld>
            <a:endParaRPr lang="zh-TW" altLang="en-US">
              <a:solidFill>
                <a:prstClr val="black"/>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zh-TW" dirty="0" smtClean="0"/>
              <a:t>提供簡報的簡短概觀。</a:t>
            </a:r>
            <a:r>
              <a:rPr lang="zh-TW" baseline="0" dirty="0" smtClean="0"/>
              <a:t> 描</a:t>
            </a:r>
            <a:r>
              <a:rPr lang="zh-TW" dirty="0" smtClean="0"/>
              <a:t>描述簡報的主要焦點與其重要性。</a:t>
            </a:r>
          </a:p>
          <a:p>
            <a:pPr>
              <a:lnSpc>
                <a:spcPct val="80000"/>
              </a:lnSpc>
            </a:pPr>
            <a:r>
              <a:rPr lang="zh-TW" dirty="0" smtClean="0"/>
              <a:t>介紹每個主要主題。</a:t>
            </a:r>
          </a:p>
          <a:p>
            <a:r>
              <a:rPr lang="zh-TW" dirty="0" smtClean="0"/>
              <a:t>為了幫助簡報對象掌握簡報重點，您</a:t>
            </a:r>
            <a:r>
              <a:rPr lang="zh-TW" baseline="0" dirty="0" smtClean="0"/>
              <a:t> 可以 </a:t>
            </a:r>
            <a:r>
              <a:rPr lang="zh-TW" dirty="0" smtClean="0"/>
              <a:t>在整個簡報期間重複此概觀投影片，反白顯示您接下來要討論的特定主題。</a:t>
            </a:r>
          </a:p>
        </p:txBody>
      </p:sp>
      <p:sp>
        <p:nvSpPr>
          <p:cNvPr id="4" name="Slide Number Placeholder 3"/>
          <p:cNvSpPr>
            <a:spLocks noGrp="1"/>
          </p:cNvSpPr>
          <p:nvPr>
            <p:ph type="sldNum" sz="quarter" idx="10"/>
          </p:nvPr>
        </p:nvSpPr>
        <p:spPr/>
        <p:txBody>
          <a:bodyPr/>
          <a:lstStyle/>
          <a:p>
            <a:fld id="{EC6EAC7D-5A89-47C2-8ABA-56C9C2DEF7A4}" type="slidenum">
              <a:rPr lang="en-US" altLang="zh-TW" smtClean="0">
                <a:solidFill>
                  <a:prstClr val="black"/>
                </a:solidFill>
              </a:rPr>
              <a:pPr/>
              <a:t>82</a:t>
            </a:fld>
            <a:endParaRPr lang="zh-TW" altLang="en-US">
              <a:solidFill>
                <a:prstClr val="black"/>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zh-TW" dirty="0" smtClean="0"/>
              <a:t>提供簡報的簡短概觀。</a:t>
            </a:r>
            <a:r>
              <a:rPr lang="zh-TW" baseline="0" dirty="0" smtClean="0"/>
              <a:t> 描</a:t>
            </a:r>
            <a:r>
              <a:rPr lang="zh-TW" dirty="0" smtClean="0"/>
              <a:t>描述簡報的主要焦點與其重要性。</a:t>
            </a:r>
          </a:p>
          <a:p>
            <a:pPr>
              <a:lnSpc>
                <a:spcPct val="80000"/>
              </a:lnSpc>
            </a:pPr>
            <a:r>
              <a:rPr lang="zh-TW" dirty="0" smtClean="0"/>
              <a:t>介紹每個主要主題。</a:t>
            </a:r>
          </a:p>
          <a:p>
            <a:r>
              <a:rPr lang="zh-TW" dirty="0" smtClean="0"/>
              <a:t>為了幫助簡報對象掌握簡報重點，您</a:t>
            </a:r>
            <a:r>
              <a:rPr lang="zh-TW" baseline="0" dirty="0" smtClean="0"/>
              <a:t> 可以 </a:t>
            </a:r>
            <a:r>
              <a:rPr lang="zh-TW" dirty="0" smtClean="0"/>
              <a:t>在整個簡報期間重複此概觀投影片，反白顯示您接下來要討論的特定主題。</a:t>
            </a:r>
          </a:p>
        </p:txBody>
      </p:sp>
      <p:sp>
        <p:nvSpPr>
          <p:cNvPr id="4" name="Slide Number Placeholder 3"/>
          <p:cNvSpPr>
            <a:spLocks noGrp="1"/>
          </p:cNvSpPr>
          <p:nvPr>
            <p:ph type="sldNum" sz="quarter" idx="10"/>
          </p:nvPr>
        </p:nvSpPr>
        <p:spPr/>
        <p:txBody>
          <a:bodyPr/>
          <a:lstStyle/>
          <a:p>
            <a:fld id="{EC6EAC7D-5A89-47C2-8ABA-56C9C2DEF7A4}" type="slidenum">
              <a:rPr lang="en-US" altLang="zh-TW" smtClean="0">
                <a:solidFill>
                  <a:prstClr val="black"/>
                </a:solidFill>
              </a:rPr>
              <a:pPr/>
              <a:t>83</a:t>
            </a:fld>
            <a:endParaRPr lang="zh-TW" altLang="en-US">
              <a:solidFill>
                <a:prstClr val="black"/>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zh-TW" dirty="0" smtClean="0"/>
              <a:t>提供簡報的簡短概觀。</a:t>
            </a:r>
            <a:r>
              <a:rPr lang="zh-TW" baseline="0" dirty="0" smtClean="0"/>
              <a:t> 描</a:t>
            </a:r>
            <a:r>
              <a:rPr lang="zh-TW" dirty="0" smtClean="0"/>
              <a:t>描述簡報的主要焦點與其重要性。</a:t>
            </a:r>
          </a:p>
          <a:p>
            <a:pPr>
              <a:lnSpc>
                <a:spcPct val="80000"/>
              </a:lnSpc>
            </a:pPr>
            <a:r>
              <a:rPr lang="zh-TW" dirty="0" smtClean="0"/>
              <a:t>介紹每個主要主題。</a:t>
            </a:r>
          </a:p>
          <a:p>
            <a:r>
              <a:rPr lang="zh-TW" dirty="0" smtClean="0"/>
              <a:t>為了幫助簡報對象掌握簡報重點，您</a:t>
            </a:r>
            <a:r>
              <a:rPr lang="zh-TW" baseline="0" dirty="0" smtClean="0"/>
              <a:t> 可以 </a:t>
            </a:r>
            <a:r>
              <a:rPr lang="zh-TW" dirty="0" smtClean="0"/>
              <a:t>在整個簡報期間重複此概觀投影片，反白顯示您接下來要討論的特定主題。</a:t>
            </a:r>
          </a:p>
        </p:txBody>
      </p:sp>
      <p:sp>
        <p:nvSpPr>
          <p:cNvPr id="4" name="Slide Number Placeholder 3"/>
          <p:cNvSpPr>
            <a:spLocks noGrp="1"/>
          </p:cNvSpPr>
          <p:nvPr>
            <p:ph type="sldNum" sz="quarter" idx="10"/>
          </p:nvPr>
        </p:nvSpPr>
        <p:spPr/>
        <p:txBody>
          <a:bodyPr/>
          <a:lstStyle/>
          <a:p>
            <a:fld id="{EC6EAC7D-5A89-47C2-8ABA-56C9C2DEF7A4}" type="slidenum">
              <a:rPr lang="en-US" altLang="zh-TW" smtClean="0">
                <a:solidFill>
                  <a:prstClr val="black"/>
                </a:solidFill>
              </a:rPr>
              <a:pPr/>
              <a:t>84</a:t>
            </a:fld>
            <a:endParaRPr lang="zh-TW" altLang="en-US">
              <a:solidFill>
                <a:prstClr val="black"/>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zh-TW" dirty="0" smtClean="0"/>
              <a:t>提供簡報的簡短概觀。</a:t>
            </a:r>
            <a:r>
              <a:rPr lang="zh-TW" baseline="0" dirty="0" smtClean="0"/>
              <a:t> 描</a:t>
            </a:r>
            <a:r>
              <a:rPr lang="zh-TW" dirty="0" smtClean="0"/>
              <a:t>描述簡報的主要焦點與其重要性。</a:t>
            </a:r>
          </a:p>
          <a:p>
            <a:pPr>
              <a:lnSpc>
                <a:spcPct val="80000"/>
              </a:lnSpc>
            </a:pPr>
            <a:r>
              <a:rPr lang="zh-TW" dirty="0" smtClean="0"/>
              <a:t>介紹每個主要主題。</a:t>
            </a:r>
          </a:p>
          <a:p>
            <a:r>
              <a:rPr lang="zh-TW" dirty="0" smtClean="0"/>
              <a:t>為了幫助簡報對象掌握簡報重點，您</a:t>
            </a:r>
            <a:r>
              <a:rPr lang="zh-TW" baseline="0" dirty="0" smtClean="0"/>
              <a:t> 可以 </a:t>
            </a:r>
            <a:r>
              <a:rPr lang="zh-TW" dirty="0" smtClean="0"/>
              <a:t>在整個簡報期間重複此概觀投影片，反白顯示您接下來要討論的特定主題。</a:t>
            </a:r>
          </a:p>
        </p:txBody>
      </p:sp>
      <p:sp>
        <p:nvSpPr>
          <p:cNvPr id="4" name="Slide Number Placeholder 3"/>
          <p:cNvSpPr>
            <a:spLocks noGrp="1"/>
          </p:cNvSpPr>
          <p:nvPr>
            <p:ph type="sldNum" sz="quarter" idx="10"/>
          </p:nvPr>
        </p:nvSpPr>
        <p:spPr/>
        <p:txBody>
          <a:bodyPr/>
          <a:lstStyle/>
          <a:p>
            <a:fld id="{EC6EAC7D-5A89-47C2-8ABA-56C9C2DEF7A4}" type="slidenum">
              <a:rPr lang="en-US" altLang="zh-TW" smtClean="0">
                <a:solidFill>
                  <a:prstClr val="black"/>
                </a:solidFill>
              </a:rPr>
              <a:pPr/>
              <a:t>85</a:t>
            </a:fld>
            <a:endParaRPr lang="zh-TW"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21</a:t>
            </a:fld>
            <a:endParaRPr lang="zh-TW" altLang="en-US">
              <a:solidFill>
                <a:prstClr val="black"/>
              </a:solidFill>
            </a:endParaRPr>
          </a:p>
        </p:txBody>
      </p:sp>
    </p:spTree>
    <p:extLst>
      <p:ext uri="{BB962C8B-B14F-4D97-AF65-F5344CB8AC3E}">
        <p14:creationId xmlns:p14="http://schemas.microsoft.com/office/powerpoint/2010/main" val="16461117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zh-TW" dirty="0" smtClean="0"/>
              <a:t>提供簡報的簡短概觀。</a:t>
            </a:r>
            <a:r>
              <a:rPr lang="zh-TW" baseline="0" dirty="0" smtClean="0"/>
              <a:t> 描</a:t>
            </a:r>
            <a:r>
              <a:rPr lang="zh-TW" dirty="0" smtClean="0"/>
              <a:t>描述簡報的主要焦點與其重要性。</a:t>
            </a:r>
          </a:p>
          <a:p>
            <a:pPr>
              <a:lnSpc>
                <a:spcPct val="80000"/>
              </a:lnSpc>
            </a:pPr>
            <a:r>
              <a:rPr lang="zh-TW" dirty="0" smtClean="0"/>
              <a:t>介紹每個主要主題。</a:t>
            </a:r>
          </a:p>
          <a:p>
            <a:r>
              <a:rPr lang="zh-TW" dirty="0" smtClean="0"/>
              <a:t>為了幫助簡報對象掌握簡報重點，您</a:t>
            </a:r>
            <a:r>
              <a:rPr lang="zh-TW" baseline="0" dirty="0" smtClean="0"/>
              <a:t> 可以 </a:t>
            </a:r>
            <a:r>
              <a:rPr lang="zh-TW" dirty="0" smtClean="0"/>
              <a:t>在整個簡報期間重複此概觀投影片，反白顯示您接下來要討論的特定主題。</a:t>
            </a:r>
          </a:p>
        </p:txBody>
      </p:sp>
      <p:sp>
        <p:nvSpPr>
          <p:cNvPr id="4" name="Slide Number Placeholder 3"/>
          <p:cNvSpPr>
            <a:spLocks noGrp="1"/>
          </p:cNvSpPr>
          <p:nvPr>
            <p:ph type="sldNum" sz="quarter" idx="10"/>
          </p:nvPr>
        </p:nvSpPr>
        <p:spPr/>
        <p:txBody>
          <a:bodyPr/>
          <a:lstStyle/>
          <a:p>
            <a:fld id="{EC6EAC7D-5A89-47C2-8ABA-56C9C2DEF7A4}" type="slidenum">
              <a:rPr lang="en-US" altLang="zh-TW" smtClean="0">
                <a:solidFill>
                  <a:prstClr val="black"/>
                </a:solidFill>
              </a:rPr>
              <a:pPr/>
              <a:t>86</a:t>
            </a:fld>
            <a:endParaRPr lang="zh-TW" altLang="en-US">
              <a:solidFill>
                <a:prstClr val="black"/>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zh-TW" dirty="0" smtClean="0"/>
              <a:t>提供簡報的簡短概觀。</a:t>
            </a:r>
            <a:r>
              <a:rPr lang="zh-TW" baseline="0" dirty="0" smtClean="0"/>
              <a:t> 描</a:t>
            </a:r>
            <a:r>
              <a:rPr lang="zh-TW" dirty="0" smtClean="0"/>
              <a:t>描述簡報的主要焦點與其重要性。</a:t>
            </a:r>
          </a:p>
          <a:p>
            <a:pPr>
              <a:lnSpc>
                <a:spcPct val="80000"/>
              </a:lnSpc>
            </a:pPr>
            <a:r>
              <a:rPr lang="zh-TW" dirty="0" smtClean="0"/>
              <a:t>介紹每個主要主題。</a:t>
            </a:r>
          </a:p>
          <a:p>
            <a:r>
              <a:rPr lang="zh-TW" dirty="0" smtClean="0"/>
              <a:t>為了幫助簡報對象掌握簡報重點，您</a:t>
            </a:r>
            <a:r>
              <a:rPr lang="zh-TW" baseline="0" dirty="0" smtClean="0"/>
              <a:t> 可以 </a:t>
            </a:r>
            <a:r>
              <a:rPr lang="zh-TW" dirty="0" smtClean="0"/>
              <a:t>在整個簡報期間重複此概觀投影片，反白顯示您接下來要討論的特定主題。</a:t>
            </a:r>
          </a:p>
        </p:txBody>
      </p:sp>
      <p:sp>
        <p:nvSpPr>
          <p:cNvPr id="4" name="Slide Number Placeholder 3"/>
          <p:cNvSpPr>
            <a:spLocks noGrp="1"/>
          </p:cNvSpPr>
          <p:nvPr>
            <p:ph type="sldNum" sz="quarter" idx="10"/>
          </p:nvPr>
        </p:nvSpPr>
        <p:spPr/>
        <p:txBody>
          <a:bodyPr/>
          <a:lstStyle/>
          <a:p>
            <a:fld id="{EC6EAC7D-5A89-47C2-8ABA-56C9C2DEF7A4}" type="slidenum">
              <a:rPr lang="en-US" altLang="zh-TW" smtClean="0">
                <a:solidFill>
                  <a:prstClr val="black"/>
                </a:solidFill>
              </a:rPr>
              <a:pPr/>
              <a:t>87</a:t>
            </a:fld>
            <a:endParaRPr lang="zh-TW" altLang="en-US">
              <a:solidFill>
                <a:prstClr val="black"/>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zh-TW" dirty="0" smtClean="0"/>
              <a:t>提供簡報的簡短概觀。</a:t>
            </a:r>
            <a:r>
              <a:rPr lang="zh-TW" baseline="0" dirty="0" smtClean="0"/>
              <a:t> 描</a:t>
            </a:r>
            <a:r>
              <a:rPr lang="zh-TW" dirty="0" smtClean="0"/>
              <a:t>描述簡報的主要焦點與其重要性。</a:t>
            </a:r>
          </a:p>
          <a:p>
            <a:pPr>
              <a:lnSpc>
                <a:spcPct val="80000"/>
              </a:lnSpc>
            </a:pPr>
            <a:r>
              <a:rPr lang="zh-TW" dirty="0" smtClean="0"/>
              <a:t>介紹每個主要主題。</a:t>
            </a:r>
          </a:p>
          <a:p>
            <a:r>
              <a:rPr lang="zh-TW" dirty="0" smtClean="0"/>
              <a:t>為了幫助簡報對象掌握簡報重點，您</a:t>
            </a:r>
            <a:r>
              <a:rPr lang="zh-TW" baseline="0" dirty="0" smtClean="0"/>
              <a:t> 可以 </a:t>
            </a:r>
            <a:r>
              <a:rPr lang="zh-TW" dirty="0" smtClean="0"/>
              <a:t>在整個簡報期間重複此概觀投影片，反白顯示您接下來要討論的特定主題。</a:t>
            </a:r>
          </a:p>
        </p:txBody>
      </p:sp>
      <p:sp>
        <p:nvSpPr>
          <p:cNvPr id="4" name="Slide Number Placeholder 3"/>
          <p:cNvSpPr>
            <a:spLocks noGrp="1"/>
          </p:cNvSpPr>
          <p:nvPr>
            <p:ph type="sldNum" sz="quarter" idx="10"/>
          </p:nvPr>
        </p:nvSpPr>
        <p:spPr/>
        <p:txBody>
          <a:bodyPr/>
          <a:lstStyle/>
          <a:p>
            <a:fld id="{EC6EAC7D-5A89-47C2-8ABA-56C9C2DEF7A4}" type="slidenum">
              <a:rPr lang="en-US" altLang="zh-TW" smtClean="0">
                <a:solidFill>
                  <a:prstClr val="black"/>
                </a:solidFill>
              </a:rPr>
              <a:pPr/>
              <a:t>88</a:t>
            </a:fld>
            <a:endParaRPr lang="zh-TW" altLang="en-US">
              <a:solidFill>
                <a:prstClr val="black"/>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zh-TW" dirty="0" smtClean="0"/>
              <a:t>提供簡報的簡短概觀。</a:t>
            </a:r>
            <a:r>
              <a:rPr lang="zh-TW" baseline="0" dirty="0" smtClean="0"/>
              <a:t> 描</a:t>
            </a:r>
            <a:r>
              <a:rPr lang="zh-TW" dirty="0" smtClean="0"/>
              <a:t>描述簡報的主要焦點與其重要性。</a:t>
            </a:r>
          </a:p>
          <a:p>
            <a:pPr>
              <a:lnSpc>
                <a:spcPct val="80000"/>
              </a:lnSpc>
            </a:pPr>
            <a:r>
              <a:rPr lang="zh-TW" dirty="0" smtClean="0"/>
              <a:t>介紹每個主要主題。</a:t>
            </a:r>
          </a:p>
          <a:p>
            <a:r>
              <a:rPr lang="zh-TW" dirty="0" smtClean="0"/>
              <a:t>為了幫助簡報對象掌握簡報重點，您</a:t>
            </a:r>
            <a:r>
              <a:rPr lang="zh-TW" baseline="0" dirty="0" smtClean="0"/>
              <a:t> 可以 </a:t>
            </a:r>
            <a:r>
              <a:rPr lang="zh-TW" dirty="0" smtClean="0"/>
              <a:t>在整個簡報期間重複此概觀投影片，反白顯示您接下來要討論的特定主題。</a:t>
            </a:r>
          </a:p>
        </p:txBody>
      </p:sp>
      <p:sp>
        <p:nvSpPr>
          <p:cNvPr id="4" name="Slide Number Placeholder 3"/>
          <p:cNvSpPr>
            <a:spLocks noGrp="1"/>
          </p:cNvSpPr>
          <p:nvPr>
            <p:ph type="sldNum" sz="quarter" idx="10"/>
          </p:nvPr>
        </p:nvSpPr>
        <p:spPr/>
        <p:txBody>
          <a:bodyPr/>
          <a:lstStyle/>
          <a:p>
            <a:fld id="{EC6EAC7D-5A89-47C2-8ABA-56C9C2DEF7A4}" type="slidenum">
              <a:rPr lang="en-US" altLang="zh-TW" smtClean="0">
                <a:solidFill>
                  <a:prstClr val="black"/>
                </a:solidFill>
              </a:rPr>
              <a:pPr/>
              <a:t>89</a:t>
            </a:fld>
            <a:endParaRPr lang="zh-TW" altLang="en-US">
              <a:solidFill>
                <a:prstClr val="black"/>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90</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91</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92</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5693FD4-8F83-4EF7-AC3F-0DC0388986B0}" type="slidenum">
              <a:rPr lang="en-US" altLang="zh-TW" smtClean="0">
                <a:solidFill>
                  <a:prstClr val="black"/>
                </a:solidFill>
              </a:rPr>
              <a:pPr/>
              <a:t>104</a:t>
            </a:fld>
            <a:endParaRPr altLang="en-US">
              <a:solidFill>
                <a:prstClr val="black"/>
              </a:solidFill>
              <a:ea typeface="新細明體"/>
            </a:endParaRPr>
          </a:p>
        </p:txBody>
      </p:sp>
    </p:spTree>
    <p:extLst>
      <p:ext uri="{BB962C8B-B14F-4D97-AF65-F5344CB8AC3E}">
        <p14:creationId xmlns:p14="http://schemas.microsoft.com/office/powerpoint/2010/main" val="27752362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5693FD4-8F83-4EF7-AC3F-0DC0388986B0}" type="slidenum">
              <a:rPr lang="en-US" altLang="zh-TW" smtClean="0">
                <a:solidFill>
                  <a:prstClr val="black"/>
                </a:solidFill>
              </a:rPr>
              <a:pPr/>
              <a:t>105</a:t>
            </a:fld>
            <a:endParaRPr altLang="en-US">
              <a:solidFill>
                <a:prstClr val="black"/>
              </a:solidFill>
              <a:ea typeface="新細明體"/>
            </a:endParaRPr>
          </a:p>
        </p:txBody>
      </p:sp>
    </p:spTree>
    <p:extLst>
      <p:ext uri="{BB962C8B-B14F-4D97-AF65-F5344CB8AC3E}">
        <p14:creationId xmlns:p14="http://schemas.microsoft.com/office/powerpoint/2010/main" val="15443873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106</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22</a:t>
            </a:fld>
            <a:endParaRPr lang="zh-TW" altLang="en-US">
              <a:solidFill>
                <a:prstClr val="black"/>
              </a:solidFill>
            </a:endParaRPr>
          </a:p>
        </p:txBody>
      </p:sp>
    </p:spTree>
    <p:extLst>
      <p:ext uri="{BB962C8B-B14F-4D97-AF65-F5344CB8AC3E}">
        <p14:creationId xmlns:p14="http://schemas.microsoft.com/office/powerpoint/2010/main" val="42660795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107</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108</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109</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110</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111</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112</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113</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114</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115</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116</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23</a:t>
            </a:fld>
            <a:endParaRPr lang="zh-TW" altLang="en-US">
              <a:solidFill>
                <a:prstClr val="black"/>
              </a:solidFill>
            </a:endParaRPr>
          </a:p>
        </p:txBody>
      </p:sp>
    </p:spTree>
    <p:extLst>
      <p:ext uri="{BB962C8B-B14F-4D97-AF65-F5344CB8AC3E}">
        <p14:creationId xmlns:p14="http://schemas.microsoft.com/office/powerpoint/2010/main" val="77907952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117</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118</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119</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121</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122</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123</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124</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125</a:t>
            </a:fld>
            <a:endParaRPr lang="zh-TW" altLang="en-US">
              <a:solidFill>
                <a:prstClr val="black"/>
              </a:solidFill>
            </a:endParaRPr>
          </a:p>
        </p:txBody>
      </p:sp>
    </p:spTree>
    <p:extLst>
      <p:ext uri="{BB962C8B-B14F-4D97-AF65-F5344CB8AC3E}">
        <p14:creationId xmlns:p14="http://schemas.microsoft.com/office/powerpoint/2010/main" val="124319463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126</a:t>
            </a:fld>
            <a:endParaRPr lang="zh-TW" altLang="en-US">
              <a:solidFill>
                <a:prstClr val="black"/>
              </a:solidFill>
            </a:endParaRPr>
          </a:p>
        </p:txBody>
      </p:sp>
    </p:spTree>
    <p:extLst>
      <p:ext uri="{BB962C8B-B14F-4D97-AF65-F5344CB8AC3E}">
        <p14:creationId xmlns:p14="http://schemas.microsoft.com/office/powerpoint/2010/main" val="8190613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A4D8EF8-A8F4-4185-B5D0-4E387E5E008C}" type="slidenum">
              <a:rPr lang="zh-TW" altLang="en-US" smtClean="0">
                <a:solidFill>
                  <a:prstClr val="black"/>
                </a:solidFill>
              </a:rPr>
              <a:pPr/>
              <a:t>127</a:t>
            </a:fld>
            <a:endParaRPr lang="zh-TW" altLang="en-US">
              <a:solidFill>
                <a:prstClr val="black"/>
              </a:solidFill>
            </a:endParaRPr>
          </a:p>
        </p:txBody>
      </p:sp>
    </p:spTree>
    <p:extLst>
      <p:ext uri="{BB962C8B-B14F-4D97-AF65-F5344CB8AC3E}">
        <p14:creationId xmlns:p14="http://schemas.microsoft.com/office/powerpoint/2010/main" val="649803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Date Placeholder 29"/>
          <p:cNvSpPr>
            <a:spLocks noGrp="1"/>
          </p:cNvSpPr>
          <p:nvPr>
            <p:ph type="dt" sz="half" idx="10"/>
          </p:nvPr>
        </p:nvSpPr>
        <p:spPr/>
        <p:txBody>
          <a:bodyPr/>
          <a:lstStyle/>
          <a:p>
            <a:fld id="{2C3A5E77-1711-4302-966C-1C420DA13182}" type="datetime1">
              <a:rPr lang="zh-TW" altLang="en-US" smtClean="0">
                <a:solidFill>
                  <a:srgbClr val="DBF5F9">
                    <a:shade val="90000"/>
                  </a:srgbClr>
                </a:solidFill>
              </a:rPr>
              <a:pPr/>
              <a:t>2020/3/31</a:t>
            </a:fld>
            <a:endParaRPr lang="zh-TW" alt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zh-TW" alt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EAC3251-8D37-402F-9220-F545E833C0EA}" type="slidenum">
              <a:rPr lang="zh-TW" altLang="en-US" smtClean="0">
                <a:solidFill>
                  <a:srgbClr val="DBF5F9">
                    <a:shade val="90000"/>
                  </a:srgbClr>
                </a:solidFill>
              </a:rPr>
              <a:pPr/>
              <a:t>‹#›</a:t>
            </a:fld>
            <a:endParaRPr lang="zh-TW" altLang="en-US">
              <a:solidFill>
                <a:srgbClr val="DBF5F9">
                  <a:shade val="90000"/>
                </a:srgbClr>
              </a:solidFill>
            </a:endParaRPr>
          </a:p>
        </p:txBody>
      </p:sp>
    </p:spTree>
    <p:extLst>
      <p:ext uri="{BB962C8B-B14F-4D97-AF65-F5344CB8AC3E}">
        <p14:creationId xmlns:p14="http://schemas.microsoft.com/office/powerpoint/2010/main" val="188847923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1DCC9045-E834-4A2A-8569-51E8B38DE2BA}" type="datetime1">
              <a:rPr lang="zh-TW" altLang="en-US" smtClean="0">
                <a:solidFill>
                  <a:srgbClr val="04617B">
                    <a:shade val="90000"/>
                  </a:srgbClr>
                </a:solidFill>
              </a:rPr>
              <a:pPr/>
              <a:t>2020/3/31</a:t>
            </a:fld>
            <a:endParaRPr lang="zh-TW" alt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zh-TW" alt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a:t>
            </a:fld>
            <a:endParaRPr lang="zh-TW" altLang="en-US">
              <a:solidFill>
                <a:srgbClr val="04617B">
                  <a:shade val="90000"/>
                </a:srgbClr>
              </a:solidFill>
            </a:endParaRPr>
          </a:p>
        </p:txBody>
      </p:sp>
    </p:spTree>
    <p:extLst>
      <p:ext uri="{BB962C8B-B14F-4D97-AF65-F5344CB8AC3E}">
        <p14:creationId xmlns:p14="http://schemas.microsoft.com/office/powerpoint/2010/main" val="128190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9F4AA7FD-D4FC-473C-BEF3-EB58248A8176}" type="datetime1">
              <a:rPr lang="zh-TW" altLang="en-US" smtClean="0">
                <a:solidFill>
                  <a:srgbClr val="04617B">
                    <a:shade val="90000"/>
                  </a:srgbClr>
                </a:solidFill>
              </a:rPr>
              <a:pPr/>
              <a:t>2020/3/31</a:t>
            </a:fld>
            <a:endParaRPr lang="zh-TW" alt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zh-TW" alt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a:t>
            </a:fld>
            <a:endParaRPr lang="zh-TW" altLang="en-US">
              <a:solidFill>
                <a:srgbClr val="04617B">
                  <a:shade val="90000"/>
                </a:srgbClr>
              </a:solidFill>
            </a:endParaRPr>
          </a:p>
        </p:txBody>
      </p:sp>
    </p:spTree>
    <p:extLst>
      <p:ext uri="{BB962C8B-B14F-4D97-AF65-F5344CB8AC3E}">
        <p14:creationId xmlns:p14="http://schemas.microsoft.com/office/powerpoint/2010/main" val="851062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E93E27A-4B54-4B5D-A9A3-CC53698051CB}" type="datetime1">
              <a:rPr lang="zh-TW" altLang="en-US" smtClean="0">
                <a:solidFill>
                  <a:prstClr val="black">
                    <a:tint val="75000"/>
                  </a:prstClr>
                </a:solidFill>
              </a:rPr>
              <a:pPr/>
              <a:t>2020/3/31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A304286-2FCF-4FA2-B10E-2E2893199BD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32515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993CD1A-C145-4E86-9269-4D555B54881E}" type="datetime1">
              <a:rPr lang="zh-TW" altLang="en-US" smtClean="0">
                <a:solidFill>
                  <a:prstClr val="black">
                    <a:tint val="75000"/>
                  </a:prstClr>
                </a:solidFill>
              </a:rPr>
              <a:pPr/>
              <a:t>2020/3/31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A304286-2FCF-4FA2-B10E-2E2893199BD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55929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8465FEC-FC18-47D1-B4BB-6A86EC80029D}" type="datetime1">
              <a:rPr lang="zh-TW" altLang="en-US" smtClean="0">
                <a:solidFill>
                  <a:prstClr val="black">
                    <a:tint val="75000"/>
                  </a:prstClr>
                </a:solidFill>
              </a:rPr>
              <a:pPr/>
              <a:t>2020/3/31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A304286-2FCF-4FA2-B10E-2E2893199BD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77167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17736D7-48EB-43D4-B6AB-77409488BB42}" type="datetime1">
              <a:rPr lang="zh-TW" altLang="en-US" smtClean="0">
                <a:solidFill>
                  <a:prstClr val="black">
                    <a:tint val="75000"/>
                  </a:prstClr>
                </a:solidFill>
              </a:rPr>
              <a:pPr/>
              <a:t>2020/3/31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3A304286-2FCF-4FA2-B10E-2E2893199BD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18024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46AA232-F827-4563-83DD-71D28D15537C}" type="datetime1">
              <a:rPr lang="zh-TW" altLang="en-US" smtClean="0">
                <a:solidFill>
                  <a:prstClr val="black">
                    <a:tint val="75000"/>
                  </a:prstClr>
                </a:solidFill>
              </a:rPr>
              <a:pPr/>
              <a:t>2020/3/31</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3A304286-2FCF-4FA2-B10E-2E2893199BD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06484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79F33DFC-A890-4FA3-B48F-E74E8AE32891}" type="datetime1">
              <a:rPr lang="zh-TW" altLang="en-US" smtClean="0">
                <a:solidFill>
                  <a:prstClr val="black">
                    <a:tint val="75000"/>
                  </a:prstClr>
                </a:solidFill>
              </a:rPr>
              <a:pPr/>
              <a:t>2020/3/31</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3A304286-2FCF-4FA2-B10E-2E2893199BD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54570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023B8DB-F87A-4729-850B-65DA7160A9CC}" type="datetime1">
              <a:rPr lang="zh-TW" altLang="en-US" smtClean="0">
                <a:solidFill>
                  <a:prstClr val="black">
                    <a:tint val="75000"/>
                  </a:prstClr>
                </a:solidFill>
              </a:rPr>
              <a:pPr/>
              <a:t>2020/3/31</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3A304286-2FCF-4FA2-B10E-2E2893199BD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89894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18C2CEA-F8DC-4C99-8354-2C275232C2D9}" type="datetime1">
              <a:rPr lang="zh-TW" altLang="en-US" smtClean="0">
                <a:solidFill>
                  <a:prstClr val="black">
                    <a:tint val="75000"/>
                  </a:prstClr>
                </a:solidFill>
              </a:rPr>
              <a:pPr/>
              <a:t>2020/3/31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3A304286-2FCF-4FA2-B10E-2E2893199BD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6792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Content Placeholder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1B75683F-260B-49DC-987A-64D98AA490EB}" type="datetime1">
              <a:rPr lang="zh-TW" altLang="en-US" smtClean="0">
                <a:solidFill>
                  <a:srgbClr val="04617B">
                    <a:shade val="90000"/>
                  </a:srgbClr>
                </a:solidFill>
              </a:rPr>
              <a:pPr/>
              <a:t>2020/3/31</a:t>
            </a:fld>
            <a:endParaRPr lang="zh-TW" alt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zh-TW" alt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a:t>
            </a:fld>
            <a:endParaRPr lang="zh-TW" altLang="en-US">
              <a:solidFill>
                <a:srgbClr val="04617B">
                  <a:shade val="90000"/>
                </a:srgbClr>
              </a:solidFill>
            </a:endParaRPr>
          </a:p>
        </p:txBody>
      </p:sp>
    </p:spTree>
    <p:extLst>
      <p:ext uri="{BB962C8B-B14F-4D97-AF65-F5344CB8AC3E}">
        <p14:creationId xmlns:p14="http://schemas.microsoft.com/office/powerpoint/2010/main" val="750346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455756A-EED7-4D8A-BCC9-AB2BEDD01C30}" type="datetime1">
              <a:rPr lang="zh-TW" altLang="en-US" smtClean="0">
                <a:solidFill>
                  <a:prstClr val="black">
                    <a:tint val="75000"/>
                  </a:prstClr>
                </a:solidFill>
              </a:rPr>
              <a:pPr/>
              <a:t>2020/3/31</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3A304286-2FCF-4FA2-B10E-2E2893199BD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46825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3FD233F-46EE-4265-AC1F-9AFFD3441A73}" type="datetime1">
              <a:rPr lang="zh-TW" altLang="en-US" smtClean="0">
                <a:solidFill>
                  <a:prstClr val="black">
                    <a:tint val="75000"/>
                  </a:prstClr>
                </a:solidFill>
              </a:rPr>
              <a:pPr/>
              <a:t>2020/3/31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A304286-2FCF-4FA2-B10E-2E2893199BD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31286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E131D1E-0E5E-4AF4-9B19-DE1D42F8C6CF}" type="datetime1">
              <a:rPr lang="zh-TW" altLang="en-US" smtClean="0">
                <a:solidFill>
                  <a:prstClr val="black">
                    <a:tint val="75000"/>
                  </a:prstClr>
                </a:solidFill>
              </a:rPr>
              <a:pPr/>
              <a:t>2020/3/31</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3A304286-2FCF-4FA2-B10E-2E2893199BD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93588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44060AC6-F746-4284-AA5E-2E9FDF7A886B}" type="datetimeFigureOut">
              <a:rPr lang="zh-TW" altLang="en-US" smtClean="0">
                <a:solidFill>
                  <a:srgbClr val="073E87"/>
                </a:solidFill>
              </a:rPr>
              <a:pPr/>
              <a:t>2020/3/31</a:t>
            </a:fld>
            <a:endParaRPr lang="zh-TW" altLang="en-US">
              <a:solidFill>
                <a:srgbClr val="073E87"/>
              </a:solidFill>
            </a:endParaRPr>
          </a:p>
        </p:txBody>
      </p:sp>
      <p:sp>
        <p:nvSpPr>
          <p:cNvPr id="5" name="Footer Placeholder 4"/>
          <p:cNvSpPr>
            <a:spLocks noGrp="1"/>
          </p:cNvSpPr>
          <p:nvPr>
            <p:ph type="ftr" sz="quarter" idx="11"/>
          </p:nvPr>
        </p:nvSpPr>
        <p:spPr/>
        <p:txBody>
          <a:bodyPr/>
          <a:lstStyle/>
          <a:p>
            <a:endParaRPr lang="zh-TW" altLang="en-US">
              <a:solidFill>
                <a:srgbClr val="073E87"/>
              </a:solidFill>
            </a:endParaRPr>
          </a:p>
        </p:txBody>
      </p:sp>
      <p:sp>
        <p:nvSpPr>
          <p:cNvPr id="6" name="Slide Number Placeholder 5"/>
          <p:cNvSpPr>
            <a:spLocks noGrp="1"/>
          </p:cNvSpPr>
          <p:nvPr>
            <p:ph type="sldNum" sz="quarter" idx="12"/>
          </p:nvPr>
        </p:nvSpPr>
        <p:spPr/>
        <p:txBody>
          <a:bodyPr/>
          <a:lstStyle/>
          <a:p>
            <a:fld id="{544E57FF-32EE-4767-BBD8-6BC45BBE589D}" type="slidenum">
              <a:rPr lang="zh-TW" altLang="en-US" smtClean="0">
                <a:solidFill>
                  <a:srgbClr val="073E87"/>
                </a:solidFill>
              </a:rPr>
              <a:pPr/>
              <a:t>‹#›</a:t>
            </a:fld>
            <a:endParaRPr lang="zh-TW" altLang="en-US">
              <a:solidFill>
                <a:srgbClr val="073E87"/>
              </a:solidFill>
            </a:endParaRPr>
          </a:p>
        </p:txBody>
      </p:sp>
    </p:spTree>
    <p:extLst>
      <p:ext uri="{BB962C8B-B14F-4D97-AF65-F5344CB8AC3E}">
        <p14:creationId xmlns:p14="http://schemas.microsoft.com/office/powerpoint/2010/main" val="135791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44060AC6-F746-4284-AA5E-2E9FDF7A886B}" type="datetimeFigureOut">
              <a:rPr lang="zh-TW" altLang="en-US" smtClean="0">
                <a:solidFill>
                  <a:srgbClr val="073E87"/>
                </a:solidFill>
              </a:rPr>
              <a:pPr/>
              <a:t>2020/3/31</a:t>
            </a:fld>
            <a:endParaRPr lang="zh-TW" altLang="en-US">
              <a:solidFill>
                <a:srgbClr val="073E87"/>
              </a:solidFill>
            </a:endParaRPr>
          </a:p>
        </p:txBody>
      </p:sp>
      <p:sp>
        <p:nvSpPr>
          <p:cNvPr id="5" name="Footer Placeholder 4"/>
          <p:cNvSpPr>
            <a:spLocks noGrp="1"/>
          </p:cNvSpPr>
          <p:nvPr>
            <p:ph type="ftr" sz="quarter" idx="11"/>
          </p:nvPr>
        </p:nvSpPr>
        <p:spPr/>
        <p:txBody>
          <a:bodyPr/>
          <a:lstStyle/>
          <a:p>
            <a:endParaRPr lang="zh-TW" altLang="en-US">
              <a:solidFill>
                <a:srgbClr val="073E87"/>
              </a:solidFill>
            </a:endParaRPr>
          </a:p>
        </p:txBody>
      </p:sp>
      <p:sp>
        <p:nvSpPr>
          <p:cNvPr id="6" name="Slide Number Placeholder 5"/>
          <p:cNvSpPr>
            <a:spLocks noGrp="1"/>
          </p:cNvSpPr>
          <p:nvPr>
            <p:ph type="sldNum" sz="quarter" idx="12"/>
          </p:nvPr>
        </p:nvSpPr>
        <p:spPr/>
        <p:txBody>
          <a:bodyPr/>
          <a:lstStyle/>
          <a:p>
            <a:fld id="{544E57FF-32EE-4767-BBD8-6BC45BBE589D}" type="slidenum">
              <a:rPr lang="zh-TW" altLang="en-US" smtClean="0">
                <a:solidFill>
                  <a:srgbClr val="073E87"/>
                </a:solidFill>
              </a:rPr>
              <a:pPr/>
              <a:t>‹#›</a:t>
            </a:fld>
            <a:endParaRPr lang="zh-TW" altLang="en-US">
              <a:solidFill>
                <a:srgbClr val="073E87"/>
              </a:solidFill>
            </a:endParaRPr>
          </a:p>
        </p:txBody>
      </p:sp>
      <p:sp>
        <p:nvSpPr>
          <p:cNvPr id="7" name="Title 6"/>
          <p:cNvSpPr>
            <a:spLocks noGrp="1"/>
          </p:cNvSpPr>
          <p:nvPr>
            <p:ph type="title"/>
          </p:nvPr>
        </p:nvSpPr>
        <p:spPr/>
        <p:txBody>
          <a:bodyPr/>
          <a:lstStyle/>
          <a:p>
            <a:r>
              <a:rPr lang="zh-TW" altLang="en-US" smtClean="0"/>
              <a:t>按一下以編輯母片標題樣式</a:t>
            </a:r>
            <a:endParaRPr lang="en-US"/>
          </a:p>
        </p:txBody>
      </p:sp>
    </p:spTree>
    <p:extLst>
      <p:ext uri="{BB962C8B-B14F-4D97-AF65-F5344CB8AC3E}">
        <p14:creationId xmlns:p14="http://schemas.microsoft.com/office/powerpoint/2010/main" val="1832099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44060AC6-F746-4284-AA5E-2E9FDF7A886B}" type="datetimeFigureOut">
              <a:rPr lang="zh-TW" altLang="en-US" smtClean="0">
                <a:solidFill>
                  <a:srgbClr val="073E87"/>
                </a:solidFill>
              </a:rPr>
              <a:pPr/>
              <a:t>2020/3/31</a:t>
            </a:fld>
            <a:endParaRPr lang="zh-TW" altLang="en-US">
              <a:solidFill>
                <a:srgbClr val="073E87"/>
              </a:solidFill>
            </a:endParaRPr>
          </a:p>
        </p:txBody>
      </p:sp>
      <p:sp>
        <p:nvSpPr>
          <p:cNvPr id="5" name="Footer Placeholder 4"/>
          <p:cNvSpPr>
            <a:spLocks noGrp="1"/>
          </p:cNvSpPr>
          <p:nvPr>
            <p:ph type="ftr" sz="quarter" idx="11"/>
          </p:nvPr>
        </p:nvSpPr>
        <p:spPr/>
        <p:txBody>
          <a:bodyPr/>
          <a:lstStyle/>
          <a:p>
            <a:endParaRPr lang="zh-TW" altLang="en-US">
              <a:solidFill>
                <a:srgbClr val="073E87"/>
              </a:solidFill>
            </a:endParaRPr>
          </a:p>
        </p:txBody>
      </p:sp>
      <p:sp>
        <p:nvSpPr>
          <p:cNvPr id="6" name="Slide Number Placeholder 5"/>
          <p:cNvSpPr>
            <a:spLocks noGrp="1"/>
          </p:cNvSpPr>
          <p:nvPr>
            <p:ph type="sldNum" sz="quarter" idx="12"/>
          </p:nvPr>
        </p:nvSpPr>
        <p:spPr/>
        <p:txBody>
          <a:bodyPr/>
          <a:lstStyle/>
          <a:p>
            <a:fld id="{544E57FF-32EE-4767-BBD8-6BC45BBE589D}" type="slidenum">
              <a:rPr lang="zh-TW" altLang="en-US" smtClean="0">
                <a:solidFill>
                  <a:srgbClr val="073E87"/>
                </a:solidFill>
              </a:rPr>
              <a:pPr/>
              <a:t>‹#›</a:t>
            </a:fld>
            <a:endParaRPr lang="zh-TW" altLang="en-US">
              <a:solidFill>
                <a:srgbClr val="073E87"/>
              </a:solidFill>
            </a:endParaRPr>
          </a:p>
        </p:txBody>
      </p:sp>
    </p:spTree>
    <p:extLst>
      <p:ext uri="{BB962C8B-B14F-4D97-AF65-F5344CB8AC3E}">
        <p14:creationId xmlns:p14="http://schemas.microsoft.com/office/powerpoint/2010/main" val="2191902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44060AC6-F746-4284-AA5E-2E9FDF7A886B}" type="datetimeFigureOut">
              <a:rPr lang="zh-TW" altLang="en-US" smtClean="0">
                <a:solidFill>
                  <a:srgbClr val="073E87"/>
                </a:solidFill>
              </a:rPr>
              <a:pPr/>
              <a:t>2020/3/31</a:t>
            </a:fld>
            <a:endParaRPr lang="zh-TW" altLang="en-US">
              <a:solidFill>
                <a:srgbClr val="073E87"/>
              </a:solidFill>
            </a:endParaRPr>
          </a:p>
        </p:txBody>
      </p:sp>
      <p:sp>
        <p:nvSpPr>
          <p:cNvPr id="6" name="Footer Placeholder 5"/>
          <p:cNvSpPr>
            <a:spLocks noGrp="1"/>
          </p:cNvSpPr>
          <p:nvPr>
            <p:ph type="ftr" sz="quarter" idx="11"/>
          </p:nvPr>
        </p:nvSpPr>
        <p:spPr/>
        <p:txBody>
          <a:bodyPr/>
          <a:lstStyle/>
          <a:p>
            <a:endParaRPr lang="zh-TW" altLang="en-US">
              <a:solidFill>
                <a:srgbClr val="073E87"/>
              </a:solidFill>
            </a:endParaRPr>
          </a:p>
        </p:txBody>
      </p:sp>
      <p:sp>
        <p:nvSpPr>
          <p:cNvPr id="7" name="Slide Number Placeholder 6"/>
          <p:cNvSpPr>
            <a:spLocks noGrp="1"/>
          </p:cNvSpPr>
          <p:nvPr>
            <p:ph type="sldNum" sz="quarter" idx="12"/>
          </p:nvPr>
        </p:nvSpPr>
        <p:spPr/>
        <p:txBody>
          <a:bodyPr/>
          <a:lstStyle/>
          <a:p>
            <a:fld id="{544E57FF-32EE-4767-BBD8-6BC45BBE589D}" type="slidenum">
              <a:rPr lang="zh-TW" altLang="en-US" smtClean="0">
                <a:solidFill>
                  <a:srgbClr val="073E87"/>
                </a:solidFill>
              </a:rPr>
              <a:pPr/>
              <a:t>‹#›</a:t>
            </a:fld>
            <a:endParaRPr lang="zh-TW" alt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extLst>
      <p:ext uri="{BB962C8B-B14F-4D97-AF65-F5344CB8AC3E}">
        <p14:creationId xmlns:p14="http://schemas.microsoft.com/office/powerpoint/2010/main" val="1883105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44060AC6-F746-4284-AA5E-2E9FDF7A886B}" type="datetimeFigureOut">
              <a:rPr lang="zh-TW" altLang="en-US" smtClean="0">
                <a:solidFill>
                  <a:srgbClr val="073E87"/>
                </a:solidFill>
              </a:rPr>
              <a:pPr/>
              <a:t>2020/3/31</a:t>
            </a:fld>
            <a:endParaRPr lang="zh-TW" altLang="en-US">
              <a:solidFill>
                <a:srgbClr val="073E87"/>
              </a:solidFill>
            </a:endParaRPr>
          </a:p>
        </p:txBody>
      </p:sp>
      <p:sp>
        <p:nvSpPr>
          <p:cNvPr id="8" name="Footer Placeholder 7"/>
          <p:cNvSpPr>
            <a:spLocks noGrp="1"/>
          </p:cNvSpPr>
          <p:nvPr>
            <p:ph type="ftr" sz="quarter" idx="11"/>
          </p:nvPr>
        </p:nvSpPr>
        <p:spPr/>
        <p:txBody>
          <a:bodyPr/>
          <a:lstStyle/>
          <a:p>
            <a:endParaRPr lang="zh-TW" altLang="en-US">
              <a:solidFill>
                <a:srgbClr val="073E87"/>
              </a:solidFill>
            </a:endParaRPr>
          </a:p>
        </p:txBody>
      </p:sp>
      <p:sp>
        <p:nvSpPr>
          <p:cNvPr id="9" name="Slide Number Placeholder 8"/>
          <p:cNvSpPr>
            <a:spLocks noGrp="1"/>
          </p:cNvSpPr>
          <p:nvPr>
            <p:ph type="sldNum" sz="quarter" idx="12"/>
          </p:nvPr>
        </p:nvSpPr>
        <p:spPr/>
        <p:txBody>
          <a:bodyPr/>
          <a:lstStyle/>
          <a:p>
            <a:fld id="{544E57FF-32EE-4767-BBD8-6BC45BBE589D}" type="slidenum">
              <a:rPr lang="zh-TW" altLang="en-US" smtClean="0">
                <a:solidFill>
                  <a:srgbClr val="073E87"/>
                </a:solidFill>
              </a:rPr>
              <a:pPr/>
              <a:t>‹#›</a:t>
            </a:fld>
            <a:endParaRPr lang="zh-TW" altLang="en-US">
              <a:solidFill>
                <a:srgbClr val="073E87"/>
              </a:solidFill>
            </a:endParaRPr>
          </a:p>
        </p:txBody>
      </p:sp>
    </p:spTree>
    <p:extLst>
      <p:ext uri="{BB962C8B-B14F-4D97-AF65-F5344CB8AC3E}">
        <p14:creationId xmlns:p14="http://schemas.microsoft.com/office/powerpoint/2010/main" val="540712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44060AC6-F746-4284-AA5E-2E9FDF7A886B}" type="datetimeFigureOut">
              <a:rPr lang="zh-TW" altLang="en-US" smtClean="0">
                <a:solidFill>
                  <a:srgbClr val="073E87"/>
                </a:solidFill>
              </a:rPr>
              <a:pPr/>
              <a:t>2020/3/31</a:t>
            </a:fld>
            <a:endParaRPr lang="zh-TW" altLang="en-US">
              <a:solidFill>
                <a:srgbClr val="073E87"/>
              </a:solidFill>
            </a:endParaRPr>
          </a:p>
        </p:txBody>
      </p:sp>
      <p:sp>
        <p:nvSpPr>
          <p:cNvPr id="4" name="Footer Placeholder 3"/>
          <p:cNvSpPr>
            <a:spLocks noGrp="1"/>
          </p:cNvSpPr>
          <p:nvPr>
            <p:ph type="ftr" sz="quarter" idx="11"/>
          </p:nvPr>
        </p:nvSpPr>
        <p:spPr/>
        <p:txBody>
          <a:bodyPr/>
          <a:lstStyle/>
          <a:p>
            <a:endParaRPr lang="zh-TW" altLang="en-US">
              <a:solidFill>
                <a:srgbClr val="073E87"/>
              </a:solidFill>
            </a:endParaRPr>
          </a:p>
        </p:txBody>
      </p:sp>
      <p:sp>
        <p:nvSpPr>
          <p:cNvPr id="5" name="Slide Number Placeholder 4"/>
          <p:cNvSpPr>
            <a:spLocks noGrp="1"/>
          </p:cNvSpPr>
          <p:nvPr>
            <p:ph type="sldNum" sz="quarter" idx="12"/>
          </p:nvPr>
        </p:nvSpPr>
        <p:spPr/>
        <p:txBody>
          <a:bodyPr/>
          <a:lstStyle/>
          <a:p>
            <a:fld id="{544E57FF-32EE-4767-BBD8-6BC45BBE589D}" type="slidenum">
              <a:rPr lang="zh-TW" altLang="en-US" smtClean="0">
                <a:solidFill>
                  <a:srgbClr val="073E87"/>
                </a:solidFill>
              </a:rPr>
              <a:pPr/>
              <a:t>‹#›</a:t>
            </a:fld>
            <a:endParaRPr lang="zh-TW" altLang="en-US">
              <a:solidFill>
                <a:srgbClr val="073E87"/>
              </a:solidFill>
            </a:endParaRPr>
          </a:p>
        </p:txBody>
      </p:sp>
    </p:spTree>
    <p:extLst>
      <p:ext uri="{BB962C8B-B14F-4D97-AF65-F5344CB8AC3E}">
        <p14:creationId xmlns:p14="http://schemas.microsoft.com/office/powerpoint/2010/main" val="2481021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44060AC6-F746-4284-AA5E-2E9FDF7A886B}" type="datetimeFigureOut">
              <a:rPr lang="zh-TW" altLang="en-US" smtClean="0">
                <a:solidFill>
                  <a:srgbClr val="073E87"/>
                </a:solidFill>
              </a:rPr>
              <a:pPr/>
              <a:t>2020/3/31</a:t>
            </a:fld>
            <a:endParaRPr lang="zh-TW" altLang="en-US">
              <a:solidFill>
                <a:srgbClr val="073E87"/>
              </a:solidFill>
            </a:endParaRPr>
          </a:p>
        </p:txBody>
      </p:sp>
      <p:sp>
        <p:nvSpPr>
          <p:cNvPr id="3" name="Footer Placeholder 2"/>
          <p:cNvSpPr>
            <a:spLocks noGrp="1"/>
          </p:cNvSpPr>
          <p:nvPr>
            <p:ph type="ftr" sz="quarter" idx="11"/>
          </p:nvPr>
        </p:nvSpPr>
        <p:spPr/>
        <p:txBody>
          <a:bodyPr/>
          <a:lstStyle/>
          <a:p>
            <a:endParaRPr lang="zh-TW" altLang="en-US">
              <a:solidFill>
                <a:srgbClr val="073E87"/>
              </a:solidFill>
            </a:endParaRPr>
          </a:p>
        </p:txBody>
      </p:sp>
      <p:sp>
        <p:nvSpPr>
          <p:cNvPr id="4" name="Slide Number Placeholder 3"/>
          <p:cNvSpPr>
            <a:spLocks noGrp="1"/>
          </p:cNvSpPr>
          <p:nvPr>
            <p:ph type="sldNum" sz="quarter" idx="12"/>
          </p:nvPr>
        </p:nvSpPr>
        <p:spPr/>
        <p:txBody>
          <a:bodyPr/>
          <a:lstStyle/>
          <a:p>
            <a:fld id="{544E57FF-32EE-4767-BBD8-6BC45BBE589D}" type="slidenum">
              <a:rPr lang="zh-TW" altLang="en-US" smtClean="0">
                <a:solidFill>
                  <a:srgbClr val="073E87"/>
                </a:solidFill>
              </a:rPr>
              <a:pPr/>
              <a:t>‹#›</a:t>
            </a:fld>
            <a:endParaRPr lang="zh-TW" altLang="en-US">
              <a:solidFill>
                <a:srgbClr val="073E87"/>
              </a:solidFill>
            </a:endParaRPr>
          </a:p>
        </p:txBody>
      </p:sp>
    </p:spTree>
    <p:extLst>
      <p:ext uri="{BB962C8B-B14F-4D97-AF65-F5344CB8AC3E}">
        <p14:creationId xmlns:p14="http://schemas.microsoft.com/office/powerpoint/2010/main" val="2295896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Date Placeholder 3"/>
          <p:cNvSpPr>
            <a:spLocks noGrp="1"/>
          </p:cNvSpPr>
          <p:nvPr>
            <p:ph type="dt" sz="half" idx="10"/>
          </p:nvPr>
        </p:nvSpPr>
        <p:spPr/>
        <p:txBody>
          <a:bodyPr/>
          <a:lstStyle/>
          <a:p>
            <a:fld id="{6165A6D2-6CDA-4A85-B8B4-5C7BFB59CABF}" type="datetime1">
              <a:rPr lang="zh-TW" altLang="en-US" smtClean="0">
                <a:solidFill>
                  <a:srgbClr val="DBF5F9">
                    <a:shade val="90000"/>
                  </a:srgbClr>
                </a:solidFill>
              </a:rPr>
              <a:pPr/>
              <a:t>2020/3/31</a:t>
            </a:fld>
            <a:endParaRPr lang="zh-TW" alt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zh-TW" alt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0EAC3251-8D37-402F-9220-F545E833C0EA}" type="slidenum">
              <a:rPr lang="zh-TW" altLang="en-US" smtClean="0">
                <a:solidFill>
                  <a:srgbClr val="DBF5F9">
                    <a:shade val="90000"/>
                  </a:srgbClr>
                </a:solidFill>
              </a:rPr>
              <a:pPr/>
              <a:t>‹#›</a:t>
            </a:fld>
            <a:endParaRPr lang="zh-TW" altLang="en-US">
              <a:solidFill>
                <a:srgbClr val="DBF5F9">
                  <a:shade val="90000"/>
                </a:srgbClr>
              </a:solidFill>
            </a:endParaRPr>
          </a:p>
        </p:txBody>
      </p:sp>
    </p:spTree>
    <p:extLst>
      <p:ext uri="{BB962C8B-B14F-4D97-AF65-F5344CB8AC3E}">
        <p14:creationId xmlns:p14="http://schemas.microsoft.com/office/powerpoint/2010/main" val="4288388774"/>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44060AC6-F746-4284-AA5E-2E9FDF7A886B}" type="datetimeFigureOut">
              <a:rPr lang="zh-TW" altLang="en-US" smtClean="0">
                <a:solidFill>
                  <a:srgbClr val="073E87"/>
                </a:solidFill>
              </a:rPr>
              <a:pPr/>
              <a:t>2020/3/31</a:t>
            </a:fld>
            <a:endParaRPr lang="zh-TW" altLang="en-US">
              <a:solidFill>
                <a:srgbClr val="073E87"/>
              </a:solidFill>
            </a:endParaRPr>
          </a:p>
        </p:txBody>
      </p:sp>
      <p:sp>
        <p:nvSpPr>
          <p:cNvPr id="6" name="Footer Placeholder 5"/>
          <p:cNvSpPr>
            <a:spLocks noGrp="1"/>
          </p:cNvSpPr>
          <p:nvPr>
            <p:ph type="ftr" sz="quarter" idx="11"/>
          </p:nvPr>
        </p:nvSpPr>
        <p:spPr/>
        <p:txBody>
          <a:bodyPr/>
          <a:lstStyle/>
          <a:p>
            <a:endParaRPr lang="zh-TW" altLang="en-US">
              <a:solidFill>
                <a:srgbClr val="073E87"/>
              </a:solidFill>
            </a:endParaRPr>
          </a:p>
        </p:txBody>
      </p:sp>
      <p:sp>
        <p:nvSpPr>
          <p:cNvPr id="7" name="Slide Number Placeholder 6"/>
          <p:cNvSpPr>
            <a:spLocks noGrp="1"/>
          </p:cNvSpPr>
          <p:nvPr>
            <p:ph type="sldNum" sz="quarter" idx="12"/>
          </p:nvPr>
        </p:nvSpPr>
        <p:spPr/>
        <p:txBody>
          <a:bodyPr/>
          <a:lstStyle/>
          <a:p>
            <a:fld id="{544E57FF-32EE-4767-BBD8-6BC45BBE589D}" type="slidenum">
              <a:rPr lang="zh-TW" altLang="en-US" smtClean="0">
                <a:solidFill>
                  <a:srgbClr val="073E87"/>
                </a:solidFill>
              </a:rPr>
              <a:pPr/>
              <a:t>‹#›</a:t>
            </a:fld>
            <a:endParaRPr lang="zh-TW" alt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extLst>
      <p:ext uri="{BB962C8B-B14F-4D97-AF65-F5344CB8AC3E}">
        <p14:creationId xmlns:p14="http://schemas.microsoft.com/office/powerpoint/2010/main" val="276275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44060AC6-F746-4284-AA5E-2E9FDF7A886B}" type="datetimeFigureOut">
              <a:rPr lang="zh-TW" altLang="en-US" smtClean="0">
                <a:solidFill>
                  <a:srgbClr val="073E87"/>
                </a:solidFill>
              </a:rPr>
              <a:pPr/>
              <a:t>2020/3/31</a:t>
            </a:fld>
            <a:endParaRPr lang="zh-TW" altLang="en-US">
              <a:solidFill>
                <a:srgbClr val="073E87"/>
              </a:solidFill>
            </a:endParaRPr>
          </a:p>
        </p:txBody>
      </p:sp>
      <p:sp>
        <p:nvSpPr>
          <p:cNvPr id="6" name="Footer Placeholder 5"/>
          <p:cNvSpPr>
            <a:spLocks noGrp="1"/>
          </p:cNvSpPr>
          <p:nvPr>
            <p:ph type="ftr" sz="quarter" idx="11"/>
          </p:nvPr>
        </p:nvSpPr>
        <p:spPr/>
        <p:txBody>
          <a:bodyPr/>
          <a:lstStyle/>
          <a:p>
            <a:endParaRPr lang="zh-TW" altLang="en-US">
              <a:solidFill>
                <a:srgbClr val="073E87"/>
              </a:solidFill>
            </a:endParaRPr>
          </a:p>
        </p:txBody>
      </p:sp>
      <p:sp>
        <p:nvSpPr>
          <p:cNvPr id="7" name="Slide Number Placeholder 6"/>
          <p:cNvSpPr>
            <a:spLocks noGrp="1"/>
          </p:cNvSpPr>
          <p:nvPr>
            <p:ph type="sldNum" sz="quarter" idx="12"/>
          </p:nvPr>
        </p:nvSpPr>
        <p:spPr/>
        <p:txBody>
          <a:bodyPr/>
          <a:lstStyle/>
          <a:p>
            <a:fld id="{544E57FF-32EE-4767-BBD8-6BC45BBE589D}" type="slidenum">
              <a:rPr lang="zh-TW" altLang="en-US" smtClean="0">
                <a:solidFill>
                  <a:srgbClr val="073E87"/>
                </a:solidFill>
              </a:rPr>
              <a:pPr/>
              <a:t>‹#›</a:t>
            </a:fld>
            <a:endParaRPr lang="zh-TW" alt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Tree>
    <p:extLst>
      <p:ext uri="{BB962C8B-B14F-4D97-AF65-F5344CB8AC3E}">
        <p14:creationId xmlns:p14="http://schemas.microsoft.com/office/powerpoint/2010/main" val="563480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44060AC6-F746-4284-AA5E-2E9FDF7A886B}" type="datetimeFigureOut">
              <a:rPr lang="zh-TW" altLang="en-US" smtClean="0">
                <a:solidFill>
                  <a:srgbClr val="073E87"/>
                </a:solidFill>
              </a:rPr>
              <a:pPr/>
              <a:t>2020/3/31</a:t>
            </a:fld>
            <a:endParaRPr lang="zh-TW" altLang="en-US">
              <a:solidFill>
                <a:srgbClr val="073E87"/>
              </a:solidFill>
            </a:endParaRPr>
          </a:p>
        </p:txBody>
      </p:sp>
      <p:sp>
        <p:nvSpPr>
          <p:cNvPr id="5" name="Footer Placeholder 4"/>
          <p:cNvSpPr>
            <a:spLocks noGrp="1"/>
          </p:cNvSpPr>
          <p:nvPr>
            <p:ph type="ftr" sz="quarter" idx="11"/>
          </p:nvPr>
        </p:nvSpPr>
        <p:spPr/>
        <p:txBody>
          <a:bodyPr/>
          <a:lstStyle/>
          <a:p>
            <a:endParaRPr lang="zh-TW" altLang="en-US">
              <a:solidFill>
                <a:srgbClr val="073E87"/>
              </a:solidFill>
            </a:endParaRPr>
          </a:p>
        </p:txBody>
      </p:sp>
      <p:sp>
        <p:nvSpPr>
          <p:cNvPr id="6" name="Slide Number Placeholder 5"/>
          <p:cNvSpPr>
            <a:spLocks noGrp="1"/>
          </p:cNvSpPr>
          <p:nvPr>
            <p:ph type="sldNum" sz="quarter" idx="12"/>
          </p:nvPr>
        </p:nvSpPr>
        <p:spPr/>
        <p:txBody>
          <a:bodyPr/>
          <a:lstStyle/>
          <a:p>
            <a:fld id="{544E57FF-32EE-4767-BBD8-6BC45BBE589D}" type="slidenum">
              <a:rPr lang="zh-TW" altLang="en-US" smtClean="0">
                <a:solidFill>
                  <a:srgbClr val="073E87"/>
                </a:solidFill>
              </a:rPr>
              <a:pPr/>
              <a:t>‹#›</a:t>
            </a:fld>
            <a:endParaRPr lang="zh-TW" altLang="en-US">
              <a:solidFill>
                <a:srgbClr val="073E87"/>
              </a:solidFill>
            </a:endParaRPr>
          </a:p>
        </p:txBody>
      </p:sp>
    </p:spTree>
    <p:extLst>
      <p:ext uri="{BB962C8B-B14F-4D97-AF65-F5344CB8AC3E}">
        <p14:creationId xmlns:p14="http://schemas.microsoft.com/office/powerpoint/2010/main" val="2611363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44060AC6-F746-4284-AA5E-2E9FDF7A886B}" type="datetimeFigureOut">
              <a:rPr lang="zh-TW" altLang="en-US" smtClean="0">
                <a:solidFill>
                  <a:srgbClr val="073E87"/>
                </a:solidFill>
              </a:rPr>
              <a:pPr/>
              <a:t>2020/3/31</a:t>
            </a:fld>
            <a:endParaRPr lang="zh-TW" altLang="en-US">
              <a:solidFill>
                <a:srgbClr val="073E87"/>
              </a:solidFill>
            </a:endParaRPr>
          </a:p>
        </p:txBody>
      </p:sp>
      <p:sp>
        <p:nvSpPr>
          <p:cNvPr id="5" name="Footer Placeholder 4"/>
          <p:cNvSpPr>
            <a:spLocks noGrp="1"/>
          </p:cNvSpPr>
          <p:nvPr>
            <p:ph type="ftr" sz="quarter" idx="11"/>
          </p:nvPr>
        </p:nvSpPr>
        <p:spPr/>
        <p:txBody>
          <a:bodyPr/>
          <a:lstStyle/>
          <a:p>
            <a:endParaRPr lang="zh-TW" altLang="en-US">
              <a:solidFill>
                <a:srgbClr val="073E87"/>
              </a:solidFill>
            </a:endParaRPr>
          </a:p>
        </p:txBody>
      </p:sp>
      <p:sp>
        <p:nvSpPr>
          <p:cNvPr id="6" name="Slide Number Placeholder 5"/>
          <p:cNvSpPr>
            <a:spLocks noGrp="1"/>
          </p:cNvSpPr>
          <p:nvPr>
            <p:ph type="sldNum" sz="quarter" idx="12"/>
          </p:nvPr>
        </p:nvSpPr>
        <p:spPr/>
        <p:txBody>
          <a:bodyPr/>
          <a:lstStyle/>
          <a:p>
            <a:fld id="{544E57FF-32EE-4767-BBD8-6BC45BBE589D}" type="slidenum">
              <a:rPr lang="zh-TW" altLang="en-US" smtClean="0">
                <a:solidFill>
                  <a:srgbClr val="073E87"/>
                </a:solidFill>
              </a:rPr>
              <a:pPr/>
              <a:t>‹#›</a:t>
            </a:fld>
            <a:endParaRPr lang="zh-TW" alt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extLst>
      <p:ext uri="{BB962C8B-B14F-4D97-AF65-F5344CB8AC3E}">
        <p14:creationId xmlns:p14="http://schemas.microsoft.com/office/powerpoint/2010/main" val="390957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zh-TW" altLang="en-US" smtClean="0"/>
              <a:t>按一下以編輯母片標題樣式</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2D60BE62-1FDF-4C21-9A2C-6C19A463693B}" type="datetime1">
              <a:rPr lang="zh-TW" altLang="en-US" smtClean="0">
                <a:solidFill>
                  <a:srgbClr val="04617B">
                    <a:shade val="90000"/>
                  </a:srgbClr>
                </a:solidFill>
              </a:rPr>
              <a:pPr/>
              <a:t>2020/3/31</a:t>
            </a:fld>
            <a:endParaRPr lang="zh-TW" alt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zh-TW" alt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a:t>
            </a:fld>
            <a:endParaRPr lang="zh-TW" altLang="en-US">
              <a:solidFill>
                <a:srgbClr val="04617B">
                  <a:shade val="90000"/>
                </a:srgbClr>
              </a:solidFill>
            </a:endParaRPr>
          </a:p>
        </p:txBody>
      </p:sp>
    </p:spTree>
    <p:extLst>
      <p:ext uri="{BB962C8B-B14F-4D97-AF65-F5344CB8AC3E}">
        <p14:creationId xmlns:p14="http://schemas.microsoft.com/office/powerpoint/2010/main" val="95652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Date Placeholder 6"/>
          <p:cNvSpPr>
            <a:spLocks noGrp="1"/>
          </p:cNvSpPr>
          <p:nvPr>
            <p:ph type="dt" sz="half" idx="10"/>
          </p:nvPr>
        </p:nvSpPr>
        <p:spPr/>
        <p:txBody>
          <a:bodyPr/>
          <a:lstStyle/>
          <a:p>
            <a:fld id="{BEEA5350-F9B6-46F0-82DE-9A7DA9C198E0}" type="datetime1">
              <a:rPr lang="zh-TW" altLang="en-US" smtClean="0">
                <a:solidFill>
                  <a:srgbClr val="04617B">
                    <a:shade val="90000"/>
                  </a:srgbClr>
                </a:solidFill>
              </a:rPr>
              <a:pPr/>
              <a:t>2020/3/31</a:t>
            </a:fld>
            <a:endParaRPr lang="zh-TW" alt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zh-TW" alt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a:t>
            </a:fld>
            <a:endParaRPr lang="zh-TW" altLang="en-US">
              <a:solidFill>
                <a:srgbClr val="04617B">
                  <a:shade val="90000"/>
                </a:srgbClr>
              </a:solidFill>
            </a:endParaRPr>
          </a:p>
        </p:txBody>
      </p:sp>
    </p:spTree>
    <p:extLst>
      <p:ext uri="{BB962C8B-B14F-4D97-AF65-F5344CB8AC3E}">
        <p14:creationId xmlns:p14="http://schemas.microsoft.com/office/powerpoint/2010/main" val="3751831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Date Placeholder 2"/>
          <p:cNvSpPr>
            <a:spLocks noGrp="1"/>
          </p:cNvSpPr>
          <p:nvPr>
            <p:ph type="dt" sz="half" idx="10"/>
          </p:nvPr>
        </p:nvSpPr>
        <p:spPr/>
        <p:txBody>
          <a:bodyPr/>
          <a:lstStyle/>
          <a:p>
            <a:fld id="{3EF16332-F872-4033-AA62-398A1BDD370E}" type="datetime1">
              <a:rPr lang="zh-TW" altLang="en-US" smtClean="0">
                <a:solidFill>
                  <a:srgbClr val="04617B">
                    <a:shade val="90000"/>
                  </a:srgbClr>
                </a:solidFill>
              </a:rPr>
              <a:pPr/>
              <a:t>2020/3/31</a:t>
            </a:fld>
            <a:endParaRPr lang="zh-TW" alt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zh-TW" alt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a:t>
            </a:fld>
            <a:endParaRPr lang="zh-TW" altLang="en-US">
              <a:solidFill>
                <a:srgbClr val="04617B">
                  <a:shade val="90000"/>
                </a:srgbClr>
              </a:solidFill>
            </a:endParaRPr>
          </a:p>
        </p:txBody>
      </p:sp>
    </p:spTree>
    <p:extLst>
      <p:ext uri="{BB962C8B-B14F-4D97-AF65-F5344CB8AC3E}">
        <p14:creationId xmlns:p14="http://schemas.microsoft.com/office/powerpoint/2010/main" val="2011585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51E30-81E2-449A-ADB1-48FD9CF45155}" type="datetime1">
              <a:rPr lang="zh-TW" altLang="en-US" smtClean="0">
                <a:solidFill>
                  <a:srgbClr val="04617B">
                    <a:shade val="90000"/>
                  </a:srgbClr>
                </a:solidFill>
              </a:rPr>
              <a:pPr/>
              <a:t>2020/3/31</a:t>
            </a:fld>
            <a:endParaRPr lang="zh-TW" alt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zh-TW" alt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a:t>
            </a:fld>
            <a:endParaRPr lang="zh-TW" altLang="en-US">
              <a:solidFill>
                <a:srgbClr val="04617B">
                  <a:shade val="90000"/>
                </a:srgbClr>
              </a:solidFill>
            </a:endParaRPr>
          </a:p>
        </p:txBody>
      </p:sp>
    </p:spTree>
    <p:extLst>
      <p:ext uri="{BB962C8B-B14F-4D97-AF65-F5344CB8AC3E}">
        <p14:creationId xmlns:p14="http://schemas.microsoft.com/office/powerpoint/2010/main" val="554705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DB625ADF-1C44-4DA9-8244-70413F7189E6}" type="datetime1">
              <a:rPr lang="zh-TW" altLang="en-US" smtClean="0">
                <a:solidFill>
                  <a:srgbClr val="04617B">
                    <a:shade val="90000"/>
                  </a:srgbClr>
                </a:solidFill>
              </a:rPr>
              <a:pPr/>
              <a:t>2020/3/31</a:t>
            </a:fld>
            <a:endParaRPr lang="zh-TW" alt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zh-TW" alt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a:t>
            </a:fld>
            <a:endParaRPr lang="zh-TW" altLang="en-US">
              <a:solidFill>
                <a:srgbClr val="04617B">
                  <a:shade val="90000"/>
                </a:srgbClr>
              </a:solidFill>
            </a:endParaRPr>
          </a:p>
        </p:txBody>
      </p:sp>
    </p:spTree>
    <p:extLst>
      <p:ext uri="{BB962C8B-B14F-4D97-AF65-F5344CB8AC3E}">
        <p14:creationId xmlns:p14="http://schemas.microsoft.com/office/powerpoint/2010/main" val="2206738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Date Placeholder 4"/>
          <p:cNvSpPr>
            <a:spLocks noGrp="1"/>
          </p:cNvSpPr>
          <p:nvPr>
            <p:ph type="dt" sz="half" idx="10"/>
          </p:nvPr>
        </p:nvSpPr>
        <p:spPr/>
        <p:txBody>
          <a:bodyPr/>
          <a:lstStyle/>
          <a:p>
            <a:fld id="{430DA454-C88F-429C-B1C8-6EDCD2D56C79}" type="datetime1">
              <a:rPr lang="zh-TW" altLang="en-US" smtClean="0">
                <a:solidFill>
                  <a:srgbClr val="04617B">
                    <a:shade val="90000"/>
                  </a:srgbClr>
                </a:solidFill>
              </a:rPr>
              <a:pPr/>
              <a:t>2020/3/31</a:t>
            </a:fld>
            <a:endParaRPr lang="zh-TW" alt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zh-TW" alt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0EAC3251-8D37-402F-9220-F545E833C0EA}" type="slidenum">
              <a:rPr lang="zh-TW" altLang="en-US" smtClean="0">
                <a:solidFill>
                  <a:srgbClr val="04617B">
                    <a:shade val="90000"/>
                  </a:srgbClr>
                </a:solidFill>
              </a:rPr>
              <a:pPr/>
              <a:t>‹#›</a:t>
            </a:fld>
            <a:endParaRPr lang="zh-TW" alt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667730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F791C2C-ED78-45AA-941A-1F0BE16E9E02}" type="datetime1">
              <a:rPr lang="zh-TW" altLang="en-US" smtClean="0">
                <a:solidFill>
                  <a:srgbClr val="04617B">
                    <a:shade val="90000"/>
                  </a:srgbClr>
                </a:solidFill>
              </a:rPr>
              <a:pPr/>
              <a:t>2020/3/31</a:t>
            </a:fld>
            <a:endParaRPr lang="zh-TW" alt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TW" alt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EAC3251-8D37-402F-9220-F545E833C0EA}" type="slidenum">
              <a:rPr lang="zh-TW" altLang="en-US" smtClean="0">
                <a:solidFill>
                  <a:srgbClr val="04617B">
                    <a:shade val="90000"/>
                  </a:srgbClr>
                </a:solidFill>
              </a:rPr>
              <a:pPr/>
              <a:t>‹#›</a:t>
            </a:fld>
            <a:endParaRPr lang="zh-TW" alt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933166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89F4BA-B489-4BD6-92FB-B0BE5289F26C}" type="datetime1">
              <a:rPr lang="zh-TW" altLang="en-US" smtClean="0">
                <a:solidFill>
                  <a:prstClr val="black">
                    <a:tint val="75000"/>
                  </a:prstClr>
                </a:solidFill>
              </a:rPr>
              <a:pPr/>
              <a:t>2020/3/31</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04286-2FCF-4FA2-B10E-2E2893199BD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332898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4060AC6-F746-4284-AA5E-2E9FDF7A886B}" type="datetimeFigureOut">
              <a:rPr lang="zh-TW" altLang="en-US" smtClean="0">
                <a:solidFill>
                  <a:srgbClr val="073E87"/>
                </a:solidFill>
              </a:rPr>
              <a:pPr/>
              <a:t>2020/3/31</a:t>
            </a:fld>
            <a:endParaRPr lang="zh-TW" alt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TW" alt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44E57FF-32EE-4767-BBD8-6BC45BBE589D}" type="slidenum">
              <a:rPr lang="zh-TW" altLang="en-US" smtClean="0">
                <a:solidFill>
                  <a:srgbClr val="073E87"/>
                </a:solidFill>
              </a:rPr>
              <a:pPr/>
              <a:t>‹#›</a:t>
            </a:fld>
            <a:endParaRPr lang="zh-TW" alt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extLst>
      <p:ext uri="{BB962C8B-B14F-4D97-AF65-F5344CB8AC3E}">
        <p14:creationId xmlns:p14="http://schemas.microsoft.com/office/powerpoint/2010/main" val="2139139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8-1.pdf" TargetMode="Externa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hyperlink" Target="&#20363;6.pdf"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hyperlink" Target="&#20363;3.pdf"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20363;4.pdf"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20363;5.pdf"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8-2.pdf"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9.pdf"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10.pdf"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11.pdf"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12.pdf"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13.pdf"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hyperlink" Target="&#20363;2.pdf"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14.pdf" TargetMode="External"/><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14-1.pdf"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hyperlink" Target="14-2.pdf" TargetMode="Externa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20363;7.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0.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1.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2.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3.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24188;&#20818;&#22290;3.jp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4-1.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4-0.pdf"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4-3.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5.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6.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6-1.pd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6-2.pdf"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7.pdf"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60.xml"/><Relationship Id="rId4"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61.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62.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63.xml"/></Relationships>
</file>

<file path=ppt/slides/_rels/slide8.xml.rels><?xml version="1.0" encoding="UTF-8" standalone="yes"?>
<Relationships xmlns="http://schemas.openxmlformats.org/package/2006/relationships"><Relationship Id="rId2" Type="http://schemas.openxmlformats.org/officeDocument/2006/relationships/hyperlink" Target="&#20363;1.pdf"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64.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65.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66.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67.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68.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69.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70.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71.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72.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8.pdf"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36000" y="0"/>
            <a:ext cx="9001000" cy="5112568"/>
          </a:xfrm>
        </p:spPr>
        <p:txBody>
          <a:bodyPr>
            <a:normAutofit/>
          </a:bodyPr>
          <a:lstStyle/>
          <a:p>
            <a:pPr marL="182880" indent="0" algn="ctr">
              <a:buNone/>
            </a:pPr>
            <a:r>
              <a:rPr lang="zh-TW" altLang="en-US" sz="7500" dirty="0">
                <a:solidFill>
                  <a:srgbClr val="C00000"/>
                </a:solidFill>
                <a:latin typeface="標楷體" pitchFamily="65" charset="-120"/>
                <a:ea typeface="標楷體" pitchFamily="65" charset="-120"/>
              </a:rPr>
              <a:t>土</a:t>
            </a:r>
            <a:r>
              <a:rPr lang="zh-TW" altLang="en-US" sz="7500" b="1" dirty="0" smtClean="0">
                <a:solidFill>
                  <a:srgbClr val="C00000"/>
                </a:solidFill>
                <a:latin typeface="標楷體" pitchFamily="65" charset="-120"/>
                <a:ea typeface="標楷體" pitchFamily="65" charset="-120"/>
              </a:rPr>
              <a:t>地使用之限制</a:t>
            </a:r>
            <a:r>
              <a:rPr lang="en-US" altLang="zh-TW" sz="7500" b="1" dirty="0" smtClean="0">
                <a:solidFill>
                  <a:srgbClr val="C00000"/>
                </a:solidFill>
                <a:latin typeface="標楷體" pitchFamily="65" charset="-120"/>
                <a:ea typeface="標楷體" pitchFamily="65" charset="-120"/>
              </a:rPr>
              <a:t/>
            </a:r>
            <a:br>
              <a:rPr lang="en-US" altLang="zh-TW" sz="7500" b="1" dirty="0" smtClean="0">
                <a:solidFill>
                  <a:srgbClr val="C00000"/>
                </a:solidFill>
                <a:latin typeface="標楷體" pitchFamily="65" charset="-120"/>
                <a:ea typeface="標楷體" pitchFamily="65" charset="-120"/>
              </a:rPr>
            </a:br>
            <a:r>
              <a:rPr lang="zh-TW" altLang="en-US" sz="7500" b="1" dirty="0" smtClean="0">
                <a:solidFill>
                  <a:srgbClr val="C00000"/>
                </a:solidFill>
                <a:latin typeface="標楷體" pitchFamily="65" charset="-120"/>
                <a:ea typeface="標楷體" pitchFamily="65" charset="-120"/>
              </a:rPr>
              <a:t>與農業用地</a:t>
            </a:r>
            <a:r>
              <a:rPr lang="en-US" altLang="zh-TW" sz="7500" b="1" dirty="0" smtClean="0">
                <a:solidFill>
                  <a:srgbClr val="C00000"/>
                </a:solidFill>
                <a:latin typeface="標楷體" pitchFamily="65" charset="-120"/>
                <a:ea typeface="標楷體" pitchFamily="65" charset="-120"/>
              </a:rPr>
              <a:t/>
            </a:r>
            <a:br>
              <a:rPr lang="en-US" altLang="zh-TW" sz="7500" b="1" dirty="0" smtClean="0">
                <a:solidFill>
                  <a:srgbClr val="C00000"/>
                </a:solidFill>
                <a:latin typeface="標楷體" pitchFamily="65" charset="-120"/>
                <a:ea typeface="標楷體" pitchFamily="65" charset="-120"/>
              </a:rPr>
            </a:br>
            <a:r>
              <a:rPr lang="zh-TW" altLang="en-US" sz="7500" b="1" dirty="0" smtClean="0">
                <a:solidFill>
                  <a:srgbClr val="C00000"/>
                </a:solidFill>
                <a:latin typeface="標楷體" pitchFamily="65" charset="-120"/>
                <a:ea typeface="標楷體" pitchFamily="65" charset="-120"/>
              </a:rPr>
              <a:t>變更使用之商機</a:t>
            </a:r>
            <a:endParaRPr lang="zh-TW" altLang="en-US" sz="7500" b="1" dirty="0">
              <a:solidFill>
                <a:srgbClr val="C00000"/>
              </a:solidFill>
              <a:latin typeface="標楷體" pitchFamily="65" charset="-120"/>
              <a:ea typeface="標楷體" pitchFamily="65" charset="-120"/>
            </a:endParaRPr>
          </a:p>
        </p:txBody>
      </p:sp>
      <p:sp>
        <p:nvSpPr>
          <p:cNvPr id="3" name="投影片編號版面配置區 2"/>
          <p:cNvSpPr>
            <a:spLocks noGrp="1"/>
          </p:cNvSpPr>
          <p:nvPr>
            <p:ph type="sldNum" sz="quarter" idx="12"/>
          </p:nvPr>
        </p:nvSpPr>
        <p:spPr/>
        <p:txBody>
          <a:bodyPr/>
          <a:lstStyle/>
          <a:p>
            <a:fld id="{0EAC3251-8D37-402F-9220-F545E833C0EA}" type="slidenum">
              <a:rPr lang="zh-TW" altLang="en-US" smtClean="0">
                <a:solidFill>
                  <a:srgbClr val="DBF5F9">
                    <a:shade val="90000"/>
                  </a:srgbClr>
                </a:solidFill>
              </a:rPr>
              <a:pPr/>
              <a:t>1</a:t>
            </a:fld>
            <a:endParaRPr lang="zh-TW" altLang="en-US">
              <a:solidFill>
                <a:srgbClr val="DBF5F9">
                  <a:shade val="90000"/>
                </a:srgbClr>
              </a:solidFill>
            </a:endParaRPr>
          </a:p>
        </p:txBody>
      </p:sp>
    </p:spTree>
    <p:extLst>
      <p:ext uri="{BB962C8B-B14F-4D97-AF65-F5344CB8AC3E}">
        <p14:creationId xmlns:p14="http://schemas.microsoft.com/office/powerpoint/2010/main" val="4203596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5400" dirty="0" smtClean="0">
                <a:latin typeface="標楷體" pitchFamily="65" charset="-120"/>
                <a:ea typeface="標楷體" pitchFamily="65" charset="-120"/>
              </a:rPr>
              <a:t>都市計劃範圍內</a:t>
            </a:r>
            <a:r>
              <a:rPr lang="en-US" altLang="zh-TW" sz="5400" dirty="0" smtClean="0">
                <a:latin typeface="標楷體" pitchFamily="65" charset="-120"/>
                <a:ea typeface="標楷體" pitchFamily="65" charset="-120"/>
              </a:rPr>
              <a:t/>
            </a:r>
            <a:br>
              <a:rPr lang="en-US" altLang="zh-TW" sz="5400" dirty="0" smtClean="0">
                <a:latin typeface="標楷體" pitchFamily="65" charset="-120"/>
                <a:ea typeface="標楷體" pitchFamily="65" charset="-120"/>
              </a:rPr>
            </a:br>
            <a:r>
              <a:rPr lang="zh-TW" altLang="en-US" sz="5400" dirty="0" smtClean="0">
                <a:latin typeface="標楷體" pitchFamily="65" charset="-120"/>
                <a:ea typeface="標楷體" pitchFamily="65" charset="-120"/>
              </a:rPr>
              <a:t>劃定下列各種分區</a:t>
            </a:r>
            <a:endParaRPr lang="zh-TW" altLang="en-US" sz="5400" dirty="0">
              <a:latin typeface="標楷體" pitchFamily="65" charset="-120"/>
              <a:ea typeface="標楷體" pitchFamily="65" charset="-120"/>
            </a:endParaRPr>
          </a:p>
        </p:txBody>
      </p:sp>
      <p:sp>
        <p:nvSpPr>
          <p:cNvPr id="3" name="內容版面配置區 2"/>
          <p:cNvSpPr>
            <a:spLocks noGrp="1"/>
          </p:cNvSpPr>
          <p:nvPr>
            <p:ph idx="1"/>
          </p:nvPr>
        </p:nvSpPr>
        <p:spPr>
          <a:xfrm>
            <a:off x="457200" y="1935480"/>
            <a:ext cx="8686800" cy="4389120"/>
          </a:xfrm>
        </p:spPr>
        <p:txBody>
          <a:bodyPr>
            <a:normAutofit fontScale="92500"/>
          </a:bodyPr>
          <a:lstStyle/>
          <a:p>
            <a:pPr marL="0" indent="0">
              <a:buNone/>
            </a:pPr>
            <a:r>
              <a:rPr lang="zh-TW" altLang="en-US" dirty="0"/>
              <a:t/>
            </a:r>
            <a:br>
              <a:rPr lang="zh-TW" altLang="en-US" dirty="0"/>
            </a:br>
            <a:r>
              <a:rPr lang="en-US" altLang="zh-TW" sz="3900" dirty="0" smtClean="0"/>
              <a:t>(</a:t>
            </a:r>
            <a:r>
              <a:rPr lang="zh-TW" altLang="en-US" sz="3900" b="1" dirty="0" smtClean="0">
                <a:solidFill>
                  <a:srgbClr val="FF0000"/>
                </a:solidFill>
                <a:latin typeface="標楷體" pitchFamily="65" charset="-120"/>
                <a:ea typeface="標楷體" pitchFamily="65" charset="-120"/>
              </a:rPr>
              <a:t>六</a:t>
            </a:r>
            <a:r>
              <a:rPr lang="en-US" altLang="zh-TW" sz="3900" b="1" dirty="0" smtClean="0">
                <a:solidFill>
                  <a:srgbClr val="FF0000"/>
                </a:solidFill>
                <a:latin typeface="標楷體" pitchFamily="65" charset="-120"/>
                <a:ea typeface="標楷體" pitchFamily="65" charset="-120"/>
              </a:rPr>
              <a:t>)</a:t>
            </a:r>
            <a:r>
              <a:rPr lang="zh-TW" altLang="en-US" sz="4000" b="1" dirty="0" smtClean="0">
                <a:solidFill>
                  <a:srgbClr val="FF0000"/>
                </a:solidFill>
                <a:latin typeface="標楷體" pitchFamily="65" charset="-120"/>
                <a:ea typeface="標楷體" pitchFamily="65" charset="-120"/>
              </a:rPr>
              <a:t>體育運動</a:t>
            </a:r>
            <a:r>
              <a:rPr lang="zh-TW" altLang="en-US" sz="4000" b="1" dirty="0">
                <a:solidFill>
                  <a:srgbClr val="FF0000"/>
                </a:solidFill>
                <a:latin typeface="標楷體" pitchFamily="65" charset="-120"/>
                <a:ea typeface="標楷體" pitchFamily="65" charset="-120"/>
              </a:rPr>
              <a:t>區</a:t>
            </a:r>
            <a:r>
              <a:rPr lang="zh-TW" altLang="en-US" sz="4000" b="1" dirty="0" smtClean="0">
                <a:solidFill>
                  <a:srgbClr val="FF0000"/>
                </a:solidFill>
                <a:latin typeface="標楷體" pitchFamily="65" charset="-120"/>
                <a:ea typeface="標楷體" pitchFamily="65" charset="-120"/>
              </a:rPr>
              <a:t>。  </a:t>
            </a:r>
            <a:r>
              <a:rPr lang="en-US" altLang="zh-TW" sz="4000" b="1" dirty="0" smtClean="0">
                <a:solidFill>
                  <a:srgbClr val="FF0000"/>
                </a:solidFill>
                <a:latin typeface="標楷體" pitchFamily="65" charset="-120"/>
                <a:ea typeface="標楷體" pitchFamily="65" charset="-120"/>
              </a:rPr>
              <a:t>(</a:t>
            </a:r>
            <a:r>
              <a:rPr lang="zh-TW" altLang="en-US" sz="4000" b="1" dirty="0" smtClean="0">
                <a:solidFill>
                  <a:srgbClr val="FF0000"/>
                </a:solidFill>
                <a:latin typeface="標楷體" pitchFamily="65" charset="-120"/>
                <a:ea typeface="標楷體" pitchFamily="65" charset="-120"/>
              </a:rPr>
              <a:t>七</a:t>
            </a:r>
            <a:r>
              <a:rPr lang="en-US" altLang="zh-TW" sz="4000" b="1" dirty="0" smtClean="0">
                <a:solidFill>
                  <a:srgbClr val="FF0000"/>
                </a:solidFill>
                <a:latin typeface="標楷體" pitchFamily="65" charset="-120"/>
                <a:ea typeface="標楷體" pitchFamily="65" charset="-120"/>
              </a:rPr>
              <a:t>)</a:t>
            </a:r>
            <a:r>
              <a:rPr lang="zh-TW" altLang="en-US" sz="4000" b="1" dirty="0" smtClean="0">
                <a:solidFill>
                  <a:srgbClr val="FF0000"/>
                </a:solidFill>
                <a:latin typeface="標楷體" pitchFamily="65" charset="-120"/>
                <a:ea typeface="標楷體" pitchFamily="65" charset="-120"/>
              </a:rPr>
              <a:t>風景區</a:t>
            </a:r>
            <a:r>
              <a:rPr lang="zh-TW" altLang="en-US" sz="4000" b="1" dirty="0">
                <a:latin typeface="標楷體" pitchFamily="65" charset="-120"/>
                <a:ea typeface="標楷體" pitchFamily="65" charset="-120"/>
              </a:rPr>
              <a:t>。</a:t>
            </a:r>
            <a:br>
              <a:rPr lang="zh-TW" altLang="en-US" sz="4000" b="1" dirty="0">
                <a:latin typeface="標楷體" pitchFamily="65" charset="-120"/>
                <a:ea typeface="標楷體" pitchFamily="65" charset="-120"/>
              </a:rPr>
            </a:b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八</a:t>
            </a: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保存</a:t>
            </a:r>
            <a:r>
              <a:rPr lang="zh-TW" altLang="en-US" sz="4000" b="1" dirty="0">
                <a:latin typeface="標楷體" pitchFamily="65" charset="-120"/>
                <a:ea typeface="標楷體" pitchFamily="65" charset="-120"/>
              </a:rPr>
              <a:t>區</a:t>
            </a:r>
            <a:r>
              <a:rPr lang="zh-TW" altLang="en-US" sz="4000" b="1" dirty="0" smtClean="0">
                <a:latin typeface="標楷體" pitchFamily="65" charset="-120"/>
                <a:ea typeface="標楷體" pitchFamily="65" charset="-120"/>
              </a:rPr>
              <a:t>。      </a:t>
            </a: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九</a:t>
            </a: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保護區</a:t>
            </a:r>
            <a:r>
              <a:rPr lang="zh-TW" altLang="en-US" sz="4000" b="1" dirty="0">
                <a:latin typeface="標楷體" pitchFamily="65" charset="-120"/>
                <a:ea typeface="標楷體" pitchFamily="65" charset="-120"/>
              </a:rPr>
              <a:t>。</a:t>
            </a:r>
            <a:br>
              <a:rPr lang="zh-TW" altLang="en-US" sz="4000" b="1" dirty="0">
                <a:latin typeface="標楷體" pitchFamily="65" charset="-120"/>
                <a:ea typeface="標楷體" pitchFamily="65" charset="-120"/>
              </a:rPr>
            </a:br>
            <a:r>
              <a:rPr lang="en-US" altLang="zh-TW" sz="4000" b="1" dirty="0" smtClean="0">
                <a:solidFill>
                  <a:srgbClr val="FF0000"/>
                </a:solidFill>
                <a:latin typeface="標楷體" pitchFamily="65" charset="-120"/>
                <a:ea typeface="標楷體" pitchFamily="65" charset="-120"/>
              </a:rPr>
              <a:t>(</a:t>
            </a:r>
            <a:r>
              <a:rPr lang="zh-TW" altLang="en-US" sz="4000" b="1" dirty="0" smtClean="0">
                <a:solidFill>
                  <a:srgbClr val="FF0000"/>
                </a:solidFill>
                <a:latin typeface="標楷體" pitchFamily="65" charset="-120"/>
                <a:ea typeface="標楷體" pitchFamily="65" charset="-120"/>
              </a:rPr>
              <a:t>十</a:t>
            </a:r>
            <a:r>
              <a:rPr lang="en-US" altLang="zh-TW" sz="4000" b="1" dirty="0" smtClean="0">
                <a:solidFill>
                  <a:srgbClr val="FF0000"/>
                </a:solidFill>
                <a:latin typeface="標楷體" pitchFamily="65" charset="-120"/>
                <a:ea typeface="標楷體" pitchFamily="65" charset="-120"/>
              </a:rPr>
              <a:t>)</a:t>
            </a:r>
            <a:r>
              <a:rPr lang="zh-TW" altLang="en-US" sz="4000" b="1" dirty="0" smtClean="0">
                <a:solidFill>
                  <a:srgbClr val="FF0000"/>
                </a:solidFill>
                <a:latin typeface="標楷體" pitchFamily="65" charset="-120"/>
                <a:ea typeface="標楷體" pitchFamily="65" charset="-120"/>
              </a:rPr>
              <a:t>農業</a:t>
            </a:r>
            <a:r>
              <a:rPr lang="zh-TW" altLang="en-US" sz="4000" b="1" dirty="0">
                <a:solidFill>
                  <a:srgbClr val="FF0000"/>
                </a:solidFill>
                <a:latin typeface="標楷體" pitchFamily="65" charset="-120"/>
                <a:ea typeface="標楷體" pitchFamily="65" charset="-120"/>
              </a:rPr>
              <a:t>區</a:t>
            </a:r>
            <a:r>
              <a:rPr lang="zh-TW" altLang="en-US" sz="4000" b="1" dirty="0" smtClean="0">
                <a:solidFill>
                  <a:srgbClr val="FF0000"/>
                </a:solidFill>
                <a:latin typeface="標楷體" pitchFamily="65" charset="-120"/>
                <a:ea typeface="標楷體" pitchFamily="65" charset="-120"/>
              </a:rPr>
              <a:t>。      </a:t>
            </a:r>
            <a:r>
              <a:rPr lang="en-US" altLang="zh-TW" sz="4000" b="1" dirty="0" smtClean="0">
                <a:solidFill>
                  <a:srgbClr val="FF0000"/>
                </a:solidFill>
                <a:latin typeface="標楷體" pitchFamily="65" charset="-120"/>
                <a:ea typeface="標楷體" pitchFamily="65" charset="-120"/>
              </a:rPr>
              <a:t>(</a:t>
            </a:r>
            <a:r>
              <a:rPr lang="zh-TW" altLang="en-US" sz="4000" b="1" dirty="0" smtClean="0">
                <a:solidFill>
                  <a:srgbClr val="FF0000"/>
                </a:solidFill>
                <a:latin typeface="標楷體" pitchFamily="65" charset="-120"/>
                <a:ea typeface="標楷體" pitchFamily="65" charset="-120"/>
              </a:rPr>
              <a:t>十一</a:t>
            </a:r>
            <a:r>
              <a:rPr lang="en-US" altLang="zh-TW" sz="4000" b="1" dirty="0" smtClean="0">
                <a:solidFill>
                  <a:srgbClr val="FF0000"/>
                </a:solidFill>
                <a:latin typeface="標楷體" pitchFamily="65" charset="-120"/>
                <a:ea typeface="標楷體" pitchFamily="65" charset="-120"/>
              </a:rPr>
              <a:t>)</a:t>
            </a:r>
            <a:r>
              <a:rPr lang="zh-TW" altLang="en-US" sz="4000" b="1" dirty="0" smtClean="0">
                <a:solidFill>
                  <a:srgbClr val="FF0000"/>
                </a:solidFill>
                <a:latin typeface="標楷體" pitchFamily="65" charset="-120"/>
                <a:ea typeface="標楷體" pitchFamily="65" charset="-120"/>
              </a:rPr>
              <a:t>其他</a:t>
            </a:r>
            <a:r>
              <a:rPr lang="zh-TW" altLang="en-US" sz="4000" b="1" dirty="0">
                <a:solidFill>
                  <a:srgbClr val="FF0000"/>
                </a:solidFill>
                <a:latin typeface="標楷體" pitchFamily="65" charset="-120"/>
                <a:ea typeface="標楷體" pitchFamily="65" charset="-120"/>
              </a:rPr>
              <a:t>使用區</a:t>
            </a:r>
            <a:r>
              <a:rPr lang="zh-TW" altLang="en-US" sz="4000" b="1" dirty="0" smtClean="0">
                <a:latin typeface="標楷體" pitchFamily="65" charset="-120"/>
                <a:ea typeface="標楷體" pitchFamily="65" charset="-120"/>
              </a:rPr>
              <a:t>。</a:t>
            </a:r>
            <a:endParaRPr lang="en-US" altLang="zh-TW" sz="4000" b="1" dirty="0" smtClean="0">
              <a:latin typeface="標楷體" pitchFamily="65" charset="-120"/>
              <a:ea typeface="標楷體" pitchFamily="65" charset="-120"/>
            </a:endParaRPr>
          </a:p>
          <a:p>
            <a:pPr marL="0" indent="0">
              <a:buNone/>
            </a:pPr>
            <a:r>
              <a:rPr lang="zh-TW" altLang="en-US" sz="4000" b="1" dirty="0" smtClean="0">
                <a:latin typeface="標楷體" pitchFamily="65" charset="-120"/>
                <a:ea typeface="標楷體" pitchFamily="65" charset="-120"/>
              </a:rPr>
              <a:t>除前項使用區外，</a:t>
            </a:r>
            <a:endParaRPr lang="en-US" altLang="zh-TW" sz="4000" b="1" dirty="0" smtClean="0">
              <a:latin typeface="標楷體" pitchFamily="65" charset="-120"/>
              <a:ea typeface="標楷體" pitchFamily="65" charset="-120"/>
            </a:endParaRPr>
          </a:p>
          <a:p>
            <a:pPr marL="0" indent="0">
              <a:buNone/>
            </a:pPr>
            <a:r>
              <a:rPr lang="zh-TW" altLang="en-US" sz="4000" b="1" dirty="0" smtClean="0">
                <a:latin typeface="標楷體" pitchFamily="65" charset="-120"/>
                <a:ea typeface="標楷體" pitchFamily="65" charset="-120"/>
              </a:rPr>
              <a:t>必要時得劃定</a:t>
            </a:r>
            <a:r>
              <a:rPr lang="zh-TW" altLang="en-US" sz="4000" b="1" dirty="0" smtClean="0">
                <a:solidFill>
                  <a:srgbClr val="FF0000"/>
                </a:solidFill>
                <a:latin typeface="標楷體" pitchFamily="65" charset="-120"/>
                <a:ea typeface="標楷體" pitchFamily="65" charset="-120"/>
              </a:rPr>
              <a:t>特定專用區。</a:t>
            </a:r>
            <a:endParaRPr lang="en-US" altLang="zh-TW" sz="4000" b="1" dirty="0" smtClean="0">
              <a:solidFill>
                <a:srgbClr val="FF0000"/>
              </a:solidFill>
              <a:latin typeface="標楷體" pitchFamily="65" charset="-120"/>
              <a:ea typeface="標楷體" pitchFamily="65" charset="-120"/>
            </a:endParaRPr>
          </a:p>
          <a:p>
            <a:pPr marL="0" indent="0">
              <a:buNone/>
            </a:pPr>
            <a:r>
              <a:rPr lang="zh-TW" altLang="en-US" sz="4000" b="1" dirty="0" smtClean="0">
                <a:latin typeface="標楷體" pitchFamily="65" charset="-120"/>
                <a:ea typeface="標楷體" pitchFamily="65" charset="-120"/>
              </a:rPr>
              <a:t>註</a:t>
            </a: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共有七種都市計劃法，即六都加一省</a:t>
            </a:r>
            <a:r>
              <a:rPr lang="zh-TW" altLang="en-US" sz="4000" dirty="0" smtClean="0">
                <a:latin typeface="標楷體" pitchFamily="65" charset="-120"/>
                <a:ea typeface="標楷體" pitchFamily="65" charset="-120"/>
              </a:rPr>
              <a:t>。</a:t>
            </a:r>
            <a:endParaRPr lang="zh-TW" altLang="en-US" sz="4000"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pPr/>
              <a:t>10</a:t>
            </a:fld>
            <a:endParaRPr lang="zh-TW" altLang="en-US"/>
          </a:p>
        </p:txBody>
      </p:sp>
    </p:spTree>
    <p:extLst>
      <p:ext uri="{BB962C8B-B14F-4D97-AF65-F5344CB8AC3E}">
        <p14:creationId xmlns:p14="http://schemas.microsoft.com/office/powerpoint/2010/main" val="204956188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67544" y="548680"/>
            <a:ext cx="8229600" cy="5649913"/>
          </a:xfrm>
        </p:spPr>
        <p:txBody>
          <a:bodyPr>
            <a:noAutofit/>
          </a:bodyPr>
          <a:lstStyle/>
          <a:p>
            <a:pPr>
              <a:buNone/>
            </a:pPr>
            <a:r>
              <a:rPr lang="en-US" altLang="zh-TW" sz="3800" b="1" dirty="0" smtClean="0">
                <a:latin typeface="標楷體" pitchFamily="65" charset="-120"/>
                <a:ea typeface="標楷體" pitchFamily="65" charset="-120"/>
              </a:rPr>
              <a:t>20.</a:t>
            </a:r>
            <a:r>
              <a:rPr lang="zh-TW" altLang="en-US" sz="3600" b="1" dirty="0" smtClean="0">
                <a:latin typeface="標楷體" pitchFamily="65" charset="-120"/>
                <a:ea typeface="標楷體" pitchFamily="65" charset="-120"/>
              </a:rPr>
              <a:t>出租土地</a:t>
            </a: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先確認是否作為指定公告事業使用或是否為潛在汙染事業使用，</a:t>
            </a:r>
            <a:r>
              <a:rPr lang="zh-TW" altLang="en-US" sz="3600" b="1" dirty="0" smtClean="0">
                <a:solidFill>
                  <a:srgbClr val="FF0000"/>
                </a:solidFill>
                <a:latin typeface="標楷體" pitchFamily="65" charset="-120"/>
                <a:ea typeface="標楷體" pitchFamily="65" charset="-120"/>
              </a:rPr>
              <a:t>約定終止時</a:t>
            </a:r>
            <a:r>
              <a:rPr lang="zh-TW" altLang="en-US" sz="3600" b="1" dirty="0" smtClean="0">
                <a:latin typeface="標楷體" pitchFamily="65" charset="-120"/>
                <a:ea typeface="標楷體" pitchFamily="65" charset="-120"/>
              </a:rPr>
              <a:t>之</a:t>
            </a:r>
            <a:r>
              <a:rPr lang="zh-TW" altLang="en-US" sz="3600" b="1" dirty="0" smtClean="0">
                <a:solidFill>
                  <a:srgbClr val="FF0000"/>
                </a:solidFill>
                <a:latin typeface="標楷體" pitchFamily="65" charset="-120"/>
                <a:ea typeface="標楷體" pitchFamily="65" charset="-120"/>
              </a:rPr>
              <a:t>土地汙染評估調查及檢測費用負擔及釐清汙染責任歸屬</a:t>
            </a:r>
            <a:r>
              <a:rPr lang="zh-TW" altLang="en-US" sz="3800" b="1" dirty="0" smtClean="0">
                <a:latin typeface="標楷體" pitchFamily="65" charset="-120"/>
                <a:ea typeface="標楷體" pitchFamily="65" charset="-120"/>
              </a:rPr>
              <a:t>。</a:t>
            </a:r>
            <a:endParaRPr lang="en-US" altLang="zh-TW" sz="3800" b="1" dirty="0" smtClean="0">
              <a:latin typeface="標楷體" pitchFamily="65" charset="-120"/>
              <a:ea typeface="標楷體" pitchFamily="65" charset="-120"/>
            </a:endParaRPr>
          </a:p>
          <a:p>
            <a:pPr>
              <a:buNone/>
            </a:pPr>
            <a:r>
              <a:rPr lang="zh-TW" altLang="en-US" sz="3800" b="1" dirty="0">
                <a:latin typeface="標楷體" pitchFamily="65" charset="-120"/>
                <a:ea typeface="標楷體" pitchFamily="65" charset="-120"/>
              </a:rPr>
              <a:t> </a:t>
            </a:r>
            <a:r>
              <a:rPr lang="zh-TW" altLang="en-US" sz="3800" b="1" dirty="0" smtClean="0">
                <a:latin typeface="標楷體" pitchFamily="65" charset="-120"/>
                <a:ea typeface="標楷體" pitchFamily="65" charset="-120"/>
              </a:rPr>
              <a:t> </a:t>
            </a:r>
            <a:r>
              <a:rPr lang="zh-TW" altLang="en-US" sz="3600" b="1" dirty="0" smtClean="0">
                <a:solidFill>
                  <a:srgbClr val="FF0000"/>
                </a:solidFill>
                <a:latin typeface="標楷體" pitchFamily="65" charset="-120"/>
                <a:ea typeface="標楷體" pitchFamily="65" charset="-120"/>
              </a:rPr>
              <a:t>法院標售</a:t>
            </a:r>
            <a:r>
              <a:rPr lang="zh-TW" altLang="en-US" sz="3600" b="1" dirty="0" smtClean="0">
                <a:latin typeface="標楷體" pitchFamily="65" charset="-120"/>
                <a:ea typeface="標楷體" pitchFamily="65" charset="-120"/>
              </a:rPr>
              <a:t>土地</a:t>
            </a: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查詢原先使用狀況，是否為指定公告事業所使用、可能汙染狀況、列管情形，</a:t>
            </a:r>
            <a:r>
              <a:rPr lang="zh-TW" altLang="en-US" sz="3600" b="1" dirty="0" smtClean="0">
                <a:solidFill>
                  <a:srgbClr val="FF0000"/>
                </a:solidFill>
                <a:latin typeface="標楷體" pitchFamily="65" charset="-120"/>
                <a:ea typeface="標楷體" pitchFamily="65" charset="-120"/>
              </a:rPr>
              <a:t>拍定後必須負擔之汙染評估調查及檢查費用或相關整治成本及能否順利設廠。</a:t>
            </a:r>
            <a:endParaRPr lang="en-US" altLang="zh-TW" sz="3800" b="1" dirty="0" smtClean="0">
              <a:solidFill>
                <a:srgbClr val="FF0000"/>
              </a:solidFill>
              <a:latin typeface="標楷體" pitchFamily="65" charset="-120"/>
              <a:ea typeface="標楷體" pitchFamily="65" charset="-120"/>
            </a:endParaRPr>
          </a:p>
          <a:p>
            <a:pPr algn="ctr">
              <a:buNone/>
            </a:pPr>
            <a:r>
              <a:rPr lang="zh-TW" altLang="en-US" sz="3800" dirty="0" smtClean="0">
                <a:latin typeface="標楷體" pitchFamily="65" charset="-120"/>
                <a:ea typeface="標楷體" pitchFamily="65" charset="-120"/>
                <a:hlinkClick r:id="rId2" action="ppaction://hlinkfile"/>
              </a:rPr>
              <a:t>例</a:t>
            </a:r>
            <a:r>
              <a:rPr lang="en-US" altLang="zh-TW" sz="3800" dirty="0" smtClean="0">
                <a:latin typeface="標楷體" pitchFamily="65" charset="-120"/>
                <a:ea typeface="標楷體" pitchFamily="65" charset="-120"/>
                <a:hlinkClick r:id="rId2" action="ppaction://hlinkfile"/>
              </a:rPr>
              <a:t>8-1</a:t>
            </a:r>
            <a:endParaRPr lang="zh-TW" altLang="en-US" sz="3800" dirty="0">
              <a:latin typeface="標楷體" pitchFamily="65" charset="-120"/>
              <a:ea typeface="標楷體" pitchFamily="65" charset="-120"/>
            </a:endParaRPr>
          </a:p>
        </p:txBody>
      </p:sp>
    </p:spTree>
    <p:extLst>
      <p:ext uri="{BB962C8B-B14F-4D97-AF65-F5344CB8AC3E}">
        <p14:creationId xmlns:p14="http://schemas.microsoft.com/office/powerpoint/2010/main" val="400293200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764705"/>
            <a:ext cx="8820472" cy="5129072"/>
          </a:xfrm>
        </p:spPr>
        <p:txBody>
          <a:bodyPr>
            <a:normAutofit fontScale="92500" lnSpcReduction="10000"/>
          </a:bodyPr>
          <a:lstStyle/>
          <a:p>
            <a:pPr marL="0" indent="0">
              <a:buNone/>
            </a:pPr>
            <a:r>
              <a:rPr lang="zh-TW" altLang="en-US" sz="5200" dirty="0" smtClean="0">
                <a:latin typeface="標楷體" pitchFamily="65" charset="-120"/>
                <a:ea typeface="標楷體" pitchFamily="65" charset="-120"/>
              </a:rPr>
              <a:t>十四、非都市土地更正分區商機</a:t>
            </a:r>
            <a:endParaRPr lang="en-US" altLang="zh-TW" sz="5200" dirty="0" smtClean="0">
              <a:latin typeface="標楷體" pitchFamily="65" charset="-120"/>
              <a:ea typeface="標楷體" pitchFamily="65" charset="-120"/>
            </a:endParaRPr>
          </a:p>
          <a:p>
            <a:pPr marL="0" indent="0">
              <a:buNone/>
            </a:pPr>
            <a:endParaRPr lang="en-US" altLang="zh-TW" sz="4800" b="1" dirty="0" smtClean="0">
              <a:latin typeface="標楷體" pitchFamily="65" charset="-120"/>
              <a:ea typeface="標楷體" pitchFamily="65" charset="-120"/>
            </a:endParaRPr>
          </a:p>
          <a:p>
            <a:pPr marL="0" indent="0">
              <a:buNone/>
            </a:pPr>
            <a:r>
              <a:rPr lang="zh-TW" altLang="en-US" sz="4800" b="1" dirty="0" smtClean="0">
                <a:latin typeface="標楷體" pitchFamily="65" charset="-120"/>
                <a:ea typeface="標楷體" pitchFamily="65" charset="-120"/>
              </a:rPr>
              <a:t>都外土地</a:t>
            </a:r>
            <a:endParaRPr lang="en-US" altLang="zh-TW" sz="4800" b="1" dirty="0" smtClean="0">
              <a:latin typeface="標楷體" pitchFamily="65" charset="-120"/>
              <a:ea typeface="標楷體" pitchFamily="65" charset="-120"/>
            </a:endParaRPr>
          </a:p>
          <a:p>
            <a:pPr marL="0" indent="0">
              <a:buNone/>
            </a:pPr>
            <a:r>
              <a:rPr lang="zh-TW" altLang="en-US" sz="4800" b="1" dirty="0" smtClean="0">
                <a:solidFill>
                  <a:srgbClr val="FF0000"/>
                </a:solidFill>
                <a:latin typeface="標楷體" pitchFamily="65" charset="-120"/>
                <a:ea typeface="標楷體" pitchFamily="65" charset="-120"/>
              </a:rPr>
              <a:t>更正分區</a:t>
            </a:r>
            <a:endParaRPr lang="en-US" altLang="zh-TW" sz="4800" b="1" dirty="0" smtClean="0">
              <a:solidFill>
                <a:srgbClr val="FF0000"/>
              </a:solidFill>
              <a:latin typeface="標楷體" pitchFamily="65" charset="-120"/>
              <a:ea typeface="標楷體" pitchFamily="65" charset="-120"/>
            </a:endParaRPr>
          </a:p>
          <a:p>
            <a:pPr marL="0" indent="0">
              <a:buNone/>
            </a:pPr>
            <a:r>
              <a:rPr lang="zh-TW" altLang="en-US" sz="4800" b="1" dirty="0" smtClean="0">
                <a:latin typeface="標楷體" pitchFamily="65" charset="-120"/>
                <a:ea typeface="標楷體" pitchFamily="65" charset="-120"/>
              </a:rPr>
              <a:t>再變更甲、乙、丙建</a:t>
            </a:r>
            <a:endParaRPr lang="en-US" altLang="zh-TW" sz="4800" b="1" dirty="0" smtClean="0">
              <a:latin typeface="標楷體" pitchFamily="65" charset="-120"/>
              <a:ea typeface="標楷體" pitchFamily="65" charset="-120"/>
            </a:endParaRPr>
          </a:p>
          <a:p>
            <a:pPr marL="0" indent="0">
              <a:buNone/>
            </a:pPr>
            <a:endParaRPr lang="en-US" altLang="zh-TW" sz="4400" dirty="0">
              <a:latin typeface="標楷體" pitchFamily="65" charset="-120"/>
              <a:ea typeface="標楷體" pitchFamily="65" charset="-120"/>
            </a:endParaRPr>
          </a:p>
          <a:p>
            <a:pPr marL="0" indent="0">
              <a:buNone/>
            </a:pPr>
            <a:r>
              <a:rPr lang="zh-TW" altLang="en-US" sz="4400" dirty="0" smtClean="0">
                <a:latin typeface="標楷體" pitchFamily="65" charset="-120"/>
                <a:ea typeface="標楷體" pitchFamily="65" charset="-120"/>
                <a:hlinkClick r:id="rId2" action="ppaction://hlinkfile"/>
              </a:rPr>
              <a:t>例</a:t>
            </a:r>
            <a:r>
              <a:rPr lang="en-US" altLang="zh-TW" sz="4400" dirty="0" smtClean="0">
                <a:latin typeface="標楷體" pitchFamily="65" charset="-120"/>
                <a:ea typeface="標楷體" pitchFamily="65" charset="-120"/>
                <a:hlinkClick r:id="rId2" action="ppaction://hlinkfile"/>
              </a:rPr>
              <a:t>6</a:t>
            </a:r>
            <a:endParaRPr lang="zh-TW" altLang="en-US" sz="4400" dirty="0">
              <a:latin typeface="標楷體" pitchFamily="65" charset="-120"/>
              <a:ea typeface="標楷體" pitchFamily="65" charset="-120"/>
            </a:endParaRPr>
          </a:p>
        </p:txBody>
      </p:sp>
    </p:spTree>
    <p:extLst>
      <p:ext uri="{BB962C8B-B14F-4D97-AF65-F5344CB8AC3E}">
        <p14:creationId xmlns:p14="http://schemas.microsoft.com/office/powerpoint/2010/main" val="650337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548680"/>
            <a:ext cx="8820472" cy="1143000"/>
          </a:xfrm>
        </p:spPr>
        <p:txBody>
          <a:bodyPr>
            <a:normAutofit fontScale="90000"/>
          </a:bodyPr>
          <a:lstStyle/>
          <a:p>
            <a:r>
              <a:rPr lang="zh-TW" altLang="en-US" dirty="0" smtClean="0">
                <a:latin typeface="標楷體"/>
                <a:ea typeface="標楷體"/>
              </a:rPr>
              <a:t>十五、</a:t>
            </a:r>
            <a:r>
              <a:rPr lang="zh-TW" altLang="en-US" b="1" dirty="0" smtClean="0">
                <a:latin typeface="標楷體" pitchFamily="65" charset="-120"/>
                <a:ea typeface="標楷體" pitchFamily="65" charset="-120"/>
              </a:rPr>
              <a:t>非建築用地</a:t>
            </a:r>
            <a:r>
              <a:rPr lang="zh-TW" altLang="en-US" sz="4900" b="1" dirty="0" smtClean="0">
                <a:solidFill>
                  <a:srgbClr val="FF0000"/>
                </a:solidFill>
                <a:latin typeface="標楷體" pitchFamily="65" charset="-120"/>
                <a:ea typeface="標楷體" pitchFamily="65" charset="-120"/>
              </a:rPr>
              <a:t>更正編定</a:t>
            </a:r>
            <a:r>
              <a:rPr lang="zh-TW" altLang="en-US" b="1" dirty="0" smtClean="0">
                <a:latin typeface="標楷體" pitchFamily="65" charset="-120"/>
                <a:ea typeface="標楷體" pitchFamily="65" charset="-120"/>
              </a:rPr>
              <a:t>商機</a:t>
            </a:r>
            <a:r>
              <a:rPr lang="zh-TW" altLang="en-US" b="1" dirty="0">
                <a:latin typeface="標楷體" pitchFamily="65" charset="-120"/>
                <a:ea typeface="標楷體" pitchFamily="65" charset="-120"/>
              </a:rPr>
              <a:t>一</a:t>
            </a:r>
          </a:p>
        </p:txBody>
      </p:sp>
      <p:sp>
        <p:nvSpPr>
          <p:cNvPr id="3" name="內容版面配置區 2"/>
          <p:cNvSpPr>
            <a:spLocks noGrp="1"/>
          </p:cNvSpPr>
          <p:nvPr>
            <p:ph idx="1"/>
          </p:nvPr>
        </p:nvSpPr>
        <p:spPr/>
        <p:txBody>
          <a:bodyPr/>
          <a:lstStyle/>
          <a:p>
            <a:pPr marL="0" indent="0">
              <a:buNone/>
            </a:pPr>
            <a:r>
              <a:rPr lang="zh-TW" altLang="en-US" sz="3600" b="1" dirty="0" smtClean="0">
                <a:latin typeface="標楷體" pitchFamily="65" charset="-120"/>
                <a:ea typeface="標楷體" pitchFamily="65" charset="-120"/>
              </a:rPr>
              <a:t>全國統一日期</a:t>
            </a:r>
            <a:endParaRPr lang="en-US" altLang="zh-TW" sz="3600" b="1" dirty="0" smtClean="0">
              <a:latin typeface="標楷體" pitchFamily="65" charset="-120"/>
              <a:ea typeface="標楷體" pitchFamily="65" charset="-120"/>
            </a:endParaRPr>
          </a:p>
          <a:p>
            <a:pPr marL="0" indent="0">
              <a:buNone/>
            </a:pP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一</a:t>
            </a:r>
            <a:r>
              <a:rPr lang="en-US" altLang="zh-TW" sz="3200" b="1" dirty="0" smtClean="0">
                <a:latin typeface="標楷體" pitchFamily="65" charset="-120"/>
                <a:ea typeface="標楷體" pitchFamily="65" charset="-120"/>
              </a:rPr>
              <a:t>)</a:t>
            </a:r>
            <a:r>
              <a:rPr lang="zh-TW" altLang="en-US" sz="3200" b="1" dirty="0" smtClean="0">
                <a:solidFill>
                  <a:srgbClr val="FF0000"/>
                </a:solidFill>
                <a:latin typeface="標楷體" pitchFamily="65" charset="-120"/>
                <a:ea typeface="標楷體" pitchFamily="65" charset="-120"/>
              </a:rPr>
              <a:t>田地目→ </a:t>
            </a:r>
            <a:r>
              <a:rPr lang="en-US" altLang="zh-TW" sz="3200" b="1" dirty="0" smtClean="0">
                <a:solidFill>
                  <a:srgbClr val="FF0000"/>
                </a:solidFill>
                <a:latin typeface="標楷體" pitchFamily="65" charset="-120"/>
                <a:ea typeface="標楷體" pitchFamily="65" charset="-120"/>
              </a:rPr>
              <a:t>1-12</a:t>
            </a:r>
            <a:r>
              <a:rPr lang="zh-TW" altLang="en-US" sz="3200" b="1" dirty="0" smtClean="0">
                <a:solidFill>
                  <a:srgbClr val="FF0000"/>
                </a:solidFill>
                <a:latin typeface="標楷體" pitchFamily="65" charset="-120"/>
                <a:ea typeface="標楷體" pitchFamily="65" charset="-120"/>
              </a:rPr>
              <a:t>等則</a:t>
            </a:r>
            <a:r>
              <a:rPr lang="en-US" altLang="zh-TW" sz="3200" b="1" dirty="0" smtClean="0">
                <a:solidFill>
                  <a:srgbClr val="FF0000"/>
                </a:solidFill>
                <a:latin typeface="標楷體" pitchFamily="65" charset="-120"/>
                <a:ea typeface="標楷體" pitchFamily="65" charset="-120"/>
              </a:rPr>
              <a:t>(62.12.24)</a:t>
            </a:r>
          </a:p>
          <a:p>
            <a:pPr marL="0" indent="0">
              <a:buNone/>
            </a:pP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二</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田地目</a:t>
            </a:r>
            <a:r>
              <a:rPr lang="zh-TW" altLang="en-US" sz="3200" b="1" dirty="0" smtClean="0">
                <a:latin typeface="標楷體"/>
                <a:ea typeface="標楷體"/>
              </a:rPr>
              <a:t>→</a:t>
            </a:r>
            <a:r>
              <a:rPr lang="en-US" altLang="zh-TW" sz="3200" b="1" dirty="0" smtClean="0">
                <a:latin typeface="標楷體"/>
                <a:ea typeface="標楷體"/>
              </a:rPr>
              <a:t>13-26</a:t>
            </a:r>
            <a:r>
              <a:rPr lang="zh-TW" altLang="en-US" sz="3200" b="1" dirty="0" smtClean="0">
                <a:latin typeface="標楷體"/>
                <a:ea typeface="標楷體"/>
              </a:rPr>
              <a:t>等則</a:t>
            </a:r>
            <a:r>
              <a:rPr lang="en-US" altLang="zh-TW" sz="3200" b="1" dirty="0" smtClean="0">
                <a:latin typeface="標楷體"/>
                <a:ea typeface="標楷體"/>
              </a:rPr>
              <a:t>(64.12.31)</a:t>
            </a:r>
          </a:p>
          <a:p>
            <a:pPr marL="0" indent="0">
              <a:buNone/>
            </a:pPr>
            <a:r>
              <a:rPr lang="en-US" altLang="zh-TW" sz="3200" b="1" dirty="0" smtClean="0">
                <a:latin typeface="標楷體"/>
                <a:ea typeface="標楷體"/>
              </a:rPr>
              <a:t>(</a:t>
            </a:r>
            <a:r>
              <a:rPr lang="zh-TW" altLang="en-US" sz="3200" b="1" dirty="0">
                <a:latin typeface="標楷體"/>
                <a:ea typeface="標楷體"/>
              </a:rPr>
              <a:t>三</a:t>
            </a:r>
            <a:r>
              <a:rPr lang="en-US" altLang="zh-TW" sz="3200" b="1" dirty="0" smtClean="0">
                <a:latin typeface="標楷體"/>
                <a:ea typeface="標楷體"/>
              </a:rPr>
              <a:t>)</a:t>
            </a:r>
            <a:r>
              <a:rPr lang="zh-TW" altLang="en-US" sz="3200" b="1" dirty="0" smtClean="0">
                <a:solidFill>
                  <a:srgbClr val="FF0000"/>
                </a:solidFill>
                <a:latin typeface="標楷體"/>
                <a:ea typeface="標楷體"/>
              </a:rPr>
              <a:t>農地重劃區→</a:t>
            </a:r>
            <a:r>
              <a:rPr lang="en-US" altLang="zh-TW" sz="3200" b="1" dirty="0" smtClean="0">
                <a:solidFill>
                  <a:srgbClr val="FF0000"/>
                </a:solidFill>
                <a:latin typeface="標楷體"/>
                <a:ea typeface="標楷體"/>
              </a:rPr>
              <a:t>63.5.28</a:t>
            </a:r>
          </a:p>
          <a:p>
            <a:pPr marL="0" indent="0">
              <a:buNone/>
            </a:pPr>
            <a:r>
              <a:rPr lang="en-US" altLang="zh-TW" b="1" dirty="0" smtClean="0">
                <a:latin typeface="標楷體"/>
                <a:ea typeface="標楷體"/>
              </a:rPr>
              <a:t>(</a:t>
            </a:r>
            <a:r>
              <a:rPr lang="zh-TW" altLang="en-US" b="1" dirty="0" smtClean="0">
                <a:latin typeface="標楷體"/>
                <a:ea typeface="標楷體"/>
              </a:rPr>
              <a:t>四</a:t>
            </a:r>
            <a:r>
              <a:rPr lang="en-US" altLang="zh-TW" b="1" dirty="0" smtClean="0">
                <a:latin typeface="標楷體"/>
                <a:ea typeface="標楷體"/>
              </a:rPr>
              <a:t>)</a:t>
            </a:r>
            <a:r>
              <a:rPr lang="zh-TW" altLang="en-US" sz="4000" b="1" dirty="0">
                <a:solidFill>
                  <a:srgbClr val="FF0000"/>
                </a:solidFill>
                <a:latin typeface="標楷體"/>
                <a:ea typeface="標楷體"/>
              </a:rPr>
              <a:t>田地目以外</a:t>
            </a:r>
            <a:r>
              <a:rPr lang="zh-TW" altLang="en-US" b="1" dirty="0">
                <a:latin typeface="標楷體"/>
                <a:ea typeface="標楷體"/>
              </a:rPr>
              <a:t>→各縣市</a:t>
            </a:r>
            <a:r>
              <a:rPr lang="zh-TW" altLang="en-US" sz="4400" b="1" dirty="0">
                <a:solidFill>
                  <a:srgbClr val="FF0000"/>
                </a:solidFill>
                <a:latin typeface="標楷體"/>
                <a:ea typeface="標楷體"/>
              </a:rPr>
              <a:t>編定</a:t>
            </a:r>
            <a:r>
              <a:rPr lang="zh-TW" altLang="en-US" sz="4400" b="1" dirty="0" smtClean="0">
                <a:solidFill>
                  <a:srgbClr val="FF0000"/>
                </a:solidFill>
                <a:latin typeface="標楷體"/>
                <a:ea typeface="標楷體"/>
              </a:rPr>
              <a:t>日期</a:t>
            </a:r>
            <a:endParaRPr lang="en-US" altLang="zh-TW" b="1" dirty="0" smtClean="0">
              <a:solidFill>
                <a:srgbClr val="FF0000"/>
              </a:solidFill>
              <a:latin typeface="標楷體"/>
              <a:ea typeface="標楷體"/>
            </a:endParaRPr>
          </a:p>
          <a:p>
            <a:pPr marL="0" indent="0">
              <a:buNone/>
            </a:pPr>
            <a:r>
              <a:rPr lang="zh-TW" altLang="en-US" sz="4000" b="1" dirty="0" smtClean="0">
                <a:latin typeface="標楷體"/>
                <a:ea typeface="標楷體"/>
                <a:hlinkClick r:id="rId2" action="ppaction://hlinkfile"/>
              </a:rPr>
              <a:t>例</a:t>
            </a:r>
            <a:r>
              <a:rPr lang="en-US" altLang="zh-TW" sz="4000" b="1" dirty="0" smtClean="0">
                <a:latin typeface="標楷體"/>
                <a:ea typeface="標楷體"/>
                <a:hlinkClick r:id="rId2" action="ppaction://hlinkfile"/>
              </a:rPr>
              <a:t>3</a:t>
            </a:r>
            <a:endParaRPr lang="en-US" altLang="zh-TW" sz="4000" b="1" dirty="0" smtClean="0">
              <a:latin typeface="標楷體"/>
              <a:ea typeface="標楷體"/>
            </a:endParaRPr>
          </a:p>
          <a:p>
            <a:pPr marL="0" indent="0">
              <a:buNone/>
            </a:pP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924232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69632"/>
            <a:ext cx="8640960" cy="1143000"/>
          </a:xfrm>
        </p:spPr>
        <p:txBody>
          <a:bodyPr>
            <a:normAutofit fontScale="90000"/>
          </a:bodyPr>
          <a:lstStyle/>
          <a:p>
            <a:r>
              <a:rPr lang="zh-TW" altLang="en-US" dirty="0" smtClean="0">
                <a:latin typeface="標楷體" pitchFamily="65" charset="-120"/>
                <a:ea typeface="標楷體" pitchFamily="65" charset="-120"/>
              </a:rPr>
              <a:t>十五、</a:t>
            </a:r>
            <a:r>
              <a:rPr lang="zh-TW" altLang="en-US" b="1" dirty="0" smtClean="0">
                <a:latin typeface="標楷體" pitchFamily="65" charset="-120"/>
                <a:ea typeface="標楷體" pitchFamily="65" charset="-120"/>
              </a:rPr>
              <a:t>非建築用地</a:t>
            </a:r>
            <a:r>
              <a:rPr lang="zh-TW" altLang="en-US" b="1" dirty="0" smtClean="0">
                <a:solidFill>
                  <a:srgbClr val="FF0000"/>
                </a:solidFill>
                <a:latin typeface="標楷體" pitchFamily="65" charset="-120"/>
                <a:ea typeface="標楷體" pitchFamily="65" charset="-120"/>
              </a:rPr>
              <a:t>更正編定</a:t>
            </a:r>
            <a:r>
              <a:rPr lang="zh-TW" altLang="en-US" b="1" dirty="0" smtClean="0">
                <a:latin typeface="標楷體" pitchFamily="65" charset="-120"/>
                <a:ea typeface="標楷體" pitchFamily="65" charset="-120"/>
              </a:rPr>
              <a:t>商機</a:t>
            </a:r>
            <a:r>
              <a:rPr lang="zh-TW" altLang="en-US" b="1" dirty="0">
                <a:latin typeface="標楷體" pitchFamily="65" charset="-120"/>
                <a:ea typeface="標楷體" pitchFamily="65" charset="-120"/>
              </a:rPr>
              <a:t>二</a:t>
            </a:r>
          </a:p>
        </p:txBody>
      </p:sp>
      <p:sp>
        <p:nvSpPr>
          <p:cNvPr id="3" name="內容版面配置區 2"/>
          <p:cNvSpPr>
            <a:spLocks noGrp="1"/>
          </p:cNvSpPr>
          <p:nvPr>
            <p:ph idx="1"/>
          </p:nvPr>
        </p:nvSpPr>
        <p:spPr>
          <a:xfrm>
            <a:off x="323528" y="1772816"/>
            <a:ext cx="8274496" cy="4297363"/>
          </a:xfrm>
        </p:spPr>
        <p:txBody>
          <a:bodyPr>
            <a:normAutofit lnSpcReduction="10000"/>
          </a:bodyPr>
          <a:lstStyle/>
          <a:p>
            <a:pPr marL="0" indent="0">
              <a:buNone/>
            </a:pPr>
            <a:endParaRPr lang="en-US" altLang="zh-TW" dirty="0" smtClean="0">
              <a:latin typeface="標楷體" pitchFamily="65" charset="-120"/>
              <a:ea typeface="標楷體" pitchFamily="65" charset="-120"/>
            </a:endParaRPr>
          </a:p>
          <a:p>
            <a:pPr marL="0" indent="0">
              <a:buNone/>
            </a:pPr>
            <a:r>
              <a:rPr lang="zh-TW" altLang="en-US" sz="3200" dirty="0" smtClean="0">
                <a:latin typeface="標楷體" pitchFamily="65" charset="-120"/>
                <a:ea typeface="標楷體" pitchFamily="65" charset="-120"/>
              </a:rPr>
              <a:t>一、</a:t>
            </a:r>
            <a:r>
              <a:rPr lang="zh-TW" altLang="en-US" sz="3200" b="1" dirty="0" smtClean="0">
                <a:solidFill>
                  <a:srgbClr val="FF0000"/>
                </a:solidFill>
                <a:latin typeface="標楷體" pitchFamily="65" charset="-120"/>
                <a:ea typeface="標楷體" pitchFamily="65" charset="-120"/>
              </a:rPr>
              <a:t>特定及一般農業區</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更正為</a:t>
            </a:r>
            <a:r>
              <a:rPr lang="zh-TW" altLang="en-US" sz="3200" b="1" dirty="0" smtClean="0">
                <a:solidFill>
                  <a:srgbClr val="FF0000"/>
                </a:solidFill>
                <a:latin typeface="標楷體" pitchFamily="65" charset="-120"/>
                <a:ea typeface="標楷體" pitchFamily="65" charset="-120"/>
              </a:rPr>
              <a:t>甲種</a:t>
            </a:r>
            <a:r>
              <a:rPr lang="zh-TW" altLang="en-US" sz="3200" b="1" dirty="0" smtClean="0">
                <a:latin typeface="標楷體" pitchFamily="65" charset="-120"/>
                <a:ea typeface="標楷體" pitchFamily="65" charset="-120"/>
              </a:rPr>
              <a:t>建築用地</a:t>
            </a:r>
            <a:endParaRPr lang="en-US" altLang="zh-TW" sz="3200" b="1" dirty="0" smtClean="0">
              <a:latin typeface="標楷體" pitchFamily="65" charset="-120"/>
              <a:ea typeface="標楷體" pitchFamily="65" charset="-120"/>
            </a:endParaRPr>
          </a:p>
          <a:p>
            <a:pPr marL="0" indent="0">
              <a:buNone/>
            </a:pPr>
            <a:r>
              <a:rPr lang="en-US" altLang="zh-TW" sz="3200" b="1" dirty="0">
                <a:latin typeface="標楷體" pitchFamily="65" charset="-120"/>
                <a:ea typeface="標楷體" pitchFamily="65" charset="-120"/>
              </a:rPr>
              <a:t> </a:t>
            </a:r>
            <a:r>
              <a:rPr lang="en-US" altLang="zh-TW" sz="3200" b="1" dirty="0" smtClean="0">
                <a:latin typeface="標楷體" pitchFamily="65" charset="-120"/>
                <a:ea typeface="標楷體" pitchFamily="65" charset="-120"/>
              </a:rPr>
              <a:t>   </a:t>
            </a:r>
            <a:r>
              <a:rPr lang="zh-TW" altLang="en-US" sz="3200" b="1" dirty="0">
                <a:latin typeface="標楷體" pitchFamily="65" charset="-120"/>
                <a:ea typeface="標楷體" pitchFamily="65" charset="-120"/>
              </a:rPr>
              <a:t>以</a:t>
            </a:r>
            <a:r>
              <a:rPr lang="zh-TW" altLang="en-US" sz="3200" b="1" dirty="0" smtClean="0">
                <a:latin typeface="標楷體" pitchFamily="65" charset="-120"/>
                <a:ea typeface="標楷體" pitchFamily="65" charset="-120"/>
              </a:rPr>
              <a:t>合法房屋面積以</a:t>
            </a:r>
            <a:r>
              <a:rPr lang="en-US" altLang="zh-TW" sz="3200" b="1" dirty="0" smtClean="0">
                <a:solidFill>
                  <a:srgbClr val="FF0000"/>
                </a:solidFill>
                <a:latin typeface="標楷體" pitchFamily="65" charset="-120"/>
                <a:ea typeface="標楷體" pitchFamily="65" charset="-120"/>
              </a:rPr>
              <a:t>60%</a:t>
            </a:r>
            <a:r>
              <a:rPr lang="zh-TW" altLang="en-US" sz="3200" b="1" dirty="0" smtClean="0">
                <a:solidFill>
                  <a:srgbClr val="FF0000"/>
                </a:solidFill>
                <a:latin typeface="標楷體" pitchFamily="65" charset="-120"/>
                <a:ea typeface="標楷體" pitchFamily="65" charset="-120"/>
              </a:rPr>
              <a:t>推算法空</a:t>
            </a:r>
            <a:r>
              <a:rPr lang="zh-TW" altLang="en-US" sz="3200" b="1" dirty="0" smtClean="0">
                <a:latin typeface="標楷體" pitchFamily="65" charset="-120"/>
                <a:ea typeface="標楷體" pitchFamily="65" charset="-120"/>
              </a:rPr>
              <a:t>。</a:t>
            </a:r>
            <a:endParaRPr lang="en-US" altLang="zh-TW" sz="3200" b="1" dirty="0" smtClean="0">
              <a:latin typeface="標楷體" pitchFamily="65" charset="-120"/>
              <a:ea typeface="標楷體" pitchFamily="65" charset="-120"/>
            </a:endParaRPr>
          </a:p>
          <a:p>
            <a:pPr marL="0" indent="0">
              <a:buNone/>
            </a:pPr>
            <a:r>
              <a:rPr lang="zh-TW" altLang="en-US" sz="3200" b="1" dirty="0" smtClean="0">
                <a:latin typeface="標楷體" pitchFamily="65" charset="-120"/>
                <a:ea typeface="標楷體" pitchFamily="65" charset="-120"/>
              </a:rPr>
              <a:t>二、山坡地保育區</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更正為</a:t>
            </a:r>
            <a:r>
              <a:rPr lang="zh-TW" altLang="en-US" sz="3200" b="1" dirty="0" smtClean="0">
                <a:solidFill>
                  <a:srgbClr val="FF0000"/>
                </a:solidFill>
                <a:latin typeface="標楷體" pitchFamily="65" charset="-120"/>
                <a:ea typeface="標楷體" pitchFamily="65" charset="-120"/>
              </a:rPr>
              <a:t>丙種</a:t>
            </a:r>
            <a:r>
              <a:rPr lang="zh-TW" altLang="en-US" sz="3200" b="1" dirty="0" smtClean="0">
                <a:latin typeface="標楷體" pitchFamily="65" charset="-120"/>
                <a:ea typeface="標楷體" pitchFamily="65" charset="-120"/>
              </a:rPr>
              <a:t>建築用地</a:t>
            </a:r>
            <a:endParaRPr lang="en-US" altLang="zh-TW" sz="3200" b="1" dirty="0" smtClean="0">
              <a:latin typeface="標楷體" pitchFamily="65" charset="-120"/>
              <a:ea typeface="標楷體" pitchFamily="65" charset="-120"/>
            </a:endParaRPr>
          </a:p>
          <a:p>
            <a:pPr marL="0" indent="0">
              <a:buNone/>
            </a:pPr>
            <a:r>
              <a:rPr lang="en-US" altLang="zh-TW" sz="3200" b="1" dirty="0">
                <a:latin typeface="標楷體" pitchFamily="65" charset="-120"/>
                <a:ea typeface="標楷體" pitchFamily="65" charset="-120"/>
              </a:rPr>
              <a:t> </a:t>
            </a:r>
            <a:r>
              <a:rPr lang="en-US" altLang="zh-TW" sz="3200" b="1" dirty="0" smtClean="0">
                <a:latin typeface="標楷體" pitchFamily="65" charset="-120"/>
                <a:ea typeface="標楷體" pitchFamily="65" charset="-120"/>
              </a:rPr>
              <a:t>   </a:t>
            </a:r>
            <a:r>
              <a:rPr lang="zh-TW" altLang="en-US" sz="3200" b="1" dirty="0" smtClean="0">
                <a:latin typeface="標楷體" pitchFamily="65" charset="-120"/>
                <a:ea typeface="標楷體" pitchFamily="65" charset="-120"/>
              </a:rPr>
              <a:t>以合法房屋面積以</a:t>
            </a:r>
            <a:r>
              <a:rPr lang="en-US" altLang="zh-TW" sz="3200" b="1" dirty="0" smtClean="0">
                <a:solidFill>
                  <a:srgbClr val="FF0000"/>
                </a:solidFill>
                <a:latin typeface="標楷體" pitchFamily="65" charset="-120"/>
                <a:ea typeface="標楷體" pitchFamily="65" charset="-120"/>
              </a:rPr>
              <a:t>40%</a:t>
            </a:r>
            <a:r>
              <a:rPr lang="zh-TW" altLang="en-US" sz="3200" b="1" dirty="0" smtClean="0">
                <a:solidFill>
                  <a:srgbClr val="FF0000"/>
                </a:solidFill>
                <a:latin typeface="標楷體" pitchFamily="65" charset="-120"/>
                <a:ea typeface="標楷體" pitchFamily="65" charset="-120"/>
              </a:rPr>
              <a:t>推算法空</a:t>
            </a:r>
            <a:r>
              <a:rPr lang="zh-TW" altLang="en-US" sz="3200" b="1" dirty="0" smtClean="0">
                <a:latin typeface="標楷體" pitchFamily="65" charset="-120"/>
                <a:ea typeface="標楷體" pitchFamily="65" charset="-120"/>
              </a:rPr>
              <a:t>。</a:t>
            </a:r>
            <a:endParaRPr lang="en-US" altLang="zh-TW" sz="3200" b="1" dirty="0" smtClean="0">
              <a:latin typeface="標楷體" pitchFamily="65" charset="-120"/>
              <a:ea typeface="標楷體" pitchFamily="65" charset="-120"/>
            </a:endParaRPr>
          </a:p>
          <a:p>
            <a:pPr marL="0" indent="0">
              <a:buNone/>
            </a:pPr>
            <a:r>
              <a:rPr lang="zh-TW" altLang="en-US" sz="3200" b="1" dirty="0" smtClean="0">
                <a:latin typeface="標楷體" pitchFamily="65" charset="-120"/>
                <a:ea typeface="標楷體" pitchFamily="65" charset="-120"/>
              </a:rPr>
              <a:t>三、</a:t>
            </a:r>
            <a:r>
              <a:rPr lang="zh-TW" altLang="en-US" sz="3200" b="1" dirty="0" smtClean="0">
                <a:solidFill>
                  <a:srgbClr val="FF0000"/>
                </a:solidFill>
                <a:latin typeface="標楷體" pitchFamily="65" charset="-120"/>
                <a:ea typeface="標楷體" pitchFamily="65" charset="-120"/>
              </a:rPr>
              <a:t>一案土地部分更正</a:t>
            </a:r>
            <a:r>
              <a:rPr lang="zh-TW" altLang="en-US" sz="3200" b="1" dirty="0" smtClean="0">
                <a:latin typeface="標楷體" pitchFamily="65" charset="-120"/>
                <a:ea typeface="標楷體" pitchFamily="65" charset="-120"/>
              </a:rPr>
              <a:t>，分割後</a:t>
            </a:r>
            <a:r>
              <a:rPr lang="zh-TW" altLang="en-US" sz="3200" b="1" dirty="0" smtClean="0">
                <a:solidFill>
                  <a:srgbClr val="FF0000"/>
                </a:solidFill>
                <a:latin typeface="標楷體" pitchFamily="65" charset="-120"/>
                <a:ea typeface="標楷體" pitchFamily="65" charset="-120"/>
              </a:rPr>
              <a:t>餘</a:t>
            </a:r>
            <a:r>
              <a:rPr lang="en-US" altLang="zh-TW" sz="3200" b="1" dirty="0" smtClean="0">
                <a:solidFill>
                  <a:srgbClr val="FF0000"/>
                </a:solidFill>
                <a:latin typeface="標楷體" pitchFamily="65" charset="-120"/>
                <a:ea typeface="標楷體" pitchFamily="65" charset="-120"/>
              </a:rPr>
              <a:t>50</a:t>
            </a:r>
            <a:r>
              <a:rPr lang="zh-TW" altLang="en-US" sz="3200" b="1" dirty="0" smtClean="0">
                <a:solidFill>
                  <a:srgbClr val="FF0000"/>
                </a:solidFill>
                <a:latin typeface="標楷體" pitchFamily="65" charset="-120"/>
                <a:ea typeface="標楷體" pitchFamily="65" charset="-120"/>
              </a:rPr>
              <a:t>平方公</a:t>
            </a:r>
            <a:endParaRPr lang="en-US" altLang="zh-TW" sz="3200" b="1" dirty="0" smtClean="0">
              <a:solidFill>
                <a:srgbClr val="FF0000"/>
              </a:solidFill>
              <a:latin typeface="標楷體" pitchFamily="65" charset="-120"/>
              <a:ea typeface="標楷體" pitchFamily="65" charset="-120"/>
            </a:endParaRPr>
          </a:p>
          <a:p>
            <a:pPr marL="0" indent="0">
              <a:buNone/>
            </a:pPr>
            <a:r>
              <a:rPr lang="en-US" altLang="zh-TW" sz="3200" b="1" dirty="0">
                <a:solidFill>
                  <a:srgbClr val="FF0000"/>
                </a:solidFill>
                <a:latin typeface="標楷體" pitchFamily="65" charset="-120"/>
                <a:ea typeface="標楷體" pitchFamily="65" charset="-120"/>
              </a:rPr>
              <a:t> </a:t>
            </a:r>
            <a:r>
              <a:rPr lang="en-US" altLang="zh-TW" sz="3200" b="1" dirty="0" smtClean="0">
                <a:solidFill>
                  <a:srgbClr val="FF0000"/>
                </a:solidFill>
                <a:latin typeface="標楷體" pitchFamily="65" charset="-120"/>
                <a:ea typeface="標楷體" pitchFamily="65" charset="-120"/>
              </a:rPr>
              <a:t>   </a:t>
            </a:r>
            <a:r>
              <a:rPr lang="zh-TW" altLang="en-US" sz="3200" b="1" dirty="0" smtClean="0">
                <a:solidFill>
                  <a:srgbClr val="FF0000"/>
                </a:solidFill>
                <a:latin typeface="標楷體" pitchFamily="65" charset="-120"/>
                <a:ea typeface="標楷體" pitchFamily="65" charset="-120"/>
              </a:rPr>
              <a:t>尺，一併更正。</a:t>
            </a:r>
            <a:endParaRPr lang="en-US" altLang="zh-TW" sz="3200" b="1" dirty="0" smtClean="0">
              <a:solidFill>
                <a:srgbClr val="FF0000"/>
              </a:solidFill>
              <a:latin typeface="標楷體" pitchFamily="65" charset="-120"/>
              <a:ea typeface="標楷體" pitchFamily="65" charset="-120"/>
            </a:endParaRPr>
          </a:p>
          <a:p>
            <a:pPr marL="0" indent="0">
              <a:buNone/>
            </a:pPr>
            <a:r>
              <a:rPr lang="zh-TW" altLang="en-US" sz="3200" b="1" dirty="0" smtClean="0">
                <a:latin typeface="標楷體" pitchFamily="65" charset="-120"/>
                <a:ea typeface="標楷體" pitchFamily="65" charset="-120"/>
              </a:rPr>
              <a:t>四、</a:t>
            </a:r>
            <a:r>
              <a:rPr lang="zh-TW" altLang="en-US" sz="3200" b="1" dirty="0" smtClean="0">
                <a:solidFill>
                  <a:srgbClr val="FF0000"/>
                </a:solidFill>
                <a:latin typeface="標楷體" pitchFamily="65" charset="-120"/>
                <a:ea typeface="標楷體" pitchFamily="65" charset="-120"/>
              </a:rPr>
              <a:t>不用交回饋金</a:t>
            </a:r>
            <a:endParaRPr lang="zh-TW" altLang="en-US" sz="3200" b="1"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3239925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04664"/>
            <a:ext cx="8229600" cy="1143000"/>
          </a:xfrm>
        </p:spPr>
        <p:txBody>
          <a:bodyPr/>
          <a:lstStyle/>
          <a:p>
            <a:r>
              <a:rPr lang="zh-TW" altLang="en-US" dirty="0" smtClean="0">
                <a:latin typeface="標楷體"/>
                <a:ea typeface="標楷體"/>
              </a:rPr>
              <a:t>十六、</a:t>
            </a:r>
            <a:r>
              <a:rPr lang="zh-TW" altLang="en-US" sz="4800" b="1" dirty="0" smtClean="0">
                <a:solidFill>
                  <a:srgbClr val="FF0000"/>
                </a:solidFill>
                <a:latin typeface="標楷體" pitchFamily="65" charset="-120"/>
                <a:ea typeface="標楷體" pitchFamily="65" charset="-120"/>
              </a:rPr>
              <a:t>山坡地之陷井</a:t>
            </a:r>
            <a:endParaRPr lang="zh-TW" altLang="en-US" sz="4800" b="1"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467544" y="1628800"/>
            <a:ext cx="8229600" cy="4389120"/>
          </a:xfrm>
        </p:spPr>
        <p:txBody>
          <a:bodyPr>
            <a:noAutofit/>
          </a:bodyPr>
          <a:lstStyle/>
          <a:p>
            <a:pPr marL="0" indent="0">
              <a:buNone/>
            </a:pPr>
            <a:r>
              <a:rPr lang="zh-TW" altLang="en-US" sz="2800" b="1" dirty="0" smtClean="0">
                <a:latin typeface="標楷體" pitchFamily="65" charset="-120"/>
                <a:ea typeface="標楷體" pitchFamily="65" charset="-120"/>
              </a:rPr>
              <a:t>參考</a:t>
            </a:r>
            <a:r>
              <a:rPr lang="en-US" altLang="zh-TW" sz="28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山坡地保育利用條例第三條</a:t>
            </a:r>
            <a:endParaRPr lang="en-US" altLang="zh-TW" sz="2800" b="1" dirty="0" smtClean="0">
              <a:latin typeface="標楷體" pitchFamily="65" charset="-120"/>
              <a:ea typeface="標楷體" pitchFamily="65" charset="-120"/>
            </a:endParaRPr>
          </a:p>
          <a:p>
            <a:pPr marL="0" indent="0">
              <a:buNone/>
            </a:pPr>
            <a:r>
              <a:rPr lang="zh-TW" altLang="en-US" sz="2800" b="1" dirty="0" smtClean="0">
                <a:latin typeface="標楷體" pitchFamily="65" charset="-120"/>
                <a:ea typeface="標楷體" pitchFamily="65" charset="-120"/>
              </a:rPr>
              <a:t>本條例</a:t>
            </a:r>
            <a:r>
              <a:rPr lang="zh-TW" altLang="en-US" sz="2800" b="1" dirty="0">
                <a:latin typeface="標楷體" pitchFamily="65" charset="-120"/>
                <a:ea typeface="標楷體" pitchFamily="65" charset="-120"/>
              </a:rPr>
              <a:t>所稱山坡地，係指國有林事業區、試驗用林地及保安林地以外，</a:t>
            </a:r>
            <a:r>
              <a:rPr lang="zh-TW" altLang="en-US" sz="2800" b="1" dirty="0" smtClean="0">
                <a:latin typeface="標楷體" pitchFamily="65" charset="-120"/>
                <a:ea typeface="標楷體" pitchFamily="65" charset="-120"/>
              </a:rPr>
              <a:t>經中央</a:t>
            </a:r>
            <a:r>
              <a:rPr lang="zh-TW" altLang="en-US" sz="2800" b="1" dirty="0">
                <a:latin typeface="標楷體" pitchFamily="65" charset="-120"/>
                <a:ea typeface="標楷體" pitchFamily="65" charset="-120"/>
              </a:rPr>
              <a:t>或直轄市主管機關參照自然形勢、行政區域或保育、利用之需要，</a:t>
            </a:r>
            <a:r>
              <a:rPr lang="zh-TW" altLang="en-US" sz="2800" b="1" dirty="0" smtClean="0">
                <a:latin typeface="標楷體" pitchFamily="65" charset="-120"/>
                <a:ea typeface="標楷體" pitchFamily="65" charset="-120"/>
              </a:rPr>
              <a:t>就合</a:t>
            </a:r>
            <a:r>
              <a:rPr lang="zh-TW" altLang="en-US" sz="2800" b="1" dirty="0">
                <a:latin typeface="標楷體" pitchFamily="65" charset="-120"/>
                <a:ea typeface="標楷體" pitchFamily="65" charset="-120"/>
              </a:rPr>
              <a:t>於左列情形之一者劃定範圍，報請行政院核定公告之公、私有土地</a:t>
            </a:r>
            <a:r>
              <a:rPr lang="zh-TW" altLang="en-US" sz="2800" b="1" dirty="0" smtClean="0">
                <a:latin typeface="標楷體" pitchFamily="65" charset="-120"/>
                <a:ea typeface="標楷體" pitchFamily="65" charset="-120"/>
              </a:rPr>
              <a:t>：</a:t>
            </a:r>
            <a:endParaRPr lang="en-US" altLang="zh-TW" sz="2800" b="1" dirty="0" smtClean="0">
              <a:latin typeface="標楷體" pitchFamily="65" charset="-120"/>
              <a:ea typeface="標楷體" pitchFamily="65" charset="-120"/>
            </a:endParaRPr>
          </a:p>
          <a:p>
            <a:pPr marL="0" indent="0">
              <a:buNone/>
            </a:pPr>
            <a:r>
              <a:rPr lang="zh-TW" altLang="en-US" sz="2800" b="1" dirty="0" smtClean="0">
                <a:latin typeface="標楷體" pitchFamily="65" charset="-120"/>
                <a:ea typeface="標楷體" pitchFamily="65" charset="-120"/>
              </a:rPr>
              <a:t>一</a:t>
            </a:r>
            <a:r>
              <a:rPr lang="zh-TW" altLang="en-US" sz="2800" b="1" dirty="0">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標高在一百公尺以上者</a:t>
            </a:r>
            <a:r>
              <a:rPr lang="zh-TW" altLang="en-US" sz="2800" b="1" dirty="0" smtClean="0">
                <a:solidFill>
                  <a:srgbClr val="FF0000"/>
                </a:solidFill>
                <a:latin typeface="標楷體" pitchFamily="65" charset="-120"/>
                <a:ea typeface="標楷體" pitchFamily="65" charset="-120"/>
              </a:rPr>
              <a:t>。</a:t>
            </a:r>
            <a:endParaRPr lang="en-US" altLang="zh-TW" sz="2800" b="1" dirty="0" smtClean="0">
              <a:solidFill>
                <a:srgbClr val="FF0000"/>
              </a:solidFill>
              <a:latin typeface="標楷體" pitchFamily="65" charset="-120"/>
              <a:ea typeface="標楷體" pitchFamily="65" charset="-120"/>
            </a:endParaRPr>
          </a:p>
          <a:p>
            <a:pPr marL="0" indent="0">
              <a:buNone/>
            </a:pPr>
            <a:r>
              <a:rPr lang="zh-TW" altLang="en-US" sz="2800" b="1" dirty="0" smtClean="0">
                <a:latin typeface="標楷體" pitchFamily="65" charset="-120"/>
                <a:ea typeface="標楷體" pitchFamily="65" charset="-120"/>
              </a:rPr>
              <a:t>二</a:t>
            </a:r>
            <a:r>
              <a:rPr lang="zh-TW" altLang="en-US" sz="2800" b="1" dirty="0">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標高未滿一百公尺，</a:t>
            </a:r>
            <a:r>
              <a:rPr lang="zh-TW" altLang="en-US" b="1" dirty="0">
                <a:solidFill>
                  <a:srgbClr val="FF0000"/>
                </a:solidFill>
                <a:latin typeface="標楷體" pitchFamily="65" charset="-120"/>
                <a:ea typeface="標楷體" pitchFamily="65" charset="-120"/>
              </a:rPr>
              <a:t>而其平均坡度在</a:t>
            </a:r>
            <a:r>
              <a:rPr lang="zh-TW" altLang="en-US" b="1" dirty="0" smtClean="0">
                <a:solidFill>
                  <a:srgbClr val="FF0000"/>
                </a:solidFill>
                <a:latin typeface="標楷體" pitchFamily="65" charset="-120"/>
                <a:ea typeface="標楷體" pitchFamily="65" charset="-120"/>
              </a:rPr>
              <a:t>百分</a:t>
            </a:r>
            <a:endParaRPr lang="en-US" altLang="zh-TW" sz="2800" b="1" dirty="0" smtClean="0">
              <a:solidFill>
                <a:srgbClr val="FF0000"/>
              </a:solidFill>
              <a:latin typeface="標楷體" pitchFamily="65" charset="-120"/>
              <a:ea typeface="標楷體" pitchFamily="65" charset="-120"/>
            </a:endParaRPr>
          </a:p>
          <a:p>
            <a:pPr marL="0" indent="0">
              <a:buNone/>
            </a:pPr>
            <a:r>
              <a:rPr lang="en-US" altLang="zh-TW" sz="3600" b="1" dirty="0">
                <a:latin typeface="標楷體" pitchFamily="65" charset="-120"/>
                <a:ea typeface="標楷體" pitchFamily="65" charset="-120"/>
              </a:rPr>
              <a:t> </a:t>
            </a:r>
            <a:r>
              <a:rPr lang="en-US" altLang="zh-TW" sz="3600" b="1" dirty="0" smtClean="0">
                <a:latin typeface="標楷體" pitchFamily="65" charset="-120"/>
                <a:ea typeface="標楷體" pitchFamily="65" charset="-120"/>
              </a:rPr>
              <a:t>       </a:t>
            </a:r>
            <a:r>
              <a:rPr lang="zh-TW" altLang="en-US" sz="3600" b="1" dirty="0" smtClean="0">
                <a:latin typeface="標楷體" pitchFamily="65" charset="-120"/>
                <a:ea typeface="標楷體" pitchFamily="65" charset="-120"/>
              </a:rPr>
              <a:t>之</a:t>
            </a:r>
            <a:r>
              <a:rPr lang="zh-TW" altLang="en-US" sz="3600" b="1" dirty="0">
                <a:latin typeface="標楷體" pitchFamily="65" charset="-120"/>
                <a:ea typeface="標楷體" pitchFamily="65" charset="-120"/>
              </a:rPr>
              <a:t>五</a:t>
            </a:r>
            <a:r>
              <a:rPr lang="zh-TW" altLang="en-US" sz="3600" b="1" dirty="0" smtClean="0">
                <a:latin typeface="標楷體" pitchFamily="65" charset="-120"/>
                <a:ea typeface="標楷體" pitchFamily="65" charset="-120"/>
              </a:rPr>
              <a:t>以上者。</a:t>
            </a:r>
            <a:r>
              <a:rPr lang="en-US" altLang="zh-TW" sz="3600" b="1" dirty="0">
                <a:latin typeface="標楷體" pitchFamily="65" charset="-120"/>
                <a:ea typeface="標楷體" pitchFamily="65" charset="-120"/>
              </a:rPr>
              <a:t> </a:t>
            </a:r>
            <a:r>
              <a:rPr lang="en-US" altLang="zh-TW" sz="3600" b="1" dirty="0" smtClean="0">
                <a:latin typeface="標楷體" pitchFamily="65" charset="-120"/>
                <a:ea typeface="標楷體" pitchFamily="65" charset="-120"/>
              </a:rPr>
              <a:t>  </a:t>
            </a:r>
            <a:r>
              <a:rPr lang="zh-TW" altLang="en-US" sz="4000" dirty="0" smtClean="0">
                <a:hlinkClick r:id="rId3" action="ppaction://hlinkfile"/>
              </a:rPr>
              <a:t>例</a:t>
            </a:r>
            <a:r>
              <a:rPr lang="en-US" altLang="zh-TW" sz="4000" dirty="0" smtClean="0">
                <a:hlinkClick r:id="rId3" action="ppaction://hlinkfile"/>
              </a:rPr>
              <a:t>4</a:t>
            </a:r>
            <a:endParaRPr lang="zh-TW" altLang="en-US" sz="4000" dirty="0"/>
          </a:p>
        </p:txBody>
      </p:sp>
    </p:spTree>
    <p:extLst>
      <p:ext uri="{BB962C8B-B14F-4D97-AF65-F5344CB8AC3E}">
        <p14:creationId xmlns:p14="http://schemas.microsoft.com/office/powerpoint/2010/main" val="1921261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60648"/>
            <a:ext cx="8077200" cy="1143000"/>
          </a:xfrm>
        </p:spPr>
        <p:txBody>
          <a:bodyPr/>
          <a:lstStyle/>
          <a:p>
            <a:r>
              <a:rPr lang="zh-TW" altLang="en-US" dirty="0" smtClean="0">
                <a:latin typeface="標楷體"/>
                <a:ea typeface="標楷體"/>
              </a:rPr>
              <a:t>十七、面積更正陷井</a:t>
            </a:r>
            <a:endParaRPr lang="zh-TW" altLang="en-US" dirty="0"/>
          </a:p>
        </p:txBody>
      </p:sp>
      <p:sp>
        <p:nvSpPr>
          <p:cNvPr id="3" name="內容版面配置區 2"/>
          <p:cNvSpPr>
            <a:spLocks noGrp="1"/>
          </p:cNvSpPr>
          <p:nvPr>
            <p:ph idx="1"/>
          </p:nvPr>
        </p:nvSpPr>
        <p:spPr>
          <a:xfrm>
            <a:off x="251520" y="1628800"/>
            <a:ext cx="8568952" cy="5688631"/>
          </a:xfrm>
        </p:spPr>
        <p:txBody>
          <a:bodyPr>
            <a:normAutofit/>
          </a:bodyPr>
          <a:lstStyle/>
          <a:p>
            <a:pPr marL="0" indent="0">
              <a:buNone/>
            </a:pPr>
            <a:r>
              <a:rPr lang="zh-TW" altLang="en-US" sz="3500" b="1" dirty="0" smtClean="0">
                <a:latin typeface="標楷體" pitchFamily="65" charset="-120"/>
                <a:ea typeface="標楷體" pitchFamily="65" charset="-120"/>
              </a:rPr>
              <a:t>參考</a:t>
            </a:r>
            <a:r>
              <a:rPr lang="en-US" altLang="zh-TW" sz="3500" b="1" dirty="0" smtClean="0">
                <a:latin typeface="標楷體" pitchFamily="65" charset="-120"/>
                <a:ea typeface="標楷體" pitchFamily="65" charset="-120"/>
              </a:rPr>
              <a:t>:</a:t>
            </a:r>
            <a:r>
              <a:rPr lang="zh-TW" altLang="en-US" sz="3500" b="1" dirty="0" smtClean="0">
                <a:latin typeface="標楷體" pitchFamily="65" charset="-120"/>
                <a:ea typeface="標楷體" pitchFamily="65" charset="-120"/>
              </a:rPr>
              <a:t>地籍測量實施規則第</a:t>
            </a:r>
            <a:r>
              <a:rPr lang="en-US" altLang="zh-TW" sz="3500" b="1" dirty="0" smtClean="0">
                <a:latin typeface="標楷體" pitchFamily="65" charset="-120"/>
                <a:ea typeface="標楷體" pitchFamily="65" charset="-120"/>
              </a:rPr>
              <a:t>243</a:t>
            </a:r>
            <a:r>
              <a:rPr lang="zh-TW" altLang="en-US" sz="3500" b="1" dirty="0" smtClean="0">
                <a:latin typeface="標楷體" pitchFamily="65" charset="-120"/>
                <a:ea typeface="標楷體" pitchFamily="65" charset="-120"/>
              </a:rPr>
              <a:t>條</a:t>
            </a:r>
            <a:endParaRPr lang="en-US" altLang="zh-TW" sz="3500" b="1" dirty="0" smtClean="0">
              <a:latin typeface="標楷體" pitchFamily="65" charset="-120"/>
              <a:ea typeface="標楷體" pitchFamily="65" charset="-120"/>
            </a:endParaRPr>
          </a:p>
          <a:p>
            <a:pPr marL="0" indent="0">
              <a:buNone/>
            </a:pPr>
            <a:r>
              <a:rPr lang="zh-TW" altLang="en-US" sz="3500" b="1" dirty="0">
                <a:latin typeface="標楷體" pitchFamily="65" charset="-120"/>
                <a:ea typeface="標楷體" pitchFamily="65" charset="-120"/>
              </a:rPr>
              <a:t>分割土地面積之計算，依下列規定辦理：</a:t>
            </a:r>
            <a:br>
              <a:rPr lang="zh-TW" altLang="en-US" sz="3500" b="1" dirty="0">
                <a:latin typeface="標楷體" pitchFamily="65" charset="-120"/>
                <a:ea typeface="標楷體" pitchFamily="65" charset="-120"/>
              </a:rPr>
            </a:br>
            <a:r>
              <a:rPr lang="zh-TW" altLang="en-US" sz="3500" b="1" dirty="0">
                <a:latin typeface="標楷體" pitchFamily="65" charset="-120"/>
                <a:ea typeface="標楷體" pitchFamily="65" charset="-120"/>
              </a:rPr>
              <a:t>一、</a:t>
            </a:r>
            <a:r>
              <a:rPr lang="zh-TW" altLang="en-US" sz="3500" b="1" dirty="0">
                <a:solidFill>
                  <a:srgbClr val="FF0000"/>
                </a:solidFill>
                <a:latin typeface="標楷體" pitchFamily="65" charset="-120"/>
                <a:ea typeface="標楷體" pitchFamily="65" charset="-120"/>
              </a:rPr>
              <a:t>一宗土地分割為數宗土地，該分割</a:t>
            </a:r>
            <a:r>
              <a:rPr lang="zh-TW" altLang="en-US" sz="3500" b="1" dirty="0" smtClean="0">
                <a:solidFill>
                  <a:srgbClr val="FF0000"/>
                </a:solidFill>
                <a:latin typeface="標楷體" pitchFamily="65" charset="-120"/>
                <a:ea typeface="標楷體" pitchFamily="65" charset="-120"/>
              </a:rPr>
              <a:t>後數宗</a:t>
            </a:r>
            <a:r>
              <a:rPr lang="zh-TW" altLang="en-US" sz="3500" b="1" dirty="0">
                <a:solidFill>
                  <a:srgbClr val="FF0000"/>
                </a:solidFill>
                <a:latin typeface="標楷體" pitchFamily="65" charset="-120"/>
                <a:ea typeface="標楷體" pitchFamily="65" charset="-120"/>
              </a:rPr>
              <a:t>土地面積之總和</a:t>
            </a:r>
            <a:r>
              <a:rPr lang="zh-TW" altLang="en-US" sz="3500" b="1" dirty="0" smtClean="0">
                <a:solidFill>
                  <a:srgbClr val="FF0000"/>
                </a:solidFill>
                <a:latin typeface="標楷體" pitchFamily="65" charset="-120"/>
                <a:ea typeface="標楷體" pitchFamily="65" charset="-120"/>
              </a:rPr>
              <a:t>，須</a:t>
            </a:r>
            <a:r>
              <a:rPr lang="zh-TW" altLang="en-US" sz="3500" b="1" dirty="0">
                <a:solidFill>
                  <a:srgbClr val="FF0000"/>
                </a:solidFill>
                <a:latin typeface="標楷體" pitchFamily="65" charset="-120"/>
                <a:ea typeface="標楷體" pitchFamily="65" charset="-120"/>
              </a:rPr>
              <a:t>與原</a:t>
            </a:r>
            <a:r>
              <a:rPr lang="zh-TW" altLang="en-US" sz="3500" b="1" dirty="0" smtClean="0">
                <a:solidFill>
                  <a:srgbClr val="FF0000"/>
                </a:solidFill>
                <a:latin typeface="標楷體" pitchFamily="65" charset="-120"/>
                <a:ea typeface="標楷體" pitchFamily="65" charset="-120"/>
              </a:rPr>
              <a:t>土地</a:t>
            </a:r>
            <a:r>
              <a:rPr lang="zh-TW" altLang="en-US" sz="3500" b="1" dirty="0">
                <a:solidFill>
                  <a:srgbClr val="FF0000"/>
                </a:solidFill>
                <a:latin typeface="標楷體" pitchFamily="65" charset="-120"/>
                <a:ea typeface="標楷體" pitchFamily="65" charset="-120"/>
              </a:rPr>
              <a:t>面積</a:t>
            </a:r>
            <a:r>
              <a:rPr lang="zh-TW" altLang="en-US" sz="3500" b="1" dirty="0" smtClean="0">
                <a:solidFill>
                  <a:srgbClr val="FF0000"/>
                </a:solidFill>
                <a:latin typeface="標楷體" pitchFamily="65" charset="-120"/>
                <a:ea typeface="標楷體" pitchFamily="65" charset="-120"/>
              </a:rPr>
              <a:t>相</a:t>
            </a:r>
            <a:endParaRPr lang="en-US" altLang="zh-TW" sz="3500" b="1" dirty="0" smtClean="0">
              <a:solidFill>
                <a:srgbClr val="FF0000"/>
              </a:solidFill>
              <a:latin typeface="標楷體" pitchFamily="65" charset="-120"/>
              <a:ea typeface="標楷體" pitchFamily="65" charset="-120"/>
            </a:endParaRPr>
          </a:p>
          <a:p>
            <a:pPr marL="0" indent="0">
              <a:buNone/>
            </a:pPr>
            <a:r>
              <a:rPr lang="zh-TW" altLang="en-US" sz="3500" b="1" dirty="0" smtClean="0">
                <a:solidFill>
                  <a:srgbClr val="FF0000"/>
                </a:solidFill>
                <a:latin typeface="標楷體" pitchFamily="65" charset="-120"/>
                <a:ea typeface="標楷體" pitchFamily="65" charset="-120"/>
              </a:rPr>
              <a:t>符</a:t>
            </a:r>
            <a:r>
              <a:rPr lang="zh-TW" altLang="en-US" sz="3500" b="1" dirty="0">
                <a:solidFill>
                  <a:srgbClr val="FF0000"/>
                </a:solidFill>
                <a:latin typeface="標楷體" pitchFamily="65" charset="-120"/>
                <a:ea typeface="標楷體" pitchFamily="65" charset="-120"/>
              </a:rPr>
              <a:t>。</a:t>
            </a:r>
            <a:r>
              <a:rPr lang="zh-TW" altLang="en-US" sz="3500" b="1" dirty="0">
                <a:latin typeface="標楷體" pitchFamily="65" charset="-120"/>
                <a:ea typeface="標楷體" pitchFamily="65" charset="-120"/>
              </a:rPr>
              <a:t>如有差數，經將圖紙伸縮成數</a:t>
            </a:r>
            <a:r>
              <a:rPr lang="zh-TW" altLang="en-US" sz="3500" b="1" dirty="0" smtClean="0">
                <a:latin typeface="標楷體" pitchFamily="65" charset="-120"/>
                <a:ea typeface="標楷體" pitchFamily="65" charset="-120"/>
              </a:rPr>
              <a:t>除去後，</a:t>
            </a:r>
            <a:r>
              <a:rPr lang="zh-TW" altLang="en-US" sz="3500" b="1" dirty="0">
                <a:latin typeface="標楷體" pitchFamily="65" charset="-120"/>
                <a:ea typeface="標楷體" pitchFamily="65" charset="-120"/>
              </a:rPr>
              <a:t>應按各地號土地</a:t>
            </a:r>
            <a:r>
              <a:rPr lang="zh-TW" altLang="en-US" sz="3500" b="1" dirty="0">
                <a:solidFill>
                  <a:srgbClr val="FF0000"/>
                </a:solidFill>
                <a:latin typeface="標楷體" pitchFamily="65" charset="-120"/>
                <a:ea typeface="標楷體" pitchFamily="65" charset="-120"/>
              </a:rPr>
              <a:t>面積</a:t>
            </a:r>
            <a:r>
              <a:rPr lang="zh-TW" altLang="en-US" sz="3500" b="1" dirty="0" smtClean="0">
                <a:solidFill>
                  <a:srgbClr val="FF0000"/>
                </a:solidFill>
                <a:latin typeface="標楷體" pitchFamily="65" charset="-120"/>
                <a:ea typeface="標楷體" pitchFamily="65" charset="-120"/>
              </a:rPr>
              <a:t>比例配賦</a:t>
            </a:r>
            <a:r>
              <a:rPr lang="zh-TW" altLang="en-US" sz="3500" b="1" dirty="0" smtClean="0">
                <a:latin typeface="標楷體" pitchFamily="65" charset="-120"/>
                <a:ea typeface="標楷體" pitchFamily="65" charset="-120"/>
              </a:rPr>
              <a:t>。</a:t>
            </a:r>
            <a:endParaRPr lang="en-US" altLang="zh-TW" sz="3500" b="1" dirty="0" smtClean="0">
              <a:latin typeface="標楷體" pitchFamily="65" charset="-120"/>
              <a:ea typeface="標楷體" pitchFamily="65" charset="-120"/>
            </a:endParaRPr>
          </a:p>
          <a:p>
            <a:pPr marL="0" indent="0">
              <a:buNone/>
            </a:pPr>
            <a:endParaRPr lang="en-US" altLang="zh-TW" dirty="0"/>
          </a:p>
          <a:p>
            <a:pPr marL="0" indent="0">
              <a:buNone/>
            </a:pPr>
            <a:r>
              <a:rPr lang="zh-TW" altLang="en-US" sz="4000" dirty="0" smtClean="0">
                <a:hlinkClick r:id="rId3" action="ppaction://hlinkfile"/>
              </a:rPr>
              <a:t>例</a:t>
            </a:r>
            <a:r>
              <a:rPr lang="en-US" altLang="zh-TW" sz="4000" dirty="0" smtClean="0">
                <a:hlinkClick r:id="rId3" action="ppaction://hlinkfile"/>
              </a:rPr>
              <a:t>5</a:t>
            </a:r>
            <a:endParaRPr lang="en-US" altLang="zh-TW" sz="4000" dirty="0" smtClean="0"/>
          </a:p>
        </p:txBody>
      </p:sp>
    </p:spTree>
    <p:extLst>
      <p:ext uri="{BB962C8B-B14F-4D97-AF65-F5344CB8AC3E}">
        <p14:creationId xmlns:p14="http://schemas.microsoft.com/office/powerpoint/2010/main" val="1558682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88640"/>
            <a:ext cx="8640960" cy="737750"/>
          </a:xfrm>
        </p:spPr>
        <p:txBody>
          <a:bodyPr>
            <a:normAutofit fontScale="90000"/>
          </a:bodyPr>
          <a:lstStyle/>
          <a:p>
            <a:r>
              <a:rPr lang="zh-TW" altLang="en-US" sz="4800" b="1" dirty="0" smtClean="0">
                <a:solidFill>
                  <a:schemeClr val="tx1"/>
                </a:solidFill>
                <a:latin typeface="標楷體" pitchFamily="65" charset="-120"/>
                <a:ea typeface="標楷體" pitchFamily="65" charset="-120"/>
              </a:rPr>
              <a:t>十八、</a:t>
            </a:r>
            <a:r>
              <a:rPr lang="zh-TW" altLang="en-US" sz="4800" b="1" dirty="0" smtClean="0">
                <a:solidFill>
                  <a:srgbClr val="FF0000"/>
                </a:solidFill>
                <a:latin typeface="標楷體" pitchFamily="65" charset="-120"/>
                <a:ea typeface="標楷體" pitchFamily="65" charset="-120"/>
              </a:rPr>
              <a:t>耕地分割</a:t>
            </a:r>
            <a:endParaRPr lang="zh-TW" altLang="en-US" sz="3600" b="1"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323528" y="980728"/>
            <a:ext cx="8424936" cy="5286412"/>
          </a:xfrm>
        </p:spPr>
        <p:txBody>
          <a:bodyPr>
            <a:noAutofit/>
          </a:bodyPr>
          <a:lstStyle/>
          <a:p>
            <a:pPr marL="0" indent="0">
              <a:buNone/>
            </a:pPr>
            <a:r>
              <a:rPr lang="zh-TW" altLang="en-US" sz="3200" b="1" dirty="0" smtClean="0">
                <a:latin typeface="標楷體" pitchFamily="65" charset="-120"/>
                <a:ea typeface="標楷體" pitchFamily="65" charset="-120"/>
              </a:rPr>
              <a:t>參考</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農業發展條例第</a:t>
            </a:r>
            <a:r>
              <a:rPr lang="en-US" altLang="zh-TW" sz="3200" b="1" dirty="0" smtClean="0">
                <a:latin typeface="標楷體" pitchFamily="65" charset="-120"/>
                <a:ea typeface="標楷體" pitchFamily="65" charset="-120"/>
              </a:rPr>
              <a:t>16</a:t>
            </a:r>
            <a:r>
              <a:rPr lang="zh-TW" altLang="en-US" sz="3200" b="1" dirty="0" smtClean="0">
                <a:latin typeface="標楷體" pitchFamily="65" charset="-120"/>
                <a:ea typeface="標楷體" pitchFamily="65" charset="-120"/>
              </a:rPr>
              <a:t>條</a:t>
            </a:r>
            <a:endParaRPr lang="en-US" altLang="zh-TW" sz="3200" b="1" dirty="0" smtClean="0">
              <a:latin typeface="標楷體" pitchFamily="65" charset="-120"/>
              <a:ea typeface="標楷體" pitchFamily="65" charset="-120"/>
            </a:endParaRPr>
          </a:p>
          <a:p>
            <a:pPr marL="0" indent="0">
              <a:buNone/>
            </a:pPr>
            <a:r>
              <a:rPr lang="zh-TW" altLang="en-US" sz="2400" b="1" dirty="0" smtClean="0">
                <a:solidFill>
                  <a:srgbClr val="FF0000"/>
                </a:solidFill>
                <a:latin typeface="標楷體" pitchFamily="65" charset="-120"/>
                <a:ea typeface="標楷體" pitchFamily="65" charset="-120"/>
              </a:rPr>
              <a:t>每</a:t>
            </a:r>
            <a:r>
              <a:rPr lang="zh-TW" altLang="en-US" sz="2400" b="1" dirty="0">
                <a:solidFill>
                  <a:srgbClr val="FF0000"/>
                </a:solidFill>
                <a:latin typeface="標楷體" pitchFamily="65" charset="-120"/>
                <a:ea typeface="標楷體" pitchFamily="65" charset="-120"/>
              </a:rPr>
              <a:t>宗耕地分割後每人所有面積未達○．二五公頃者，不得分割</a:t>
            </a:r>
            <a:r>
              <a:rPr lang="zh-TW" altLang="en-US" sz="2400" b="1" dirty="0">
                <a:latin typeface="標楷體" pitchFamily="65" charset="-120"/>
                <a:ea typeface="標楷體" pitchFamily="65" charset="-120"/>
              </a:rPr>
              <a:t>。但有</a:t>
            </a:r>
            <a:r>
              <a:rPr lang="zh-TW" altLang="en-US" sz="2400" b="1" dirty="0" smtClean="0">
                <a:latin typeface="標楷體" pitchFamily="65" charset="-120"/>
                <a:ea typeface="標楷體" pitchFamily="65" charset="-120"/>
              </a:rPr>
              <a:t>下列情形</a:t>
            </a:r>
            <a:r>
              <a:rPr lang="zh-TW" altLang="en-US" sz="2400" b="1" dirty="0">
                <a:latin typeface="標楷體" pitchFamily="65" charset="-120"/>
                <a:ea typeface="標楷體" pitchFamily="65" charset="-120"/>
              </a:rPr>
              <a:t>之一者，不在此限：</a:t>
            </a:r>
            <a:br>
              <a:rPr lang="zh-TW" altLang="en-US" sz="2400" b="1" dirty="0">
                <a:latin typeface="標楷體" pitchFamily="65" charset="-120"/>
                <a:ea typeface="標楷體" pitchFamily="65" charset="-120"/>
              </a:rPr>
            </a:b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一</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因</a:t>
            </a:r>
            <a:r>
              <a:rPr lang="zh-TW" altLang="en-US" sz="2400" b="1" dirty="0">
                <a:solidFill>
                  <a:srgbClr val="FF0000"/>
                </a:solidFill>
                <a:latin typeface="標楷體" pitchFamily="65" charset="-120"/>
                <a:ea typeface="標楷體" pitchFamily="65" charset="-120"/>
              </a:rPr>
              <a:t>購置毗鄰</a:t>
            </a:r>
            <a:r>
              <a:rPr lang="zh-TW" altLang="en-US" sz="2400" b="1" dirty="0">
                <a:latin typeface="標楷體" pitchFamily="65" charset="-120"/>
                <a:ea typeface="標楷體" pitchFamily="65" charset="-120"/>
              </a:rPr>
              <a:t>耕地而與其耕地合併者，得為</a:t>
            </a:r>
            <a:r>
              <a:rPr lang="zh-TW" altLang="en-US" sz="2400" b="1" dirty="0">
                <a:solidFill>
                  <a:srgbClr val="FF0000"/>
                </a:solidFill>
                <a:latin typeface="標楷體" pitchFamily="65" charset="-120"/>
                <a:ea typeface="標楷體" pitchFamily="65" charset="-120"/>
              </a:rPr>
              <a:t>分割合併</a:t>
            </a:r>
            <a:r>
              <a:rPr lang="zh-TW" altLang="en-US" sz="2400" b="1" dirty="0">
                <a:latin typeface="標楷體" pitchFamily="65" charset="-120"/>
                <a:ea typeface="標楷體" pitchFamily="65" charset="-120"/>
              </a:rPr>
              <a:t>；</a:t>
            </a:r>
            <a:r>
              <a:rPr lang="zh-TW" altLang="en-US" sz="2400" b="1" dirty="0" smtClean="0">
                <a:latin typeface="標楷體" pitchFamily="65" charset="-120"/>
                <a:ea typeface="標楷體" pitchFamily="65" charset="-120"/>
              </a:rPr>
              <a:t>同一</a:t>
            </a:r>
            <a:endParaRPr lang="en-US" altLang="zh-TW" sz="2400" b="1" dirty="0" smtClean="0">
              <a:latin typeface="標楷體" pitchFamily="65" charset="-120"/>
              <a:ea typeface="標楷體" pitchFamily="65" charset="-120"/>
            </a:endParaRPr>
          </a:p>
          <a:p>
            <a:pPr marL="0" indent="0">
              <a:buNone/>
            </a:pPr>
            <a:r>
              <a:rPr lang="en-US" altLang="zh-TW" sz="2400" b="1" dirty="0">
                <a:latin typeface="標楷體" pitchFamily="65" charset="-120"/>
                <a:ea typeface="標楷體" pitchFamily="65" charset="-120"/>
              </a:rPr>
              <a:t> </a:t>
            </a:r>
            <a:r>
              <a:rPr lang="en-US" altLang="zh-TW"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所有權</a:t>
            </a:r>
            <a:r>
              <a:rPr lang="zh-TW" altLang="en-US" sz="2400" b="1" dirty="0">
                <a:latin typeface="標楷體" pitchFamily="65" charset="-120"/>
                <a:ea typeface="標楷體" pitchFamily="65" charset="-120"/>
              </a:rPr>
              <a:t>人</a:t>
            </a:r>
            <a:r>
              <a:rPr lang="zh-TW" altLang="en-US" sz="2400" b="1" dirty="0" smtClean="0">
                <a:latin typeface="標楷體" pitchFamily="65" charset="-120"/>
                <a:ea typeface="標楷體" pitchFamily="65" charset="-120"/>
              </a:rPr>
              <a:t>之二</a:t>
            </a:r>
            <a:r>
              <a:rPr lang="zh-TW" altLang="en-US" sz="2400" b="1" dirty="0">
                <a:latin typeface="標楷體" pitchFamily="65" charset="-120"/>
                <a:ea typeface="標楷體" pitchFamily="65" charset="-120"/>
              </a:rPr>
              <a:t>宗以上毗鄰耕地，土地宗數未增加者，得</a:t>
            </a:r>
            <a:r>
              <a:rPr lang="zh-TW" altLang="en-US" sz="2400" b="1" dirty="0" smtClean="0">
                <a:latin typeface="標楷體" pitchFamily="65" charset="-120"/>
                <a:ea typeface="標楷體" pitchFamily="65" charset="-120"/>
              </a:rPr>
              <a:t>為</a:t>
            </a:r>
            <a:endParaRPr lang="en-US" altLang="zh-TW" sz="2400" b="1" dirty="0" smtClean="0">
              <a:latin typeface="標楷體" pitchFamily="65" charset="-120"/>
              <a:ea typeface="標楷體" pitchFamily="65" charset="-120"/>
            </a:endParaRPr>
          </a:p>
          <a:p>
            <a:pPr marL="0" indent="0">
              <a:buNone/>
            </a:pPr>
            <a:r>
              <a:rPr lang="en-US" altLang="zh-TW" sz="2400" b="1" dirty="0">
                <a:latin typeface="標楷體" pitchFamily="65" charset="-120"/>
                <a:ea typeface="標楷體" pitchFamily="65" charset="-120"/>
              </a:rPr>
              <a:t> </a:t>
            </a:r>
            <a:r>
              <a:rPr lang="en-US" altLang="zh-TW"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分割</a:t>
            </a:r>
            <a:r>
              <a:rPr lang="zh-TW" altLang="en-US" sz="2400" b="1" dirty="0">
                <a:latin typeface="標楷體" pitchFamily="65" charset="-120"/>
                <a:ea typeface="標楷體" pitchFamily="65" charset="-120"/>
              </a:rPr>
              <a:t>合併。</a:t>
            </a:r>
            <a:br>
              <a:rPr lang="zh-TW" altLang="en-US" sz="2400" b="1" dirty="0">
                <a:latin typeface="標楷體" pitchFamily="65" charset="-120"/>
                <a:ea typeface="標楷體" pitchFamily="65" charset="-120"/>
              </a:rPr>
            </a:b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二</a:t>
            </a:r>
            <a:r>
              <a:rPr lang="en-US" altLang="zh-TW" sz="2400" b="1" dirty="0" smtClean="0">
                <a:latin typeface="標楷體" pitchFamily="65" charset="-120"/>
                <a:ea typeface="標楷體" pitchFamily="65" charset="-120"/>
              </a:rPr>
              <a:t>)</a:t>
            </a:r>
            <a:r>
              <a:rPr lang="zh-TW" altLang="en-US" sz="2800" b="1" dirty="0" smtClean="0">
                <a:solidFill>
                  <a:srgbClr val="FF0000"/>
                </a:solidFill>
                <a:latin typeface="標楷體" pitchFamily="65" charset="-120"/>
                <a:ea typeface="標楷體" pitchFamily="65" charset="-120"/>
              </a:rPr>
              <a:t>部分</a:t>
            </a:r>
            <a:r>
              <a:rPr lang="zh-TW" altLang="en-US" sz="2800" b="1" dirty="0">
                <a:solidFill>
                  <a:srgbClr val="FF0000"/>
                </a:solidFill>
                <a:latin typeface="標楷體" pitchFamily="65" charset="-120"/>
                <a:ea typeface="標楷體" pitchFamily="65" charset="-120"/>
              </a:rPr>
              <a:t>依法變更為非耕地使用者</a:t>
            </a:r>
            <a:r>
              <a:rPr lang="zh-TW" altLang="en-US" sz="2400" b="1" dirty="0">
                <a:latin typeface="標楷體" pitchFamily="65" charset="-120"/>
                <a:ea typeface="標楷體" pitchFamily="65" charset="-120"/>
              </a:rPr>
              <a:t>，其</a:t>
            </a:r>
            <a:r>
              <a:rPr lang="zh-TW" altLang="en-US" sz="2400" b="1" dirty="0">
                <a:solidFill>
                  <a:srgbClr val="FF0000"/>
                </a:solidFill>
                <a:latin typeface="標楷體" pitchFamily="65" charset="-120"/>
                <a:ea typeface="標楷體" pitchFamily="65" charset="-120"/>
              </a:rPr>
              <a:t>依法變更部分</a:t>
            </a:r>
            <a:r>
              <a:rPr lang="zh-TW" altLang="en-US" sz="2400" b="1" dirty="0">
                <a:latin typeface="標楷體" pitchFamily="65" charset="-120"/>
                <a:ea typeface="標楷體" pitchFamily="65" charset="-120"/>
              </a:rPr>
              <a:t>及</a:t>
            </a:r>
            <a:r>
              <a:rPr lang="zh-TW" altLang="en-US" sz="3600" b="1" dirty="0">
                <a:solidFill>
                  <a:srgbClr val="FF0000"/>
                </a:solidFill>
                <a:latin typeface="標楷體" pitchFamily="65" charset="-120"/>
                <a:ea typeface="標楷體" pitchFamily="65" charset="-120"/>
              </a:rPr>
              <a:t>共有</a:t>
            </a:r>
            <a:r>
              <a:rPr lang="zh-TW" altLang="en-US" sz="4400" b="1" dirty="0" smtClean="0">
                <a:solidFill>
                  <a:srgbClr val="FF0000"/>
                </a:solidFill>
                <a:latin typeface="標楷體" pitchFamily="65" charset="-120"/>
                <a:ea typeface="標楷體" pitchFamily="65" charset="-120"/>
              </a:rPr>
              <a:t>分</a:t>
            </a:r>
            <a:r>
              <a:rPr lang="zh-TW" altLang="en-US" sz="3600" b="1" dirty="0" smtClean="0">
                <a:solidFill>
                  <a:srgbClr val="FF0000"/>
                </a:solidFill>
                <a:latin typeface="標楷體" pitchFamily="65" charset="-120"/>
                <a:ea typeface="標楷體" pitchFamily="65" charset="-120"/>
              </a:rPr>
              <a:t>管</a:t>
            </a:r>
            <a:r>
              <a:rPr lang="zh-TW" altLang="en-US" sz="2400" b="1" dirty="0">
                <a:solidFill>
                  <a:srgbClr val="FF0000"/>
                </a:solidFill>
                <a:latin typeface="標楷體" pitchFamily="65" charset="-120"/>
                <a:ea typeface="標楷體" pitchFamily="65" charset="-120"/>
              </a:rPr>
              <a:t>之未</a:t>
            </a:r>
            <a:r>
              <a:rPr lang="zh-TW" altLang="en-US" sz="2400" b="1" dirty="0" smtClean="0">
                <a:solidFill>
                  <a:srgbClr val="FF0000"/>
                </a:solidFill>
                <a:latin typeface="標楷體" pitchFamily="65" charset="-120"/>
                <a:ea typeface="標楷體" pitchFamily="65" charset="-120"/>
              </a:rPr>
              <a:t>變更部分</a:t>
            </a:r>
            <a:r>
              <a:rPr lang="zh-TW" altLang="en-US" sz="2400" b="1" dirty="0">
                <a:solidFill>
                  <a:srgbClr val="FF0000"/>
                </a:solidFill>
                <a:latin typeface="標楷體" pitchFamily="65" charset="-120"/>
                <a:ea typeface="標楷體" pitchFamily="65" charset="-120"/>
              </a:rPr>
              <a:t>，得為分割</a:t>
            </a:r>
            <a:r>
              <a:rPr lang="zh-TW" altLang="en-US" sz="2400" b="1" dirty="0" smtClean="0">
                <a:solidFill>
                  <a:srgbClr val="FF0000"/>
                </a:solidFill>
                <a:latin typeface="標楷體" pitchFamily="65" charset="-120"/>
                <a:ea typeface="標楷體" pitchFamily="65" charset="-120"/>
              </a:rPr>
              <a:t>。</a:t>
            </a:r>
            <a:endParaRPr lang="en-US" altLang="zh-TW" sz="2400" b="1" dirty="0" smtClean="0">
              <a:solidFill>
                <a:srgbClr val="FF0000"/>
              </a:solidFill>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
            </a:r>
            <a:br>
              <a:rPr lang="zh-TW" altLang="en-US" sz="2400" b="1" dirty="0">
                <a:latin typeface="標楷體" pitchFamily="65" charset="-120"/>
                <a:ea typeface="標楷體" pitchFamily="65" charset="-120"/>
              </a:rPr>
            </a:b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三</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本條例</a:t>
            </a:r>
            <a:r>
              <a:rPr lang="zh-TW" altLang="en-US" sz="2400" b="1" dirty="0">
                <a:latin typeface="標楷體" pitchFamily="65" charset="-120"/>
                <a:ea typeface="標楷體" pitchFamily="65" charset="-120"/>
              </a:rPr>
              <a:t>中華民國八十九年一月四日</a:t>
            </a:r>
            <a:r>
              <a:rPr lang="zh-TW" altLang="en-US" sz="2400" b="1" dirty="0" smtClean="0">
                <a:solidFill>
                  <a:srgbClr val="FF0000"/>
                </a:solidFill>
                <a:latin typeface="標楷體" pitchFamily="65" charset="-120"/>
                <a:ea typeface="標楷體" pitchFamily="65" charset="-120"/>
              </a:rPr>
              <a:t>修正施行後所繼承</a:t>
            </a:r>
            <a:r>
              <a:rPr lang="zh-TW" altLang="en-US" sz="2400" b="1" dirty="0" smtClean="0">
                <a:latin typeface="標楷體" pitchFamily="65" charset="-120"/>
                <a:ea typeface="標楷體" pitchFamily="65" charset="-120"/>
              </a:rPr>
              <a:t>之耕  </a:t>
            </a:r>
            <a:endParaRPr lang="en-US" altLang="zh-TW" sz="2400" b="1" dirty="0" smtClean="0">
              <a:latin typeface="標楷體" pitchFamily="65" charset="-120"/>
              <a:ea typeface="標楷體" pitchFamily="65" charset="-120"/>
            </a:endParaRPr>
          </a:p>
          <a:p>
            <a:pPr marL="0" indent="0">
              <a:buNone/>
            </a:pPr>
            <a:r>
              <a:rPr lang="en-US" altLang="zh-TW" sz="2400" b="1" dirty="0">
                <a:latin typeface="標楷體" pitchFamily="65" charset="-120"/>
                <a:ea typeface="標楷體" pitchFamily="65" charset="-120"/>
              </a:rPr>
              <a:t> </a:t>
            </a:r>
            <a:r>
              <a:rPr lang="en-US" altLang="zh-TW"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地，得分割為單獨所有。</a:t>
            </a:r>
            <a:endParaRPr lang="en-US" altLang="zh-TW" sz="2400" b="1" dirty="0" smtClean="0">
              <a:latin typeface="標楷體" pitchFamily="65" charset="-120"/>
              <a:ea typeface="標楷體" pitchFamily="65" charset="-120"/>
            </a:endParaRPr>
          </a:p>
          <a:p>
            <a:pPr marL="0" indent="0" algn="ctr">
              <a:buNone/>
            </a:pPr>
            <a:r>
              <a:rPr lang="zh-TW" altLang="en-US" sz="2800" b="1" dirty="0" smtClean="0">
                <a:latin typeface="標楷體" pitchFamily="65" charset="-120"/>
                <a:ea typeface="標楷體" pitchFamily="65" charset="-120"/>
                <a:hlinkClick r:id="rId3" action="ppaction://hlinkfile"/>
              </a:rPr>
              <a:t>例</a:t>
            </a:r>
            <a:r>
              <a:rPr lang="en-US" altLang="zh-TW" sz="2800" b="1" dirty="0" smtClean="0">
                <a:latin typeface="標楷體" pitchFamily="65" charset="-120"/>
                <a:ea typeface="標楷體" pitchFamily="65" charset="-120"/>
                <a:hlinkClick r:id="rId3" action="ppaction://hlinkfile"/>
              </a:rPr>
              <a:t>8-2</a:t>
            </a:r>
            <a:endParaRPr lang="en-US" altLang="zh-TW" sz="28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106</a:t>
            </a:fld>
            <a:endParaRPr lang="zh-TW" altLang="en-US">
              <a:solidFill>
                <a:srgbClr val="04617B">
                  <a:shade val="90000"/>
                </a:srgbClr>
              </a:solidFill>
            </a:endParaRPr>
          </a:p>
        </p:txBody>
      </p:sp>
    </p:spTree>
    <p:extLst>
      <p:ext uri="{BB962C8B-B14F-4D97-AF65-F5344CB8AC3E}">
        <p14:creationId xmlns:p14="http://schemas.microsoft.com/office/powerpoint/2010/main" val="261734538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76672"/>
            <a:ext cx="8640960" cy="1143000"/>
          </a:xfrm>
        </p:spPr>
        <p:txBody>
          <a:bodyPr>
            <a:normAutofit/>
          </a:bodyPr>
          <a:lstStyle/>
          <a:p>
            <a:r>
              <a:rPr lang="zh-TW" altLang="en-US" b="1" dirty="0" smtClean="0">
                <a:solidFill>
                  <a:schemeClr val="tx1"/>
                </a:solidFill>
                <a:latin typeface="標楷體" pitchFamily="65" charset="-120"/>
                <a:ea typeface="標楷體" pitchFamily="65" charset="-120"/>
              </a:rPr>
              <a:t>十八、</a:t>
            </a:r>
            <a:r>
              <a:rPr lang="zh-TW" altLang="en-US" b="1" dirty="0" smtClean="0">
                <a:solidFill>
                  <a:srgbClr val="FF0000"/>
                </a:solidFill>
                <a:latin typeface="標楷體" pitchFamily="65" charset="-120"/>
                <a:ea typeface="標楷體" pitchFamily="65" charset="-120"/>
              </a:rPr>
              <a:t>耕地分割</a:t>
            </a:r>
            <a:endParaRPr lang="zh-TW" altLang="en-US" sz="3900" b="1"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251520" y="1571612"/>
            <a:ext cx="8424936" cy="4590324"/>
          </a:xfrm>
        </p:spPr>
        <p:txBody>
          <a:bodyPr>
            <a:noAutofit/>
          </a:bodyPr>
          <a:lstStyle/>
          <a:p>
            <a:pPr marL="0" indent="0">
              <a:buNone/>
            </a:pP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四</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本條例</a:t>
            </a:r>
            <a:r>
              <a:rPr lang="zh-TW" altLang="en-US" sz="3200" b="1" dirty="0">
                <a:latin typeface="標楷體" pitchFamily="65" charset="-120"/>
                <a:ea typeface="標楷體" pitchFamily="65" charset="-120"/>
              </a:rPr>
              <a:t>中華民國八十九年一月四日</a:t>
            </a:r>
            <a:r>
              <a:rPr lang="zh-TW" altLang="en-US" sz="3200" b="1" dirty="0">
                <a:solidFill>
                  <a:srgbClr val="FF0000"/>
                </a:solidFill>
                <a:latin typeface="標楷體" pitchFamily="65" charset="-120"/>
                <a:ea typeface="標楷體" pitchFamily="65" charset="-120"/>
              </a:rPr>
              <a:t>修正施行前之共有耕地</a:t>
            </a:r>
            <a:r>
              <a:rPr lang="zh-TW" altLang="en-US" sz="3200" b="1" dirty="0" smtClean="0">
                <a:solidFill>
                  <a:srgbClr val="FF0000"/>
                </a:solidFill>
                <a:latin typeface="標楷體" pitchFamily="65" charset="-120"/>
                <a:ea typeface="標楷體" pitchFamily="65" charset="-120"/>
              </a:rPr>
              <a:t>，</a:t>
            </a:r>
            <a:r>
              <a:rPr lang="en-US" altLang="zh-TW" sz="3200" b="1" dirty="0" smtClean="0">
                <a:solidFill>
                  <a:srgbClr val="FF0000"/>
                </a:solidFill>
                <a:latin typeface="標楷體" pitchFamily="65" charset="-120"/>
                <a:ea typeface="標楷體" pitchFamily="65" charset="-120"/>
              </a:rPr>
              <a:t> </a:t>
            </a:r>
            <a:r>
              <a:rPr lang="zh-TW" altLang="en-US" sz="3200" b="1" dirty="0" smtClean="0">
                <a:solidFill>
                  <a:srgbClr val="FF0000"/>
                </a:solidFill>
                <a:latin typeface="標楷體" pitchFamily="65" charset="-120"/>
                <a:ea typeface="標楷體" pitchFamily="65" charset="-120"/>
              </a:rPr>
              <a:t>得</a:t>
            </a:r>
            <a:r>
              <a:rPr lang="zh-TW" altLang="en-US" sz="3200" b="1" dirty="0">
                <a:solidFill>
                  <a:srgbClr val="FF0000"/>
                </a:solidFill>
                <a:latin typeface="標楷體" pitchFamily="65" charset="-120"/>
                <a:ea typeface="標楷體" pitchFamily="65" charset="-120"/>
              </a:rPr>
              <a:t>分割</a:t>
            </a:r>
            <a:r>
              <a:rPr lang="zh-TW" altLang="en-US" sz="3200" b="1" dirty="0" smtClean="0">
                <a:solidFill>
                  <a:srgbClr val="FF0000"/>
                </a:solidFill>
                <a:latin typeface="標楷體" pitchFamily="65" charset="-120"/>
                <a:ea typeface="標楷體" pitchFamily="65" charset="-120"/>
              </a:rPr>
              <a:t>為單獨</a:t>
            </a:r>
            <a:r>
              <a:rPr lang="zh-TW" altLang="en-US" sz="3200" b="1" dirty="0">
                <a:solidFill>
                  <a:srgbClr val="FF0000"/>
                </a:solidFill>
                <a:latin typeface="標楷體" pitchFamily="65" charset="-120"/>
                <a:ea typeface="標楷體" pitchFamily="65" charset="-120"/>
              </a:rPr>
              <a:t>所有</a:t>
            </a:r>
            <a:r>
              <a:rPr lang="zh-TW" altLang="en-US" sz="3200" b="1" dirty="0" smtClean="0">
                <a:solidFill>
                  <a:srgbClr val="FF0000"/>
                </a:solidFill>
                <a:latin typeface="標楷體" pitchFamily="65" charset="-120"/>
                <a:ea typeface="標楷體" pitchFamily="65" charset="-120"/>
              </a:rPr>
              <a:t>。</a:t>
            </a:r>
            <a:endParaRPr lang="en-US" altLang="zh-TW" sz="3200" b="1" dirty="0" smtClean="0">
              <a:solidFill>
                <a:srgbClr val="FF0000"/>
              </a:solidFill>
              <a:latin typeface="標楷體" pitchFamily="65" charset="-120"/>
              <a:ea typeface="標楷體" pitchFamily="65" charset="-120"/>
            </a:endParaRPr>
          </a:p>
          <a:p>
            <a:pPr marL="0" indent="0">
              <a:buNone/>
            </a:pPr>
            <a:endParaRPr lang="en-US" altLang="zh-TW" sz="3200" b="1" dirty="0" smtClean="0">
              <a:solidFill>
                <a:srgbClr val="FF0000"/>
              </a:solidFill>
              <a:latin typeface="標楷體" pitchFamily="65" charset="-120"/>
              <a:ea typeface="標楷體" pitchFamily="65" charset="-120"/>
            </a:endParaRPr>
          </a:p>
          <a:p>
            <a:pPr marL="0" indent="0">
              <a:buNone/>
            </a:pP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五</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耕地</a:t>
            </a:r>
            <a:r>
              <a:rPr lang="zh-TW" altLang="en-US" sz="3200" b="1" dirty="0">
                <a:latin typeface="標楷體" pitchFamily="65" charset="-120"/>
                <a:ea typeface="標楷體" pitchFamily="65" charset="-120"/>
              </a:rPr>
              <a:t>三七五租約，</a:t>
            </a:r>
            <a:r>
              <a:rPr lang="zh-TW" altLang="en-US" sz="3200" b="1" dirty="0">
                <a:solidFill>
                  <a:srgbClr val="FF0000"/>
                </a:solidFill>
                <a:latin typeface="標楷體" pitchFamily="65" charset="-120"/>
                <a:ea typeface="標楷體" pitchFamily="65" charset="-120"/>
              </a:rPr>
              <a:t>租佃雙方協議以分割方式終止租約</a:t>
            </a:r>
            <a:r>
              <a:rPr lang="zh-TW" altLang="en-US" sz="3200" b="1" dirty="0">
                <a:latin typeface="標楷體" pitchFamily="65" charset="-120"/>
                <a:ea typeface="標楷體" pitchFamily="65" charset="-120"/>
              </a:rPr>
              <a:t>者</a:t>
            </a:r>
            <a:r>
              <a:rPr lang="zh-TW" altLang="en-US" sz="3200" b="1" dirty="0" smtClean="0">
                <a:latin typeface="標楷體" pitchFamily="65" charset="-120"/>
                <a:ea typeface="標楷體" pitchFamily="65" charset="-120"/>
              </a:rPr>
              <a:t>，得</a:t>
            </a:r>
            <a:r>
              <a:rPr lang="zh-TW" altLang="en-US" sz="3200" b="1" dirty="0">
                <a:latin typeface="標楷體" pitchFamily="65" charset="-120"/>
                <a:ea typeface="標楷體" pitchFamily="65" charset="-120"/>
              </a:rPr>
              <a:t>分割為租佃雙方單獨所有</a:t>
            </a:r>
            <a:r>
              <a:rPr lang="zh-TW" altLang="en-US" sz="3200" b="1" dirty="0" smtClean="0">
                <a:latin typeface="標楷體" pitchFamily="65" charset="-120"/>
                <a:ea typeface="標楷體" pitchFamily="65" charset="-120"/>
              </a:rPr>
              <a:t>。</a:t>
            </a:r>
            <a:endParaRPr lang="en-US" altLang="zh-TW" sz="3200" b="1" dirty="0" smtClean="0">
              <a:latin typeface="標楷體" pitchFamily="65" charset="-120"/>
              <a:ea typeface="標楷體" pitchFamily="65" charset="-120"/>
            </a:endParaRPr>
          </a:p>
          <a:p>
            <a:pPr marL="0" indent="0">
              <a:buNone/>
            </a:pPr>
            <a:r>
              <a:rPr lang="zh-TW" altLang="en-US" sz="3200" b="1" dirty="0">
                <a:latin typeface="標楷體" pitchFamily="65" charset="-120"/>
                <a:ea typeface="標楷體" pitchFamily="65" charset="-120"/>
              </a:rPr>
              <a:t/>
            </a:r>
            <a:br>
              <a:rPr lang="zh-TW" altLang="en-US" sz="3200" b="1" dirty="0">
                <a:latin typeface="標楷體" pitchFamily="65" charset="-120"/>
                <a:ea typeface="標楷體" pitchFamily="65" charset="-120"/>
              </a:rPr>
            </a:b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六</a:t>
            </a:r>
            <a:r>
              <a:rPr lang="en-US" altLang="zh-TW" sz="3200" b="1" dirty="0" smtClean="0">
                <a:latin typeface="標楷體" pitchFamily="65" charset="-120"/>
                <a:ea typeface="標楷體" pitchFamily="65" charset="-120"/>
              </a:rPr>
              <a:t>)</a:t>
            </a:r>
            <a:r>
              <a:rPr lang="zh-TW" altLang="en-US" sz="4000" b="1" dirty="0" smtClean="0">
                <a:solidFill>
                  <a:srgbClr val="FF0000"/>
                </a:solidFill>
                <a:latin typeface="標楷體" pitchFamily="65" charset="-120"/>
                <a:ea typeface="標楷體" pitchFamily="65" charset="-120"/>
              </a:rPr>
              <a:t>非</a:t>
            </a:r>
            <a:r>
              <a:rPr lang="zh-TW" altLang="en-US" sz="4000" b="1" dirty="0">
                <a:solidFill>
                  <a:srgbClr val="FF0000"/>
                </a:solidFill>
                <a:latin typeface="標楷體" pitchFamily="65" charset="-120"/>
                <a:ea typeface="標楷體" pitchFamily="65" charset="-120"/>
              </a:rPr>
              <a:t>農地重劃地區，變更為農水路使用者。</a:t>
            </a:r>
            <a:r>
              <a:rPr lang="zh-TW" altLang="en-US" sz="3600" b="1" dirty="0">
                <a:solidFill>
                  <a:srgbClr val="FF0000"/>
                </a:solidFill>
                <a:latin typeface="標楷體" pitchFamily="65" charset="-120"/>
                <a:ea typeface="標楷體" pitchFamily="65" charset="-120"/>
              </a:rPr>
              <a:t/>
            </a:r>
            <a:br>
              <a:rPr lang="zh-TW" altLang="en-US" sz="3600" b="1" dirty="0">
                <a:solidFill>
                  <a:srgbClr val="FF0000"/>
                </a:solidFill>
                <a:latin typeface="標楷體" pitchFamily="65" charset="-120"/>
                <a:ea typeface="標楷體" pitchFamily="65" charset="-120"/>
              </a:rPr>
            </a:br>
            <a:endParaRPr lang="en-US" altLang="zh-TW" sz="3600" b="1" dirty="0" smtClean="0">
              <a:solidFill>
                <a:srgbClr val="FF0000"/>
              </a:solidFill>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107</a:t>
            </a:fld>
            <a:endParaRPr lang="zh-TW" altLang="en-US">
              <a:solidFill>
                <a:srgbClr val="04617B">
                  <a:shade val="90000"/>
                </a:srgbClr>
              </a:solidFill>
            </a:endParaRPr>
          </a:p>
        </p:txBody>
      </p:sp>
    </p:spTree>
    <p:extLst>
      <p:ext uri="{BB962C8B-B14F-4D97-AF65-F5344CB8AC3E}">
        <p14:creationId xmlns:p14="http://schemas.microsoft.com/office/powerpoint/2010/main" val="375512875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76672"/>
            <a:ext cx="8640960" cy="1143000"/>
          </a:xfrm>
        </p:spPr>
        <p:txBody>
          <a:bodyPr>
            <a:normAutofit/>
          </a:bodyPr>
          <a:lstStyle/>
          <a:p>
            <a:r>
              <a:rPr lang="zh-TW" altLang="en-US" b="1" dirty="0" smtClean="0">
                <a:solidFill>
                  <a:schemeClr val="tx1"/>
                </a:solidFill>
                <a:latin typeface="標楷體" pitchFamily="65" charset="-120"/>
                <a:ea typeface="標楷體" pitchFamily="65" charset="-120"/>
              </a:rPr>
              <a:t>十八、</a:t>
            </a:r>
            <a:r>
              <a:rPr lang="zh-TW" altLang="en-US" b="1" dirty="0" smtClean="0">
                <a:solidFill>
                  <a:srgbClr val="FF0000"/>
                </a:solidFill>
                <a:latin typeface="標楷體" pitchFamily="65" charset="-120"/>
                <a:ea typeface="標楷體" pitchFamily="65" charset="-120"/>
              </a:rPr>
              <a:t>耕地分割</a:t>
            </a:r>
            <a:endParaRPr lang="zh-TW" altLang="en-US" sz="3900" b="1"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251520" y="1772816"/>
            <a:ext cx="8424936" cy="4389120"/>
          </a:xfrm>
        </p:spPr>
        <p:txBody>
          <a:bodyPr>
            <a:noAutofit/>
          </a:bodyPr>
          <a:lstStyle/>
          <a:p>
            <a:pPr marL="0" indent="0">
              <a:buNone/>
            </a:pPr>
            <a:endParaRPr lang="en-US" altLang="zh-TW" sz="3200" b="1" dirty="0" smtClean="0">
              <a:latin typeface="標楷體" pitchFamily="65" charset="-120"/>
              <a:ea typeface="標楷體" pitchFamily="65" charset="-120"/>
            </a:endParaRPr>
          </a:p>
          <a:p>
            <a:pPr marL="0" indent="0">
              <a:buNone/>
            </a:pP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七</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其他</a:t>
            </a:r>
            <a:r>
              <a:rPr lang="zh-TW" altLang="en-US" sz="2800" b="1" dirty="0">
                <a:latin typeface="標楷體" pitchFamily="65" charset="-120"/>
                <a:ea typeface="標楷體" pitchFamily="65" charset="-120"/>
              </a:rPr>
              <a:t>因</a:t>
            </a:r>
            <a:r>
              <a:rPr lang="zh-TW" altLang="en-US" sz="3200" b="1" dirty="0">
                <a:latin typeface="標楷體" pitchFamily="65" charset="-120"/>
                <a:ea typeface="標楷體" pitchFamily="65" charset="-120"/>
              </a:rPr>
              <a:t>執行</a:t>
            </a:r>
            <a:r>
              <a:rPr lang="zh-TW" altLang="en-US" sz="3200" b="1" dirty="0">
                <a:solidFill>
                  <a:srgbClr val="FF0000"/>
                </a:solidFill>
                <a:latin typeface="標楷體" pitchFamily="65" charset="-120"/>
                <a:ea typeface="標楷體" pitchFamily="65" charset="-120"/>
              </a:rPr>
              <a:t>土地政策</a:t>
            </a:r>
            <a:r>
              <a:rPr lang="zh-TW" altLang="en-US" sz="2800" b="1" dirty="0">
                <a:solidFill>
                  <a:srgbClr val="FF0000"/>
                </a:solidFill>
                <a:latin typeface="標楷體" pitchFamily="65" charset="-120"/>
                <a:ea typeface="標楷體" pitchFamily="65" charset="-120"/>
              </a:rPr>
              <a:t>、</a:t>
            </a:r>
            <a:r>
              <a:rPr lang="zh-TW" altLang="en-US" sz="3200" b="1" dirty="0">
                <a:solidFill>
                  <a:srgbClr val="FF0000"/>
                </a:solidFill>
                <a:latin typeface="標楷體" pitchFamily="65" charset="-120"/>
                <a:ea typeface="標楷體" pitchFamily="65" charset="-120"/>
              </a:rPr>
              <a:t>農業政策</a:t>
            </a:r>
            <a:r>
              <a:rPr lang="zh-TW" altLang="en-US" sz="2800" b="1" dirty="0">
                <a:latin typeface="標楷體" pitchFamily="65" charset="-120"/>
                <a:ea typeface="標楷體" pitchFamily="65" charset="-120"/>
              </a:rPr>
              <a:t>或配合國家重大建設之</a:t>
            </a:r>
            <a:r>
              <a:rPr lang="zh-TW" altLang="en-US" sz="2800" b="1" dirty="0" smtClean="0">
                <a:latin typeface="標楷體" pitchFamily="65" charset="-120"/>
                <a:ea typeface="標楷體" pitchFamily="65" charset="-120"/>
              </a:rPr>
              <a:t>需</a:t>
            </a:r>
            <a:r>
              <a:rPr lang="en-US" altLang="zh-TW" sz="2800" b="1" dirty="0">
                <a:latin typeface="標楷體" pitchFamily="65" charset="-120"/>
                <a:ea typeface="標楷體" pitchFamily="65" charset="-120"/>
              </a:rPr>
              <a:t> </a:t>
            </a:r>
            <a:r>
              <a:rPr lang="zh-TW" altLang="en-US" sz="2800" b="1" dirty="0" smtClean="0">
                <a:latin typeface="標楷體" pitchFamily="65" charset="-120"/>
                <a:ea typeface="標楷體" pitchFamily="65" charset="-120"/>
              </a:rPr>
              <a:t>要</a:t>
            </a:r>
            <a:r>
              <a:rPr lang="zh-TW" altLang="en-US" sz="2800" b="1" dirty="0">
                <a:latin typeface="標楷體" pitchFamily="65" charset="-120"/>
                <a:ea typeface="標楷體" pitchFamily="65" charset="-120"/>
              </a:rPr>
              <a:t>，經</a:t>
            </a:r>
            <a:r>
              <a:rPr lang="zh-TW" altLang="en-US" sz="2800" b="1" dirty="0" smtClean="0">
                <a:latin typeface="標楷體" pitchFamily="65" charset="-120"/>
                <a:ea typeface="標楷體" pitchFamily="65" charset="-120"/>
              </a:rPr>
              <a:t>中央目的</a:t>
            </a:r>
            <a:r>
              <a:rPr lang="zh-TW" altLang="en-US" sz="2800" b="1" dirty="0">
                <a:latin typeface="標楷體" pitchFamily="65" charset="-120"/>
                <a:ea typeface="標楷體" pitchFamily="65" charset="-120"/>
              </a:rPr>
              <a:t>事業主管機關專案核准者，</a:t>
            </a:r>
            <a:r>
              <a:rPr lang="zh-TW" altLang="en-US" sz="3200" b="1" dirty="0">
                <a:solidFill>
                  <a:srgbClr val="FF0000"/>
                </a:solidFill>
                <a:latin typeface="標楷體" pitchFamily="65" charset="-120"/>
                <a:ea typeface="標楷體" pitchFamily="65" charset="-120"/>
              </a:rPr>
              <a:t>得為分割</a:t>
            </a:r>
            <a:r>
              <a:rPr lang="zh-TW" altLang="en-US" sz="2800" b="1" dirty="0">
                <a:latin typeface="標楷體" pitchFamily="65" charset="-120"/>
                <a:ea typeface="標楷體" pitchFamily="65" charset="-120"/>
              </a:rPr>
              <a:t>。</a:t>
            </a:r>
            <a:br>
              <a:rPr lang="zh-TW" altLang="en-US" sz="2800" b="1" dirty="0">
                <a:latin typeface="標楷體" pitchFamily="65" charset="-120"/>
                <a:ea typeface="標楷體" pitchFamily="65" charset="-120"/>
              </a:rPr>
            </a:br>
            <a:endParaRPr lang="en-US" altLang="zh-TW" sz="2800" b="1" dirty="0" smtClean="0">
              <a:latin typeface="標楷體" pitchFamily="65" charset="-120"/>
              <a:ea typeface="標楷體" pitchFamily="65" charset="-120"/>
            </a:endParaRPr>
          </a:p>
          <a:p>
            <a:pPr marL="0" indent="0">
              <a:buNone/>
            </a:pPr>
            <a:r>
              <a:rPr lang="zh-TW" altLang="en-US" sz="2800" b="1" dirty="0" smtClean="0">
                <a:latin typeface="標楷體" pitchFamily="65" charset="-120"/>
                <a:ea typeface="標楷體" pitchFamily="65" charset="-120"/>
              </a:rPr>
              <a:t>前項</a:t>
            </a:r>
            <a:r>
              <a:rPr lang="zh-TW" altLang="en-US" sz="2800" b="1" dirty="0">
                <a:latin typeface="標楷體" pitchFamily="65" charset="-120"/>
                <a:ea typeface="標楷體" pitchFamily="65" charset="-120"/>
              </a:rPr>
              <a:t>第三款及第四款所定共有耕地，辦理分割為單獨所有者，應先取得</a:t>
            </a:r>
            <a:r>
              <a:rPr lang="zh-TW" altLang="en-US" sz="2800" b="1" dirty="0" smtClean="0">
                <a:latin typeface="標楷體" pitchFamily="65" charset="-120"/>
                <a:ea typeface="標楷體" pitchFamily="65" charset="-120"/>
              </a:rPr>
              <a:t>共有</a:t>
            </a:r>
            <a:r>
              <a:rPr lang="zh-TW" altLang="en-US" sz="2800" b="1" dirty="0">
                <a:latin typeface="標楷體" pitchFamily="65" charset="-120"/>
                <a:ea typeface="標楷體" pitchFamily="65" charset="-120"/>
              </a:rPr>
              <a:t>人之協議或法院確定判決，</a:t>
            </a:r>
            <a:r>
              <a:rPr lang="zh-TW" altLang="en-US" sz="3600" b="1" dirty="0">
                <a:solidFill>
                  <a:srgbClr val="FF0000"/>
                </a:solidFill>
                <a:latin typeface="標楷體" pitchFamily="65" charset="-120"/>
                <a:ea typeface="標楷體" pitchFamily="65" charset="-120"/>
              </a:rPr>
              <a:t>其分割後之宗數，不得超過共有人人數。</a:t>
            </a:r>
            <a:endParaRPr lang="en-US" altLang="zh-TW" sz="2400" b="1" dirty="0" smtClean="0">
              <a:solidFill>
                <a:srgbClr val="FF0000"/>
              </a:solidFill>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108</a:t>
            </a:fld>
            <a:endParaRPr lang="zh-TW" altLang="en-US">
              <a:solidFill>
                <a:srgbClr val="04617B">
                  <a:shade val="90000"/>
                </a:srgbClr>
              </a:solidFill>
            </a:endParaRPr>
          </a:p>
        </p:txBody>
      </p:sp>
    </p:spTree>
    <p:extLst>
      <p:ext uri="{BB962C8B-B14F-4D97-AF65-F5344CB8AC3E}">
        <p14:creationId xmlns:p14="http://schemas.microsoft.com/office/powerpoint/2010/main" val="367968371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76672"/>
            <a:ext cx="8640960" cy="1143000"/>
          </a:xfrm>
        </p:spPr>
        <p:txBody>
          <a:bodyPr>
            <a:normAutofit/>
          </a:bodyPr>
          <a:lstStyle/>
          <a:p>
            <a:r>
              <a:rPr lang="zh-TW" altLang="en-US" b="1" dirty="0" smtClean="0">
                <a:solidFill>
                  <a:schemeClr val="tx1"/>
                </a:solidFill>
                <a:latin typeface="標楷體" pitchFamily="65" charset="-120"/>
                <a:ea typeface="標楷體" pitchFamily="65" charset="-120"/>
              </a:rPr>
              <a:t>十八、耕地</a:t>
            </a:r>
            <a:r>
              <a:rPr lang="zh-TW" altLang="en-US" b="1" dirty="0" smtClean="0">
                <a:solidFill>
                  <a:srgbClr val="FF0000"/>
                </a:solidFill>
                <a:latin typeface="標楷體" pitchFamily="65" charset="-120"/>
                <a:ea typeface="標楷體" pitchFamily="65" charset="-120"/>
              </a:rPr>
              <a:t>地權調整</a:t>
            </a:r>
            <a:endParaRPr lang="zh-TW" altLang="en-US" sz="3900" b="1"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0" y="1643050"/>
            <a:ext cx="8424936" cy="4857784"/>
          </a:xfrm>
        </p:spPr>
        <p:txBody>
          <a:bodyPr>
            <a:noAutofit/>
          </a:bodyPr>
          <a:lstStyle/>
          <a:p>
            <a:pPr marL="0" indent="0">
              <a:buNone/>
            </a:pPr>
            <a:r>
              <a:rPr lang="zh-TW" altLang="en-US" sz="3200" b="1" dirty="0" smtClean="0">
                <a:latin typeface="標楷體" pitchFamily="65" charset="-120"/>
                <a:ea typeface="標楷體" pitchFamily="65" charset="-120"/>
              </a:rPr>
              <a:t>參考</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申辦</a:t>
            </a:r>
            <a:r>
              <a:rPr lang="zh-TW" altLang="en-US" sz="3200" b="1" dirty="0" smtClean="0">
                <a:solidFill>
                  <a:srgbClr val="FF0000"/>
                </a:solidFill>
                <a:latin typeface="標楷體" pitchFamily="65" charset="-120"/>
                <a:ea typeface="標楷體" pitchFamily="65" charset="-120"/>
              </a:rPr>
              <a:t>耕地地權調整作業須知</a:t>
            </a:r>
            <a:endParaRPr lang="en-US" altLang="zh-TW" sz="3200" b="1" dirty="0" smtClean="0">
              <a:solidFill>
                <a:srgbClr val="FF0000"/>
              </a:solidFill>
              <a:latin typeface="標楷體" pitchFamily="65" charset="-120"/>
              <a:ea typeface="標楷體" pitchFamily="65" charset="-120"/>
            </a:endParaRPr>
          </a:p>
          <a:p>
            <a:pPr marL="0" indent="0">
              <a:buNone/>
            </a:pP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一</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實際符合</a:t>
            </a:r>
            <a:r>
              <a:rPr lang="zh-TW" altLang="en-US" sz="3200" b="1" dirty="0" smtClean="0">
                <a:latin typeface="標楷體" pitchFamily="65" charset="-120"/>
                <a:ea typeface="標楷體" pitchFamily="65" charset="-120"/>
              </a:rPr>
              <a:t>耕作之便利、經營管理之需求</a:t>
            </a:r>
            <a:endParaRPr lang="en-US" altLang="zh-TW" sz="2800" b="1" dirty="0" smtClean="0">
              <a:latin typeface="標楷體" pitchFamily="65" charset="-120"/>
              <a:ea typeface="標楷體" pitchFamily="65" charset="-120"/>
            </a:endParaRPr>
          </a:p>
          <a:p>
            <a:pPr marL="0" indent="0">
              <a:buNone/>
            </a:pPr>
            <a:r>
              <a:rPr lang="en-US" altLang="zh-TW" sz="3200" b="1" dirty="0" smtClean="0">
                <a:solidFill>
                  <a:srgbClr val="FF0000"/>
                </a:solidFill>
                <a:latin typeface="標楷體" pitchFamily="65" charset="-120"/>
                <a:ea typeface="標楷體" pitchFamily="65" charset="-120"/>
              </a:rPr>
              <a:t>    (1)</a:t>
            </a:r>
            <a:r>
              <a:rPr lang="zh-TW" altLang="en-US" sz="3200" b="1" dirty="0" smtClean="0">
                <a:solidFill>
                  <a:srgbClr val="FF0000"/>
                </a:solidFill>
                <a:latin typeface="標楷體" pitchFamily="65" charset="-120"/>
                <a:ea typeface="標楷體" pitchFamily="65" charset="-120"/>
              </a:rPr>
              <a:t>截灣取直</a:t>
            </a:r>
            <a:r>
              <a:rPr lang="en-US" altLang="zh-TW" sz="3200" b="1" dirty="0" smtClean="0">
                <a:solidFill>
                  <a:srgbClr val="FF0000"/>
                </a:solidFill>
                <a:latin typeface="標楷體" pitchFamily="65" charset="-120"/>
                <a:ea typeface="標楷體" pitchFamily="65" charset="-120"/>
              </a:rPr>
              <a:t>(2)</a:t>
            </a:r>
            <a:r>
              <a:rPr lang="zh-TW" altLang="en-US" sz="3200" b="1" dirty="0" smtClean="0">
                <a:solidFill>
                  <a:srgbClr val="FF0000"/>
                </a:solidFill>
                <a:latin typeface="標楷體" pitchFamily="65" charset="-120"/>
                <a:ea typeface="標楷體" pitchFamily="65" charset="-120"/>
              </a:rPr>
              <a:t>高低落差</a:t>
            </a:r>
            <a:r>
              <a:rPr lang="en-US" altLang="zh-TW" sz="3200" b="1" dirty="0" smtClean="0">
                <a:solidFill>
                  <a:srgbClr val="FF0000"/>
                </a:solidFill>
                <a:latin typeface="標楷體" pitchFamily="65" charset="-120"/>
                <a:ea typeface="標楷體" pitchFamily="65" charset="-120"/>
              </a:rPr>
              <a:t>(3)</a:t>
            </a:r>
            <a:r>
              <a:rPr lang="zh-TW" altLang="en-US" sz="3200" b="1" dirty="0" smtClean="0">
                <a:solidFill>
                  <a:srgbClr val="FF0000"/>
                </a:solidFill>
                <a:latin typeface="標楷體" pitchFamily="65" charset="-120"/>
                <a:ea typeface="標楷體" pitchFamily="65" charset="-120"/>
              </a:rPr>
              <a:t>水路</a:t>
            </a:r>
            <a:endParaRPr lang="en-US" altLang="zh-TW" sz="3200" b="1" dirty="0" smtClean="0">
              <a:solidFill>
                <a:srgbClr val="FF0000"/>
              </a:solidFill>
              <a:latin typeface="標楷體" pitchFamily="65" charset="-120"/>
              <a:ea typeface="標楷體" pitchFamily="65" charset="-120"/>
            </a:endParaRPr>
          </a:p>
          <a:p>
            <a:pPr marL="0" indent="0">
              <a:buNone/>
            </a:pPr>
            <a:r>
              <a:rPr lang="en-US" altLang="zh-TW" sz="3600" b="1" dirty="0" smtClean="0">
                <a:latin typeface="標楷體" pitchFamily="65" charset="-120"/>
                <a:ea typeface="標楷體" pitchFamily="65" charset="-120"/>
              </a:rPr>
              <a:t>    (4)</a:t>
            </a:r>
            <a:r>
              <a:rPr lang="zh-TW" altLang="en-US" sz="3600" b="1" dirty="0" smtClean="0">
                <a:latin typeface="標楷體" pitchFamily="65" charset="-120"/>
                <a:ea typeface="標楷體" pitchFamily="65" charset="-120"/>
              </a:rPr>
              <a:t>道路</a:t>
            </a:r>
            <a:r>
              <a:rPr lang="en-US" altLang="zh-TW" sz="3600" b="1" dirty="0" smtClean="0">
                <a:latin typeface="標楷體" pitchFamily="65" charset="-120"/>
                <a:ea typeface="標楷體" pitchFamily="65" charset="-120"/>
              </a:rPr>
              <a:t>(5)</a:t>
            </a:r>
            <a:r>
              <a:rPr lang="zh-TW" altLang="en-US" sz="3600" b="1" dirty="0" smtClean="0">
                <a:latin typeface="標楷體" pitchFamily="65" charset="-120"/>
                <a:ea typeface="標楷體" pitchFamily="65" charset="-120"/>
              </a:rPr>
              <a:t>位置集中</a:t>
            </a:r>
            <a:r>
              <a:rPr lang="en-US" altLang="zh-TW" sz="3600" b="1" dirty="0" smtClean="0">
                <a:latin typeface="標楷體" pitchFamily="65" charset="-120"/>
                <a:ea typeface="標楷體" pitchFamily="65" charset="-120"/>
              </a:rPr>
              <a:t>(6)</a:t>
            </a:r>
            <a:r>
              <a:rPr lang="zh-TW" altLang="en-US" sz="3600" b="1" dirty="0" smtClean="0">
                <a:latin typeface="標楷體" pitchFamily="65" charset="-120"/>
                <a:ea typeface="標楷體" pitchFamily="65" charset="-120"/>
              </a:rPr>
              <a:t>共有變單有</a:t>
            </a:r>
            <a:endParaRPr lang="en-US" altLang="zh-TW" sz="3600" b="1" dirty="0" smtClean="0">
              <a:latin typeface="標楷體" pitchFamily="65" charset="-120"/>
              <a:ea typeface="標楷體" pitchFamily="65" charset="-120"/>
            </a:endParaRPr>
          </a:p>
          <a:p>
            <a:pPr marL="0" indent="0">
              <a:buNone/>
            </a:pP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二</a:t>
            </a:r>
            <a:r>
              <a:rPr lang="en-US" altLang="zh-TW" sz="2800" b="1" dirty="0" smtClean="0">
                <a:latin typeface="標楷體" pitchFamily="65" charset="-120"/>
                <a:ea typeface="標楷體" pitchFamily="65" charset="-120"/>
              </a:rPr>
              <a:t>)</a:t>
            </a:r>
            <a:r>
              <a:rPr lang="zh-TW" altLang="en-US" sz="2800" b="1" dirty="0" smtClean="0">
                <a:solidFill>
                  <a:srgbClr val="FF0000"/>
                </a:solidFill>
                <a:latin typeface="標楷體" pitchFamily="65" charset="-120"/>
                <a:ea typeface="標楷體" pitchFamily="65" charset="-120"/>
              </a:rPr>
              <a:t>分割前後</a:t>
            </a:r>
            <a:r>
              <a:rPr lang="zh-TW" altLang="en-US" sz="2800" b="1" dirty="0" smtClean="0">
                <a:latin typeface="標楷體" pitchFamily="65" charset="-120"/>
                <a:ea typeface="標楷體" pitchFamily="65" charset="-120"/>
              </a:rPr>
              <a:t>之</a:t>
            </a:r>
            <a:r>
              <a:rPr lang="zh-TW" altLang="en-US" sz="2800" b="1" dirty="0" smtClean="0">
                <a:solidFill>
                  <a:srgbClr val="FF0000"/>
                </a:solidFill>
                <a:latin typeface="標楷體" pitchFamily="65" charset="-120"/>
                <a:ea typeface="標楷體" pitchFamily="65" charset="-120"/>
              </a:rPr>
              <a:t>地籍圖對照</a:t>
            </a:r>
            <a:r>
              <a:rPr lang="zh-TW" altLang="en-US" sz="2800" b="1" dirty="0" smtClean="0">
                <a:latin typeface="標楷體" pitchFamily="65" charset="-120"/>
                <a:ea typeface="標楷體" pitchFamily="65" charset="-120"/>
              </a:rPr>
              <a:t>載明各所有人</a:t>
            </a:r>
            <a:r>
              <a:rPr lang="zh-TW" altLang="en-US" sz="2800" b="1" dirty="0" smtClean="0">
                <a:solidFill>
                  <a:srgbClr val="FF0000"/>
                </a:solidFill>
                <a:latin typeface="標楷體" pitchFamily="65" charset="-120"/>
                <a:ea typeface="標楷體" pitchFamily="65" charset="-120"/>
              </a:rPr>
              <a:t>分配位置</a:t>
            </a:r>
            <a:endParaRPr lang="en-US" altLang="zh-TW" sz="2800" b="1" dirty="0" smtClean="0">
              <a:solidFill>
                <a:srgbClr val="FF0000"/>
              </a:solidFill>
              <a:latin typeface="標楷體" pitchFamily="65" charset="-120"/>
              <a:ea typeface="標楷體" pitchFamily="65" charset="-120"/>
            </a:endParaRPr>
          </a:p>
          <a:p>
            <a:pPr marL="0" indent="0">
              <a:buNone/>
            </a:pP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三</a:t>
            </a:r>
            <a:r>
              <a:rPr lang="en-US" altLang="zh-TW" sz="28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分割前後面積對照表、土地價值對照表</a:t>
            </a:r>
            <a:endParaRPr lang="en-US" altLang="zh-TW" sz="2800" b="1" dirty="0" smtClean="0">
              <a:latin typeface="標楷體" pitchFamily="65" charset="-120"/>
              <a:ea typeface="標楷體" pitchFamily="65" charset="-120"/>
            </a:endParaRPr>
          </a:p>
          <a:p>
            <a:pPr marL="0" indent="0">
              <a:buNone/>
            </a:pPr>
            <a:r>
              <a:rPr lang="en-US" altLang="zh-TW" sz="3600" b="1" dirty="0" smtClean="0">
                <a:solidFill>
                  <a:srgbClr val="FF0000"/>
                </a:solidFill>
                <a:latin typeface="標楷體" pitchFamily="65" charset="-120"/>
                <a:ea typeface="標楷體" pitchFamily="65" charset="-120"/>
              </a:rPr>
              <a:t>(</a:t>
            </a:r>
            <a:r>
              <a:rPr lang="zh-TW" altLang="en-US" sz="3600" b="1" dirty="0" smtClean="0">
                <a:solidFill>
                  <a:srgbClr val="FF0000"/>
                </a:solidFill>
                <a:latin typeface="標楷體" pitchFamily="65" charset="-120"/>
                <a:ea typeface="標楷體" pitchFamily="65" charset="-120"/>
              </a:rPr>
              <a:t>四</a:t>
            </a:r>
            <a:r>
              <a:rPr lang="en-US" altLang="zh-TW" sz="3600" b="1" dirty="0" smtClean="0">
                <a:solidFill>
                  <a:srgbClr val="FF0000"/>
                </a:solidFill>
                <a:latin typeface="標楷體" pitchFamily="65" charset="-120"/>
                <a:ea typeface="標楷體" pitchFamily="65" charset="-120"/>
              </a:rPr>
              <a:t>)</a:t>
            </a:r>
            <a:r>
              <a:rPr lang="zh-TW" altLang="en-US" sz="3600" b="1" dirty="0" smtClean="0">
                <a:solidFill>
                  <a:srgbClr val="FF0000"/>
                </a:solidFill>
                <a:latin typeface="標楷體" pitchFamily="65" charset="-120"/>
                <a:ea typeface="標楷體" pitchFamily="65" charset="-120"/>
              </a:rPr>
              <a:t>作業程序</a:t>
            </a:r>
            <a:r>
              <a:rPr lang="en-US" altLang="zh-TW" sz="3600" b="1" dirty="0">
                <a:solidFill>
                  <a:srgbClr val="FF0000"/>
                </a:solidFill>
                <a:latin typeface="標楷體" pitchFamily="65" charset="-120"/>
                <a:ea typeface="標楷體" pitchFamily="65" charset="-120"/>
              </a:rPr>
              <a:t>:</a:t>
            </a:r>
            <a:r>
              <a:rPr lang="zh-TW" altLang="en-US" sz="3600" b="1" dirty="0" smtClean="0">
                <a:solidFill>
                  <a:srgbClr val="FF0000"/>
                </a:solidFill>
                <a:latin typeface="標楷體" pitchFamily="65" charset="-120"/>
                <a:ea typeface="標楷體" pitchFamily="65" charset="-120"/>
              </a:rPr>
              <a:t>合併、分割、共有物分割</a:t>
            </a:r>
            <a:endParaRPr lang="en-US" altLang="zh-TW" sz="3600" b="1" dirty="0" smtClean="0">
              <a:solidFill>
                <a:srgbClr val="FF0000"/>
              </a:solidFill>
              <a:latin typeface="標楷體" pitchFamily="65" charset="-120"/>
              <a:ea typeface="標楷體" pitchFamily="65" charset="-120"/>
            </a:endParaRPr>
          </a:p>
          <a:p>
            <a:pPr marL="0" indent="0" algn="ctr">
              <a:buNone/>
            </a:pPr>
            <a:r>
              <a:rPr lang="zh-TW" altLang="en-US" sz="3600" b="1" dirty="0" smtClean="0">
                <a:solidFill>
                  <a:srgbClr val="FF0000"/>
                </a:solidFill>
                <a:latin typeface="標楷體" pitchFamily="65" charset="-120"/>
                <a:ea typeface="標楷體" pitchFamily="65" charset="-120"/>
                <a:hlinkClick r:id="rId3" action="ppaction://hlinkfile"/>
              </a:rPr>
              <a:t>例</a:t>
            </a:r>
            <a:r>
              <a:rPr lang="en-US" altLang="zh-TW" sz="3600" b="1" dirty="0" smtClean="0">
                <a:solidFill>
                  <a:srgbClr val="FF0000"/>
                </a:solidFill>
                <a:latin typeface="標楷體" pitchFamily="65" charset="-120"/>
                <a:ea typeface="標楷體" pitchFamily="65" charset="-120"/>
                <a:hlinkClick r:id="rId3" action="ppaction://hlinkfile"/>
              </a:rPr>
              <a:t>9</a:t>
            </a:r>
            <a:endParaRPr lang="en-US" altLang="zh-TW" sz="3600" b="1" dirty="0" smtClean="0">
              <a:solidFill>
                <a:srgbClr val="FF0000"/>
              </a:solidFill>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109</a:t>
            </a:fld>
            <a:endParaRPr lang="zh-TW" altLang="en-US">
              <a:solidFill>
                <a:srgbClr val="04617B">
                  <a:shade val="90000"/>
                </a:srgbClr>
              </a:solidFill>
            </a:endParaRPr>
          </a:p>
        </p:txBody>
      </p:sp>
    </p:spTree>
    <p:extLst>
      <p:ext uri="{BB962C8B-B14F-4D97-AF65-F5344CB8AC3E}">
        <p14:creationId xmlns:p14="http://schemas.microsoft.com/office/powerpoint/2010/main" val="123097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FF0000"/>
                </a:solidFill>
                <a:latin typeface="標楷體" pitchFamily="65" charset="-120"/>
                <a:ea typeface="標楷體" pitchFamily="65" charset="-120"/>
              </a:rPr>
              <a:t>非都市土地</a:t>
            </a:r>
            <a:r>
              <a:rPr lang="zh-TW" altLang="en-US" b="1" dirty="0" smtClean="0">
                <a:latin typeface="標楷體" pitchFamily="65" charset="-120"/>
                <a:ea typeface="標楷體" pitchFamily="65" charset="-120"/>
              </a:rPr>
              <a:t>→使用之限制</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pPr marL="0" indent="0">
              <a:buNone/>
            </a:pP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一</a:t>
            </a: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看謄本、使用編定、使用地類別</a:t>
            </a:r>
            <a:endParaRPr lang="en-US" altLang="zh-TW" sz="3600" b="1" dirty="0" smtClean="0">
              <a:latin typeface="標楷體" pitchFamily="65" charset="-120"/>
              <a:ea typeface="標楷體" pitchFamily="65" charset="-120"/>
            </a:endParaRPr>
          </a:p>
          <a:p>
            <a:pPr marL="0" indent="0">
              <a:buNone/>
            </a:pPr>
            <a:endParaRPr lang="en-US" altLang="zh-TW" sz="3600" b="1" dirty="0" smtClean="0">
              <a:latin typeface="標楷體" pitchFamily="65" charset="-120"/>
              <a:ea typeface="標楷體" pitchFamily="65" charset="-120"/>
            </a:endParaRPr>
          </a:p>
          <a:p>
            <a:pPr marL="0" indent="0">
              <a:buNone/>
            </a:pP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二</a:t>
            </a: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看非都市管制規則</a:t>
            </a:r>
            <a:endParaRPr lang="en-US" altLang="zh-TW" sz="3600" b="1" dirty="0" smtClean="0">
              <a:latin typeface="標楷體" pitchFamily="65" charset="-120"/>
              <a:ea typeface="標楷體" pitchFamily="65" charset="-120"/>
            </a:endParaRPr>
          </a:p>
          <a:p>
            <a:pPr marL="0" indent="0">
              <a:buNone/>
            </a:pPr>
            <a:endParaRPr lang="en-US" altLang="zh-TW" sz="3600" b="1" dirty="0" smtClean="0">
              <a:latin typeface="標楷體" pitchFamily="65" charset="-120"/>
              <a:ea typeface="標楷體" pitchFamily="65" charset="-120"/>
            </a:endParaRPr>
          </a:p>
          <a:p>
            <a:pPr marL="0" indent="0">
              <a:buNone/>
            </a:pP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三</a:t>
            </a: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看</a:t>
            </a:r>
            <a:r>
              <a:rPr lang="zh-TW" altLang="en-US" sz="3600" b="1" dirty="0" smtClean="0">
                <a:solidFill>
                  <a:srgbClr val="FF0000"/>
                </a:solidFill>
                <a:latin typeface="標楷體" pitchFamily="65" charset="-120"/>
                <a:ea typeface="標楷體" pitchFamily="65" charset="-120"/>
              </a:rPr>
              <a:t>非都市管制規則容許使用附表六</a:t>
            </a:r>
            <a:endParaRPr lang="zh-TW" altLang="en-US" sz="3600" b="1" dirty="0">
              <a:solidFill>
                <a:srgbClr val="FF0000"/>
              </a:solidFill>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pPr/>
              <a:t>11</a:t>
            </a:fld>
            <a:endParaRPr lang="zh-TW" altLang="en-US"/>
          </a:p>
        </p:txBody>
      </p:sp>
    </p:spTree>
    <p:extLst>
      <p:ext uri="{BB962C8B-B14F-4D97-AF65-F5344CB8AC3E}">
        <p14:creationId xmlns:p14="http://schemas.microsoft.com/office/powerpoint/2010/main" val="33883265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76672"/>
            <a:ext cx="8640960" cy="1143000"/>
          </a:xfrm>
        </p:spPr>
        <p:txBody>
          <a:bodyPr>
            <a:normAutofit/>
          </a:bodyPr>
          <a:lstStyle/>
          <a:p>
            <a:r>
              <a:rPr lang="zh-TW" altLang="en-US" b="1" dirty="0" smtClean="0">
                <a:solidFill>
                  <a:schemeClr val="tx1"/>
                </a:solidFill>
                <a:latin typeface="標楷體" pitchFamily="65" charset="-120"/>
                <a:ea typeface="標楷體" pitchFamily="65" charset="-120"/>
              </a:rPr>
              <a:t>十八、</a:t>
            </a:r>
            <a:r>
              <a:rPr lang="zh-TW" altLang="en-US" b="1" dirty="0" smtClean="0">
                <a:solidFill>
                  <a:srgbClr val="FF0000"/>
                </a:solidFill>
                <a:latin typeface="標楷體" pitchFamily="65" charset="-120"/>
                <a:ea typeface="標楷體" pitchFamily="65" charset="-120"/>
              </a:rPr>
              <a:t>非耕地分割</a:t>
            </a:r>
            <a:endParaRPr lang="zh-TW" altLang="en-US" sz="3900" b="1"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251520" y="1772816"/>
            <a:ext cx="8424936" cy="4389120"/>
          </a:xfrm>
        </p:spPr>
        <p:txBody>
          <a:bodyPr>
            <a:noAutofit/>
          </a:bodyPr>
          <a:lstStyle/>
          <a:p>
            <a:pPr marL="0" indent="0">
              <a:buNone/>
            </a:pPr>
            <a:r>
              <a:rPr lang="zh-TW" altLang="en-US" sz="3600" b="1" dirty="0" smtClean="0">
                <a:latin typeface="標楷體" pitchFamily="65" charset="-120"/>
                <a:ea typeface="標楷體" pitchFamily="65" charset="-120"/>
              </a:rPr>
              <a:t>要點</a:t>
            </a:r>
            <a:r>
              <a:rPr lang="en-US" altLang="zh-TW" sz="3600" b="1" dirty="0" smtClean="0">
                <a:latin typeface="標楷體" pitchFamily="65" charset="-120"/>
                <a:ea typeface="標楷體" pitchFamily="65" charset="-120"/>
              </a:rPr>
              <a:t>:</a:t>
            </a:r>
          </a:p>
          <a:p>
            <a:pPr marL="0" indent="0">
              <a:buNone/>
            </a:pP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一</a:t>
            </a: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非興建農舍之坐落地</a:t>
            </a:r>
            <a:endParaRPr lang="en-US" altLang="zh-TW" sz="3600" b="1" dirty="0" smtClean="0">
              <a:latin typeface="標楷體" pitchFamily="65" charset="-120"/>
              <a:ea typeface="標楷體" pitchFamily="65" charset="-120"/>
            </a:endParaRPr>
          </a:p>
          <a:p>
            <a:pPr marL="0" indent="0">
              <a:buNone/>
            </a:pPr>
            <a:r>
              <a:rPr lang="en-US" altLang="zh-TW" sz="3600" b="1" dirty="0" smtClean="0">
                <a:solidFill>
                  <a:srgbClr val="FF0000"/>
                </a:solidFill>
                <a:latin typeface="標楷體" pitchFamily="65" charset="-120"/>
                <a:ea typeface="標楷體" pitchFamily="65" charset="-120"/>
              </a:rPr>
              <a:t>(</a:t>
            </a:r>
            <a:r>
              <a:rPr lang="zh-TW" altLang="en-US" sz="3600" b="1" dirty="0" smtClean="0">
                <a:solidFill>
                  <a:srgbClr val="FF0000"/>
                </a:solidFill>
                <a:latin typeface="標楷體" pitchFamily="65" charset="-120"/>
                <a:ea typeface="標楷體" pitchFamily="65" charset="-120"/>
              </a:rPr>
              <a:t>二</a:t>
            </a:r>
            <a:r>
              <a:rPr lang="en-US" altLang="zh-TW" sz="3600" b="1" dirty="0" smtClean="0">
                <a:solidFill>
                  <a:srgbClr val="FF0000"/>
                </a:solidFill>
                <a:latin typeface="標楷體" pitchFamily="65" charset="-120"/>
                <a:ea typeface="標楷體" pitchFamily="65" charset="-120"/>
              </a:rPr>
              <a:t>)</a:t>
            </a:r>
            <a:r>
              <a:rPr lang="zh-TW" altLang="en-US" sz="3600" b="1" dirty="0" smtClean="0">
                <a:solidFill>
                  <a:srgbClr val="FF0000"/>
                </a:solidFill>
                <a:latin typeface="標楷體" pitchFamily="65" charset="-120"/>
                <a:ea typeface="標楷體" pitchFamily="65" charset="-120"/>
              </a:rPr>
              <a:t>非興建農舍之配合農地</a:t>
            </a:r>
            <a:endParaRPr lang="en-US" altLang="zh-TW" sz="3600" b="1" dirty="0" smtClean="0">
              <a:solidFill>
                <a:srgbClr val="FF0000"/>
              </a:solidFill>
              <a:latin typeface="標楷體" pitchFamily="65" charset="-120"/>
              <a:ea typeface="標楷體" pitchFamily="65" charset="-120"/>
            </a:endParaRPr>
          </a:p>
          <a:p>
            <a:pPr marL="0" indent="0">
              <a:buNone/>
            </a:pP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三</a:t>
            </a: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有無地方自治</a:t>
            </a:r>
            <a:r>
              <a:rPr lang="zh-TW" altLang="en-US" sz="3600" b="1" dirty="0" smtClean="0">
                <a:solidFill>
                  <a:srgbClr val="FF0000"/>
                </a:solidFill>
                <a:latin typeface="標楷體" pitchFamily="65" charset="-120"/>
                <a:ea typeface="標楷體" pitchFamily="65" charset="-120"/>
              </a:rPr>
              <a:t>分割最小面積限制</a:t>
            </a:r>
            <a:endParaRPr lang="en-US" altLang="zh-TW" sz="3600" b="1" dirty="0" smtClean="0">
              <a:solidFill>
                <a:srgbClr val="FF0000"/>
              </a:solidFill>
              <a:latin typeface="標楷體" pitchFamily="65" charset="-120"/>
              <a:ea typeface="標楷體" pitchFamily="65" charset="-120"/>
            </a:endParaRPr>
          </a:p>
          <a:p>
            <a:pPr marL="0" indent="0">
              <a:buNone/>
            </a:pPr>
            <a:endParaRPr lang="en-US" altLang="zh-TW" sz="36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110</a:t>
            </a:fld>
            <a:endParaRPr lang="zh-TW" altLang="en-US">
              <a:solidFill>
                <a:srgbClr val="04617B">
                  <a:shade val="90000"/>
                </a:srgbClr>
              </a:solidFill>
            </a:endParaRPr>
          </a:p>
        </p:txBody>
      </p:sp>
    </p:spTree>
    <p:extLst>
      <p:ext uri="{BB962C8B-B14F-4D97-AF65-F5344CB8AC3E}">
        <p14:creationId xmlns:p14="http://schemas.microsoft.com/office/powerpoint/2010/main" val="94983753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76672"/>
            <a:ext cx="8640960" cy="1143000"/>
          </a:xfrm>
        </p:spPr>
        <p:txBody>
          <a:bodyPr>
            <a:normAutofit/>
          </a:bodyPr>
          <a:lstStyle/>
          <a:p>
            <a:r>
              <a:rPr lang="zh-TW" altLang="en-US" b="1" dirty="0" smtClean="0">
                <a:solidFill>
                  <a:schemeClr val="tx1"/>
                </a:solidFill>
                <a:latin typeface="標楷體" pitchFamily="65" charset="-120"/>
                <a:ea typeface="標楷體" pitchFamily="65" charset="-120"/>
              </a:rPr>
              <a:t>十八、</a:t>
            </a:r>
            <a:r>
              <a:rPr lang="zh-TW" altLang="en-US" sz="4800" b="1" dirty="0" smtClean="0">
                <a:solidFill>
                  <a:schemeClr val="tx1"/>
                </a:solidFill>
                <a:latin typeface="標楷體" pitchFamily="65" charset="-120"/>
                <a:ea typeface="標楷體" pitchFamily="65" charset="-120"/>
              </a:rPr>
              <a:t>非耕地</a:t>
            </a:r>
            <a:r>
              <a:rPr lang="zh-TW" altLang="en-US" sz="4800" b="1" dirty="0" smtClean="0">
                <a:solidFill>
                  <a:srgbClr val="FF0000"/>
                </a:solidFill>
                <a:latin typeface="標楷體" pitchFamily="65" charset="-120"/>
                <a:ea typeface="標楷體" pitchFamily="65" charset="-120"/>
              </a:rPr>
              <a:t>界址調整</a:t>
            </a:r>
            <a:endParaRPr lang="zh-TW" altLang="en-US" sz="3600" b="1"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251520" y="1772816"/>
            <a:ext cx="8424936" cy="4389120"/>
          </a:xfrm>
        </p:spPr>
        <p:txBody>
          <a:bodyPr>
            <a:noAutofit/>
          </a:bodyPr>
          <a:lstStyle/>
          <a:p>
            <a:pPr marL="0" indent="0">
              <a:buNone/>
            </a:pPr>
            <a:r>
              <a:rPr lang="zh-TW" altLang="en-US" sz="3200" b="1" dirty="0" smtClean="0">
                <a:latin typeface="標楷體" pitchFamily="65" charset="-120"/>
                <a:ea typeface="標楷體" pitchFamily="65" charset="-120"/>
              </a:rPr>
              <a:t>參考</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土地界址調整要點</a:t>
            </a:r>
            <a:endParaRPr lang="en-US" altLang="zh-TW" sz="3200" b="1" dirty="0">
              <a:latin typeface="標楷體" pitchFamily="65" charset="-120"/>
              <a:ea typeface="標楷體" pitchFamily="65" charset="-120"/>
            </a:endParaRPr>
          </a:p>
          <a:p>
            <a:pPr marL="0" indent="0">
              <a:buNone/>
            </a:pP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一</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為</a:t>
            </a:r>
            <a:r>
              <a:rPr lang="zh-TW" altLang="en-US" sz="2400" b="1" dirty="0">
                <a:latin typeface="標楷體" pitchFamily="65" charset="-120"/>
                <a:ea typeface="標楷體" pitchFamily="65" charset="-120"/>
              </a:rPr>
              <a:t>加強</a:t>
            </a:r>
            <a:r>
              <a:rPr lang="zh-TW" altLang="en-US" sz="2400" b="1" dirty="0">
                <a:solidFill>
                  <a:srgbClr val="FF0000"/>
                </a:solidFill>
                <a:latin typeface="標楷體" pitchFamily="65" charset="-120"/>
                <a:ea typeface="標楷體" pitchFamily="65" charset="-120"/>
              </a:rPr>
              <a:t>地籍管理，提高土地利用價值，界址曲折</a:t>
            </a:r>
            <a:r>
              <a:rPr lang="zh-TW" altLang="en-US" sz="2400" b="1" dirty="0">
                <a:latin typeface="標楷體" pitchFamily="65" charset="-120"/>
                <a:ea typeface="標楷體" pitchFamily="65" charset="-120"/>
              </a:rPr>
              <a:t>之相鄰</a:t>
            </a:r>
            <a:r>
              <a:rPr lang="zh-TW" altLang="en-US" sz="2400" b="1" dirty="0" smtClean="0">
                <a:latin typeface="標楷體" pitchFamily="65" charset="-120"/>
                <a:ea typeface="標楷體" pitchFamily="65" charset="-120"/>
              </a:rPr>
              <a:t>土</a:t>
            </a:r>
            <a:endParaRPr lang="en-US" altLang="zh-TW" sz="2400" b="1" dirty="0" smtClean="0">
              <a:latin typeface="標楷體" pitchFamily="65" charset="-120"/>
              <a:ea typeface="標楷體" pitchFamily="65" charset="-120"/>
            </a:endParaRPr>
          </a:p>
          <a:p>
            <a:pPr marL="0" indent="0">
              <a:buNone/>
            </a:pPr>
            <a:r>
              <a:rPr lang="en-US" altLang="zh-TW" sz="2400" b="1" dirty="0">
                <a:latin typeface="標楷體" pitchFamily="65" charset="-120"/>
                <a:ea typeface="標楷體" pitchFamily="65" charset="-120"/>
              </a:rPr>
              <a:t> </a:t>
            </a:r>
            <a:r>
              <a:rPr lang="en-US" altLang="zh-TW"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地</a:t>
            </a:r>
            <a:r>
              <a:rPr lang="zh-TW" altLang="en-US" sz="2400" b="1" dirty="0">
                <a:latin typeface="標楷體" pitchFamily="65" charset="-120"/>
                <a:ea typeface="標楷體" pitchFamily="65" charset="-120"/>
              </a:rPr>
              <a:t>所有權人 申辦土地界址調整，除法令另有規定外，</a:t>
            </a:r>
            <a:r>
              <a:rPr lang="zh-TW" altLang="en-US" sz="2400" b="1" dirty="0" smtClean="0">
                <a:latin typeface="標楷體" pitchFamily="65" charset="-120"/>
                <a:ea typeface="標楷體" pitchFamily="65" charset="-120"/>
              </a:rPr>
              <a:t>依</a:t>
            </a:r>
            <a:endParaRPr lang="en-US" altLang="zh-TW" sz="2400" b="1" dirty="0" smtClean="0">
              <a:latin typeface="標楷體" pitchFamily="65" charset="-120"/>
              <a:ea typeface="標楷體" pitchFamily="65" charset="-120"/>
            </a:endParaRPr>
          </a:p>
          <a:p>
            <a:pPr marL="0" indent="0">
              <a:buNone/>
            </a:pPr>
            <a:r>
              <a:rPr lang="en-US" altLang="zh-TW" sz="2400" b="1" dirty="0">
                <a:latin typeface="標楷體" pitchFamily="65" charset="-120"/>
                <a:ea typeface="標楷體" pitchFamily="65" charset="-120"/>
              </a:rPr>
              <a:t> </a:t>
            </a:r>
            <a:r>
              <a:rPr lang="en-US" altLang="zh-TW"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本</a:t>
            </a:r>
            <a:r>
              <a:rPr lang="zh-TW" altLang="en-US" sz="2400" b="1" dirty="0">
                <a:latin typeface="標楷體" pitchFamily="65" charset="-120"/>
                <a:ea typeface="標楷體" pitchFamily="65" charset="-120"/>
              </a:rPr>
              <a:t>要點辦理</a:t>
            </a:r>
            <a:r>
              <a:rPr lang="zh-TW" altLang="en-US" sz="2400" b="1" dirty="0" smtClean="0">
                <a:latin typeface="標楷體" pitchFamily="65" charset="-120"/>
                <a:ea typeface="標楷體" pitchFamily="65" charset="-120"/>
              </a:rPr>
              <a:t>。</a:t>
            </a:r>
            <a:endParaRPr lang="en-US" altLang="zh-TW" sz="2400" b="1" dirty="0" smtClean="0">
              <a:latin typeface="標楷體" pitchFamily="65" charset="-120"/>
              <a:ea typeface="標楷體" pitchFamily="65" charset="-120"/>
            </a:endParaRPr>
          </a:p>
          <a:p>
            <a:pPr marL="0" indent="0">
              <a:buNone/>
            </a:pP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二</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土地</a:t>
            </a:r>
            <a:r>
              <a:rPr lang="zh-TW" altLang="en-US" sz="2400" b="1" dirty="0">
                <a:latin typeface="標楷體" pitchFamily="65" charset="-120"/>
                <a:ea typeface="標楷體" pitchFamily="65" charset="-120"/>
              </a:rPr>
              <a:t>界址調整，應以</a:t>
            </a:r>
            <a:r>
              <a:rPr lang="zh-TW" altLang="en-US" sz="2400" b="1" dirty="0">
                <a:solidFill>
                  <a:srgbClr val="FF0000"/>
                </a:solidFill>
                <a:latin typeface="標楷體" pitchFamily="65" charset="-120"/>
                <a:ea typeface="標楷體" pitchFamily="65" charset="-120"/>
              </a:rPr>
              <a:t>同一地段、地界相連、使用分區、</a:t>
            </a:r>
            <a:r>
              <a:rPr lang="zh-TW" altLang="en-US" sz="2400" b="1" dirty="0" smtClean="0">
                <a:solidFill>
                  <a:srgbClr val="FF0000"/>
                </a:solidFill>
                <a:latin typeface="標楷體" pitchFamily="65" charset="-120"/>
                <a:ea typeface="標楷體" pitchFamily="65" charset="-120"/>
              </a:rPr>
              <a:t>使</a:t>
            </a:r>
            <a:endParaRPr lang="en-US" altLang="zh-TW" sz="2400" b="1" dirty="0" smtClean="0">
              <a:solidFill>
                <a:srgbClr val="FF0000"/>
              </a:solidFill>
              <a:latin typeface="標楷體" pitchFamily="65" charset="-120"/>
              <a:ea typeface="標楷體" pitchFamily="65" charset="-120"/>
            </a:endParaRPr>
          </a:p>
          <a:p>
            <a:pPr marL="0" indent="0">
              <a:buNone/>
            </a:pPr>
            <a:r>
              <a:rPr lang="en-US" altLang="zh-TW" sz="2400" b="1" dirty="0">
                <a:solidFill>
                  <a:srgbClr val="FF0000"/>
                </a:solidFill>
                <a:latin typeface="標楷體" pitchFamily="65" charset="-120"/>
                <a:ea typeface="標楷體" pitchFamily="65" charset="-120"/>
              </a:rPr>
              <a:t> </a:t>
            </a:r>
            <a:r>
              <a:rPr lang="en-US" altLang="zh-TW" sz="2400" b="1" dirty="0" smtClean="0">
                <a:solidFill>
                  <a:srgbClr val="FF0000"/>
                </a:solidFill>
                <a:latin typeface="標楷體" pitchFamily="65" charset="-120"/>
                <a:ea typeface="標楷體" pitchFamily="65" charset="-120"/>
              </a:rPr>
              <a:t>   </a:t>
            </a:r>
            <a:r>
              <a:rPr lang="zh-TW" altLang="en-US" sz="2400" b="1" dirty="0" smtClean="0">
                <a:solidFill>
                  <a:srgbClr val="FF0000"/>
                </a:solidFill>
                <a:latin typeface="標楷體" pitchFamily="65" charset="-120"/>
                <a:ea typeface="標楷體" pitchFamily="65" charset="-120"/>
              </a:rPr>
              <a:t>用</a:t>
            </a:r>
            <a:r>
              <a:rPr lang="zh-TW" altLang="en-US" sz="2400" b="1" dirty="0">
                <a:solidFill>
                  <a:srgbClr val="FF0000"/>
                </a:solidFill>
                <a:latin typeface="標楷體" pitchFamily="65" charset="-120"/>
                <a:ea typeface="標楷體" pitchFamily="65" charset="-120"/>
              </a:rPr>
              <a:t>性質或地 目均相同之土地為限</a:t>
            </a:r>
            <a:r>
              <a:rPr lang="zh-TW" altLang="en-US" sz="2400" b="1" dirty="0">
                <a:latin typeface="標楷體" pitchFamily="65" charset="-120"/>
                <a:ea typeface="標楷體" pitchFamily="65" charset="-120"/>
              </a:rPr>
              <a:t>。如為建築管理地區</a:t>
            </a:r>
            <a:r>
              <a:rPr lang="zh-TW" altLang="en-US" sz="2400" b="1" dirty="0" smtClean="0">
                <a:latin typeface="標楷體" pitchFamily="65" charset="-120"/>
                <a:ea typeface="標楷體" pitchFamily="65" charset="-120"/>
              </a:rPr>
              <a:t>，</a:t>
            </a:r>
            <a:endParaRPr lang="en-US" altLang="zh-TW" sz="2400" b="1" dirty="0" smtClean="0">
              <a:latin typeface="標楷體" pitchFamily="65" charset="-120"/>
              <a:ea typeface="標楷體" pitchFamily="65" charset="-120"/>
            </a:endParaRPr>
          </a:p>
          <a:p>
            <a:pPr marL="0" indent="0">
              <a:buNone/>
            </a:pPr>
            <a:r>
              <a:rPr lang="en-US" altLang="zh-TW" sz="2400" b="1" dirty="0">
                <a:latin typeface="標楷體" pitchFamily="65" charset="-120"/>
                <a:ea typeface="標楷體" pitchFamily="65" charset="-120"/>
              </a:rPr>
              <a:t> </a:t>
            </a:r>
            <a:r>
              <a:rPr lang="en-US" altLang="zh-TW"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並</a:t>
            </a:r>
            <a:r>
              <a:rPr lang="zh-TW" altLang="en-US" sz="2400" b="1" dirty="0">
                <a:latin typeface="標楷體" pitchFamily="65" charset="-120"/>
                <a:ea typeface="標楷體" pitchFamily="65" charset="-120"/>
              </a:rPr>
              <a:t>應</a:t>
            </a:r>
            <a:r>
              <a:rPr lang="zh-TW" altLang="en-US" sz="2400" b="1" dirty="0">
                <a:solidFill>
                  <a:srgbClr val="FF0000"/>
                </a:solidFill>
                <a:latin typeface="標楷體" pitchFamily="65" charset="-120"/>
                <a:ea typeface="標楷體" pitchFamily="65" charset="-120"/>
              </a:rPr>
              <a:t>符合建築基地法定空 地分割辦法規定</a:t>
            </a:r>
            <a:r>
              <a:rPr lang="zh-TW" altLang="en-US" sz="2400" b="1" dirty="0">
                <a:latin typeface="標楷體" pitchFamily="65" charset="-120"/>
                <a:ea typeface="標楷體" pitchFamily="65" charset="-120"/>
              </a:rPr>
              <a:t>。調整後各</a:t>
            </a:r>
            <a:r>
              <a:rPr lang="zh-TW" altLang="en-US" sz="2400" b="1" dirty="0" smtClean="0">
                <a:latin typeface="標楷體" pitchFamily="65" charset="-120"/>
                <a:ea typeface="標楷體" pitchFamily="65" charset="-120"/>
              </a:rPr>
              <a:t>所</a:t>
            </a:r>
            <a:endParaRPr lang="en-US" altLang="zh-TW" sz="2400" b="1" dirty="0" smtClean="0">
              <a:latin typeface="標楷體" pitchFamily="65" charset="-120"/>
              <a:ea typeface="標楷體" pitchFamily="65" charset="-120"/>
            </a:endParaRPr>
          </a:p>
          <a:p>
            <a:pPr marL="0" indent="0">
              <a:buNone/>
            </a:pPr>
            <a:r>
              <a:rPr lang="en-US" altLang="zh-TW" sz="2400" b="1" dirty="0">
                <a:latin typeface="標楷體" pitchFamily="65" charset="-120"/>
                <a:ea typeface="標楷體" pitchFamily="65" charset="-120"/>
              </a:rPr>
              <a:t> </a:t>
            </a:r>
            <a:r>
              <a:rPr lang="en-US" altLang="zh-TW"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有</a:t>
            </a:r>
            <a:r>
              <a:rPr lang="zh-TW" altLang="en-US" sz="2400" b="1" dirty="0">
                <a:latin typeface="標楷體" pitchFamily="65" charset="-120"/>
                <a:ea typeface="標楷體" pitchFamily="65" charset="-120"/>
              </a:rPr>
              <a:t>權人之</a:t>
            </a:r>
            <a:r>
              <a:rPr lang="zh-TW" altLang="en-US" sz="3200" b="1" dirty="0">
                <a:solidFill>
                  <a:srgbClr val="FF0000"/>
                </a:solidFill>
                <a:latin typeface="標楷體" pitchFamily="65" charset="-120"/>
                <a:ea typeface="標楷體" pitchFamily="65" charset="-120"/>
              </a:rPr>
              <a:t>土地位次不得變更</a:t>
            </a:r>
            <a:r>
              <a:rPr lang="zh-TW" altLang="en-US" sz="2400" b="1" dirty="0">
                <a:latin typeface="標楷體" pitchFamily="65" charset="-120"/>
                <a:ea typeface="標楷體" pitchFamily="65" charset="-120"/>
              </a:rPr>
              <a:t>。 </a:t>
            </a:r>
            <a:endParaRPr lang="en-US" altLang="zh-TW" sz="2400" b="1" dirty="0" smtClean="0">
              <a:latin typeface="標楷體" pitchFamily="65" charset="-120"/>
              <a:ea typeface="標楷體" pitchFamily="65" charset="-120"/>
            </a:endParaRPr>
          </a:p>
          <a:p>
            <a:pPr marL="0" indent="0">
              <a:buNone/>
            </a:pP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三</a:t>
            </a:r>
            <a:r>
              <a:rPr lang="en-US" altLang="zh-TW" sz="24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地政機關作業程序</a:t>
            </a:r>
            <a:r>
              <a:rPr lang="en-US" altLang="zh-TW" sz="2800" b="1" dirty="0" smtClean="0">
                <a:latin typeface="標楷體" pitchFamily="65" charset="-120"/>
                <a:ea typeface="標楷體" pitchFamily="65" charset="-120"/>
              </a:rPr>
              <a:t>:</a:t>
            </a:r>
            <a:r>
              <a:rPr lang="zh-TW" altLang="en-US" sz="2800" b="1" dirty="0" smtClean="0">
                <a:solidFill>
                  <a:srgbClr val="FF0000"/>
                </a:solidFill>
                <a:latin typeface="標楷體" pitchFamily="65" charset="-120"/>
                <a:ea typeface="標楷體" pitchFamily="65" charset="-120"/>
              </a:rPr>
              <a:t>合併、分割、共有物分割</a:t>
            </a:r>
            <a:endParaRPr lang="en-US" altLang="zh-TW" sz="2800" b="1" dirty="0" smtClean="0">
              <a:solidFill>
                <a:srgbClr val="FF0000"/>
              </a:solidFill>
              <a:latin typeface="標楷體" pitchFamily="65" charset="-120"/>
              <a:ea typeface="標楷體" pitchFamily="65" charset="-120"/>
            </a:endParaRPr>
          </a:p>
          <a:p>
            <a:pPr marL="0" indent="0" algn="ctr">
              <a:buNone/>
            </a:pPr>
            <a:r>
              <a:rPr lang="zh-TW" altLang="en-US" sz="2800" b="1" dirty="0" smtClean="0">
                <a:solidFill>
                  <a:srgbClr val="FF0000"/>
                </a:solidFill>
                <a:latin typeface="標楷體" pitchFamily="65" charset="-120"/>
                <a:ea typeface="標楷體" pitchFamily="65" charset="-120"/>
                <a:hlinkClick r:id="rId3" action="ppaction://hlinkfile"/>
              </a:rPr>
              <a:t>例</a:t>
            </a:r>
            <a:r>
              <a:rPr lang="en-US" altLang="zh-TW" sz="2800" b="1" dirty="0" smtClean="0">
                <a:solidFill>
                  <a:srgbClr val="FF0000"/>
                </a:solidFill>
                <a:latin typeface="標楷體" pitchFamily="65" charset="-120"/>
                <a:ea typeface="標楷體" pitchFamily="65" charset="-120"/>
                <a:hlinkClick r:id="rId3" action="ppaction://hlinkfile"/>
              </a:rPr>
              <a:t>10</a:t>
            </a:r>
            <a:endParaRPr lang="en-US" altLang="zh-TW" sz="2400" b="1" dirty="0">
              <a:solidFill>
                <a:srgbClr val="FF0000"/>
              </a:solidFill>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111</a:t>
            </a:fld>
            <a:endParaRPr lang="zh-TW" altLang="en-US">
              <a:solidFill>
                <a:srgbClr val="04617B">
                  <a:shade val="90000"/>
                </a:srgbClr>
              </a:solidFill>
            </a:endParaRPr>
          </a:p>
        </p:txBody>
      </p:sp>
    </p:spTree>
    <p:extLst>
      <p:ext uri="{BB962C8B-B14F-4D97-AF65-F5344CB8AC3E}">
        <p14:creationId xmlns:p14="http://schemas.microsoft.com/office/powerpoint/2010/main" val="18520221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76672"/>
            <a:ext cx="8640960" cy="1143000"/>
          </a:xfrm>
        </p:spPr>
        <p:txBody>
          <a:bodyPr>
            <a:normAutofit fontScale="90000"/>
          </a:bodyPr>
          <a:lstStyle/>
          <a:p>
            <a:r>
              <a:rPr lang="zh-TW" altLang="en-US" b="1" dirty="0" smtClean="0">
                <a:solidFill>
                  <a:schemeClr val="tx1"/>
                </a:solidFill>
                <a:latin typeface="標楷體" pitchFamily="65" charset="-120"/>
                <a:ea typeface="標楷體" pitchFamily="65" charset="-120"/>
              </a:rPr>
              <a:t>十九、</a:t>
            </a:r>
            <a:r>
              <a:rPr lang="zh-TW" altLang="en-US" sz="4000" b="1" dirty="0" smtClean="0">
                <a:solidFill>
                  <a:schemeClr val="tx1"/>
                </a:solidFill>
                <a:latin typeface="標楷體" pitchFamily="65" charset="-120"/>
                <a:ea typeface="標楷體" pitchFamily="65" charset="-120"/>
              </a:rPr>
              <a:t>農地增值稅、贈與稅、遺產稅之減免及其隱藏性風險</a:t>
            </a:r>
            <a:endParaRPr lang="zh-TW" altLang="en-US" sz="3900"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251520" y="1772816"/>
            <a:ext cx="8424936" cy="4389120"/>
          </a:xfrm>
        </p:spPr>
        <p:txBody>
          <a:bodyPr>
            <a:noAutofit/>
          </a:bodyPr>
          <a:lstStyle/>
          <a:p>
            <a:pPr marL="0" indent="0">
              <a:buNone/>
            </a:pPr>
            <a:r>
              <a:rPr lang="zh-TW" altLang="en-US" sz="3200" b="1" dirty="0" smtClean="0">
                <a:latin typeface="標楷體" pitchFamily="65" charset="-120"/>
                <a:ea typeface="標楷體" pitchFamily="65" charset="-120"/>
              </a:rPr>
              <a:t>參考</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農業發展條例第</a:t>
            </a:r>
            <a:r>
              <a:rPr lang="en-US" altLang="zh-TW" sz="3200" b="1" dirty="0" smtClean="0">
                <a:latin typeface="標楷體" pitchFamily="65" charset="-120"/>
                <a:ea typeface="標楷體" pitchFamily="65" charset="-120"/>
              </a:rPr>
              <a:t>37</a:t>
            </a:r>
            <a:r>
              <a:rPr lang="zh-TW" altLang="en-US" sz="3200" b="1" dirty="0" smtClean="0">
                <a:latin typeface="標楷體" pitchFamily="65" charset="-120"/>
                <a:ea typeface="標楷體" pitchFamily="65" charset="-120"/>
              </a:rPr>
              <a:t>條</a:t>
            </a:r>
            <a:endParaRPr lang="en-US" altLang="zh-TW" sz="3200" b="1" dirty="0">
              <a:latin typeface="標楷體" pitchFamily="65" charset="-120"/>
              <a:ea typeface="標楷體" pitchFamily="65" charset="-120"/>
            </a:endParaRPr>
          </a:p>
          <a:p>
            <a:pPr marL="0" indent="0">
              <a:buNone/>
            </a:pPr>
            <a:r>
              <a:rPr lang="zh-TW" altLang="en-US" sz="3200" b="1" dirty="0" smtClean="0">
                <a:latin typeface="標楷體" pitchFamily="65" charset="-120"/>
                <a:ea typeface="標楷體" pitchFamily="65" charset="-120"/>
              </a:rPr>
              <a:t>條文摘要</a:t>
            </a:r>
            <a:r>
              <a:rPr lang="en-US" altLang="zh-TW" sz="3200" b="1" dirty="0" smtClean="0">
                <a:latin typeface="標楷體" pitchFamily="65" charset="-120"/>
                <a:ea typeface="標楷體" pitchFamily="65" charset="-120"/>
              </a:rPr>
              <a:t>:</a:t>
            </a:r>
          </a:p>
          <a:p>
            <a:pPr marL="0" indent="0">
              <a:buNone/>
            </a:pPr>
            <a:r>
              <a:rPr lang="zh-TW" altLang="en-US" sz="2800" b="1" dirty="0">
                <a:solidFill>
                  <a:srgbClr val="FF0000"/>
                </a:solidFill>
                <a:latin typeface="標楷體" pitchFamily="65" charset="-120"/>
                <a:ea typeface="標楷體" pitchFamily="65" charset="-120"/>
              </a:rPr>
              <a:t>作農業使用</a:t>
            </a:r>
            <a:r>
              <a:rPr lang="zh-TW" altLang="en-US" sz="2800" b="1" dirty="0">
                <a:latin typeface="標楷體" pitchFamily="65" charset="-120"/>
                <a:ea typeface="標楷體" pitchFamily="65" charset="-120"/>
              </a:rPr>
              <a:t>之</a:t>
            </a:r>
            <a:r>
              <a:rPr lang="zh-TW" altLang="en-US" sz="2800" b="1" dirty="0">
                <a:solidFill>
                  <a:srgbClr val="FF0000"/>
                </a:solidFill>
                <a:latin typeface="標楷體" pitchFamily="65" charset="-120"/>
                <a:ea typeface="標楷體" pitchFamily="65" charset="-120"/>
              </a:rPr>
              <a:t>農業用地</a:t>
            </a:r>
            <a:r>
              <a:rPr lang="zh-TW" altLang="en-US" sz="3600" b="1" dirty="0">
                <a:latin typeface="標楷體" pitchFamily="65" charset="-120"/>
                <a:ea typeface="標楷體" pitchFamily="65" charset="-120"/>
              </a:rPr>
              <a:t>移轉與</a:t>
            </a:r>
            <a:r>
              <a:rPr lang="zh-TW" altLang="en-US" sz="3600" b="1" dirty="0">
                <a:solidFill>
                  <a:srgbClr val="FF0000"/>
                </a:solidFill>
                <a:latin typeface="標楷體" pitchFamily="65" charset="-120"/>
                <a:ea typeface="標楷體" pitchFamily="65" charset="-120"/>
              </a:rPr>
              <a:t>自然人</a:t>
            </a:r>
            <a:r>
              <a:rPr lang="zh-TW" altLang="en-US" sz="2800" b="1" dirty="0">
                <a:latin typeface="標楷體" pitchFamily="65" charset="-120"/>
                <a:ea typeface="標楷體" pitchFamily="65" charset="-120"/>
              </a:rPr>
              <a:t>時，</a:t>
            </a:r>
            <a:r>
              <a:rPr lang="zh-TW" altLang="en-US" sz="3600" b="1" dirty="0">
                <a:latin typeface="標楷體" pitchFamily="65" charset="-120"/>
                <a:ea typeface="標楷體" pitchFamily="65" charset="-120"/>
              </a:rPr>
              <a:t>得</a:t>
            </a:r>
            <a:r>
              <a:rPr lang="zh-TW" altLang="en-US" sz="2800" b="1" dirty="0">
                <a:solidFill>
                  <a:srgbClr val="FF0000"/>
                </a:solidFill>
                <a:latin typeface="標楷體" pitchFamily="65" charset="-120"/>
                <a:ea typeface="標楷體" pitchFamily="65" charset="-120"/>
              </a:rPr>
              <a:t>申請不課徵土地增值稅。</a:t>
            </a:r>
            <a:r>
              <a:rPr lang="zh-TW" altLang="en-US" sz="2800" b="1" dirty="0">
                <a:latin typeface="標楷體" pitchFamily="65" charset="-120"/>
                <a:ea typeface="標楷體" pitchFamily="65" charset="-120"/>
              </a:rPr>
              <a:t/>
            </a:r>
            <a:br>
              <a:rPr lang="zh-TW" altLang="en-US" sz="2800" b="1" dirty="0">
                <a:latin typeface="標楷體" pitchFamily="65" charset="-120"/>
                <a:ea typeface="標楷體" pitchFamily="65" charset="-120"/>
              </a:rPr>
            </a:br>
            <a:r>
              <a:rPr lang="zh-TW" altLang="en-US" sz="2800" b="1" dirty="0">
                <a:latin typeface="標楷體" pitchFamily="65" charset="-120"/>
                <a:ea typeface="標楷體" pitchFamily="65" charset="-120"/>
              </a:rPr>
              <a:t>作農業使用之耕地依第三十三條及第三十四條規定移轉與</a:t>
            </a:r>
            <a:r>
              <a:rPr lang="zh-TW" altLang="en-US" sz="2800" b="1" dirty="0">
                <a:solidFill>
                  <a:srgbClr val="FF0000"/>
                </a:solidFill>
                <a:latin typeface="標楷體" pitchFamily="65" charset="-120"/>
                <a:ea typeface="標楷體" pitchFamily="65" charset="-120"/>
              </a:rPr>
              <a:t>農民團體</a:t>
            </a:r>
            <a:r>
              <a:rPr lang="zh-TW" altLang="en-US" sz="2800" b="1" dirty="0">
                <a:latin typeface="標楷體" pitchFamily="65" charset="-120"/>
                <a:ea typeface="標楷體" pitchFamily="65" charset="-120"/>
              </a:rPr>
              <a:t>、</a:t>
            </a:r>
            <a:r>
              <a:rPr lang="zh-TW" altLang="en-US" sz="2800" b="1" dirty="0" smtClean="0">
                <a:solidFill>
                  <a:srgbClr val="FF0000"/>
                </a:solidFill>
                <a:latin typeface="標楷體" pitchFamily="65" charset="-120"/>
                <a:ea typeface="標楷體" pitchFamily="65" charset="-120"/>
              </a:rPr>
              <a:t>農業企業</a:t>
            </a:r>
            <a:r>
              <a:rPr lang="zh-TW" altLang="en-US" sz="2800" b="1" dirty="0">
                <a:latin typeface="標楷體" pitchFamily="65" charset="-120"/>
                <a:ea typeface="標楷體" pitchFamily="65" charset="-120"/>
              </a:rPr>
              <a:t>機構及農業</a:t>
            </a:r>
            <a:r>
              <a:rPr lang="zh-TW" altLang="en-US" sz="2800" b="1" dirty="0">
                <a:solidFill>
                  <a:srgbClr val="FF0000"/>
                </a:solidFill>
                <a:latin typeface="標楷體" pitchFamily="65" charset="-120"/>
                <a:ea typeface="標楷體" pitchFamily="65" charset="-120"/>
              </a:rPr>
              <a:t>試驗研究</a:t>
            </a:r>
            <a:r>
              <a:rPr lang="zh-TW" altLang="en-US" sz="2800" b="1" dirty="0">
                <a:latin typeface="標楷體" pitchFamily="65" charset="-120"/>
                <a:ea typeface="標楷體" pitchFamily="65" charset="-120"/>
              </a:rPr>
              <a:t>機構時，其符合產業發展需要、一定規模或</a:t>
            </a:r>
            <a:r>
              <a:rPr lang="zh-TW" altLang="en-US" sz="2800" b="1" dirty="0" smtClean="0">
                <a:latin typeface="標楷體" pitchFamily="65" charset="-120"/>
                <a:ea typeface="標楷體" pitchFamily="65" charset="-120"/>
              </a:rPr>
              <a:t>其他條件</a:t>
            </a:r>
            <a:r>
              <a:rPr lang="zh-TW" altLang="en-US" sz="2800" b="1" dirty="0">
                <a:latin typeface="標楷體" pitchFamily="65" charset="-120"/>
                <a:ea typeface="標楷體" pitchFamily="65" charset="-120"/>
              </a:rPr>
              <a:t>，經直轄市、縣 </a:t>
            </a:r>
            <a:r>
              <a:rPr lang="en-US" altLang="zh-TW" sz="2800" b="1" dirty="0">
                <a:latin typeface="標楷體" pitchFamily="65" charset="-120"/>
                <a:ea typeface="標楷體" pitchFamily="65" charset="-120"/>
              </a:rPr>
              <a:t>(</a:t>
            </a:r>
            <a:r>
              <a:rPr lang="zh-TW" altLang="en-US" sz="2800" b="1" dirty="0">
                <a:latin typeface="標楷體" pitchFamily="65" charset="-120"/>
                <a:ea typeface="標楷體" pitchFamily="65" charset="-120"/>
              </a:rPr>
              <a:t>市</a:t>
            </a:r>
            <a:r>
              <a:rPr lang="en-US" altLang="zh-TW" sz="2800" b="1" dirty="0">
                <a:latin typeface="標楷體" pitchFamily="65" charset="-120"/>
                <a:ea typeface="標楷體" pitchFamily="65" charset="-120"/>
              </a:rPr>
              <a:t>) </a:t>
            </a:r>
            <a:r>
              <a:rPr lang="zh-TW" altLang="en-US" sz="2800" b="1" dirty="0">
                <a:latin typeface="標楷體" pitchFamily="65" charset="-120"/>
                <a:ea typeface="標楷體" pitchFamily="65" charset="-120"/>
              </a:rPr>
              <a:t>主管機關同意者，</a:t>
            </a:r>
            <a:r>
              <a:rPr lang="zh-TW" altLang="en-US" sz="2800" b="1" dirty="0">
                <a:solidFill>
                  <a:srgbClr val="FF0000"/>
                </a:solidFill>
                <a:latin typeface="標楷體" pitchFamily="65" charset="-120"/>
                <a:ea typeface="標楷體" pitchFamily="65" charset="-120"/>
              </a:rPr>
              <a:t>得申請不課徵土地增值稅</a:t>
            </a:r>
            <a:r>
              <a:rPr lang="zh-TW" altLang="en-US" sz="2800" b="1" dirty="0" smtClean="0">
                <a:solidFill>
                  <a:srgbClr val="FF0000"/>
                </a:solidFill>
                <a:latin typeface="標楷體" pitchFamily="65" charset="-120"/>
                <a:ea typeface="標楷體" pitchFamily="65" charset="-120"/>
              </a:rPr>
              <a:t>。</a:t>
            </a:r>
            <a:r>
              <a:rPr lang="zh-TW" altLang="en-US" sz="2800" b="1" dirty="0" smtClean="0">
                <a:solidFill>
                  <a:srgbClr val="FF0000"/>
                </a:solidFill>
                <a:latin typeface="標楷體" pitchFamily="65" charset="-120"/>
                <a:ea typeface="標楷體" pitchFamily="65" charset="-120"/>
                <a:hlinkClick r:id="rId3" action="ppaction://hlinkfile"/>
              </a:rPr>
              <a:t>例</a:t>
            </a:r>
            <a:r>
              <a:rPr lang="en-US" altLang="zh-TW" sz="2800" b="1" dirty="0" smtClean="0">
                <a:solidFill>
                  <a:srgbClr val="FF0000"/>
                </a:solidFill>
                <a:latin typeface="標楷體" pitchFamily="65" charset="-120"/>
                <a:ea typeface="標楷體" pitchFamily="65" charset="-120"/>
                <a:hlinkClick r:id="rId3" action="ppaction://hlinkfile"/>
              </a:rPr>
              <a:t>11</a:t>
            </a:r>
            <a:r>
              <a:rPr lang="zh-TW" altLang="en-US" sz="2800" b="1" dirty="0">
                <a:latin typeface="標楷體" pitchFamily="65" charset="-120"/>
                <a:ea typeface="標楷體" pitchFamily="65" charset="-120"/>
              </a:rPr>
              <a:t/>
            </a:r>
            <a:br>
              <a:rPr lang="zh-TW" altLang="en-US" sz="2800" b="1" dirty="0">
                <a:latin typeface="標楷體" pitchFamily="65" charset="-120"/>
                <a:ea typeface="標楷體" pitchFamily="65" charset="-120"/>
              </a:rPr>
            </a:br>
            <a:endParaRPr lang="en-US" altLang="zh-TW" sz="2800" b="1"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112</a:t>
            </a:fld>
            <a:endParaRPr lang="zh-TW" altLang="en-US">
              <a:solidFill>
                <a:srgbClr val="04617B">
                  <a:shade val="90000"/>
                </a:srgbClr>
              </a:solidFill>
            </a:endParaRPr>
          </a:p>
        </p:txBody>
      </p:sp>
    </p:spTree>
    <p:extLst>
      <p:ext uri="{BB962C8B-B14F-4D97-AF65-F5344CB8AC3E}">
        <p14:creationId xmlns:p14="http://schemas.microsoft.com/office/powerpoint/2010/main" val="395325874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76672"/>
            <a:ext cx="8640960" cy="1143000"/>
          </a:xfrm>
        </p:spPr>
        <p:txBody>
          <a:bodyPr>
            <a:normAutofit fontScale="90000"/>
          </a:bodyPr>
          <a:lstStyle/>
          <a:p>
            <a:r>
              <a:rPr lang="zh-TW" altLang="en-US" b="1" dirty="0" smtClean="0">
                <a:solidFill>
                  <a:schemeClr val="tx1"/>
                </a:solidFill>
                <a:latin typeface="標楷體" pitchFamily="65" charset="-120"/>
                <a:ea typeface="標楷體" pitchFamily="65" charset="-120"/>
              </a:rPr>
              <a:t>十九、</a:t>
            </a:r>
            <a:r>
              <a:rPr lang="zh-TW" altLang="en-US" sz="3600" b="1" dirty="0" smtClean="0">
                <a:solidFill>
                  <a:schemeClr val="tx1"/>
                </a:solidFill>
                <a:latin typeface="標楷體" pitchFamily="65" charset="-120"/>
                <a:ea typeface="標楷體" pitchFamily="65" charset="-120"/>
              </a:rPr>
              <a:t>農地增值稅、贈與稅、遺產稅之減免及其隱藏性風險</a:t>
            </a:r>
            <a:endParaRPr lang="zh-TW" altLang="en-US" sz="3900"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251520" y="1772816"/>
            <a:ext cx="8424936" cy="4389120"/>
          </a:xfrm>
        </p:spPr>
        <p:txBody>
          <a:bodyPr>
            <a:noAutofit/>
          </a:bodyPr>
          <a:lstStyle/>
          <a:p>
            <a:pPr marL="0" indent="0">
              <a:buNone/>
            </a:pPr>
            <a:r>
              <a:rPr lang="zh-TW" altLang="en-US" sz="2800" b="1" dirty="0" smtClean="0">
                <a:latin typeface="標楷體" pitchFamily="65" charset="-120"/>
                <a:ea typeface="標楷體" pitchFamily="65" charset="-120"/>
              </a:rPr>
              <a:t>前二</a:t>
            </a:r>
            <a:r>
              <a:rPr lang="zh-TW" altLang="en-US" sz="2800" b="1" dirty="0">
                <a:latin typeface="標楷體" pitchFamily="65" charset="-120"/>
                <a:ea typeface="標楷體" pitchFamily="65" charset="-120"/>
              </a:rPr>
              <a:t>項</a:t>
            </a:r>
            <a:r>
              <a:rPr lang="zh-TW" altLang="en-US" sz="3600" b="1" dirty="0">
                <a:solidFill>
                  <a:srgbClr val="FF0000"/>
                </a:solidFill>
                <a:latin typeface="標楷體" pitchFamily="65" charset="-120"/>
                <a:ea typeface="標楷體" pitchFamily="65" charset="-120"/>
              </a:rPr>
              <a:t>不課徵土地增值稅</a:t>
            </a:r>
            <a:r>
              <a:rPr lang="zh-TW" altLang="en-US" sz="2800" b="1" dirty="0">
                <a:latin typeface="標楷體" pitchFamily="65" charset="-120"/>
                <a:ea typeface="標楷體" pitchFamily="65" charset="-120"/>
              </a:rPr>
              <a:t>之土地</a:t>
            </a:r>
            <a:r>
              <a:rPr lang="zh-TW" altLang="en-US" sz="3600" b="1" dirty="0">
                <a:solidFill>
                  <a:srgbClr val="FF0000"/>
                </a:solidFill>
                <a:latin typeface="標楷體" pitchFamily="65" charset="-120"/>
                <a:ea typeface="標楷體" pitchFamily="65" charset="-120"/>
              </a:rPr>
              <a:t>承受人</a:t>
            </a:r>
            <a:r>
              <a:rPr lang="zh-TW" altLang="en-US" sz="2800" b="1" dirty="0">
                <a:latin typeface="標楷體" pitchFamily="65" charset="-120"/>
                <a:ea typeface="標楷體" pitchFamily="65" charset="-120"/>
              </a:rPr>
              <a:t>於其</a:t>
            </a:r>
            <a:r>
              <a:rPr lang="zh-TW" altLang="en-US" sz="3600" b="1" dirty="0">
                <a:solidFill>
                  <a:srgbClr val="FF0000"/>
                </a:solidFill>
                <a:latin typeface="標楷體" pitchFamily="65" charset="-120"/>
                <a:ea typeface="標楷體" pitchFamily="65" charset="-120"/>
              </a:rPr>
              <a:t>具有土地所有權之期間內</a:t>
            </a:r>
            <a:r>
              <a:rPr lang="zh-TW" altLang="en-US" sz="2800" b="1" dirty="0">
                <a:latin typeface="標楷體" pitchFamily="65" charset="-120"/>
                <a:ea typeface="標楷體" pitchFamily="65" charset="-120"/>
              </a:rPr>
              <a:t>，</a:t>
            </a:r>
            <a:r>
              <a:rPr lang="zh-TW" altLang="en-US" sz="2800" b="1" dirty="0" smtClean="0">
                <a:latin typeface="標楷體" pitchFamily="65" charset="-120"/>
                <a:ea typeface="標楷體" pitchFamily="65" charset="-120"/>
              </a:rPr>
              <a:t>曾經</a:t>
            </a:r>
            <a:r>
              <a:rPr lang="zh-TW" altLang="en-US" sz="2800" b="1" dirty="0">
                <a:latin typeface="標楷體" pitchFamily="65" charset="-120"/>
                <a:ea typeface="標楷體" pitchFamily="65" charset="-120"/>
              </a:rPr>
              <a:t>有關機關</a:t>
            </a:r>
            <a:r>
              <a:rPr lang="zh-TW" altLang="en-US" sz="2800" b="1" dirty="0">
                <a:solidFill>
                  <a:srgbClr val="FF0000"/>
                </a:solidFill>
                <a:latin typeface="標楷體" pitchFamily="65" charset="-120"/>
                <a:ea typeface="標楷體" pitchFamily="65" charset="-120"/>
              </a:rPr>
              <a:t>查獲</a:t>
            </a:r>
            <a:r>
              <a:rPr lang="zh-TW" altLang="en-US" sz="2800" b="1" dirty="0">
                <a:latin typeface="標楷體" pitchFamily="65" charset="-120"/>
                <a:ea typeface="標楷體" pitchFamily="65" charset="-120"/>
              </a:rPr>
              <a:t>該土地</a:t>
            </a:r>
            <a:r>
              <a:rPr lang="zh-TW" altLang="en-US" sz="2800" b="1" dirty="0">
                <a:solidFill>
                  <a:srgbClr val="FF0000"/>
                </a:solidFill>
                <a:latin typeface="標楷體" pitchFamily="65" charset="-120"/>
                <a:ea typeface="標楷體" pitchFamily="65" charset="-120"/>
              </a:rPr>
              <a:t>未作農業使用</a:t>
            </a:r>
            <a:r>
              <a:rPr lang="zh-TW" altLang="en-US" sz="2800" b="1" dirty="0">
                <a:latin typeface="標楷體" pitchFamily="65" charset="-120"/>
                <a:ea typeface="標楷體" pitchFamily="65" charset="-120"/>
              </a:rPr>
              <a:t>且未</a:t>
            </a:r>
            <a:r>
              <a:rPr lang="zh-TW" altLang="en-US" sz="2800" b="1" dirty="0">
                <a:solidFill>
                  <a:srgbClr val="FF0000"/>
                </a:solidFill>
                <a:latin typeface="標楷體" pitchFamily="65" charset="-120"/>
                <a:ea typeface="標楷體" pitchFamily="65" charset="-120"/>
              </a:rPr>
              <a:t>在有關機關</a:t>
            </a:r>
            <a:r>
              <a:rPr lang="zh-TW" altLang="en-US" sz="2800" b="1" dirty="0">
                <a:latin typeface="標楷體" pitchFamily="65" charset="-120"/>
                <a:ea typeface="標楷體" pitchFamily="65" charset="-120"/>
              </a:rPr>
              <a:t>所令</a:t>
            </a:r>
            <a:r>
              <a:rPr lang="zh-TW" altLang="en-US" sz="2800" b="1" dirty="0">
                <a:solidFill>
                  <a:srgbClr val="FF0000"/>
                </a:solidFill>
                <a:latin typeface="標楷體" pitchFamily="65" charset="-120"/>
                <a:ea typeface="標楷體" pitchFamily="65" charset="-120"/>
              </a:rPr>
              <a:t>期限內恢復作</a:t>
            </a:r>
            <a:r>
              <a:rPr lang="zh-TW" altLang="en-US" sz="2800" b="1" dirty="0" smtClean="0">
                <a:solidFill>
                  <a:srgbClr val="FF0000"/>
                </a:solidFill>
                <a:latin typeface="標楷體" pitchFamily="65" charset="-120"/>
                <a:ea typeface="標楷體" pitchFamily="65" charset="-120"/>
              </a:rPr>
              <a:t>農業</a:t>
            </a:r>
            <a:r>
              <a:rPr lang="zh-TW" altLang="en-US" sz="2800" b="1" dirty="0">
                <a:solidFill>
                  <a:srgbClr val="FF0000"/>
                </a:solidFill>
                <a:latin typeface="標楷體" pitchFamily="65" charset="-120"/>
                <a:ea typeface="標楷體" pitchFamily="65" charset="-120"/>
              </a:rPr>
              <a:t>使用</a:t>
            </a:r>
            <a:r>
              <a:rPr lang="zh-TW" altLang="en-US" sz="2800" b="1" dirty="0">
                <a:latin typeface="標楷體" pitchFamily="65" charset="-120"/>
                <a:ea typeface="標楷體" pitchFamily="65" charset="-120"/>
              </a:rPr>
              <a:t>，或雖在有關機關所令期限內已恢復作農業使用而</a:t>
            </a:r>
            <a:r>
              <a:rPr lang="zh-TW" altLang="en-US" sz="3200" b="1" dirty="0">
                <a:solidFill>
                  <a:srgbClr val="FF0000"/>
                </a:solidFill>
                <a:latin typeface="標楷體" pitchFamily="65" charset="-120"/>
                <a:ea typeface="標楷體" pitchFamily="65" charset="-120"/>
              </a:rPr>
              <a:t>再有未作農業</a:t>
            </a:r>
            <a:r>
              <a:rPr lang="zh-TW" altLang="en-US" sz="3200" b="1" dirty="0" smtClean="0">
                <a:solidFill>
                  <a:srgbClr val="FF0000"/>
                </a:solidFill>
                <a:latin typeface="標楷體" pitchFamily="65" charset="-120"/>
                <a:ea typeface="標楷體" pitchFamily="65" charset="-120"/>
              </a:rPr>
              <a:t>使用</a:t>
            </a:r>
            <a:r>
              <a:rPr lang="zh-TW" altLang="en-US" sz="2800" b="1" dirty="0">
                <a:latin typeface="標楷體" pitchFamily="65" charset="-120"/>
                <a:ea typeface="標楷體" pitchFamily="65" charset="-120"/>
              </a:rPr>
              <a:t>情事者，於</a:t>
            </a:r>
            <a:r>
              <a:rPr lang="zh-TW" altLang="en-US" sz="3600" b="1" dirty="0">
                <a:latin typeface="標楷體" pitchFamily="65" charset="-120"/>
                <a:ea typeface="標楷體" pitchFamily="65" charset="-120"/>
              </a:rPr>
              <a:t>再移轉時應</a:t>
            </a:r>
            <a:r>
              <a:rPr lang="zh-TW" altLang="en-US" sz="3600" b="1" dirty="0">
                <a:solidFill>
                  <a:srgbClr val="FF0000"/>
                </a:solidFill>
                <a:latin typeface="標楷體" pitchFamily="65" charset="-120"/>
                <a:ea typeface="標楷體" pitchFamily="65" charset="-120"/>
              </a:rPr>
              <a:t>課徵土地增值稅</a:t>
            </a:r>
            <a:r>
              <a:rPr lang="zh-TW" altLang="en-US" sz="3600" b="1" dirty="0">
                <a:latin typeface="標楷體" pitchFamily="65" charset="-120"/>
                <a:ea typeface="標楷體" pitchFamily="65" charset="-120"/>
              </a:rPr>
              <a:t>。</a:t>
            </a:r>
            <a:r>
              <a:rPr lang="zh-TW" altLang="en-US" sz="2800" b="1" dirty="0">
                <a:latin typeface="標楷體" pitchFamily="65" charset="-120"/>
                <a:ea typeface="標楷體" pitchFamily="65" charset="-120"/>
              </a:rPr>
              <a:t/>
            </a:r>
            <a:br>
              <a:rPr lang="zh-TW" altLang="en-US" sz="2800" b="1" dirty="0">
                <a:latin typeface="標楷體" pitchFamily="65" charset="-120"/>
                <a:ea typeface="標楷體" pitchFamily="65" charset="-120"/>
              </a:rPr>
            </a:br>
            <a:r>
              <a:rPr lang="zh-TW" altLang="en-US" sz="2800" b="1" dirty="0">
                <a:latin typeface="標楷體" pitchFamily="65" charset="-120"/>
                <a:ea typeface="標楷體" pitchFamily="65" charset="-120"/>
              </a:rPr>
              <a:t>前項所定土地</a:t>
            </a:r>
            <a:r>
              <a:rPr lang="zh-TW" altLang="en-US" sz="3600" b="1" dirty="0">
                <a:solidFill>
                  <a:srgbClr val="FF0000"/>
                </a:solidFill>
                <a:latin typeface="標楷體" pitchFamily="65" charset="-120"/>
                <a:ea typeface="標楷體" pitchFamily="65" charset="-120"/>
              </a:rPr>
              <a:t>承受人有未作農業使用之情事，於配偶間相互贈與之情形</a:t>
            </a:r>
            <a:r>
              <a:rPr lang="zh-TW" altLang="en-US" sz="3600" b="1" dirty="0" smtClean="0">
                <a:solidFill>
                  <a:srgbClr val="FF0000"/>
                </a:solidFill>
                <a:latin typeface="標楷體" pitchFamily="65" charset="-120"/>
                <a:ea typeface="標楷體" pitchFamily="65" charset="-120"/>
              </a:rPr>
              <a:t>，應</a:t>
            </a:r>
            <a:r>
              <a:rPr lang="zh-TW" altLang="en-US" sz="3600" b="1" dirty="0">
                <a:solidFill>
                  <a:srgbClr val="FF0000"/>
                </a:solidFill>
                <a:latin typeface="標楷體" pitchFamily="65" charset="-120"/>
                <a:ea typeface="標楷體" pitchFamily="65" charset="-120"/>
              </a:rPr>
              <a:t>合併計算。</a:t>
            </a:r>
            <a:endParaRPr lang="en-US" altLang="zh-TW" sz="2800" b="1" dirty="0">
              <a:solidFill>
                <a:srgbClr val="FF0000"/>
              </a:solidFill>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113</a:t>
            </a:fld>
            <a:endParaRPr lang="zh-TW" altLang="en-US">
              <a:solidFill>
                <a:srgbClr val="04617B">
                  <a:shade val="90000"/>
                </a:srgbClr>
              </a:solidFill>
            </a:endParaRPr>
          </a:p>
        </p:txBody>
      </p:sp>
    </p:spTree>
    <p:extLst>
      <p:ext uri="{BB962C8B-B14F-4D97-AF65-F5344CB8AC3E}">
        <p14:creationId xmlns:p14="http://schemas.microsoft.com/office/powerpoint/2010/main" val="386073353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76672"/>
            <a:ext cx="8640960" cy="1143000"/>
          </a:xfrm>
        </p:spPr>
        <p:txBody>
          <a:bodyPr>
            <a:normAutofit fontScale="90000"/>
          </a:bodyPr>
          <a:lstStyle/>
          <a:p>
            <a:r>
              <a:rPr lang="zh-TW" altLang="en-US" b="1" dirty="0" smtClean="0">
                <a:solidFill>
                  <a:schemeClr val="tx1"/>
                </a:solidFill>
                <a:latin typeface="標楷體" pitchFamily="65" charset="-120"/>
                <a:ea typeface="標楷體" pitchFamily="65" charset="-120"/>
              </a:rPr>
              <a:t>十九、</a:t>
            </a:r>
            <a:r>
              <a:rPr lang="zh-TW" altLang="en-US" sz="4000" b="1" dirty="0" smtClean="0">
                <a:solidFill>
                  <a:schemeClr val="tx1"/>
                </a:solidFill>
                <a:latin typeface="標楷體" pitchFamily="65" charset="-120"/>
                <a:ea typeface="標楷體" pitchFamily="65" charset="-120"/>
              </a:rPr>
              <a:t>農地增值稅、贈與稅、遺產稅之減免及其隱藏性風險</a:t>
            </a:r>
            <a:endParaRPr lang="zh-TW" altLang="en-US" sz="3900"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251520" y="1772816"/>
            <a:ext cx="8424936" cy="4389120"/>
          </a:xfrm>
        </p:spPr>
        <p:txBody>
          <a:bodyPr>
            <a:noAutofit/>
          </a:bodyPr>
          <a:lstStyle/>
          <a:p>
            <a:pPr marL="0" indent="0">
              <a:buNone/>
            </a:pPr>
            <a:r>
              <a:rPr lang="zh-TW" altLang="en-US" sz="3200" b="1" dirty="0" smtClean="0">
                <a:latin typeface="標楷體" pitchFamily="65" charset="-120"/>
                <a:ea typeface="標楷體" pitchFamily="65" charset="-120"/>
              </a:rPr>
              <a:t>參考</a:t>
            </a:r>
            <a:r>
              <a:rPr lang="en-US" altLang="zh-TW" sz="3200" b="1" dirty="0" smtClean="0">
                <a:latin typeface="標楷體" pitchFamily="65" charset="-120"/>
                <a:ea typeface="標楷體" pitchFamily="65" charset="-120"/>
              </a:rPr>
              <a:t>:</a:t>
            </a:r>
            <a:r>
              <a:rPr lang="zh-TW" altLang="en-US" sz="3600" b="1" dirty="0" smtClean="0">
                <a:solidFill>
                  <a:srgbClr val="FF0000"/>
                </a:solidFill>
                <a:latin typeface="標楷體" pitchFamily="65" charset="-120"/>
                <a:ea typeface="標楷體" pitchFamily="65" charset="-120"/>
              </a:rPr>
              <a:t>土地稅法第</a:t>
            </a:r>
            <a:r>
              <a:rPr lang="en-US" altLang="zh-TW" sz="3600" b="1" dirty="0" smtClean="0">
                <a:solidFill>
                  <a:srgbClr val="FF0000"/>
                </a:solidFill>
                <a:latin typeface="標楷體" pitchFamily="65" charset="-120"/>
                <a:ea typeface="標楷體" pitchFamily="65" charset="-120"/>
              </a:rPr>
              <a:t>39-2</a:t>
            </a:r>
            <a:r>
              <a:rPr lang="zh-TW" altLang="en-US" sz="3600" b="1" dirty="0" smtClean="0">
                <a:solidFill>
                  <a:srgbClr val="FF0000"/>
                </a:solidFill>
                <a:latin typeface="標楷體" pitchFamily="65" charset="-120"/>
                <a:ea typeface="標楷體" pitchFamily="65" charset="-120"/>
              </a:rPr>
              <a:t>條</a:t>
            </a:r>
            <a:endParaRPr lang="en-US" altLang="zh-TW" sz="3200" b="1" dirty="0">
              <a:solidFill>
                <a:srgbClr val="FF0000"/>
              </a:solidFill>
              <a:latin typeface="標楷體" pitchFamily="65" charset="-120"/>
              <a:ea typeface="標楷體" pitchFamily="65" charset="-120"/>
            </a:endParaRPr>
          </a:p>
          <a:p>
            <a:pPr marL="0" indent="0">
              <a:buNone/>
            </a:pP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一</a:t>
            </a:r>
            <a:r>
              <a:rPr lang="en-US" altLang="zh-TW" sz="24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作</a:t>
            </a:r>
            <a:r>
              <a:rPr lang="zh-TW" altLang="en-US" sz="2800" b="1" dirty="0">
                <a:latin typeface="標楷體" pitchFamily="65" charset="-120"/>
                <a:ea typeface="標楷體" pitchFamily="65" charset="-120"/>
              </a:rPr>
              <a:t>農業使用之農業用地，移轉與自然人時，得</a:t>
            </a:r>
            <a:r>
              <a:rPr lang="zh-TW" altLang="en-US" sz="2800" b="1" dirty="0" smtClean="0">
                <a:latin typeface="標楷體" pitchFamily="65" charset="-120"/>
                <a:ea typeface="標楷體" pitchFamily="65" charset="-120"/>
              </a:rPr>
              <a:t>申請</a:t>
            </a:r>
            <a:r>
              <a:rPr lang="zh-TW" altLang="en-US" sz="2800" b="1" dirty="0">
                <a:latin typeface="標楷體" pitchFamily="65" charset="-120"/>
                <a:ea typeface="標楷體" pitchFamily="65" charset="-120"/>
              </a:rPr>
              <a:t>不課</a:t>
            </a:r>
            <a:r>
              <a:rPr lang="zh-TW" altLang="en-US" sz="2800" b="1" dirty="0" smtClean="0">
                <a:latin typeface="標楷體" pitchFamily="65" charset="-120"/>
                <a:ea typeface="標楷體" pitchFamily="65" charset="-120"/>
              </a:rPr>
              <a:t>徵土地增值稅。</a:t>
            </a:r>
            <a:endParaRPr lang="en-US" altLang="zh-TW" sz="2800" b="1" dirty="0" smtClean="0">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
            </a:r>
            <a:br>
              <a:rPr lang="zh-TW" altLang="en-US" sz="2400" b="1" dirty="0">
                <a:latin typeface="標楷體" pitchFamily="65" charset="-120"/>
                <a:ea typeface="標楷體" pitchFamily="65" charset="-120"/>
              </a:rPr>
            </a:b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二</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前項</a:t>
            </a:r>
            <a:r>
              <a:rPr lang="zh-TW" altLang="en-US" sz="2400" b="1" dirty="0">
                <a:latin typeface="標楷體" pitchFamily="65" charset="-120"/>
                <a:ea typeface="標楷體" pitchFamily="65" charset="-120"/>
              </a:rPr>
              <a:t>不課徵土地增值稅之土地承受人於其具有</a:t>
            </a:r>
            <a:r>
              <a:rPr lang="zh-TW" altLang="en-US" sz="2400" b="1" dirty="0" smtClean="0">
                <a:latin typeface="標楷體" pitchFamily="65" charset="-120"/>
                <a:ea typeface="標楷體" pitchFamily="65" charset="-120"/>
              </a:rPr>
              <a:t>土地所有權</a:t>
            </a:r>
            <a:endParaRPr lang="en-US" altLang="zh-TW" sz="2400" b="1" dirty="0" smtClean="0">
              <a:latin typeface="標楷體" pitchFamily="65" charset="-120"/>
              <a:ea typeface="標楷體" pitchFamily="65" charset="-120"/>
            </a:endParaRPr>
          </a:p>
          <a:p>
            <a:pPr marL="0" indent="0">
              <a:buNone/>
            </a:pPr>
            <a:r>
              <a:rPr lang="en-US" altLang="zh-TW" sz="2400" b="1" dirty="0">
                <a:latin typeface="標楷體" pitchFamily="65" charset="-120"/>
                <a:ea typeface="標楷體" pitchFamily="65" charset="-120"/>
              </a:rPr>
              <a:t> </a:t>
            </a:r>
            <a:r>
              <a:rPr lang="en-US" altLang="zh-TW"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之</a:t>
            </a:r>
            <a:r>
              <a:rPr lang="zh-TW" altLang="en-US" sz="2400" b="1" dirty="0">
                <a:latin typeface="標楷體" pitchFamily="65" charset="-120"/>
                <a:ea typeface="標楷體" pitchFamily="65" charset="-120"/>
              </a:rPr>
              <a:t>期間內，</a:t>
            </a:r>
            <a:r>
              <a:rPr lang="zh-TW" altLang="en-US" sz="2400" b="1" dirty="0" smtClean="0">
                <a:latin typeface="標楷體" pitchFamily="65" charset="-120"/>
                <a:ea typeface="標楷體" pitchFamily="65" charset="-120"/>
              </a:rPr>
              <a:t>曾經有關</a:t>
            </a:r>
            <a:r>
              <a:rPr lang="zh-TW" altLang="en-US" sz="2400" b="1" dirty="0">
                <a:latin typeface="標楷體" pitchFamily="65" charset="-120"/>
                <a:ea typeface="標楷體" pitchFamily="65" charset="-120"/>
              </a:rPr>
              <a:t>機關查獲該土地</a:t>
            </a:r>
            <a:r>
              <a:rPr lang="zh-TW" altLang="en-US" sz="2400" b="1" dirty="0" smtClean="0">
                <a:latin typeface="標楷體" pitchFamily="65" charset="-120"/>
                <a:ea typeface="標楷體" pitchFamily="65" charset="-120"/>
              </a:rPr>
              <a:t>未作</a:t>
            </a:r>
            <a:r>
              <a:rPr lang="zh-TW" altLang="en-US" sz="2400" b="1" dirty="0">
                <a:latin typeface="標楷體" pitchFamily="65" charset="-120"/>
                <a:ea typeface="標楷體" pitchFamily="65" charset="-120"/>
              </a:rPr>
              <a:t>農業使用且未</a:t>
            </a:r>
            <a:r>
              <a:rPr lang="zh-TW" altLang="en-US" sz="2400" b="1" dirty="0" smtClean="0">
                <a:latin typeface="標楷體" pitchFamily="65" charset="-120"/>
                <a:ea typeface="標楷體" pitchFamily="65" charset="-120"/>
              </a:rPr>
              <a:t>在</a:t>
            </a:r>
            <a:endParaRPr lang="en-US" altLang="zh-TW" sz="2400" b="1" dirty="0" smtClean="0">
              <a:latin typeface="標楷體" pitchFamily="65" charset="-120"/>
              <a:ea typeface="標楷體" pitchFamily="65" charset="-120"/>
            </a:endParaRPr>
          </a:p>
          <a:p>
            <a:pPr marL="0" indent="0">
              <a:buNone/>
            </a:pPr>
            <a:r>
              <a:rPr lang="en-US" altLang="zh-TW" sz="2400" b="1" dirty="0">
                <a:latin typeface="標楷體" pitchFamily="65" charset="-120"/>
                <a:ea typeface="標楷體" pitchFamily="65" charset="-120"/>
              </a:rPr>
              <a:t> </a:t>
            </a:r>
            <a:r>
              <a:rPr lang="en-US" altLang="zh-TW"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有關</a:t>
            </a:r>
            <a:r>
              <a:rPr lang="zh-TW" altLang="en-US" sz="2400" b="1" dirty="0">
                <a:latin typeface="標楷體" pitchFamily="65" charset="-120"/>
                <a:ea typeface="標楷體" pitchFamily="65" charset="-120"/>
              </a:rPr>
              <a:t>機關所令期限內恢復作</a:t>
            </a:r>
            <a:r>
              <a:rPr lang="zh-TW" altLang="en-US" sz="2400" b="1" dirty="0" smtClean="0">
                <a:latin typeface="標楷體" pitchFamily="65" charset="-120"/>
                <a:ea typeface="標楷體" pitchFamily="65" charset="-120"/>
              </a:rPr>
              <a:t>農業使用</a:t>
            </a:r>
            <a:r>
              <a:rPr lang="zh-TW" altLang="en-US" sz="2400" b="1" dirty="0">
                <a:latin typeface="標楷體" pitchFamily="65" charset="-120"/>
                <a:ea typeface="標楷體" pitchFamily="65" charset="-120"/>
              </a:rPr>
              <a:t>，或雖在有關機關</a:t>
            </a:r>
            <a:r>
              <a:rPr lang="zh-TW" altLang="en-US" sz="2400" b="1" dirty="0" smtClean="0">
                <a:latin typeface="標楷體" pitchFamily="65" charset="-120"/>
                <a:ea typeface="標楷體" pitchFamily="65" charset="-120"/>
              </a:rPr>
              <a:t>所</a:t>
            </a:r>
            <a:endParaRPr lang="en-US" altLang="zh-TW" sz="2400" b="1" dirty="0" smtClean="0">
              <a:latin typeface="標楷體" pitchFamily="65" charset="-120"/>
              <a:ea typeface="標楷體" pitchFamily="65" charset="-120"/>
            </a:endParaRPr>
          </a:p>
          <a:p>
            <a:pPr marL="0" indent="0">
              <a:buNone/>
            </a:pPr>
            <a:r>
              <a:rPr lang="en-US" altLang="zh-TW" sz="2400" b="1" dirty="0">
                <a:latin typeface="標楷體" pitchFamily="65" charset="-120"/>
                <a:ea typeface="標楷體" pitchFamily="65" charset="-120"/>
              </a:rPr>
              <a:t> </a:t>
            </a:r>
            <a:r>
              <a:rPr lang="en-US" altLang="zh-TW"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令</a:t>
            </a:r>
            <a:r>
              <a:rPr lang="zh-TW" altLang="en-US" sz="2400" b="1" dirty="0">
                <a:latin typeface="標楷體" pitchFamily="65" charset="-120"/>
                <a:ea typeface="標楷體" pitchFamily="65" charset="-120"/>
              </a:rPr>
              <a:t>期限內已恢復作農業使用而再有未作農業</a:t>
            </a:r>
            <a:r>
              <a:rPr lang="zh-TW" altLang="en-US" sz="2400" b="1" dirty="0" smtClean="0">
                <a:latin typeface="標楷體" pitchFamily="65" charset="-120"/>
                <a:ea typeface="標楷體" pitchFamily="65" charset="-120"/>
              </a:rPr>
              <a:t>使用情事</a:t>
            </a:r>
            <a:r>
              <a:rPr lang="zh-TW" altLang="en-US" sz="2400" b="1" dirty="0">
                <a:latin typeface="標楷體" pitchFamily="65" charset="-120"/>
                <a:ea typeface="標楷體" pitchFamily="65" charset="-120"/>
              </a:rPr>
              <a:t>時</a:t>
            </a:r>
            <a:r>
              <a:rPr lang="zh-TW" altLang="en-US" sz="2400" b="1" dirty="0" smtClean="0">
                <a:latin typeface="標楷體" pitchFamily="65" charset="-120"/>
                <a:ea typeface="標楷體" pitchFamily="65" charset="-120"/>
              </a:rPr>
              <a:t>，</a:t>
            </a:r>
            <a:endParaRPr lang="en-US" altLang="zh-TW" sz="2400" b="1" dirty="0" smtClean="0">
              <a:latin typeface="標楷體" pitchFamily="65" charset="-120"/>
              <a:ea typeface="標楷體" pitchFamily="65" charset="-120"/>
            </a:endParaRPr>
          </a:p>
          <a:p>
            <a:pPr marL="0" indent="0">
              <a:buNone/>
            </a:pPr>
            <a:r>
              <a:rPr lang="en-US" altLang="zh-TW" sz="2400" b="1" dirty="0">
                <a:latin typeface="標楷體" pitchFamily="65" charset="-120"/>
                <a:ea typeface="標楷體" pitchFamily="65" charset="-120"/>
              </a:rPr>
              <a:t> </a:t>
            </a:r>
            <a:r>
              <a:rPr lang="en-US" altLang="zh-TW"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於</a:t>
            </a:r>
            <a:r>
              <a:rPr lang="zh-TW" altLang="en-US" sz="2400" b="1" dirty="0">
                <a:latin typeface="標楷體" pitchFamily="65" charset="-120"/>
                <a:ea typeface="標楷體" pitchFamily="65" charset="-120"/>
              </a:rPr>
              <a:t>再移轉時應課徵土地增值稅</a:t>
            </a:r>
            <a:r>
              <a:rPr lang="zh-TW" altLang="en-US" sz="2400" b="1" dirty="0" smtClean="0">
                <a:latin typeface="標楷體" pitchFamily="65" charset="-120"/>
                <a:ea typeface="標楷體" pitchFamily="65" charset="-120"/>
              </a:rPr>
              <a:t>。</a:t>
            </a:r>
            <a:endParaRPr lang="en-US" altLang="zh-TW" sz="2400" b="1" dirty="0" smtClean="0">
              <a:latin typeface="標楷體" pitchFamily="65" charset="-120"/>
              <a:ea typeface="標楷體" pitchFamily="65" charset="-120"/>
            </a:endParaRPr>
          </a:p>
          <a:p>
            <a:pPr marL="0" indent="0" algn="ctr">
              <a:buNone/>
            </a:pPr>
            <a:r>
              <a:rPr lang="zh-TW" altLang="en-US" sz="2800" b="1" dirty="0" smtClean="0">
                <a:latin typeface="標楷體" pitchFamily="65" charset="-120"/>
                <a:ea typeface="標楷體" pitchFamily="65" charset="-120"/>
                <a:hlinkClick r:id="rId3" action="ppaction://hlinkfile"/>
              </a:rPr>
              <a:t>例</a:t>
            </a:r>
            <a:r>
              <a:rPr lang="en-US" altLang="zh-TW" sz="2800" b="1" dirty="0" smtClean="0">
                <a:latin typeface="標楷體" pitchFamily="65" charset="-120"/>
                <a:ea typeface="標楷體" pitchFamily="65" charset="-120"/>
                <a:hlinkClick r:id="rId3" action="ppaction://hlinkfile"/>
              </a:rPr>
              <a:t>12</a:t>
            </a:r>
            <a:endParaRPr lang="en-US" altLang="zh-TW" sz="28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114</a:t>
            </a:fld>
            <a:endParaRPr lang="zh-TW" altLang="en-US">
              <a:solidFill>
                <a:srgbClr val="04617B">
                  <a:shade val="90000"/>
                </a:srgbClr>
              </a:solidFill>
            </a:endParaRPr>
          </a:p>
        </p:txBody>
      </p:sp>
    </p:spTree>
    <p:extLst>
      <p:ext uri="{BB962C8B-B14F-4D97-AF65-F5344CB8AC3E}">
        <p14:creationId xmlns:p14="http://schemas.microsoft.com/office/powerpoint/2010/main" val="341162611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76672"/>
            <a:ext cx="8640960" cy="1143000"/>
          </a:xfrm>
        </p:spPr>
        <p:txBody>
          <a:bodyPr>
            <a:noAutofit/>
          </a:bodyPr>
          <a:lstStyle/>
          <a:p>
            <a:r>
              <a:rPr lang="zh-TW" altLang="en-US" sz="3600" b="1" dirty="0" smtClean="0">
                <a:solidFill>
                  <a:schemeClr val="tx1"/>
                </a:solidFill>
                <a:latin typeface="標楷體" pitchFamily="65" charset="-120"/>
                <a:ea typeface="標楷體" pitchFamily="65" charset="-120"/>
              </a:rPr>
              <a:t>十九、農地增值稅、贈與稅、遺產稅之減免及其隱藏性風險</a:t>
            </a:r>
            <a:endParaRPr lang="zh-TW" altLang="en-US" sz="2400"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179512" y="1628800"/>
            <a:ext cx="8424936" cy="4389120"/>
          </a:xfrm>
        </p:spPr>
        <p:txBody>
          <a:bodyPr>
            <a:noAutofit/>
          </a:bodyPr>
          <a:lstStyle/>
          <a:p>
            <a:pPr marL="0" indent="0">
              <a:buNone/>
            </a:pPr>
            <a:r>
              <a:rPr lang="zh-TW" altLang="en-US" sz="3200" b="1" dirty="0" smtClean="0">
                <a:latin typeface="標楷體" pitchFamily="65" charset="-120"/>
                <a:ea typeface="標楷體" pitchFamily="65" charset="-120"/>
              </a:rPr>
              <a:t>接上頁</a:t>
            </a:r>
            <a:r>
              <a:rPr lang="en-US" altLang="zh-TW" sz="3200" b="1" dirty="0" smtClean="0">
                <a:latin typeface="標楷體" pitchFamily="65" charset="-120"/>
                <a:ea typeface="標楷體" pitchFamily="65" charset="-120"/>
              </a:rPr>
              <a:t>  </a:t>
            </a:r>
          </a:p>
          <a:p>
            <a:pPr marL="0" indent="0">
              <a:buNone/>
            </a:pP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三</a:t>
            </a:r>
            <a:r>
              <a:rPr lang="en-US" altLang="zh-TW" sz="24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前項</a:t>
            </a:r>
            <a:r>
              <a:rPr lang="zh-TW" altLang="en-US" sz="2800" b="1" dirty="0">
                <a:latin typeface="標楷體" pitchFamily="65" charset="-120"/>
                <a:ea typeface="標楷體" pitchFamily="65" charset="-120"/>
              </a:rPr>
              <a:t>所定土地承受人有未作農業使用之情事，於配偶間</a:t>
            </a:r>
            <a:r>
              <a:rPr lang="zh-TW" altLang="en-US" sz="2800" b="1" dirty="0" smtClean="0">
                <a:latin typeface="標楷體" pitchFamily="65" charset="-120"/>
                <a:ea typeface="標楷體" pitchFamily="65" charset="-120"/>
              </a:rPr>
              <a:t>相互</a:t>
            </a:r>
            <a:r>
              <a:rPr lang="zh-TW" altLang="en-US" sz="2800" b="1" dirty="0">
                <a:latin typeface="標楷體" pitchFamily="65" charset="-120"/>
                <a:ea typeface="標楷體" pitchFamily="65" charset="-120"/>
              </a:rPr>
              <a:t>贈與之情形</a:t>
            </a:r>
            <a:r>
              <a:rPr lang="zh-TW" altLang="en-US" sz="2800" b="1" dirty="0" smtClean="0">
                <a:latin typeface="標楷體" pitchFamily="65" charset="-120"/>
                <a:ea typeface="標楷體" pitchFamily="65" charset="-120"/>
              </a:rPr>
              <a:t>，應</a:t>
            </a:r>
            <a:r>
              <a:rPr lang="zh-TW" altLang="en-US" sz="2800" b="1" dirty="0">
                <a:latin typeface="標楷體" pitchFamily="65" charset="-120"/>
                <a:ea typeface="標楷體" pitchFamily="65" charset="-120"/>
              </a:rPr>
              <a:t>合併計算</a:t>
            </a:r>
            <a:r>
              <a:rPr lang="zh-TW" altLang="en-US" sz="2400" b="1" dirty="0">
                <a:latin typeface="標楷體" pitchFamily="65" charset="-120"/>
                <a:ea typeface="標楷體" pitchFamily="65" charset="-120"/>
              </a:rPr>
              <a:t>。</a:t>
            </a:r>
            <a:br>
              <a:rPr lang="zh-TW" altLang="en-US" sz="2400" b="1" dirty="0">
                <a:latin typeface="標楷體" pitchFamily="65" charset="-120"/>
                <a:ea typeface="標楷體" pitchFamily="65" charset="-120"/>
              </a:rPr>
            </a:b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四</a:t>
            </a:r>
            <a:r>
              <a:rPr lang="en-US" altLang="zh-TW" sz="24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作</a:t>
            </a:r>
            <a:r>
              <a:rPr lang="zh-TW" altLang="en-US" sz="3200" b="1" dirty="0">
                <a:latin typeface="標楷體" pitchFamily="65" charset="-120"/>
                <a:ea typeface="標楷體" pitchFamily="65" charset="-120"/>
              </a:rPr>
              <a:t>農業使用之農業用地，於本法中華民國</a:t>
            </a:r>
            <a:r>
              <a:rPr lang="zh-TW" altLang="en-US" sz="2800" b="1" dirty="0" smtClean="0">
                <a:solidFill>
                  <a:srgbClr val="FF0000"/>
                </a:solidFill>
                <a:latin typeface="標楷體" pitchFamily="65" charset="-120"/>
                <a:ea typeface="標楷體" pitchFamily="65" charset="-120"/>
              </a:rPr>
              <a:t>八十九年一月六日</a:t>
            </a:r>
            <a:r>
              <a:rPr lang="zh-TW" altLang="en-US" sz="2800" b="1" dirty="0">
                <a:solidFill>
                  <a:srgbClr val="FF0000"/>
                </a:solidFill>
                <a:latin typeface="標楷體" pitchFamily="65" charset="-120"/>
                <a:ea typeface="標楷體" pitchFamily="65" charset="-120"/>
              </a:rPr>
              <a:t>修正</a:t>
            </a:r>
            <a:r>
              <a:rPr lang="zh-TW" altLang="en-US" sz="2800" b="1" dirty="0" smtClean="0">
                <a:solidFill>
                  <a:srgbClr val="FF0000"/>
                </a:solidFill>
                <a:latin typeface="標楷體" pitchFamily="65" charset="-120"/>
                <a:ea typeface="標楷體" pitchFamily="65" charset="-120"/>
              </a:rPr>
              <a:t>施行後</a:t>
            </a:r>
            <a:r>
              <a:rPr lang="zh-TW" altLang="en-US" sz="2800" b="1" dirty="0">
                <a:solidFill>
                  <a:srgbClr val="FF0000"/>
                </a:solidFill>
                <a:latin typeface="標楷體" pitchFamily="65" charset="-120"/>
                <a:ea typeface="標楷體" pitchFamily="65" charset="-120"/>
              </a:rPr>
              <a:t>第一次移轉</a:t>
            </a:r>
            <a:r>
              <a:rPr lang="zh-TW" altLang="en-US" sz="2400" b="1" dirty="0">
                <a:latin typeface="標楷體" pitchFamily="65" charset="-120"/>
                <a:ea typeface="標楷體" pitchFamily="65" charset="-120"/>
              </a:rPr>
              <a:t>，或</a:t>
            </a:r>
            <a:r>
              <a:rPr lang="zh-TW" altLang="en-US" sz="3200" b="1" dirty="0">
                <a:latin typeface="標楷體" pitchFamily="65" charset="-120"/>
                <a:ea typeface="標楷體" pitchFamily="65" charset="-120"/>
              </a:rPr>
              <a:t>依</a:t>
            </a:r>
            <a:r>
              <a:rPr lang="zh-TW" altLang="en-US" sz="3200" b="1" dirty="0">
                <a:solidFill>
                  <a:srgbClr val="FF0000"/>
                </a:solidFill>
                <a:latin typeface="標楷體" pitchFamily="65" charset="-120"/>
                <a:ea typeface="標楷體" pitchFamily="65" charset="-120"/>
              </a:rPr>
              <a:t>第一項</a:t>
            </a:r>
            <a:r>
              <a:rPr lang="zh-TW" altLang="en-US" sz="3200" b="1" dirty="0">
                <a:latin typeface="標楷體" pitchFamily="65" charset="-120"/>
                <a:ea typeface="標楷體" pitchFamily="65" charset="-120"/>
              </a:rPr>
              <a:t>規定取得</a:t>
            </a:r>
            <a:r>
              <a:rPr lang="zh-TW" altLang="en-US" sz="3200" b="1" dirty="0">
                <a:solidFill>
                  <a:srgbClr val="FF0000"/>
                </a:solidFill>
                <a:latin typeface="標楷體" pitchFamily="65" charset="-120"/>
                <a:ea typeface="標楷體" pitchFamily="65" charset="-120"/>
              </a:rPr>
              <a:t>不課徵</a:t>
            </a:r>
            <a:r>
              <a:rPr lang="zh-TW" altLang="en-US" sz="3200" b="1" dirty="0" smtClean="0">
                <a:latin typeface="標楷體" pitchFamily="65" charset="-120"/>
                <a:ea typeface="標楷體" pitchFamily="65" charset="-120"/>
              </a:rPr>
              <a:t>土地增值稅</a:t>
            </a:r>
            <a:r>
              <a:rPr lang="zh-TW" altLang="en-US" sz="3200" b="1" dirty="0">
                <a:solidFill>
                  <a:srgbClr val="FF0000"/>
                </a:solidFill>
                <a:latin typeface="標楷體" pitchFamily="65" charset="-120"/>
                <a:ea typeface="標楷體" pitchFamily="65" charset="-120"/>
              </a:rPr>
              <a:t>之土地後再</a:t>
            </a:r>
            <a:r>
              <a:rPr lang="zh-TW" altLang="en-US" sz="3200" b="1" dirty="0" smtClean="0">
                <a:solidFill>
                  <a:srgbClr val="FF0000"/>
                </a:solidFill>
                <a:latin typeface="標楷體" pitchFamily="65" charset="-120"/>
                <a:ea typeface="標楷體" pitchFamily="65" charset="-120"/>
              </a:rPr>
              <a:t>移轉</a:t>
            </a:r>
            <a:r>
              <a:rPr lang="zh-TW" altLang="en-US" sz="2400" b="1" dirty="0">
                <a:latin typeface="標楷體" pitchFamily="65" charset="-120"/>
                <a:ea typeface="標楷體" pitchFamily="65" charset="-120"/>
              </a:rPr>
              <a:t>，</a:t>
            </a:r>
            <a:r>
              <a:rPr lang="zh-TW" altLang="en-US" sz="2800" b="1" dirty="0">
                <a:latin typeface="標楷體" pitchFamily="65" charset="-120"/>
                <a:ea typeface="標楷體" pitchFamily="65" charset="-120"/>
              </a:rPr>
              <a:t>依法應課徵土地增值稅時，</a:t>
            </a:r>
            <a:r>
              <a:rPr lang="zh-TW" altLang="en-US" sz="2800" b="1" dirty="0" smtClean="0">
                <a:solidFill>
                  <a:srgbClr val="FF0000"/>
                </a:solidFill>
                <a:latin typeface="標楷體" pitchFamily="65" charset="-120"/>
                <a:ea typeface="標楷體" pitchFamily="65" charset="-120"/>
              </a:rPr>
              <a:t>以該</a:t>
            </a:r>
            <a:r>
              <a:rPr lang="zh-TW" altLang="en-US" sz="2800" b="1" dirty="0">
                <a:solidFill>
                  <a:srgbClr val="FF0000"/>
                </a:solidFill>
                <a:latin typeface="標楷體" pitchFamily="65" charset="-120"/>
                <a:ea typeface="標楷體" pitchFamily="65" charset="-120"/>
              </a:rPr>
              <a:t>修正施行日當期之公告土地現</a:t>
            </a:r>
            <a:r>
              <a:rPr lang="zh-TW" altLang="en-US" sz="2800" b="1" dirty="0" smtClean="0">
                <a:solidFill>
                  <a:srgbClr val="FF0000"/>
                </a:solidFill>
                <a:latin typeface="標楷體" pitchFamily="65" charset="-120"/>
                <a:ea typeface="標楷體" pitchFamily="65" charset="-120"/>
              </a:rPr>
              <a:t>值為</a:t>
            </a:r>
            <a:r>
              <a:rPr lang="zh-TW" altLang="en-US" sz="2800" b="1" dirty="0">
                <a:solidFill>
                  <a:srgbClr val="FF0000"/>
                </a:solidFill>
                <a:latin typeface="標楷體" pitchFamily="65" charset="-120"/>
                <a:ea typeface="標楷體" pitchFamily="65" charset="-120"/>
              </a:rPr>
              <a:t>原地價，</a:t>
            </a:r>
            <a:r>
              <a:rPr lang="zh-TW" altLang="en-US" sz="2800" b="1" dirty="0">
                <a:latin typeface="標楷體" pitchFamily="65" charset="-120"/>
                <a:ea typeface="標楷體" pitchFamily="65" charset="-120"/>
              </a:rPr>
              <a:t>計算</a:t>
            </a:r>
            <a:r>
              <a:rPr lang="zh-TW" altLang="en-US" sz="2800" b="1" dirty="0" smtClean="0">
                <a:latin typeface="標楷體" pitchFamily="65" charset="-120"/>
                <a:ea typeface="標楷體" pitchFamily="65" charset="-120"/>
              </a:rPr>
              <a:t>漲價總數額，課徵土地增值稅。</a:t>
            </a:r>
            <a:r>
              <a:rPr lang="zh-TW" altLang="en-US" sz="2400" b="1" dirty="0" smtClean="0">
                <a:latin typeface="標楷體" pitchFamily="65" charset="-120"/>
                <a:ea typeface="標楷體" pitchFamily="65" charset="-120"/>
              </a:rPr>
              <a:t/>
            </a:r>
            <a:br>
              <a:rPr lang="zh-TW" altLang="en-US" sz="2400" b="1" dirty="0" smtClean="0">
                <a:latin typeface="標楷體" pitchFamily="65" charset="-120"/>
                <a:ea typeface="標楷體" pitchFamily="65" charset="-120"/>
              </a:rPr>
            </a:br>
            <a:endParaRPr lang="en-US" altLang="zh-TW" sz="24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115</a:t>
            </a:fld>
            <a:endParaRPr lang="zh-TW" altLang="en-US">
              <a:solidFill>
                <a:srgbClr val="04617B">
                  <a:shade val="90000"/>
                </a:srgbClr>
              </a:solidFill>
            </a:endParaRPr>
          </a:p>
        </p:txBody>
      </p:sp>
    </p:spTree>
    <p:extLst>
      <p:ext uri="{BB962C8B-B14F-4D97-AF65-F5344CB8AC3E}">
        <p14:creationId xmlns:p14="http://schemas.microsoft.com/office/powerpoint/2010/main" val="289104535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4282" y="428604"/>
            <a:ext cx="8640960" cy="1143000"/>
          </a:xfrm>
        </p:spPr>
        <p:txBody>
          <a:bodyPr>
            <a:normAutofit fontScale="90000"/>
          </a:bodyPr>
          <a:lstStyle/>
          <a:p>
            <a:r>
              <a:rPr lang="zh-TW" altLang="en-US" sz="4000" b="1" dirty="0" smtClean="0">
                <a:solidFill>
                  <a:schemeClr val="tx1"/>
                </a:solidFill>
                <a:latin typeface="標楷體" pitchFamily="65" charset="-120"/>
                <a:ea typeface="標楷體" pitchFamily="65" charset="-120"/>
              </a:rPr>
              <a:t>十九、農地增值稅、贈與稅、遺產稅</a:t>
            </a:r>
            <a:r>
              <a:rPr lang="zh-TW" altLang="en-US" sz="3600" b="1" dirty="0" smtClean="0">
                <a:solidFill>
                  <a:schemeClr val="tx1"/>
                </a:solidFill>
                <a:latin typeface="標楷體" pitchFamily="65" charset="-120"/>
                <a:ea typeface="標楷體" pitchFamily="65" charset="-120"/>
              </a:rPr>
              <a:t>之減免</a:t>
            </a:r>
            <a:r>
              <a:rPr lang="zh-TW" altLang="en-US" sz="4400" b="1" dirty="0" smtClean="0">
                <a:solidFill>
                  <a:schemeClr val="tx1"/>
                </a:solidFill>
                <a:latin typeface="標楷體" pitchFamily="65" charset="-120"/>
                <a:ea typeface="標楷體" pitchFamily="65" charset="-120"/>
              </a:rPr>
              <a:t>及</a:t>
            </a:r>
            <a:r>
              <a:rPr lang="zh-TW" altLang="en-US" sz="4000" b="1" dirty="0" smtClean="0">
                <a:solidFill>
                  <a:schemeClr val="tx1"/>
                </a:solidFill>
                <a:latin typeface="標楷體" pitchFamily="65" charset="-120"/>
                <a:ea typeface="標楷體" pitchFamily="65" charset="-120"/>
              </a:rPr>
              <a:t>其隱藏性風險</a:t>
            </a:r>
            <a:endParaRPr lang="zh-TW" altLang="en-US" sz="3900"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179512" y="1700808"/>
            <a:ext cx="8424936" cy="4389120"/>
          </a:xfrm>
        </p:spPr>
        <p:txBody>
          <a:bodyPr>
            <a:noAutofit/>
          </a:bodyPr>
          <a:lstStyle/>
          <a:p>
            <a:pPr marL="0" indent="0">
              <a:buNone/>
            </a:pPr>
            <a:r>
              <a:rPr lang="zh-TW" altLang="en-US" sz="3200" b="1" dirty="0" smtClean="0">
                <a:latin typeface="標楷體" pitchFamily="65" charset="-120"/>
                <a:ea typeface="標楷體" pitchFamily="65" charset="-120"/>
                <a:sym typeface="Wingdings" pitchFamily="2" charset="2"/>
              </a:rPr>
              <a:t>接上頁</a:t>
            </a:r>
            <a:endParaRPr lang="en-US" altLang="zh-TW" sz="3200" b="1" dirty="0" smtClean="0">
              <a:latin typeface="標楷體" pitchFamily="65" charset="-120"/>
              <a:ea typeface="標楷體" pitchFamily="65" charset="-120"/>
            </a:endParaRPr>
          </a:p>
          <a:p>
            <a:pPr marL="0" indent="0">
              <a:buNone/>
            </a:pPr>
            <a:r>
              <a:rPr lang="zh-TW" altLang="en-US" sz="2000" dirty="0"/>
              <a:t/>
            </a:r>
            <a:br>
              <a:rPr lang="zh-TW" altLang="en-US" sz="2000" dirty="0"/>
            </a:b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五</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本</a:t>
            </a:r>
            <a:r>
              <a:rPr lang="zh-TW" altLang="en-US" sz="2800" b="1" dirty="0">
                <a:latin typeface="標楷體" pitchFamily="65" charset="-120"/>
                <a:ea typeface="標楷體" pitchFamily="65" charset="-120"/>
              </a:rPr>
              <a:t>法中華民國</a:t>
            </a:r>
            <a:r>
              <a:rPr lang="zh-TW" altLang="en-US" sz="3200" b="1" dirty="0">
                <a:latin typeface="標楷體" pitchFamily="65" charset="-120"/>
                <a:ea typeface="標楷體" pitchFamily="65" charset="-120"/>
              </a:rPr>
              <a:t>八十九年一月六日修正施行後</a:t>
            </a:r>
            <a:r>
              <a:rPr lang="zh-TW" altLang="en-US" sz="2800" b="1" dirty="0">
                <a:latin typeface="標楷體" pitchFamily="65" charset="-120"/>
                <a:ea typeface="標楷體" pitchFamily="65" charset="-120"/>
              </a:rPr>
              <a:t>，</a:t>
            </a:r>
            <a:r>
              <a:rPr lang="zh-TW" altLang="en-US" sz="3200" b="1" dirty="0">
                <a:solidFill>
                  <a:srgbClr val="FF0000"/>
                </a:solidFill>
                <a:latin typeface="標楷體" pitchFamily="65" charset="-120"/>
                <a:ea typeface="標楷體" pitchFamily="65" charset="-120"/>
              </a:rPr>
              <a:t>曾經課徵</a:t>
            </a:r>
            <a:r>
              <a:rPr lang="zh-TW" altLang="en-US" sz="3200" b="1" dirty="0" smtClean="0">
                <a:solidFill>
                  <a:srgbClr val="FF0000"/>
                </a:solidFill>
                <a:latin typeface="標楷體" pitchFamily="65" charset="-120"/>
                <a:ea typeface="標楷體" pitchFamily="65" charset="-120"/>
              </a:rPr>
              <a:t>土地增值稅之農業用地</a:t>
            </a:r>
            <a:r>
              <a:rPr lang="zh-TW" altLang="en-US" sz="3200" b="1" dirty="0">
                <a:solidFill>
                  <a:srgbClr val="FF0000"/>
                </a:solidFill>
                <a:latin typeface="標楷體" pitchFamily="65" charset="-120"/>
                <a:ea typeface="標楷體" pitchFamily="65" charset="-120"/>
              </a:rPr>
              <a:t>再移轉</a:t>
            </a:r>
            <a:r>
              <a:rPr lang="zh-TW" altLang="en-US" sz="2800" b="1" dirty="0">
                <a:latin typeface="標楷體" pitchFamily="65" charset="-120"/>
                <a:ea typeface="標楷體" pitchFamily="65" charset="-120"/>
              </a:rPr>
              <a:t>，依法</a:t>
            </a:r>
            <a:r>
              <a:rPr lang="zh-TW" altLang="en-US" sz="3200" b="1" dirty="0">
                <a:latin typeface="標楷體" pitchFamily="65" charset="-120"/>
                <a:ea typeface="標楷體" pitchFamily="65" charset="-120"/>
              </a:rPr>
              <a:t>應課徵土地增值稅時</a:t>
            </a:r>
            <a:r>
              <a:rPr lang="zh-TW" altLang="en-US" sz="3200" b="1" dirty="0" smtClean="0">
                <a:latin typeface="標楷體" pitchFamily="65" charset="-120"/>
                <a:ea typeface="標楷體" pitchFamily="65" charset="-120"/>
              </a:rPr>
              <a:t>，</a:t>
            </a:r>
            <a:r>
              <a:rPr lang="zh-TW" altLang="en-US" sz="3200" b="1" dirty="0" smtClean="0">
                <a:solidFill>
                  <a:srgbClr val="FF0000"/>
                </a:solidFill>
                <a:latin typeface="標楷體" pitchFamily="65" charset="-120"/>
                <a:ea typeface="標楷體" pitchFamily="65" charset="-120"/>
              </a:rPr>
              <a:t>以</a:t>
            </a:r>
            <a:r>
              <a:rPr lang="zh-TW" altLang="en-US" sz="3200" b="1" dirty="0">
                <a:solidFill>
                  <a:srgbClr val="FF0000"/>
                </a:solidFill>
                <a:latin typeface="標楷體" pitchFamily="65" charset="-120"/>
                <a:ea typeface="標楷體" pitchFamily="65" charset="-120"/>
              </a:rPr>
              <a:t>該土地最近一次</a:t>
            </a:r>
            <a:r>
              <a:rPr lang="zh-TW" altLang="en-US" sz="3200" b="1" dirty="0">
                <a:latin typeface="標楷體" pitchFamily="65" charset="-120"/>
                <a:ea typeface="標楷體" pitchFamily="65" charset="-120"/>
              </a:rPr>
              <a:t>課</a:t>
            </a:r>
            <a:r>
              <a:rPr lang="zh-TW" altLang="en-US" sz="3200" b="1" dirty="0" smtClean="0">
                <a:latin typeface="標楷體" pitchFamily="65" charset="-120"/>
                <a:ea typeface="標楷體" pitchFamily="65" charset="-120"/>
              </a:rPr>
              <a:t>徵土地增值稅</a:t>
            </a:r>
            <a:r>
              <a:rPr lang="zh-TW" altLang="en-US" sz="3200" b="1" dirty="0">
                <a:latin typeface="標楷體" pitchFamily="65" charset="-120"/>
                <a:ea typeface="標楷體" pitchFamily="65" charset="-120"/>
              </a:rPr>
              <a:t>時</a:t>
            </a:r>
            <a:r>
              <a:rPr lang="zh-TW" altLang="en-US" sz="3200" b="1" dirty="0">
                <a:solidFill>
                  <a:srgbClr val="FF0000"/>
                </a:solidFill>
                <a:latin typeface="標楷體" pitchFamily="65" charset="-120"/>
                <a:ea typeface="標楷體" pitchFamily="65" charset="-120"/>
              </a:rPr>
              <a:t>核定之申報移轉現</a:t>
            </a:r>
            <a:r>
              <a:rPr lang="zh-TW" altLang="en-US" sz="3200" b="1" dirty="0" smtClean="0">
                <a:solidFill>
                  <a:srgbClr val="FF0000"/>
                </a:solidFill>
                <a:latin typeface="標楷體" pitchFamily="65" charset="-120"/>
                <a:ea typeface="標楷體" pitchFamily="65" charset="-120"/>
              </a:rPr>
              <a:t>值為</a:t>
            </a:r>
            <a:r>
              <a:rPr lang="zh-TW" altLang="en-US" sz="3200" b="1" dirty="0">
                <a:solidFill>
                  <a:srgbClr val="FF0000"/>
                </a:solidFill>
                <a:latin typeface="標楷體" pitchFamily="65" charset="-120"/>
                <a:ea typeface="標楷體" pitchFamily="65" charset="-120"/>
              </a:rPr>
              <a:t>原地價</a:t>
            </a:r>
            <a:r>
              <a:rPr lang="zh-TW" altLang="en-US" sz="2800" b="1" dirty="0">
                <a:latin typeface="標楷體" pitchFamily="65" charset="-120"/>
                <a:ea typeface="標楷體" pitchFamily="65" charset="-120"/>
              </a:rPr>
              <a:t>，計算漲價總數額，課</a:t>
            </a:r>
            <a:r>
              <a:rPr lang="zh-TW" altLang="en-US" sz="2800" b="1" dirty="0" smtClean="0">
                <a:latin typeface="標楷體" pitchFamily="65" charset="-120"/>
                <a:ea typeface="標楷體" pitchFamily="65" charset="-120"/>
              </a:rPr>
              <a:t>徵土地增值稅，不適用前項</a:t>
            </a:r>
            <a:r>
              <a:rPr lang="zh-TW" altLang="en-US" sz="2800" b="1" dirty="0">
                <a:latin typeface="標楷體" pitchFamily="65" charset="-120"/>
                <a:ea typeface="標楷體" pitchFamily="65" charset="-120"/>
              </a:rPr>
              <a:t>規定。</a:t>
            </a:r>
            <a:endParaRPr lang="en-US" altLang="zh-TW" sz="28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116</a:t>
            </a:fld>
            <a:endParaRPr lang="zh-TW" altLang="en-US">
              <a:solidFill>
                <a:srgbClr val="04617B">
                  <a:shade val="90000"/>
                </a:srgbClr>
              </a:solidFill>
            </a:endParaRPr>
          </a:p>
        </p:txBody>
      </p:sp>
    </p:spTree>
    <p:extLst>
      <p:ext uri="{BB962C8B-B14F-4D97-AF65-F5344CB8AC3E}">
        <p14:creationId xmlns:p14="http://schemas.microsoft.com/office/powerpoint/2010/main" val="226351886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76672"/>
            <a:ext cx="8640960" cy="1143000"/>
          </a:xfrm>
        </p:spPr>
        <p:txBody>
          <a:bodyPr>
            <a:noAutofit/>
          </a:bodyPr>
          <a:lstStyle/>
          <a:p>
            <a:r>
              <a:rPr lang="zh-TW" altLang="en-US" sz="3600" b="1" dirty="0" smtClean="0">
                <a:solidFill>
                  <a:schemeClr val="tx1"/>
                </a:solidFill>
                <a:latin typeface="標楷體" pitchFamily="65" charset="-120"/>
                <a:ea typeface="標楷體" pitchFamily="65" charset="-120"/>
              </a:rPr>
              <a:t>十九、農地增值稅、贈與稅、遺產稅之減免及其隱藏性風險</a:t>
            </a:r>
            <a:endParaRPr lang="zh-TW" altLang="en-US" sz="2400"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357158" y="1643050"/>
            <a:ext cx="8424936" cy="4603434"/>
          </a:xfrm>
        </p:spPr>
        <p:txBody>
          <a:bodyPr>
            <a:noAutofit/>
          </a:bodyPr>
          <a:lstStyle/>
          <a:p>
            <a:pPr marL="0" indent="0">
              <a:buNone/>
            </a:pPr>
            <a:r>
              <a:rPr lang="zh-TW" altLang="en-US" sz="3200" b="1" dirty="0" smtClean="0">
                <a:latin typeface="標楷體" pitchFamily="65" charset="-120"/>
                <a:ea typeface="標楷體" pitchFamily="65" charset="-120"/>
              </a:rPr>
              <a:t>參考</a:t>
            </a:r>
            <a:r>
              <a:rPr lang="en-US" altLang="zh-TW" sz="3200" b="1" dirty="0" smtClean="0">
                <a:latin typeface="標楷體" pitchFamily="65" charset="-120"/>
                <a:ea typeface="標楷體" pitchFamily="65" charset="-120"/>
              </a:rPr>
              <a:t>:</a:t>
            </a:r>
            <a:r>
              <a:rPr lang="zh-TW" altLang="en-US" sz="3600" b="1" dirty="0" smtClean="0">
                <a:solidFill>
                  <a:srgbClr val="FF0000"/>
                </a:solidFill>
                <a:latin typeface="標楷體" pitchFamily="65" charset="-120"/>
                <a:ea typeface="標楷體" pitchFamily="65" charset="-120"/>
              </a:rPr>
              <a:t>農業發展條例第</a:t>
            </a:r>
            <a:r>
              <a:rPr lang="en-US" altLang="zh-TW" sz="3600" b="1" dirty="0" smtClean="0">
                <a:solidFill>
                  <a:srgbClr val="FF0000"/>
                </a:solidFill>
                <a:latin typeface="標楷體" pitchFamily="65" charset="-120"/>
                <a:ea typeface="標楷體" pitchFamily="65" charset="-120"/>
              </a:rPr>
              <a:t>38</a:t>
            </a:r>
            <a:r>
              <a:rPr lang="zh-TW" altLang="en-US" sz="3600" b="1" dirty="0" smtClean="0">
                <a:solidFill>
                  <a:srgbClr val="FF0000"/>
                </a:solidFill>
                <a:latin typeface="標楷體" pitchFamily="65" charset="-120"/>
                <a:ea typeface="標楷體" pitchFamily="65" charset="-120"/>
              </a:rPr>
              <a:t>條</a:t>
            </a:r>
            <a:endParaRPr lang="en-US" altLang="zh-TW" sz="3200" b="1" dirty="0">
              <a:solidFill>
                <a:srgbClr val="FF0000"/>
              </a:solidFill>
              <a:latin typeface="標楷體" pitchFamily="65" charset="-120"/>
              <a:ea typeface="標楷體" pitchFamily="65" charset="-120"/>
            </a:endParaRPr>
          </a:p>
          <a:p>
            <a:pPr marL="0" indent="0">
              <a:buNone/>
            </a:pPr>
            <a:r>
              <a:rPr lang="zh-TW" altLang="en-US" sz="2800" b="1" dirty="0" smtClean="0">
                <a:solidFill>
                  <a:srgbClr val="FF0000"/>
                </a:solidFill>
                <a:latin typeface="標楷體" pitchFamily="65" charset="-120"/>
                <a:ea typeface="標楷體" pitchFamily="65" charset="-120"/>
              </a:rPr>
              <a:t>作</a:t>
            </a:r>
            <a:r>
              <a:rPr lang="zh-TW" altLang="en-US" sz="2800" b="1" dirty="0">
                <a:solidFill>
                  <a:srgbClr val="FF0000"/>
                </a:solidFill>
                <a:latin typeface="標楷體" pitchFamily="65" charset="-120"/>
                <a:ea typeface="標楷體" pitchFamily="65" charset="-120"/>
              </a:rPr>
              <a:t>農業使用之農業用地及其地上農作物</a:t>
            </a:r>
            <a:r>
              <a:rPr lang="zh-TW" altLang="en-US" sz="2400" b="1" dirty="0">
                <a:latin typeface="標楷體" pitchFamily="65" charset="-120"/>
                <a:ea typeface="標楷體" pitchFamily="65" charset="-120"/>
              </a:rPr>
              <a:t>，由</a:t>
            </a:r>
            <a:r>
              <a:rPr lang="zh-TW" altLang="en-US" sz="2800" b="1" dirty="0">
                <a:solidFill>
                  <a:srgbClr val="FF0000"/>
                </a:solidFill>
                <a:latin typeface="標楷體" pitchFamily="65" charset="-120"/>
                <a:ea typeface="標楷體" pitchFamily="65" charset="-120"/>
              </a:rPr>
              <a:t>繼承人</a:t>
            </a:r>
            <a:r>
              <a:rPr lang="zh-TW" altLang="en-US" sz="2400" b="1" dirty="0">
                <a:latin typeface="標楷體" pitchFamily="65" charset="-120"/>
                <a:ea typeface="標楷體" pitchFamily="65" charset="-120"/>
              </a:rPr>
              <a:t>或</a:t>
            </a:r>
            <a:r>
              <a:rPr lang="zh-TW" altLang="en-US" sz="2800" b="1" dirty="0">
                <a:solidFill>
                  <a:srgbClr val="FF0000"/>
                </a:solidFill>
                <a:latin typeface="標楷體" pitchFamily="65" charset="-120"/>
                <a:ea typeface="標楷體" pitchFamily="65" charset="-120"/>
              </a:rPr>
              <a:t>受遺贈人</a:t>
            </a:r>
            <a:r>
              <a:rPr lang="zh-TW" altLang="en-US" sz="2400" b="1" dirty="0">
                <a:latin typeface="標楷體" pitchFamily="65" charset="-120"/>
                <a:ea typeface="標楷體" pitchFamily="65" charset="-120"/>
              </a:rPr>
              <a:t>承受者，</a:t>
            </a:r>
            <a:r>
              <a:rPr lang="zh-TW" altLang="en-US" sz="2400" b="1" dirty="0" smtClean="0">
                <a:latin typeface="標楷體" pitchFamily="65" charset="-120"/>
                <a:ea typeface="標楷體" pitchFamily="65" charset="-120"/>
              </a:rPr>
              <a:t>其土地</a:t>
            </a:r>
            <a:r>
              <a:rPr lang="zh-TW" altLang="en-US" sz="2400" b="1" dirty="0">
                <a:latin typeface="標楷體" pitchFamily="65" charset="-120"/>
                <a:ea typeface="標楷體" pitchFamily="65" charset="-120"/>
              </a:rPr>
              <a:t>及地上農作物之價值，</a:t>
            </a:r>
            <a:r>
              <a:rPr lang="zh-TW" altLang="en-US" sz="2400" b="1" dirty="0">
                <a:solidFill>
                  <a:srgbClr val="FF0000"/>
                </a:solidFill>
                <a:latin typeface="標楷體" pitchFamily="65" charset="-120"/>
                <a:ea typeface="標楷體" pitchFamily="65" charset="-120"/>
              </a:rPr>
              <a:t>免徵遺產稅</a:t>
            </a:r>
            <a:r>
              <a:rPr lang="zh-TW" altLang="en-US" sz="2400" b="1" dirty="0">
                <a:latin typeface="標楷體" pitchFamily="65" charset="-120"/>
                <a:ea typeface="標楷體" pitchFamily="65" charset="-120"/>
              </a:rPr>
              <a:t>，並自承受之年起，</a:t>
            </a:r>
            <a:r>
              <a:rPr lang="zh-TW" altLang="en-US" sz="2400" b="1" dirty="0">
                <a:solidFill>
                  <a:srgbClr val="FF0000"/>
                </a:solidFill>
                <a:latin typeface="標楷體" pitchFamily="65" charset="-120"/>
                <a:ea typeface="標楷體" pitchFamily="65" charset="-120"/>
              </a:rPr>
              <a:t>免徵田賦</a:t>
            </a:r>
            <a:r>
              <a:rPr lang="zh-TW" altLang="en-US" sz="2400" b="1" dirty="0" smtClean="0">
                <a:solidFill>
                  <a:srgbClr val="FF0000"/>
                </a:solidFill>
                <a:latin typeface="標楷體" pitchFamily="65" charset="-120"/>
                <a:ea typeface="標楷體" pitchFamily="65" charset="-120"/>
              </a:rPr>
              <a:t>十年</a:t>
            </a:r>
            <a:r>
              <a:rPr lang="zh-TW" altLang="en-US" sz="2400" b="1" dirty="0" smtClean="0">
                <a:latin typeface="標楷體" pitchFamily="65" charset="-120"/>
                <a:ea typeface="標楷體" pitchFamily="65" charset="-120"/>
              </a:rPr>
              <a:t>。</a:t>
            </a:r>
            <a:r>
              <a:rPr lang="zh-TW" altLang="en-US" sz="3200" b="1" dirty="0">
                <a:latin typeface="標楷體" pitchFamily="65" charset="-120"/>
                <a:ea typeface="標楷體" pitchFamily="65" charset="-120"/>
              </a:rPr>
              <a:t>承受人自承受之日起五年內</a:t>
            </a:r>
            <a:r>
              <a:rPr lang="zh-TW" altLang="en-US" sz="2400" b="1" dirty="0">
                <a:latin typeface="標楷體" pitchFamily="65" charset="-120"/>
                <a:ea typeface="標楷體" pitchFamily="65" charset="-120"/>
              </a:rPr>
              <a:t>，</a:t>
            </a:r>
            <a:r>
              <a:rPr lang="zh-TW" altLang="en-US" sz="2400" b="1" dirty="0">
                <a:solidFill>
                  <a:srgbClr val="FF0000"/>
                </a:solidFill>
                <a:latin typeface="標楷體" pitchFamily="65" charset="-120"/>
                <a:ea typeface="標楷體" pitchFamily="65" charset="-120"/>
              </a:rPr>
              <a:t>未將該土地繼續作農業使用</a:t>
            </a:r>
            <a:r>
              <a:rPr lang="zh-TW" altLang="en-US" sz="2400" b="1" dirty="0">
                <a:latin typeface="標楷體" pitchFamily="65" charset="-120"/>
                <a:ea typeface="標楷體" pitchFamily="65" charset="-120"/>
              </a:rPr>
              <a:t>且未在有關</a:t>
            </a:r>
            <a:r>
              <a:rPr lang="zh-TW" altLang="en-US" sz="2400" b="1" dirty="0" smtClean="0">
                <a:latin typeface="標楷體" pitchFamily="65" charset="-120"/>
                <a:ea typeface="標楷體" pitchFamily="65" charset="-120"/>
              </a:rPr>
              <a:t>機關</a:t>
            </a:r>
            <a:r>
              <a:rPr lang="zh-TW" altLang="en-US" sz="2400" b="1" dirty="0">
                <a:latin typeface="標楷體" pitchFamily="65" charset="-120"/>
                <a:ea typeface="標楷體" pitchFamily="65" charset="-120"/>
              </a:rPr>
              <a:t>所令</a:t>
            </a:r>
            <a:r>
              <a:rPr lang="zh-TW" altLang="en-US" sz="2400" b="1" dirty="0">
                <a:solidFill>
                  <a:srgbClr val="FF0000"/>
                </a:solidFill>
                <a:latin typeface="標楷體" pitchFamily="65" charset="-120"/>
                <a:ea typeface="標楷體" pitchFamily="65" charset="-120"/>
              </a:rPr>
              <a:t>期限內恢復作農業使用</a:t>
            </a:r>
            <a:r>
              <a:rPr lang="zh-TW" altLang="en-US" sz="2400" b="1" dirty="0">
                <a:latin typeface="標楷體" pitchFamily="65" charset="-120"/>
                <a:ea typeface="標楷體" pitchFamily="65" charset="-120"/>
              </a:rPr>
              <a:t>，或雖在有關機關所令期限內已恢復作</a:t>
            </a:r>
            <a:r>
              <a:rPr lang="zh-TW" altLang="en-US" sz="2400" b="1" dirty="0" smtClean="0">
                <a:latin typeface="標楷體" pitchFamily="65" charset="-120"/>
                <a:ea typeface="標楷體" pitchFamily="65" charset="-120"/>
              </a:rPr>
              <a:t>農業使用</a:t>
            </a:r>
            <a:r>
              <a:rPr lang="zh-TW" altLang="en-US" sz="2400" b="1" dirty="0">
                <a:latin typeface="標楷體" pitchFamily="65" charset="-120"/>
                <a:ea typeface="標楷體" pitchFamily="65" charset="-120"/>
              </a:rPr>
              <a:t>而</a:t>
            </a:r>
            <a:r>
              <a:rPr lang="zh-TW" altLang="en-US" sz="2400" b="1" dirty="0">
                <a:solidFill>
                  <a:srgbClr val="FF0000"/>
                </a:solidFill>
                <a:latin typeface="標楷體" pitchFamily="65" charset="-120"/>
                <a:ea typeface="標楷體" pitchFamily="65" charset="-120"/>
              </a:rPr>
              <a:t>再有未作農業使用情事者</a:t>
            </a:r>
            <a:r>
              <a:rPr lang="zh-TW" altLang="en-US" sz="2400" b="1" dirty="0">
                <a:latin typeface="標楷體" pitchFamily="65" charset="-120"/>
                <a:ea typeface="標楷體" pitchFamily="65" charset="-120"/>
              </a:rPr>
              <a:t>，</a:t>
            </a:r>
            <a:r>
              <a:rPr lang="zh-TW" altLang="en-US" sz="3200" b="1" dirty="0">
                <a:latin typeface="標楷體" pitchFamily="65" charset="-120"/>
                <a:ea typeface="標楷體" pitchFamily="65" charset="-120"/>
              </a:rPr>
              <a:t>應追繳應納稅賦</a:t>
            </a:r>
            <a:r>
              <a:rPr lang="zh-TW" altLang="en-US" sz="2400" b="1" dirty="0">
                <a:latin typeface="標楷體" pitchFamily="65" charset="-120"/>
                <a:ea typeface="標楷體" pitchFamily="65" charset="-120"/>
              </a:rPr>
              <a:t>。但如因該</a:t>
            </a:r>
            <a:r>
              <a:rPr lang="zh-TW" altLang="en-US" sz="2800" b="1" dirty="0">
                <a:solidFill>
                  <a:srgbClr val="FF0000"/>
                </a:solidFill>
                <a:latin typeface="標楷體" pitchFamily="65" charset="-120"/>
                <a:ea typeface="標楷體" pitchFamily="65" charset="-120"/>
              </a:rPr>
              <a:t>承受人</a:t>
            </a:r>
            <a:r>
              <a:rPr lang="zh-TW" altLang="en-US" sz="2800" b="1" dirty="0" smtClean="0">
                <a:solidFill>
                  <a:srgbClr val="FF0000"/>
                </a:solidFill>
                <a:latin typeface="標楷體" pitchFamily="65" charset="-120"/>
                <a:ea typeface="標楷體" pitchFamily="65" charset="-120"/>
              </a:rPr>
              <a:t>死亡</a:t>
            </a:r>
            <a:r>
              <a:rPr lang="zh-TW" altLang="en-US" sz="2400" b="1" dirty="0" smtClean="0">
                <a:latin typeface="標楷體" pitchFamily="65" charset="-120"/>
                <a:ea typeface="標楷體" pitchFamily="65" charset="-120"/>
              </a:rPr>
              <a:t>、</a:t>
            </a:r>
            <a:r>
              <a:rPr lang="zh-TW" altLang="en-US" sz="2400" b="1" dirty="0">
                <a:latin typeface="標楷體" pitchFamily="65" charset="-120"/>
                <a:ea typeface="標楷體" pitchFamily="65" charset="-120"/>
              </a:rPr>
              <a:t>該承受</a:t>
            </a:r>
            <a:r>
              <a:rPr lang="zh-TW" altLang="en-US" sz="2800" b="1" dirty="0">
                <a:solidFill>
                  <a:srgbClr val="FF0000"/>
                </a:solidFill>
                <a:latin typeface="標楷體" pitchFamily="65" charset="-120"/>
                <a:ea typeface="標楷體" pitchFamily="65" charset="-120"/>
              </a:rPr>
              <a:t>土地被徵收</a:t>
            </a:r>
            <a:r>
              <a:rPr lang="zh-TW" altLang="en-US" sz="2400" b="1" dirty="0">
                <a:latin typeface="標楷體" pitchFamily="65" charset="-120"/>
                <a:ea typeface="標楷體" pitchFamily="65" charset="-120"/>
              </a:rPr>
              <a:t>或</a:t>
            </a:r>
            <a:r>
              <a:rPr lang="zh-TW" altLang="en-US" sz="3200" b="1" dirty="0">
                <a:latin typeface="標楷體" pitchFamily="65" charset="-120"/>
                <a:ea typeface="標楷體" pitchFamily="65" charset="-120"/>
              </a:rPr>
              <a:t>依法變更為非農業用地者，不在此限</a:t>
            </a:r>
            <a:r>
              <a:rPr lang="zh-TW" altLang="en-US"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hlinkClick r:id="rId3" action="ppaction://hlinkfile"/>
              </a:rPr>
              <a:t>例</a:t>
            </a:r>
            <a:r>
              <a:rPr lang="en-US" altLang="zh-TW" sz="3200" b="1" dirty="0" smtClean="0">
                <a:latin typeface="標楷體" pitchFamily="65" charset="-120"/>
                <a:ea typeface="標楷體" pitchFamily="65" charset="-120"/>
                <a:hlinkClick r:id="rId3" action="ppaction://hlinkfile"/>
              </a:rPr>
              <a:t>13</a:t>
            </a:r>
            <a:r>
              <a:rPr lang="zh-TW" altLang="en-US" sz="2400" b="1" dirty="0">
                <a:latin typeface="標楷體" pitchFamily="65" charset="-120"/>
                <a:ea typeface="標楷體" pitchFamily="65" charset="-120"/>
              </a:rPr>
              <a:t/>
            </a:r>
            <a:br>
              <a:rPr lang="zh-TW" altLang="en-US" sz="2400" b="1" dirty="0">
                <a:latin typeface="標楷體" pitchFamily="65" charset="-120"/>
                <a:ea typeface="標楷體" pitchFamily="65" charset="-120"/>
              </a:rPr>
            </a:br>
            <a:endParaRPr lang="en-US" altLang="zh-TW" sz="24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117</a:t>
            </a:fld>
            <a:endParaRPr lang="zh-TW" altLang="en-US">
              <a:solidFill>
                <a:srgbClr val="04617B">
                  <a:shade val="90000"/>
                </a:srgbClr>
              </a:solidFill>
            </a:endParaRPr>
          </a:p>
        </p:txBody>
      </p:sp>
    </p:spTree>
    <p:extLst>
      <p:ext uri="{BB962C8B-B14F-4D97-AF65-F5344CB8AC3E}">
        <p14:creationId xmlns:p14="http://schemas.microsoft.com/office/powerpoint/2010/main" val="206305093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76672"/>
            <a:ext cx="8640960" cy="1143000"/>
          </a:xfrm>
        </p:spPr>
        <p:txBody>
          <a:bodyPr>
            <a:normAutofit fontScale="90000"/>
          </a:bodyPr>
          <a:lstStyle/>
          <a:p>
            <a:r>
              <a:rPr lang="zh-TW" altLang="en-US" b="1" dirty="0" smtClean="0">
                <a:solidFill>
                  <a:schemeClr val="tx1"/>
                </a:solidFill>
                <a:latin typeface="標楷體" pitchFamily="65" charset="-120"/>
                <a:ea typeface="標楷體" pitchFamily="65" charset="-120"/>
              </a:rPr>
              <a:t>十九、</a:t>
            </a:r>
            <a:r>
              <a:rPr lang="zh-TW" altLang="en-US" sz="4000" b="1" dirty="0" smtClean="0">
                <a:solidFill>
                  <a:schemeClr val="tx1"/>
                </a:solidFill>
                <a:latin typeface="標楷體" pitchFamily="65" charset="-120"/>
                <a:ea typeface="標楷體" pitchFamily="65" charset="-120"/>
              </a:rPr>
              <a:t>農地增值稅、贈與稅、遺產稅之減免及其隱藏性風險</a:t>
            </a:r>
            <a:endParaRPr lang="zh-TW" altLang="en-US" sz="3900"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251520" y="1772816"/>
            <a:ext cx="8424936" cy="4389120"/>
          </a:xfrm>
        </p:spPr>
        <p:txBody>
          <a:bodyPr>
            <a:noAutofit/>
          </a:bodyPr>
          <a:lstStyle/>
          <a:p>
            <a:pPr marL="0" indent="0">
              <a:buNone/>
            </a:pPr>
            <a:r>
              <a:rPr lang="zh-TW" altLang="en-US" sz="2000" b="1" dirty="0" smtClean="0">
                <a:solidFill>
                  <a:srgbClr val="FF0000"/>
                </a:solidFill>
                <a:latin typeface="標楷體" pitchFamily="65" charset="-120"/>
                <a:ea typeface="標楷體" pitchFamily="65" charset="-120"/>
              </a:rPr>
              <a:t>接</a:t>
            </a:r>
            <a:r>
              <a:rPr lang="en-US" altLang="zh-TW" sz="2000" b="1" dirty="0" smtClean="0">
                <a:solidFill>
                  <a:srgbClr val="FF0000"/>
                </a:solidFill>
                <a:latin typeface="標楷體" pitchFamily="65" charset="-120"/>
                <a:ea typeface="標楷體" pitchFamily="65" charset="-120"/>
              </a:rPr>
              <a:t>(</a:t>
            </a:r>
            <a:r>
              <a:rPr lang="zh-TW" altLang="en-US" sz="2000" b="1" dirty="0" smtClean="0">
                <a:solidFill>
                  <a:srgbClr val="FF0000"/>
                </a:solidFill>
                <a:latin typeface="標楷體" pitchFamily="65" charset="-120"/>
                <a:ea typeface="標楷體" pitchFamily="65" charset="-120"/>
              </a:rPr>
              <a:t>上頁</a:t>
            </a:r>
            <a:r>
              <a:rPr lang="en-US" altLang="zh-TW" sz="2000" b="1" dirty="0" smtClean="0">
                <a:solidFill>
                  <a:srgbClr val="FF0000"/>
                </a:solidFill>
                <a:latin typeface="標楷體" pitchFamily="65" charset="-120"/>
                <a:ea typeface="標楷體" pitchFamily="65" charset="-120"/>
              </a:rPr>
              <a:t>)</a:t>
            </a:r>
          </a:p>
          <a:p>
            <a:pPr marL="0" indent="0">
              <a:buNone/>
            </a:pPr>
            <a:r>
              <a:rPr lang="zh-TW" altLang="en-US" sz="2400" b="1" dirty="0" smtClean="0">
                <a:latin typeface="標楷體" pitchFamily="65" charset="-120"/>
                <a:ea typeface="標楷體" pitchFamily="65" charset="-120"/>
              </a:rPr>
              <a:t>作</a:t>
            </a:r>
            <a:r>
              <a:rPr lang="zh-TW" altLang="en-US" sz="2400" b="1" dirty="0">
                <a:latin typeface="標楷體" pitchFamily="65" charset="-120"/>
                <a:ea typeface="標楷體" pitchFamily="65" charset="-120"/>
              </a:rPr>
              <a:t>農業使用之農業用地及其地上農作物，</a:t>
            </a:r>
            <a:r>
              <a:rPr lang="zh-TW" altLang="en-US" sz="2800" b="1" dirty="0">
                <a:solidFill>
                  <a:srgbClr val="FF0000"/>
                </a:solidFill>
                <a:latin typeface="標楷體" pitchFamily="65" charset="-120"/>
                <a:ea typeface="標楷體" pitchFamily="65" charset="-120"/>
              </a:rPr>
              <a:t>贈與民法第一千一百三十八條</a:t>
            </a:r>
            <a:r>
              <a:rPr lang="zh-TW" altLang="en-US" sz="2800" b="1" dirty="0" smtClean="0">
                <a:solidFill>
                  <a:srgbClr val="FF0000"/>
                </a:solidFill>
                <a:latin typeface="標楷體" pitchFamily="65" charset="-120"/>
                <a:ea typeface="標楷體" pitchFamily="65" charset="-120"/>
              </a:rPr>
              <a:t>所定</a:t>
            </a:r>
            <a:r>
              <a:rPr lang="zh-TW" altLang="en-US" sz="2800" b="1" dirty="0">
                <a:solidFill>
                  <a:srgbClr val="FF0000"/>
                </a:solidFill>
                <a:latin typeface="標楷體" pitchFamily="65" charset="-120"/>
                <a:ea typeface="標楷體" pitchFamily="65" charset="-120"/>
              </a:rPr>
              <a:t>繼承人者</a:t>
            </a:r>
            <a:r>
              <a:rPr lang="zh-TW" altLang="en-US" sz="2400" b="1" dirty="0">
                <a:latin typeface="標楷體" pitchFamily="65" charset="-120"/>
                <a:ea typeface="標楷體" pitchFamily="65" charset="-120"/>
              </a:rPr>
              <a:t>，其土地及地上農作物之價值，免徵贈與稅，並自</a:t>
            </a:r>
            <a:r>
              <a:rPr lang="zh-TW" altLang="en-US" sz="2400" b="1" dirty="0">
                <a:solidFill>
                  <a:srgbClr val="FF0000"/>
                </a:solidFill>
                <a:latin typeface="標楷體" pitchFamily="65" charset="-120"/>
                <a:ea typeface="標楷體" pitchFamily="65" charset="-120"/>
              </a:rPr>
              <a:t>受贈之年</a:t>
            </a:r>
            <a:r>
              <a:rPr lang="zh-TW" altLang="en-US" sz="2400" b="1" dirty="0" smtClean="0">
                <a:solidFill>
                  <a:srgbClr val="FF0000"/>
                </a:solidFill>
                <a:latin typeface="標楷體" pitchFamily="65" charset="-120"/>
                <a:ea typeface="標楷體" pitchFamily="65" charset="-120"/>
              </a:rPr>
              <a:t>起</a:t>
            </a:r>
            <a:r>
              <a:rPr lang="zh-TW" altLang="en-US" sz="2400" b="1" dirty="0" smtClean="0">
                <a:latin typeface="標楷體" pitchFamily="65" charset="-120"/>
                <a:ea typeface="標楷體" pitchFamily="65" charset="-120"/>
              </a:rPr>
              <a:t>，</a:t>
            </a:r>
            <a:r>
              <a:rPr lang="zh-TW" altLang="en-US" sz="2400" b="1" dirty="0">
                <a:solidFill>
                  <a:srgbClr val="FF0000"/>
                </a:solidFill>
                <a:latin typeface="標楷體" pitchFamily="65" charset="-120"/>
                <a:ea typeface="標楷體" pitchFamily="65" charset="-120"/>
              </a:rPr>
              <a:t>免徵田賦十年</a:t>
            </a:r>
            <a:r>
              <a:rPr lang="zh-TW" altLang="en-US" sz="2400" b="1" dirty="0">
                <a:latin typeface="標楷體" pitchFamily="65" charset="-120"/>
                <a:ea typeface="標楷體" pitchFamily="65" charset="-120"/>
              </a:rPr>
              <a:t>。受贈人自</a:t>
            </a:r>
            <a:r>
              <a:rPr lang="zh-TW" altLang="en-US" sz="2400" b="1" dirty="0">
                <a:solidFill>
                  <a:srgbClr val="FF0000"/>
                </a:solidFill>
                <a:latin typeface="標楷體" pitchFamily="65" charset="-120"/>
                <a:ea typeface="標楷體" pitchFamily="65" charset="-120"/>
              </a:rPr>
              <a:t>受贈之日起五年內，未</a:t>
            </a:r>
            <a:r>
              <a:rPr lang="zh-TW" altLang="en-US" sz="2400" b="1" dirty="0">
                <a:latin typeface="標楷體" pitchFamily="65" charset="-120"/>
                <a:ea typeface="標楷體" pitchFamily="65" charset="-120"/>
              </a:rPr>
              <a:t>將該土地繼續</a:t>
            </a:r>
            <a:r>
              <a:rPr lang="zh-TW" altLang="en-US" sz="2400" b="1" dirty="0">
                <a:solidFill>
                  <a:srgbClr val="FF0000"/>
                </a:solidFill>
                <a:latin typeface="標楷體" pitchFamily="65" charset="-120"/>
                <a:ea typeface="標楷體" pitchFamily="65" charset="-120"/>
              </a:rPr>
              <a:t>作農業</a:t>
            </a:r>
            <a:r>
              <a:rPr lang="zh-TW" altLang="en-US" sz="2400" b="1" dirty="0" smtClean="0">
                <a:solidFill>
                  <a:srgbClr val="FF0000"/>
                </a:solidFill>
                <a:latin typeface="標楷體" pitchFamily="65" charset="-120"/>
                <a:ea typeface="標楷體" pitchFamily="65" charset="-120"/>
              </a:rPr>
              <a:t>使用</a:t>
            </a:r>
            <a:r>
              <a:rPr lang="zh-TW" altLang="en-US" sz="2400" b="1" dirty="0">
                <a:latin typeface="標楷體" pitchFamily="65" charset="-120"/>
                <a:ea typeface="標楷體" pitchFamily="65" charset="-120"/>
              </a:rPr>
              <a:t>且未在有關機關所令期限內</a:t>
            </a:r>
            <a:r>
              <a:rPr lang="zh-TW" altLang="en-US" sz="2400" b="1" dirty="0">
                <a:solidFill>
                  <a:srgbClr val="FF0000"/>
                </a:solidFill>
                <a:latin typeface="標楷體" pitchFamily="65" charset="-120"/>
                <a:ea typeface="標楷體" pitchFamily="65" charset="-120"/>
              </a:rPr>
              <a:t>恢復作農業使用</a:t>
            </a:r>
            <a:r>
              <a:rPr lang="zh-TW" altLang="en-US" sz="2400" b="1" dirty="0">
                <a:latin typeface="標楷體" pitchFamily="65" charset="-120"/>
                <a:ea typeface="標楷體" pitchFamily="65" charset="-120"/>
              </a:rPr>
              <a:t>，或雖在有關機關所令</a:t>
            </a:r>
            <a:r>
              <a:rPr lang="zh-TW" altLang="en-US" sz="2400" b="1" dirty="0" smtClean="0">
                <a:latin typeface="標楷體" pitchFamily="65" charset="-120"/>
                <a:ea typeface="標楷體" pitchFamily="65" charset="-120"/>
              </a:rPr>
              <a:t>期限內</a:t>
            </a:r>
            <a:r>
              <a:rPr lang="zh-TW" altLang="en-US" sz="2400" b="1" dirty="0">
                <a:latin typeface="標楷體" pitchFamily="65" charset="-120"/>
                <a:ea typeface="標楷體" pitchFamily="65" charset="-120"/>
              </a:rPr>
              <a:t>已恢復作農業使用而</a:t>
            </a:r>
            <a:r>
              <a:rPr lang="zh-TW" altLang="en-US" sz="2400" b="1" dirty="0">
                <a:solidFill>
                  <a:srgbClr val="FF0000"/>
                </a:solidFill>
                <a:latin typeface="標楷體" pitchFamily="65" charset="-120"/>
                <a:ea typeface="標楷體" pitchFamily="65" charset="-120"/>
              </a:rPr>
              <a:t>再有未作農業使用情事</a:t>
            </a:r>
            <a:r>
              <a:rPr lang="zh-TW" altLang="en-US" sz="2400" b="1" dirty="0">
                <a:latin typeface="標楷體" pitchFamily="65" charset="-120"/>
                <a:ea typeface="標楷體" pitchFamily="65" charset="-120"/>
              </a:rPr>
              <a:t>者，應</a:t>
            </a:r>
            <a:r>
              <a:rPr lang="zh-TW" altLang="en-US" sz="2400" b="1" dirty="0">
                <a:solidFill>
                  <a:srgbClr val="FF0000"/>
                </a:solidFill>
                <a:latin typeface="標楷體" pitchFamily="65" charset="-120"/>
                <a:ea typeface="標楷體" pitchFamily="65" charset="-120"/>
              </a:rPr>
              <a:t>追繳應納稅賦</a:t>
            </a:r>
            <a:r>
              <a:rPr lang="zh-TW" altLang="en-US" sz="2400" b="1" dirty="0">
                <a:latin typeface="標楷體" pitchFamily="65" charset="-120"/>
                <a:ea typeface="標楷體" pitchFamily="65" charset="-120"/>
              </a:rPr>
              <a:t>。但</a:t>
            </a:r>
            <a:r>
              <a:rPr lang="zh-TW" altLang="en-US" sz="2400" b="1" dirty="0" smtClean="0">
                <a:latin typeface="標楷體" pitchFamily="65" charset="-120"/>
                <a:ea typeface="標楷體" pitchFamily="65" charset="-120"/>
              </a:rPr>
              <a:t>如因</a:t>
            </a:r>
            <a:r>
              <a:rPr lang="zh-TW" altLang="en-US" sz="2400" b="1" dirty="0">
                <a:latin typeface="標楷體" pitchFamily="65" charset="-120"/>
                <a:ea typeface="標楷體" pitchFamily="65" charset="-120"/>
              </a:rPr>
              <a:t>該</a:t>
            </a:r>
            <a:r>
              <a:rPr lang="zh-TW" altLang="en-US" sz="2800" b="1" dirty="0">
                <a:solidFill>
                  <a:srgbClr val="FF0000"/>
                </a:solidFill>
                <a:latin typeface="標楷體" pitchFamily="65" charset="-120"/>
                <a:ea typeface="標楷體" pitchFamily="65" charset="-120"/>
              </a:rPr>
              <a:t>受贈人死亡、該受贈土地被徵收或依法變更為非農業用地者，不在</a:t>
            </a:r>
            <a:r>
              <a:rPr lang="zh-TW" altLang="en-US" sz="2800" b="1" dirty="0" smtClean="0">
                <a:solidFill>
                  <a:srgbClr val="FF0000"/>
                </a:solidFill>
                <a:latin typeface="標楷體" pitchFamily="65" charset="-120"/>
                <a:ea typeface="標楷體" pitchFamily="65" charset="-120"/>
              </a:rPr>
              <a:t>此限</a:t>
            </a:r>
            <a:r>
              <a:rPr lang="zh-TW" altLang="en-US" sz="2400" b="1" dirty="0" smtClean="0">
                <a:latin typeface="標楷體" pitchFamily="65" charset="-120"/>
                <a:ea typeface="標楷體" pitchFamily="65" charset="-120"/>
              </a:rPr>
              <a:t>。第一</a:t>
            </a:r>
            <a:r>
              <a:rPr lang="zh-TW" altLang="en-US" sz="2400" b="1" dirty="0">
                <a:latin typeface="標楷體" pitchFamily="65" charset="-120"/>
                <a:ea typeface="標楷體" pitchFamily="65" charset="-120"/>
              </a:rPr>
              <a:t>項繼承人有數人，協議由一人繼承土地而需以現金補償其他繼承人</a:t>
            </a:r>
            <a:r>
              <a:rPr lang="zh-TW" altLang="en-US" sz="2400" b="1" dirty="0" smtClean="0">
                <a:latin typeface="標楷體" pitchFamily="65" charset="-120"/>
                <a:ea typeface="標楷體" pitchFamily="65" charset="-120"/>
              </a:rPr>
              <a:t>者，</a:t>
            </a:r>
            <a:r>
              <a:rPr lang="zh-TW" altLang="en-US" sz="2400" b="1" dirty="0">
                <a:latin typeface="標楷體" pitchFamily="65" charset="-120"/>
                <a:ea typeface="標楷體" pitchFamily="65" charset="-120"/>
              </a:rPr>
              <a:t>由主管機關協助辦理二十年土地貸款</a:t>
            </a:r>
            <a:r>
              <a:rPr lang="zh-TW" altLang="en-US" sz="2400" dirty="0">
                <a:latin typeface="標楷體" pitchFamily="65" charset="-120"/>
                <a:ea typeface="標楷體" pitchFamily="65" charset="-120"/>
              </a:rPr>
              <a:t>。</a:t>
            </a:r>
            <a:endParaRPr lang="en-US" altLang="zh-TW" sz="24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118</a:t>
            </a:fld>
            <a:endParaRPr lang="zh-TW" altLang="en-US">
              <a:solidFill>
                <a:srgbClr val="04617B">
                  <a:shade val="90000"/>
                </a:srgbClr>
              </a:solidFill>
            </a:endParaRPr>
          </a:p>
        </p:txBody>
      </p:sp>
    </p:spTree>
    <p:extLst>
      <p:ext uri="{BB962C8B-B14F-4D97-AF65-F5344CB8AC3E}">
        <p14:creationId xmlns:p14="http://schemas.microsoft.com/office/powerpoint/2010/main" val="306223416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476672"/>
            <a:ext cx="8640960" cy="1143000"/>
          </a:xfrm>
        </p:spPr>
        <p:txBody>
          <a:bodyPr>
            <a:noAutofit/>
          </a:bodyPr>
          <a:lstStyle/>
          <a:p>
            <a:r>
              <a:rPr lang="zh-TW" altLang="en-US" sz="3600" b="1" dirty="0" smtClean="0">
                <a:solidFill>
                  <a:schemeClr val="tx1"/>
                </a:solidFill>
                <a:latin typeface="標楷體" pitchFamily="65" charset="-120"/>
                <a:ea typeface="標楷體" pitchFamily="65" charset="-120"/>
              </a:rPr>
              <a:t>十九、農地增值稅、贈與稅、遺產稅之減免及其隱藏性風險</a:t>
            </a:r>
            <a:endParaRPr lang="zh-TW" altLang="en-US" sz="2400"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251520" y="1772816"/>
            <a:ext cx="8496944" cy="4389120"/>
          </a:xfrm>
        </p:spPr>
        <p:txBody>
          <a:bodyPr>
            <a:noAutofit/>
          </a:bodyPr>
          <a:lstStyle/>
          <a:p>
            <a:pPr marL="0" indent="0">
              <a:buNone/>
            </a:pPr>
            <a:r>
              <a:rPr lang="zh-TW" altLang="en-US" sz="3200" b="1" dirty="0" smtClean="0">
                <a:latin typeface="標楷體" pitchFamily="65" charset="-120"/>
                <a:ea typeface="標楷體" pitchFamily="65" charset="-120"/>
              </a:rPr>
              <a:t>參考</a:t>
            </a:r>
            <a:r>
              <a:rPr lang="en-US" altLang="zh-TW" sz="3200" b="1" dirty="0" smtClean="0">
                <a:latin typeface="標楷體" pitchFamily="65" charset="-120"/>
                <a:ea typeface="標楷體" pitchFamily="65" charset="-120"/>
              </a:rPr>
              <a:t>:</a:t>
            </a:r>
            <a:r>
              <a:rPr lang="zh-TW" altLang="en-US" sz="4000" b="1" dirty="0" smtClean="0">
                <a:solidFill>
                  <a:srgbClr val="FF0000"/>
                </a:solidFill>
                <a:latin typeface="標楷體" pitchFamily="65" charset="-120"/>
                <a:ea typeface="標楷體" pitchFamily="65" charset="-120"/>
              </a:rPr>
              <a:t>民法</a:t>
            </a:r>
            <a:r>
              <a:rPr lang="en-US" altLang="zh-TW" sz="4000" b="1" dirty="0" smtClean="0">
                <a:solidFill>
                  <a:srgbClr val="FF0000"/>
                </a:solidFill>
                <a:latin typeface="標楷體" pitchFamily="65" charset="-120"/>
                <a:ea typeface="標楷體" pitchFamily="65" charset="-120"/>
              </a:rPr>
              <a:t>820</a:t>
            </a:r>
            <a:r>
              <a:rPr lang="zh-TW" altLang="en-US" sz="4000" b="1" dirty="0" smtClean="0">
                <a:solidFill>
                  <a:srgbClr val="FF0000"/>
                </a:solidFill>
                <a:latin typeface="標楷體" pitchFamily="65" charset="-120"/>
                <a:ea typeface="標楷體" pitchFamily="65" charset="-120"/>
              </a:rPr>
              <a:t>條</a:t>
            </a:r>
            <a:endParaRPr lang="en-US" altLang="zh-TW" sz="3200" b="1" dirty="0">
              <a:solidFill>
                <a:srgbClr val="FF0000"/>
              </a:solidFill>
              <a:latin typeface="標楷體" pitchFamily="65" charset="-120"/>
              <a:ea typeface="標楷體" pitchFamily="65" charset="-120"/>
            </a:endParaRPr>
          </a:p>
          <a:p>
            <a:pPr marL="0" indent="0">
              <a:buNone/>
            </a:pPr>
            <a:r>
              <a:rPr lang="zh-TW" altLang="en-US" sz="3200" b="1" dirty="0" smtClean="0">
                <a:latin typeface="標楷體" pitchFamily="65" charset="-120"/>
                <a:ea typeface="標楷體" pitchFamily="65" charset="-120"/>
              </a:rPr>
              <a:t>條文摘要</a:t>
            </a:r>
            <a:r>
              <a:rPr lang="en-US" altLang="zh-TW" sz="3200" b="1" dirty="0" smtClean="0">
                <a:latin typeface="標楷體" pitchFamily="65" charset="-120"/>
                <a:ea typeface="標楷體" pitchFamily="65" charset="-120"/>
              </a:rPr>
              <a:t>:</a:t>
            </a:r>
          </a:p>
          <a:p>
            <a:pPr marL="0" indent="0">
              <a:buNone/>
            </a:pPr>
            <a:r>
              <a:rPr lang="zh-TW" altLang="en-US" sz="3600" b="1" dirty="0">
                <a:solidFill>
                  <a:srgbClr val="FF0000"/>
                </a:solidFill>
                <a:latin typeface="標楷體" pitchFamily="65" charset="-120"/>
                <a:ea typeface="標楷體" pitchFamily="65" charset="-120"/>
              </a:rPr>
              <a:t>共有物之管理</a:t>
            </a:r>
            <a:r>
              <a:rPr lang="zh-TW" altLang="en-US" sz="3200" b="1" dirty="0">
                <a:latin typeface="標楷體" pitchFamily="65" charset="-120"/>
                <a:ea typeface="標楷體" pitchFamily="65" charset="-120"/>
              </a:rPr>
              <a:t>，</a:t>
            </a:r>
            <a:r>
              <a:rPr lang="zh-TW" altLang="en-US" sz="3600" b="1" dirty="0">
                <a:solidFill>
                  <a:srgbClr val="FF0000"/>
                </a:solidFill>
                <a:latin typeface="標楷體" pitchFamily="65" charset="-120"/>
                <a:ea typeface="標楷體" pitchFamily="65" charset="-120"/>
              </a:rPr>
              <a:t>除契約另有約定外</a:t>
            </a:r>
            <a:r>
              <a:rPr lang="zh-TW" altLang="en-US" sz="3200" b="1" dirty="0">
                <a:latin typeface="標楷體" pitchFamily="65" charset="-120"/>
                <a:ea typeface="標楷體" pitchFamily="65" charset="-120"/>
              </a:rPr>
              <a:t>，</a:t>
            </a:r>
            <a:r>
              <a:rPr lang="zh-TW" altLang="en-US" sz="3600" b="1" dirty="0">
                <a:latin typeface="標楷體" pitchFamily="65" charset="-120"/>
                <a:ea typeface="標楷體" pitchFamily="65" charset="-120"/>
              </a:rPr>
              <a:t>應以共有人過半數及其應有部分</a:t>
            </a:r>
            <a:r>
              <a:rPr lang="zh-TW" altLang="en-US" sz="3600" b="1" dirty="0" smtClean="0">
                <a:latin typeface="標楷體" pitchFamily="65" charset="-120"/>
                <a:ea typeface="標楷體" pitchFamily="65" charset="-120"/>
              </a:rPr>
              <a:t>合計過半數</a:t>
            </a:r>
            <a:r>
              <a:rPr lang="zh-TW" altLang="en-US" sz="3600" b="1" dirty="0">
                <a:latin typeface="標楷體" pitchFamily="65" charset="-120"/>
                <a:ea typeface="標楷體" pitchFamily="65" charset="-120"/>
              </a:rPr>
              <a:t>之同意行之。但其應有部分合計逾三分之二者，其人數不予計算。</a:t>
            </a:r>
            <a:r>
              <a:rPr lang="zh-TW" altLang="en-US" sz="3200" b="1" dirty="0"/>
              <a:t/>
            </a:r>
            <a:br>
              <a:rPr lang="zh-TW" altLang="en-US" sz="3200" b="1" dirty="0"/>
            </a:br>
            <a:endParaRPr lang="en-US" altLang="zh-TW" sz="32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119</a:t>
            </a:fld>
            <a:endParaRPr lang="zh-TW" altLang="en-US">
              <a:solidFill>
                <a:srgbClr val="04617B">
                  <a:shade val="90000"/>
                </a:srgbClr>
              </a:solidFill>
            </a:endParaRPr>
          </a:p>
        </p:txBody>
      </p:sp>
    </p:spTree>
    <p:extLst>
      <p:ext uri="{BB962C8B-B14F-4D97-AF65-F5344CB8AC3E}">
        <p14:creationId xmlns:p14="http://schemas.microsoft.com/office/powerpoint/2010/main" val="2066162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99392"/>
            <a:ext cx="8077200" cy="1143000"/>
          </a:xfrm>
        </p:spPr>
        <p:txBody>
          <a:bodyPr>
            <a:normAutofit/>
          </a:bodyPr>
          <a:lstStyle/>
          <a:p>
            <a:r>
              <a:rPr lang="zh-TW" altLang="en-US" sz="3600" b="1" dirty="0" smtClean="0"/>
              <a:t>非都市土地使用管制規則第六條第三項</a:t>
            </a:r>
            <a:endParaRPr lang="zh-TW" altLang="en-US" sz="3600" b="1" dirty="0"/>
          </a:p>
        </p:txBody>
      </p:sp>
      <p:sp>
        <p:nvSpPr>
          <p:cNvPr id="3" name="內容版面配置區 2"/>
          <p:cNvSpPr>
            <a:spLocks noGrp="1"/>
          </p:cNvSpPr>
          <p:nvPr>
            <p:ph idx="1"/>
          </p:nvPr>
        </p:nvSpPr>
        <p:spPr>
          <a:xfrm>
            <a:off x="762000" y="908720"/>
            <a:ext cx="8382000" cy="4729411"/>
          </a:xfrm>
        </p:spPr>
        <p:txBody>
          <a:bodyPr>
            <a:normAutofit/>
          </a:bodyPr>
          <a:lstStyle/>
          <a:p>
            <a:pPr marL="0" indent="0">
              <a:buNone/>
            </a:pPr>
            <a:r>
              <a:rPr lang="zh-TW" altLang="en-US" sz="2800" dirty="0" smtClean="0"/>
              <a:t>附表一  </a:t>
            </a:r>
            <a:r>
              <a:rPr lang="zh-TW" altLang="en-US" sz="2800" b="1" dirty="0" smtClean="0">
                <a:solidFill>
                  <a:srgbClr val="FF0000"/>
                </a:solidFill>
              </a:rPr>
              <a:t>各種使用地容許使用項目及許可使用細目表</a:t>
            </a:r>
            <a:endParaRPr lang="zh-TW" altLang="en-US" sz="2800" b="1" dirty="0">
              <a:solidFill>
                <a:srgbClr val="FF0000"/>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302078812"/>
              </p:ext>
            </p:extLst>
          </p:nvPr>
        </p:nvGraphicFramePr>
        <p:xfrm>
          <a:off x="755576" y="1484784"/>
          <a:ext cx="8136906" cy="4515976"/>
        </p:xfrm>
        <a:graphic>
          <a:graphicData uri="http://schemas.openxmlformats.org/drawingml/2006/table">
            <a:tbl>
              <a:tblPr firstRow="1" bandRow="1">
                <a:tableStyleId>{5C22544A-7EE6-4342-B048-85BDC9FD1C3A}</a:tableStyleId>
              </a:tblPr>
              <a:tblGrid>
                <a:gridCol w="1584176"/>
                <a:gridCol w="1584176"/>
                <a:gridCol w="1440160"/>
                <a:gridCol w="1728192"/>
                <a:gridCol w="1800202"/>
              </a:tblGrid>
              <a:tr h="360039">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bg1"/>
                          </a:solidFill>
                        </a:rPr>
                        <a:t>使用地類別</a:t>
                      </a:r>
                    </a:p>
                    <a:p>
                      <a:endParaRPr lang="zh-TW" altLang="en-US" sz="18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zh-TW" altLang="en-US" sz="1800" dirty="0" smtClean="0">
                          <a:solidFill>
                            <a:schemeClr val="bg1"/>
                          </a:solidFill>
                        </a:rPr>
                        <a:t>容許使用項目</a:t>
                      </a:r>
                      <a:endParaRPr lang="zh-TW" altLang="en-US"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zh-TW" altLang="en-US" sz="1800" dirty="0" smtClean="0">
                          <a:solidFill>
                            <a:schemeClr val="bg1"/>
                          </a:solidFill>
                        </a:rPr>
                        <a:t>許可使用細目</a:t>
                      </a:r>
                      <a:endParaRPr lang="zh-TW" altLang="en-US"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TW" alt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rowSpan="2">
                  <a:txBody>
                    <a:bodyPr/>
                    <a:lstStyle/>
                    <a:p>
                      <a:pPr algn="ctr"/>
                      <a:r>
                        <a:rPr lang="zh-TW" altLang="en-US" sz="1800" dirty="0" smtClean="0">
                          <a:solidFill>
                            <a:schemeClr val="bg1"/>
                          </a:solidFill>
                        </a:rPr>
                        <a:t>附帶條件</a:t>
                      </a:r>
                      <a:endParaRPr lang="zh-TW" altLang="en-US"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2048">
                <a:tc vMerge="1">
                  <a:txBody>
                    <a:bodyPr/>
                    <a:lstStyle/>
                    <a:p>
                      <a:endParaRPr lang="zh-TW" altLang="en-US" sz="1800" dirty="0"/>
                    </a:p>
                  </a:txBody>
                  <a:tcPr>
                    <a:lnT w="38100" cmpd="sng">
                      <a:noFill/>
                    </a:lnT>
                  </a:tcPr>
                </a:tc>
                <a:tc vMerge="1">
                  <a:txBody>
                    <a:bodyPr/>
                    <a:lstStyle/>
                    <a:p>
                      <a:endParaRPr lang="zh-TW" altLang="en-US" sz="1800" dirty="0"/>
                    </a:p>
                  </a:txBody>
                  <a:tcPr>
                    <a:lnT w="38100" cmpd="sng">
                      <a:noFill/>
                    </a:lnT>
                  </a:tcPr>
                </a:tc>
                <a:tc>
                  <a:txBody>
                    <a:bodyPr/>
                    <a:lstStyle/>
                    <a:p>
                      <a:r>
                        <a:rPr lang="zh-TW" altLang="en-US" sz="1800" dirty="0" smtClean="0">
                          <a:solidFill>
                            <a:schemeClr val="bg1"/>
                          </a:solidFill>
                        </a:rPr>
                        <a:t>免經申請許可使用細目</a:t>
                      </a:r>
                      <a:endParaRPr lang="zh-TW" altLang="en-US"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zh-TW" altLang="en-US" sz="1800" dirty="0" smtClean="0">
                          <a:solidFill>
                            <a:schemeClr val="bg1"/>
                          </a:solidFill>
                        </a:rPr>
                        <a:t>需經目的事業主管機關、使用地主管機關及有關機關許可使用細目</a:t>
                      </a:r>
                      <a:endParaRPr lang="zh-TW" altLang="en-US"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zh-TW" altLang="en-US" sz="1800" dirty="0"/>
                    </a:p>
                  </a:txBody>
                  <a:tcPr>
                    <a:lnT w="38100" cmpd="sng">
                      <a:noFill/>
                    </a:lnT>
                  </a:tcPr>
                </a:tc>
              </a:tr>
              <a:tr h="1224136">
                <a:tc>
                  <a:txBody>
                    <a:bodyPr/>
                    <a:lstStyle/>
                    <a:p>
                      <a:r>
                        <a:rPr lang="zh-TW" altLang="en-US" sz="1800" dirty="0" smtClean="0"/>
                        <a:t>五、</a:t>
                      </a:r>
                      <a:r>
                        <a:rPr lang="zh-TW" altLang="en-US" sz="1800" b="1" dirty="0" smtClean="0">
                          <a:solidFill>
                            <a:srgbClr val="FF0000"/>
                          </a:solidFill>
                        </a:rPr>
                        <a:t>農牧用地</a:t>
                      </a:r>
                      <a:endParaRPr lang="zh-TW" altLang="en-US" sz="18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800" dirty="0" smtClean="0"/>
                        <a:t>(</a:t>
                      </a:r>
                      <a:r>
                        <a:rPr lang="zh-TW" altLang="en-US" sz="2800" b="1" dirty="0" smtClean="0"/>
                        <a:t>一</a:t>
                      </a:r>
                      <a:r>
                        <a:rPr lang="en-US" altLang="zh-TW" sz="2800" b="1" dirty="0" smtClean="0"/>
                        <a:t>)</a:t>
                      </a:r>
                      <a:r>
                        <a:rPr lang="zh-TW" altLang="en-US" sz="2800" b="1" dirty="0" smtClean="0"/>
                        <a:t>農作使用</a:t>
                      </a:r>
                      <a:endParaRPr lang="en-US" altLang="zh-TW" sz="1800" b="1" dirty="0" smtClean="0"/>
                    </a:p>
                    <a:p>
                      <a:endParaRPr lang="zh-TW"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800" dirty="0" smtClean="0"/>
                        <a:t>農作使用</a:t>
                      </a:r>
                      <a:endParaRPr lang="zh-TW"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24136">
                <a:tc>
                  <a:txBody>
                    <a:bodyPr/>
                    <a:lstStyle/>
                    <a:p>
                      <a:endParaRPr lang="zh-TW"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2800" b="1" dirty="0" smtClean="0"/>
                        <a:t>(</a:t>
                      </a:r>
                      <a:r>
                        <a:rPr lang="zh-TW" altLang="en-US" sz="2800" b="1" dirty="0" smtClean="0"/>
                        <a:t>二</a:t>
                      </a:r>
                      <a:r>
                        <a:rPr lang="en-US" altLang="zh-TW" sz="2800" b="1" dirty="0" smtClean="0"/>
                        <a:t>)</a:t>
                      </a:r>
                      <a:r>
                        <a:rPr lang="zh-TW" altLang="en-US" sz="2800" b="1" dirty="0" smtClean="0"/>
                        <a:t>農舍</a:t>
                      </a:r>
                      <a:endParaRPr lang="zh-TW" altLang="en-US" sz="2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800" dirty="0" smtClean="0"/>
                        <a:t>1</a:t>
                      </a:r>
                      <a:r>
                        <a:rPr lang="zh-TW" altLang="en-US" sz="1800" dirty="0" smtClean="0"/>
                        <a:t>農舍及農舍附屬設施</a:t>
                      </a:r>
                      <a:endParaRPr lang="zh-TW"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800" dirty="0" smtClean="0"/>
                        <a:t>限於依農業用地興建農舍辦法或實施區域計劃地區建築管理辦法核准興建之農舍。</a:t>
                      </a:r>
                      <a:endParaRPr lang="zh-TW"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26243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908720"/>
            <a:ext cx="8229600" cy="1143000"/>
          </a:xfrm>
        </p:spPr>
        <p:txBody>
          <a:bodyPr>
            <a:noAutofit/>
          </a:bodyPr>
          <a:lstStyle/>
          <a:p>
            <a:r>
              <a:rPr lang="zh-TW" altLang="en-US" dirty="0" smtClean="0">
                <a:latin typeface="標楷體" pitchFamily="65" charset="-120"/>
                <a:ea typeface="標楷體" pitchFamily="65" charset="-120"/>
              </a:rPr>
              <a:t>十九、</a:t>
            </a:r>
            <a:r>
              <a:rPr lang="zh-TW" altLang="en-US" b="1" dirty="0" smtClean="0">
                <a:solidFill>
                  <a:srgbClr val="FF0000"/>
                </a:solidFill>
                <a:latin typeface="標楷體" pitchFamily="65" charset="-120"/>
                <a:ea typeface="標楷體" pitchFamily="65" charset="-120"/>
              </a:rPr>
              <a:t>夫妻贈與後</a:t>
            </a:r>
            <a:r>
              <a:rPr lang="zh-TW" altLang="en-US" b="1" dirty="0" smtClean="0">
                <a:latin typeface="標楷體" pitchFamily="65" charset="-120"/>
                <a:ea typeface="標楷體" pitchFamily="65" charset="-120"/>
              </a:rPr>
              <a:t>，因贈與人</a:t>
            </a:r>
            <a:r>
              <a:rPr lang="zh-TW" altLang="en-US" b="1" dirty="0" smtClean="0">
                <a:solidFill>
                  <a:srgbClr val="FF0000"/>
                </a:solidFill>
                <a:latin typeface="標楷體" pitchFamily="65" charset="-120"/>
                <a:ea typeface="標楷體" pitchFamily="65" charset="-120"/>
              </a:rPr>
              <a:t>死亡</a:t>
            </a:r>
            <a:r>
              <a:rPr lang="zh-TW" altLang="en-US" b="1" dirty="0" smtClean="0">
                <a:latin typeface="標楷體" pitchFamily="65" charset="-120"/>
                <a:ea typeface="標楷體" pitchFamily="65" charset="-120"/>
              </a:rPr>
              <a:t>調整前次，來節稅</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a:xfrm>
            <a:off x="539552" y="2276872"/>
            <a:ext cx="8077200" cy="4297363"/>
          </a:xfrm>
        </p:spPr>
        <p:txBody>
          <a:bodyPr>
            <a:noAutofit/>
          </a:bodyPr>
          <a:lstStyle/>
          <a:p>
            <a:pPr marL="0" indent="0">
              <a:buNone/>
            </a:pPr>
            <a:r>
              <a:rPr lang="zh-TW" altLang="en-US" sz="3600" b="1" dirty="0" smtClean="0">
                <a:solidFill>
                  <a:srgbClr val="FF0000"/>
                </a:solidFill>
                <a:latin typeface="標楷體" pitchFamily="65" charset="-120"/>
                <a:ea typeface="標楷體" pitchFamily="65" charset="-120"/>
              </a:rPr>
              <a:t>參考</a:t>
            </a:r>
            <a:r>
              <a:rPr lang="en-US" altLang="zh-TW" sz="3600" b="1" dirty="0" smtClean="0">
                <a:solidFill>
                  <a:srgbClr val="FF0000"/>
                </a:solidFill>
                <a:latin typeface="標楷體" pitchFamily="65" charset="-120"/>
                <a:ea typeface="標楷體" pitchFamily="65" charset="-120"/>
              </a:rPr>
              <a:t>:</a:t>
            </a:r>
            <a:r>
              <a:rPr lang="zh-TW" altLang="en-US" sz="3600" b="1" dirty="0" smtClean="0">
                <a:solidFill>
                  <a:srgbClr val="FF0000"/>
                </a:solidFill>
                <a:latin typeface="標楷體" pitchFamily="65" charset="-120"/>
                <a:ea typeface="標楷體" pitchFamily="65" charset="-120"/>
              </a:rPr>
              <a:t>土地稅法第</a:t>
            </a:r>
            <a:r>
              <a:rPr lang="en-US" altLang="zh-TW" sz="3600" b="1" dirty="0" smtClean="0">
                <a:solidFill>
                  <a:srgbClr val="FF0000"/>
                </a:solidFill>
                <a:latin typeface="標楷體" pitchFamily="65" charset="-120"/>
                <a:ea typeface="標楷體" pitchFamily="65" charset="-120"/>
              </a:rPr>
              <a:t>28</a:t>
            </a:r>
            <a:r>
              <a:rPr lang="zh-TW" altLang="en-US" sz="3600" b="1" dirty="0" smtClean="0">
                <a:solidFill>
                  <a:srgbClr val="FF0000"/>
                </a:solidFill>
                <a:latin typeface="標楷體" pitchFamily="65" charset="-120"/>
                <a:ea typeface="標楷體" pitchFamily="65" charset="-120"/>
              </a:rPr>
              <a:t>條之</a:t>
            </a:r>
            <a:r>
              <a:rPr lang="en-US" altLang="zh-TW" sz="3600" b="1" dirty="0" smtClean="0">
                <a:solidFill>
                  <a:srgbClr val="FF0000"/>
                </a:solidFill>
                <a:latin typeface="標楷體" pitchFamily="65" charset="-120"/>
                <a:ea typeface="標楷體" pitchFamily="65" charset="-120"/>
              </a:rPr>
              <a:t>2</a:t>
            </a:r>
          </a:p>
          <a:p>
            <a:pPr marL="0" indent="0">
              <a:buNone/>
            </a:pPr>
            <a:r>
              <a:rPr lang="zh-TW" altLang="en-US" sz="3200" b="1" dirty="0">
                <a:latin typeface="標楷體" pitchFamily="65" charset="-120"/>
                <a:ea typeface="標楷體" pitchFamily="65" charset="-120"/>
              </a:rPr>
              <a:t>配偶相互贈與之土地，得申請不課徵土地增值稅。但於</a:t>
            </a:r>
            <a:r>
              <a:rPr lang="zh-TW" altLang="en-US" sz="3200" b="1" dirty="0">
                <a:solidFill>
                  <a:srgbClr val="FF0000"/>
                </a:solidFill>
                <a:latin typeface="標楷體" pitchFamily="65" charset="-120"/>
                <a:ea typeface="標楷體" pitchFamily="65" charset="-120"/>
              </a:rPr>
              <a:t>再移轉</a:t>
            </a:r>
            <a:r>
              <a:rPr lang="zh-TW" altLang="en-US" sz="3200" b="1" dirty="0">
                <a:latin typeface="標楷體" pitchFamily="65" charset="-120"/>
                <a:ea typeface="標楷體" pitchFamily="65" charset="-120"/>
              </a:rPr>
              <a:t>第三人時</a:t>
            </a:r>
            <a:r>
              <a:rPr lang="zh-TW" altLang="en-US" sz="3200" b="1" dirty="0" smtClean="0">
                <a:latin typeface="標楷體" pitchFamily="65" charset="-120"/>
                <a:ea typeface="標楷體" pitchFamily="65" charset="-120"/>
              </a:rPr>
              <a:t>，以</a:t>
            </a:r>
            <a:r>
              <a:rPr lang="zh-TW" altLang="en-US" sz="3200" b="1" dirty="0">
                <a:latin typeface="標楷體" pitchFamily="65" charset="-120"/>
                <a:ea typeface="標楷體" pitchFamily="65" charset="-120"/>
              </a:rPr>
              <a:t>該土地</a:t>
            </a:r>
            <a:r>
              <a:rPr lang="zh-TW" altLang="en-US" sz="3200" b="1" dirty="0">
                <a:solidFill>
                  <a:srgbClr val="FF0000"/>
                </a:solidFill>
                <a:latin typeface="標楷體" pitchFamily="65" charset="-120"/>
                <a:ea typeface="標楷體" pitchFamily="65" charset="-120"/>
              </a:rPr>
              <a:t>第一次贈與前之原規定地價或前次移轉現值為原地價</a:t>
            </a:r>
            <a:r>
              <a:rPr lang="zh-TW" altLang="en-US" sz="3200" b="1" dirty="0">
                <a:latin typeface="標楷體" pitchFamily="65" charset="-120"/>
                <a:ea typeface="標楷體" pitchFamily="65" charset="-120"/>
              </a:rPr>
              <a:t>，計算</a:t>
            </a:r>
            <a:r>
              <a:rPr lang="zh-TW" altLang="en-US" sz="3200" b="1" dirty="0" smtClean="0">
                <a:latin typeface="標楷體" pitchFamily="65" charset="-120"/>
                <a:ea typeface="標楷體" pitchFamily="65" charset="-120"/>
              </a:rPr>
              <a:t>漲價總</a:t>
            </a:r>
            <a:r>
              <a:rPr lang="zh-TW" altLang="en-US" sz="3200" b="1" dirty="0">
                <a:latin typeface="標楷體" pitchFamily="65" charset="-120"/>
                <a:ea typeface="標楷體" pitchFamily="65" charset="-120"/>
              </a:rPr>
              <a:t>數額，課徵土地增值稅</a:t>
            </a:r>
            <a:r>
              <a:rPr lang="zh-TW" altLang="en-US" sz="3200" b="1" dirty="0" smtClean="0">
                <a:latin typeface="標楷體" pitchFamily="65" charset="-120"/>
                <a:ea typeface="標楷體" pitchFamily="65" charset="-120"/>
              </a:rPr>
              <a:t>。</a:t>
            </a:r>
            <a:endParaRPr lang="en-US" altLang="zh-TW" sz="3200" b="1" dirty="0" smtClean="0">
              <a:latin typeface="標楷體" pitchFamily="65" charset="-120"/>
              <a:ea typeface="標楷體" pitchFamily="65" charset="-120"/>
            </a:endParaRPr>
          </a:p>
          <a:p>
            <a:pPr marL="0" indent="0">
              <a:buNone/>
            </a:pPr>
            <a:r>
              <a:rPr lang="zh-TW" altLang="en-US" sz="4000" dirty="0" smtClean="0">
                <a:latin typeface="標楷體" pitchFamily="65" charset="-120"/>
                <a:ea typeface="標楷體" pitchFamily="65" charset="-120"/>
                <a:hlinkClick r:id="rId2" action="ppaction://hlinkfile"/>
              </a:rPr>
              <a:t>例</a:t>
            </a:r>
            <a:r>
              <a:rPr lang="en-US" altLang="zh-TW" sz="4000" dirty="0" smtClean="0">
                <a:latin typeface="標楷體" pitchFamily="65" charset="-120"/>
                <a:ea typeface="標楷體" pitchFamily="65" charset="-120"/>
                <a:hlinkClick r:id="rId2" action="ppaction://hlinkfile"/>
              </a:rPr>
              <a:t>2</a:t>
            </a:r>
            <a:endParaRPr lang="en-US" altLang="zh-TW" sz="4000" dirty="0" smtClean="0">
              <a:latin typeface="標楷體" pitchFamily="65" charset="-120"/>
              <a:ea typeface="標楷體" pitchFamily="65" charset="-120"/>
            </a:endParaRPr>
          </a:p>
          <a:p>
            <a:pPr marL="0" indent="0">
              <a:buNone/>
            </a:pPr>
            <a:r>
              <a:rPr lang="zh-TW" altLang="en-US" dirty="0">
                <a:latin typeface="標楷體" pitchFamily="65" charset="-120"/>
                <a:ea typeface="標楷體" pitchFamily="65" charset="-120"/>
              </a:rPr>
              <a:t/>
            </a:r>
            <a:br>
              <a:rPr lang="zh-TW" altLang="en-US" dirty="0">
                <a:latin typeface="標楷體" pitchFamily="65" charset="-120"/>
                <a:ea typeface="標楷體" pitchFamily="65" charset="-120"/>
              </a:rPr>
            </a:b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527319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60648"/>
            <a:ext cx="8640960" cy="1143000"/>
          </a:xfrm>
        </p:spPr>
        <p:txBody>
          <a:bodyPr>
            <a:normAutofit/>
          </a:bodyPr>
          <a:lstStyle/>
          <a:p>
            <a:r>
              <a:rPr lang="zh-TW" altLang="en-US" b="1" dirty="0" smtClean="0">
                <a:solidFill>
                  <a:schemeClr val="tx1"/>
                </a:solidFill>
                <a:latin typeface="標楷體" pitchFamily="65" charset="-120"/>
                <a:ea typeface="標楷體" pitchFamily="65" charset="-120"/>
              </a:rPr>
              <a:t>二十、</a:t>
            </a:r>
            <a:r>
              <a:rPr lang="zh-TW" altLang="en-US" sz="3600" b="1" dirty="0" smtClean="0">
                <a:solidFill>
                  <a:schemeClr val="tx1"/>
                </a:solidFill>
                <a:latin typeface="標楷體" pitchFamily="65" charset="-120"/>
                <a:ea typeface="標楷體" pitchFamily="65" charset="-120"/>
              </a:rPr>
              <a:t>農地農舍農業設施房地合一稅</a:t>
            </a:r>
            <a:endParaRPr lang="zh-TW" altLang="en-US" sz="2400"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251520" y="1484784"/>
            <a:ext cx="8424936" cy="5087488"/>
          </a:xfrm>
        </p:spPr>
        <p:txBody>
          <a:bodyPr>
            <a:noAutofit/>
          </a:bodyPr>
          <a:lstStyle/>
          <a:p>
            <a:pPr marL="0" indent="0">
              <a:buNone/>
            </a:pPr>
            <a:r>
              <a:rPr lang="zh-TW" altLang="en-US" sz="3200" b="1" dirty="0" smtClean="0">
                <a:solidFill>
                  <a:srgbClr val="FF0000"/>
                </a:solidFill>
                <a:latin typeface="標楷體" pitchFamily="65" charset="-120"/>
                <a:ea typeface="標楷體" pitchFamily="65" charset="-120"/>
              </a:rPr>
              <a:t>參考</a:t>
            </a:r>
            <a:r>
              <a:rPr lang="en-US" altLang="zh-TW" sz="3200" b="1" dirty="0" smtClean="0">
                <a:solidFill>
                  <a:srgbClr val="FF0000"/>
                </a:solidFill>
                <a:latin typeface="標楷體" pitchFamily="65" charset="-120"/>
                <a:ea typeface="標楷體" pitchFamily="65" charset="-120"/>
              </a:rPr>
              <a:t>:</a:t>
            </a:r>
            <a:r>
              <a:rPr lang="zh-TW" altLang="en-US" sz="3200" b="1" dirty="0" smtClean="0">
                <a:solidFill>
                  <a:srgbClr val="FF0000"/>
                </a:solidFill>
                <a:latin typeface="標楷體" pitchFamily="65" charset="-120"/>
                <a:ea typeface="標楷體" pitchFamily="65" charset="-120"/>
              </a:rPr>
              <a:t>房地合一稅課稅制度疑義解答</a:t>
            </a:r>
            <a:r>
              <a:rPr lang="en-US" altLang="zh-TW" sz="3200" b="1" dirty="0" smtClean="0">
                <a:solidFill>
                  <a:srgbClr val="FF0000"/>
                </a:solidFill>
                <a:latin typeface="標楷體" pitchFamily="65" charset="-120"/>
                <a:ea typeface="標楷體" pitchFamily="65" charset="-120"/>
              </a:rPr>
              <a:t>Q&amp;A</a:t>
            </a:r>
            <a:endParaRPr lang="en-US" altLang="zh-TW" sz="3200" b="1" dirty="0">
              <a:solidFill>
                <a:srgbClr val="FF0000"/>
              </a:solidFill>
              <a:latin typeface="標楷體" pitchFamily="65" charset="-120"/>
              <a:ea typeface="標楷體" pitchFamily="65" charset="-120"/>
            </a:endParaRPr>
          </a:p>
          <a:p>
            <a:pPr marL="0" indent="0">
              <a:buNone/>
            </a:pPr>
            <a:r>
              <a:rPr lang="zh-TW" altLang="en-US" sz="3200" b="1" dirty="0" smtClean="0">
                <a:solidFill>
                  <a:srgbClr val="FF0000"/>
                </a:solidFill>
                <a:latin typeface="標楷體" pitchFamily="65" charset="-120"/>
                <a:ea typeface="標楷體" pitchFamily="65" charset="-120"/>
              </a:rPr>
              <a:t>九</a:t>
            </a:r>
            <a:r>
              <a:rPr lang="zh-TW" altLang="en-US" sz="3200" b="1" dirty="0">
                <a:solidFill>
                  <a:srgbClr val="FF0000"/>
                </a:solidFill>
                <a:latin typeface="標楷體" pitchFamily="65" charset="-120"/>
                <a:ea typeface="標楷體" pitchFamily="65" charset="-120"/>
              </a:rPr>
              <a:t>、 出售農舍、農業設施或農地是否要適用新制</a:t>
            </a:r>
            <a:r>
              <a:rPr lang="en-US" altLang="zh-TW" sz="3200" b="1" dirty="0">
                <a:solidFill>
                  <a:srgbClr val="FF0000"/>
                </a:solidFill>
                <a:latin typeface="標楷體" pitchFamily="65" charset="-120"/>
                <a:ea typeface="標楷體" pitchFamily="65" charset="-120"/>
              </a:rPr>
              <a:t>? </a:t>
            </a:r>
          </a:p>
          <a:p>
            <a:pPr marL="0" indent="0">
              <a:buNone/>
            </a:pPr>
            <a:r>
              <a:rPr lang="en-US" altLang="zh-TW" sz="2800" b="1" dirty="0" smtClean="0">
                <a:latin typeface="標楷體" pitchFamily="65" charset="-120"/>
                <a:ea typeface="標楷體" pitchFamily="65" charset="-120"/>
              </a:rPr>
              <a:t>(</a:t>
            </a:r>
            <a:r>
              <a:rPr lang="zh-TW" altLang="en-US" sz="2800" b="1" dirty="0">
                <a:latin typeface="標楷體" pitchFamily="65" charset="-120"/>
                <a:ea typeface="標楷體" pitchFamily="65" charset="-120"/>
              </a:rPr>
              <a:t>一</a:t>
            </a:r>
            <a:r>
              <a:rPr lang="en-US" altLang="zh-TW" sz="2800" b="1" dirty="0">
                <a:latin typeface="標楷體" pitchFamily="65" charset="-120"/>
                <a:ea typeface="標楷體" pitchFamily="65" charset="-120"/>
              </a:rPr>
              <a:t>)</a:t>
            </a:r>
            <a:r>
              <a:rPr lang="zh-TW" altLang="en-US" sz="4000" b="1" dirty="0">
                <a:latin typeface="標楷體" pitchFamily="65" charset="-120"/>
                <a:ea typeface="標楷體" pitchFamily="65" charset="-120"/>
              </a:rPr>
              <a:t>農舍或農業設施： </a:t>
            </a:r>
            <a:endParaRPr lang="zh-TW" altLang="en-US" sz="2800" b="1" dirty="0">
              <a:latin typeface="標楷體" pitchFamily="65" charset="-120"/>
              <a:ea typeface="標楷體" pitchFamily="65" charset="-120"/>
            </a:endParaRPr>
          </a:p>
          <a:p>
            <a:pPr marL="0" indent="0">
              <a:buNone/>
            </a:pPr>
            <a:r>
              <a:rPr lang="zh-TW" altLang="en-US" sz="3600" b="1" dirty="0">
                <a:solidFill>
                  <a:srgbClr val="FF0000"/>
                </a:solidFill>
                <a:latin typeface="標楷體" pitchFamily="65" charset="-120"/>
                <a:ea typeface="標楷體" pitchFamily="65" charset="-120"/>
              </a:rPr>
              <a:t>個人及營利事業出售</a:t>
            </a:r>
            <a:r>
              <a:rPr lang="zh-TW" altLang="en-US" sz="3200" b="1" dirty="0">
                <a:latin typeface="標楷體" pitchFamily="65" charset="-120"/>
                <a:ea typeface="標楷體" pitchFamily="65" charset="-120"/>
              </a:rPr>
              <a:t>依農業發展條例</a:t>
            </a:r>
            <a:r>
              <a:rPr lang="zh-TW" altLang="en-US" sz="3200" b="1" dirty="0">
                <a:solidFill>
                  <a:srgbClr val="FF0000"/>
                </a:solidFill>
                <a:latin typeface="標楷體" pitchFamily="65" charset="-120"/>
                <a:ea typeface="標楷體" pitchFamily="65" charset="-120"/>
              </a:rPr>
              <a:t>申請興建的農舍或</a:t>
            </a:r>
            <a:r>
              <a:rPr lang="zh-TW" altLang="en-US" sz="3200" b="1" dirty="0" smtClean="0">
                <a:solidFill>
                  <a:srgbClr val="FF0000"/>
                </a:solidFill>
                <a:latin typeface="標楷體" pitchFamily="65" charset="-120"/>
                <a:ea typeface="標楷體" pitchFamily="65" charset="-120"/>
              </a:rPr>
              <a:t>農業設施</a:t>
            </a:r>
            <a:r>
              <a:rPr lang="zh-TW" altLang="en-US" sz="2800" b="1" dirty="0">
                <a:latin typeface="標楷體" pitchFamily="65" charset="-120"/>
                <a:ea typeface="標楷體" pitchFamily="65" charset="-120"/>
              </a:rPr>
              <a:t>，不論</a:t>
            </a:r>
            <a:r>
              <a:rPr lang="zh-TW" altLang="en-US" sz="3600" b="1" dirty="0">
                <a:latin typeface="標楷體" pitchFamily="65" charset="-120"/>
                <a:ea typeface="標楷體" pitchFamily="65" charset="-120"/>
              </a:rPr>
              <a:t>何時取得、出售</a:t>
            </a:r>
            <a:r>
              <a:rPr lang="zh-TW" altLang="en-US" sz="2800" b="1" dirty="0">
                <a:latin typeface="標楷體" pitchFamily="65" charset="-120"/>
                <a:ea typeface="標楷體" pitchFamily="65" charset="-120"/>
              </a:rPr>
              <a:t>，</a:t>
            </a:r>
            <a:r>
              <a:rPr lang="zh-TW" altLang="en-US" sz="3200" b="1" dirty="0">
                <a:solidFill>
                  <a:srgbClr val="FF0000"/>
                </a:solidFill>
                <a:latin typeface="標楷體" pitchFamily="65" charset="-120"/>
                <a:ea typeface="標楷體" pitchFamily="65" charset="-120"/>
              </a:rPr>
              <a:t>均按舊制規定，僅就房屋</a:t>
            </a:r>
            <a:r>
              <a:rPr lang="zh-TW" altLang="en-US" sz="3200" b="1" dirty="0" smtClean="0">
                <a:solidFill>
                  <a:srgbClr val="FF0000"/>
                </a:solidFill>
                <a:latin typeface="標楷體" pitchFamily="65" charset="-120"/>
                <a:ea typeface="標楷體" pitchFamily="65" charset="-120"/>
              </a:rPr>
              <a:t>部分計算</a:t>
            </a:r>
            <a:r>
              <a:rPr lang="zh-TW" altLang="en-US" sz="3200" b="1" dirty="0">
                <a:solidFill>
                  <a:srgbClr val="FF0000"/>
                </a:solidFill>
                <a:latin typeface="標楷體" pitchFamily="65" charset="-120"/>
                <a:ea typeface="標楷體" pitchFamily="65" charset="-120"/>
              </a:rPr>
              <a:t>財產交易所得，課徵綜合所得稅。 </a:t>
            </a:r>
            <a:endParaRPr lang="zh-TW" altLang="en-US" sz="2800" b="1" dirty="0">
              <a:solidFill>
                <a:srgbClr val="FF0000"/>
              </a:solidFill>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121</a:t>
            </a:fld>
            <a:endParaRPr lang="zh-TW" altLang="en-US">
              <a:solidFill>
                <a:srgbClr val="04617B">
                  <a:shade val="90000"/>
                </a:srgbClr>
              </a:solidFill>
            </a:endParaRPr>
          </a:p>
        </p:txBody>
      </p:sp>
    </p:spTree>
    <p:extLst>
      <p:ext uri="{BB962C8B-B14F-4D97-AF65-F5344CB8AC3E}">
        <p14:creationId xmlns:p14="http://schemas.microsoft.com/office/powerpoint/2010/main" val="151674509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60648"/>
            <a:ext cx="8640960" cy="1143000"/>
          </a:xfrm>
        </p:spPr>
        <p:txBody>
          <a:bodyPr>
            <a:normAutofit/>
          </a:bodyPr>
          <a:lstStyle/>
          <a:p>
            <a:r>
              <a:rPr lang="zh-TW" altLang="en-US" b="1" dirty="0" smtClean="0">
                <a:solidFill>
                  <a:schemeClr val="tx1"/>
                </a:solidFill>
                <a:latin typeface="標楷體" pitchFamily="65" charset="-120"/>
                <a:ea typeface="標楷體" pitchFamily="65" charset="-120"/>
              </a:rPr>
              <a:t>二十、</a:t>
            </a:r>
            <a:r>
              <a:rPr lang="zh-TW" altLang="en-US" sz="4000" b="1" dirty="0" smtClean="0">
                <a:solidFill>
                  <a:schemeClr val="tx1"/>
                </a:solidFill>
                <a:latin typeface="標楷體" pitchFamily="65" charset="-120"/>
                <a:ea typeface="標楷體" pitchFamily="65" charset="-120"/>
              </a:rPr>
              <a:t>農地農舍農業設施房地合一稅</a:t>
            </a:r>
            <a:endParaRPr lang="zh-TW" altLang="en-US" sz="2800"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251520" y="1484784"/>
            <a:ext cx="8424936" cy="4389120"/>
          </a:xfrm>
        </p:spPr>
        <p:txBody>
          <a:bodyPr>
            <a:noAutofit/>
          </a:bodyPr>
          <a:lstStyle/>
          <a:p>
            <a:pPr marL="0" indent="0">
              <a:buNone/>
            </a:pPr>
            <a:r>
              <a:rPr lang="zh-TW" altLang="en-US" sz="3200" b="1" dirty="0" smtClean="0">
                <a:latin typeface="標楷體" pitchFamily="65" charset="-120"/>
                <a:ea typeface="標楷體" pitchFamily="65" charset="-120"/>
              </a:rPr>
              <a:t>參考</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房地合一稅課稅制度疑義解答</a:t>
            </a:r>
            <a:r>
              <a:rPr lang="en-US" altLang="zh-TW" sz="3200" b="1" dirty="0" smtClean="0">
                <a:latin typeface="標楷體" pitchFamily="65" charset="-120"/>
                <a:ea typeface="標楷體" pitchFamily="65" charset="-120"/>
              </a:rPr>
              <a:t>Q&amp;A</a:t>
            </a:r>
            <a:endParaRPr lang="en-US" altLang="zh-TW" sz="3200" b="1" dirty="0">
              <a:latin typeface="標楷體" pitchFamily="65" charset="-120"/>
              <a:ea typeface="標楷體" pitchFamily="65" charset="-120"/>
            </a:endParaRPr>
          </a:p>
          <a:p>
            <a:pPr marL="0" indent="0">
              <a:buNone/>
            </a:pPr>
            <a:r>
              <a:rPr lang="en-US" altLang="zh-TW" sz="4000" b="1" dirty="0" smtClean="0">
                <a:latin typeface="標楷體" pitchFamily="65" charset="-120"/>
                <a:ea typeface="標楷體" pitchFamily="65" charset="-120"/>
              </a:rPr>
              <a:t>(</a:t>
            </a:r>
            <a:r>
              <a:rPr lang="zh-TW" altLang="en-US" sz="4000" b="1" dirty="0">
                <a:latin typeface="標楷體" pitchFamily="65" charset="-120"/>
                <a:ea typeface="標楷體" pitchFamily="65" charset="-120"/>
              </a:rPr>
              <a:t>二</a:t>
            </a:r>
            <a:r>
              <a:rPr lang="en-US" altLang="zh-TW" sz="4000" b="1" dirty="0">
                <a:latin typeface="標楷體" pitchFamily="65" charset="-120"/>
                <a:ea typeface="標楷體" pitchFamily="65" charset="-120"/>
              </a:rPr>
              <a:t>)</a:t>
            </a:r>
            <a:r>
              <a:rPr lang="zh-TW" altLang="en-US" sz="4000" b="1" dirty="0">
                <a:latin typeface="標楷體" pitchFamily="65" charset="-120"/>
                <a:ea typeface="標楷體" pitchFamily="65" charset="-120"/>
              </a:rPr>
              <a:t>農地： </a:t>
            </a:r>
          </a:p>
          <a:p>
            <a:pPr marL="0" indent="0">
              <a:buNone/>
            </a:pPr>
            <a:r>
              <a:rPr lang="zh-TW" altLang="en-US" sz="3600" b="1" dirty="0">
                <a:latin typeface="標楷體" pitchFamily="65" charset="-120"/>
                <a:ea typeface="標楷體" pitchFamily="65" charset="-120"/>
              </a:rPr>
              <a:t>個人及營利事業</a:t>
            </a:r>
            <a:r>
              <a:rPr lang="zh-TW" altLang="en-US" sz="3200" b="1" dirty="0">
                <a:solidFill>
                  <a:srgbClr val="FF0000"/>
                </a:solidFill>
                <a:latin typeface="標楷體" pitchFamily="65" charset="-120"/>
                <a:ea typeface="標楷體" pitchFamily="65" charset="-120"/>
              </a:rPr>
              <a:t>出售的農地，</a:t>
            </a:r>
            <a:r>
              <a:rPr lang="zh-TW" altLang="en-US" sz="2800" b="1" dirty="0">
                <a:latin typeface="標楷體" pitchFamily="65" charset="-120"/>
                <a:ea typeface="標楷體" pitchFamily="65" charset="-120"/>
              </a:rPr>
              <a:t>如符合</a:t>
            </a:r>
            <a:r>
              <a:rPr lang="zh-TW" altLang="en-US" sz="3200" b="1" dirty="0">
                <a:solidFill>
                  <a:srgbClr val="FF0000"/>
                </a:solidFill>
                <a:latin typeface="標楷體" pitchFamily="65" charset="-120"/>
                <a:ea typeface="標楷體" pitchFamily="65" charset="-120"/>
              </a:rPr>
              <a:t>農業發展條例第 </a:t>
            </a:r>
            <a:r>
              <a:rPr lang="en-US" altLang="zh-TW" sz="3200" b="1" dirty="0">
                <a:solidFill>
                  <a:srgbClr val="FF0000"/>
                </a:solidFill>
                <a:latin typeface="標楷體" pitchFamily="65" charset="-120"/>
                <a:ea typeface="標楷體" pitchFamily="65" charset="-120"/>
              </a:rPr>
              <a:t>37 </a:t>
            </a:r>
            <a:r>
              <a:rPr lang="zh-TW" altLang="en-US" sz="3200" b="1" dirty="0" smtClean="0">
                <a:solidFill>
                  <a:srgbClr val="FF0000"/>
                </a:solidFill>
                <a:latin typeface="標楷體" pitchFamily="65" charset="-120"/>
                <a:ea typeface="標楷體" pitchFamily="65" charset="-120"/>
              </a:rPr>
              <a:t>條及第 </a:t>
            </a:r>
            <a:r>
              <a:rPr lang="en-US" altLang="zh-TW" sz="3200" b="1" dirty="0">
                <a:solidFill>
                  <a:srgbClr val="FF0000"/>
                </a:solidFill>
                <a:latin typeface="標楷體" pitchFamily="65" charset="-120"/>
                <a:ea typeface="標楷體" pitchFamily="65" charset="-120"/>
              </a:rPr>
              <a:t>38 </a:t>
            </a:r>
            <a:r>
              <a:rPr lang="zh-TW" altLang="en-US" sz="3200" b="1" dirty="0">
                <a:solidFill>
                  <a:srgbClr val="FF0000"/>
                </a:solidFill>
                <a:latin typeface="標楷體" pitchFamily="65" charset="-120"/>
                <a:ea typeface="標楷體" pitchFamily="65" charset="-120"/>
              </a:rPr>
              <a:t>條之 </a:t>
            </a:r>
            <a:r>
              <a:rPr lang="en-US" altLang="zh-TW" sz="3200" b="1" dirty="0">
                <a:solidFill>
                  <a:srgbClr val="FF0000"/>
                </a:solidFill>
                <a:latin typeface="標楷體" pitchFamily="65" charset="-120"/>
                <a:ea typeface="標楷體" pitchFamily="65" charset="-120"/>
              </a:rPr>
              <a:t>1 </a:t>
            </a:r>
            <a:r>
              <a:rPr lang="zh-TW" altLang="en-US" sz="3200" b="1" dirty="0">
                <a:solidFill>
                  <a:srgbClr val="FF0000"/>
                </a:solidFill>
                <a:latin typeface="標楷體" pitchFamily="65" charset="-120"/>
                <a:ea typeface="標楷體" pitchFamily="65" charset="-120"/>
              </a:rPr>
              <a:t>規定得申請不課徵土地增值稅</a:t>
            </a:r>
            <a:r>
              <a:rPr lang="zh-TW" altLang="en-US" sz="2800" b="1" dirty="0">
                <a:latin typeface="標楷體" pitchFamily="65" charset="-120"/>
                <a:ea typeface="標楷體" pitchFamily="65" charset="-120"/>
              </a:rPr>
              <a:t>，並經地方</a:t>
            </a:r>
            <a:r>
              <a:rPr lang="zh-TW" altLang="en-US" sz="2800" b="1" dirty="0" smtClean="0">
                <a:latin typeface="標楷體" pitchFamily="65" charset="-120"/>
                <a:ea typeface="標楷體" pitchFamily="65" charset="-120"/>
              </a:rPr>
              <a:t>稅捐</a:t>
            </a:r>
            <a:r>
              <a:rPr lang="zh-TW" altLang="en-US" sz="2800" b="1" dirty="0">
                <a:latin typeface="標楷體" pitchFamily="65" charset="-120"/>
                <a:ea typeface="標楷體" pitchFamily="65" charset="-120"/>
              </a:rPr>
              <a:t>稽徵機關核准或認定者，其</a:t>
            </a:r>
            <a:r>
              <a:rPr lang="zh-TW" altLang="en-US" sz="3600" b="1" dirty="0">
                <a:solidFill>
                  <a:srgbClr val="FF0000"/>
                </a:solidFill>
                <a:latin typeface="標楷體" pitchFamily="65" charset="-120"/>
                <a:ea typeface="標楷體" pitchFamily="65" charset="-120"/>
              </a:rPr>
              <a:t>土地交易所得免納所得稅</a:t>
            </a:r>
            <a:r>
              <a:rPr lang="zh-TW" altLang="en-US" sz="2800" b="1" dirty="0">
                <a:latin typeface="標楷體" pitchFamily="65" charset="-120"/>
                <a:ea typeface="標楷體" pitchFamily="65" charset="-120"/>
              </a:rPr>
              <a:t>，</a:t>
            </a:r>
            <a:r>
              <a:rPr lang="zh-TW" altLang="en-US" sz="2800" b="1" dirty="0" smtClean="0">
                <a:latin typeface="標楷體" pitchFamily="65" charset="-120"/>
                <a:ea typeface="標楷體" pitchFamily="65" charset="-120"/>
              </a:rPr>
              <a:t>如屬</a:t>
            </a:r>
            <a:r>
              <a:rPr lang="zh-TW" altLang="en-US" sz="2800" b="1" dirty="0">
                <a:latin typeface="標楷體" pitchFamily="65" charset="-120"/>
                <a:ea typeface="標楷體" pitchFamily="65" charset="-120"/>
              </a:rPr>
              <a:t>土地交易</a:t>
            </a:r>
            <a:r>
              <a:rPr lang="zh-TW" altLang="en-US" sz="3600" b="1" dirty="0">
                <a:solidFill>
                  <a:srgbClr val="FF0000"/>
                </a:solidFill>
                <a:latin typeface="標楷體" pitchFamily="65" charset="-120"/>
                <a:ea typeface="標楷體" pitchFamily="65" charset="-120"/>
              </a:rPr>
              <a:t>損失</a:t>
            </a:r>
            <a:r>
              <a:rPr lang="zh-TW" altLang="en-US" sz="2800" b="1" dirty="0">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不適用</a:t>
            </a:r>
            <a:r>
              <a:rPr lang="zh-TW" altLang="en-US" sz="2800" b="1" dirty="0">
                <a:latin typeface="標楷體" pitchFamily="65" charset="-120"/>
                <a:ea typeface="標楷體" pitchFamily="65" charset="-120"/>
              </a:rPr>
              <a:t>個人土地交易損失減除及自營利</a:t>
            </a:r>
            <a:r>
              <a:rPr lang="zh-TW" altLang="en-US" sz="2800" b="1" dirty="0" smtClean="0">
                <a:latin typeface="標楷體" pitchFamily="65" charset="-120"/>
                <a:ea typeface="標楷體" pitchFamily="65" charset="-120"/>
              </a:rPr>
              <a:t>事業</a:t>
            </a:r>
            <a:r>
              <a:rPr lang="zh-TW" altLang="en-US" sz="2800" b="1" dirty="0">
                <a:latin typeface="標楷體" pitchFamily="65" charset="-120"/>
                <a:ea typeface="標楷體" pitchFamily="65" charset="-120"/>
              </a:rPr>
              <a:t>所得額中</a:t>
            </a:r>
            <a:r>
              <a:rPr lang="zh-TW" altLang="en-US" sz="3200" b="1" dirty="0">
                <a:solidFill>
                  <a:srgbClr val="FF0000"/>
                </a:solidFill>
                <a:latin typeface="標楷體" pitchFamily="65" charset="-120"/>
                <a:ea typeface="標楷體" pitchFamily="65" charset="-120"/>
              </a:rPr>
              <a:t>減除的規定</a:t>
            </a:r>
            <a:r>
              <a:rPr lang="zh-TW" altLang="en-US" sz="2800" b="1" dirty="0">
                <a:latin typeface="標楷體" pitchFamily="65" charset="-120"/>
                <a:ea typeface="標楷體" pitchFamily="65" charset="-120"/>
              </a:rPr>
              <a:t>。 </a:t>
            </a:r>
            <a:endParaRPr lang="en-US" altLang="zh-TW" sz="28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122</a:t>
            </a:fld>
            <a:endParaRPr lang="zh-TW" altLang="en-US">
              <a:solidFill>
                <a:srgbClr val="04617B">
                  <a:shade val="90000"/>
                </a:srgbClr>
              </a:solidFill>
            </a:endParaRPr>
          </a:p>
        </p:txBody>
      </p:sp>
    </p:spTree>
    <p:extLst>
      <p:ext uri="{BB962C8B-B14F-4D97-AF65-F5344CB8AC3E}">
        <p14:creationId xmlns:p14="http://schemas.microsoft.com/office/powerpoint/2010/main" val="43818231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60648"/>
            <a:ext cx="8640960" cy="1143000"/>
          </a:xfrm>
        </p:spPr>
        <p:txBody>
          <a:bodyPr>
            <a:normAutofit fontScale="90000"/>
          </a:bodyPr>
          <a:lstStyle/>
          <a:p>
            <a:r>
              <a:rPr lang="zh-TW" altLang="en-US" b="1" dirty="0" smtClean="0">
                <a:solidFill>
                  <a:schemeClr val="tx1"/>
                </a:solidFill>
                <a:latin typeface="標楷體" pitchFamily="65" charset="-120"/>
                <a:ea typeface="標楷體" pitchFamily="65" charset="-120"/>
              </a:rPr>
              <a:t>二十一、農舍興建和</a:t>
            </a:r>
            <a:r>
              <a:rPr lang="zh-TW" altLang="en-US" b="1" dirty="0" smtClean="0">
                <a:solidFill>
                  <a:srgbClr val="FF0000"/>
                </a:solidFill>
                <a:latin typeface="標楷體" pitchFamily="65" charset="-120"/>
                <a:ea typeface="標楷體" pitchFamily="65" charset="-120"/>
              </a:rPr>
              <a:t>法定空地套繪</a:t>
            </a:r>
            <a:endParaRPr lang="zh-TW" altLang="en-US" sz="3900" b="1"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214282" y="1857364"/>
            <a:ext cx="8280920" cy="5000636"/>
          </a:xfrm>
        </p:spPr>
        <p:txBody>
          <a:bodyPr>
            <a:noAutofit/>
          </a:bodyPr>
          <a:lstStyle/>
          <a:p>
            <a:pPr marL="0" indent="0">
              <a:buNone/>
            </a:pPr>
            <a:r>
              <a:rPr lang="zh-TW" altLang="en-US" sz="2800" b="1" dirty="0" smtClean="0">
                <a:latin typeface="標楷體" pitchFamily="65" charset="-120"/>
                <a:ea typeface="標楷體" pitchFamily="65" charset="-120"/>
              </a:rPr>
              <a:t>參考</a:t>
            </a:r>
            <a:r>
              <a:rPr lang="en-US" altLang="zh-TW" sz="2800" b="1" dirty="0" smtClean="0">
                <a:latin typeface="標楷體" pitchFamily="65" charset="-120"/>
                <a:ea typeface="標楷體" pitchFamily="65" charset="-120"/>
              </a:rPr>
              <a:t>:</a:t>
            </a:r>
            <a:r>
              <a:rPr lang="zh-TW" altLang="en-US" sz="2800" b="1" dirty="0" smtClean="0">
                <a:solidFill>
                  <a:srgbClr val="FF0000"/>
                </a:solidFill>
                <a:latin typeface="標楷體" pitchFamily="65" charset="-120"/>
                <a:ea typeface="標楷體" pitchFamily="65" charset="-120"/>
              </a:rPr>
              <a:t>臺東縣申請自用農舍補充注意事項</a:t>
            </a:r>
            <a:endParaRPr lang="en-US" altLang="zh-TW" sz="2800" b="1" dirty="0">
              <a:solidFill>
                <a:srgbClr val="FF0000"/>
              </a:solidFill>
              <a:latin typeface="標楷體" pitchFamily="65" charset="-120"/>
              <a:ea typeface="標楷體" pitchFamily="65" charset="-120"/>
            </a:endParaRPr>
          </a:p>
          <a:p>
            <a:pPr marL="0" indent="0">
              <a:buNone/>
            </a:pPr>
            <a:r>
              <a:rPr lang="zh-TW" altLang="en-US" sz="2400" b="1" dirty="0" smtClean="0">
                <a:latin typeface="標楷體" pitchFamily="65" charset="-120"/>
                <a:ea typeface="標楷體" pitchFamily="65" charset="-120"/>
              </a:rPr>
              <a:t>一、農民申請農舍以一戶一農舍為原則。</a:t>
            </a:r>
            <a:endParaRPr lang="en-US" altLang="zh-TW" sz="2400" b="1" dirty="0" smtClean="0">
              <a:latin typeface="標楷體" pitchFamily="65" charset="-120"/>
              <a:ea typeface="標楷體" pitchFamily="65" charset="-120"/>
            </a:endParaRPr>
          </a:p>
          <a:p>
            <a:pPr marL="0" indent="0">
              <a:buNone/>
            </a:pPr>
            <a:r>
              <a:rPr lang="zh-TW" altLang="en-US" sz="2400" b="1" dirty="0" smtClean="0">
                <a:latin typeface="標楷體" pitchFamily="65" charset="-120"/>
                <a:ea typeface="標楷體" pitchFamily="65" charset="-120"/>
              </a:rPr>
              <a:t>二、應依規定檢具</a:t>
            </a:r>
            <a:r>
              <a:rPr lang="zh-TW" altLang="en-US" sz="2800" b="1" dirty="0" smtClean="0">
                <a:solidFill>
                  <a:srgbClr val="FF0000"/>
                </a:solidFill>
                <a:latin typeface="標楷體" pitchFamily="65" charset="-120"/>
                <a:ea typeface="標楷體" pitchFamily="65" charset="-120"/>
              </a:rPr>
              <a:t>其住所距離十公里範圍內</a:t>
            </a:r>
            <a:r>
              <a:rPr lang="zh-TW" altLang="en-US" sz="2800" b="1" dirty="0" smtClean="0">
                <a:latin typeface="標楷體" pitchFamily="65" charset="-120"/>
                <a:ea typeface="標楷體" pitchFamily="65" charset="-120"/>
              </a:rPr>
              <a:t>都市計畫 業區及非都市土地之所有耕地</a:t>
            </a:r>
            <a:r>
              <a:rPr lang="zh-TW" altLang="en-US" sz="2400" b="1" dirty="0" smtClean="0">
                <a:latin typeface="標楷體" pitchFamily="65" charset="-120"/>
                <a:ea typeface="標楷體" pitchFamily="65" charset="-120"/>
              </a:rPr>
              <a:t>之土地及房屋清冊，及有無現有農舍之資料並附具切結書。</a:t>
            </a:r>
            <a:endParaRPr lang="en-US" altLang="zh-TW" sz="2400" b="1" dirty="0" smtClean="0">
              <a:latin typeface="標楷體" pitchFamily="65" charset="-120"/>
              <a:ea typeface="標楷體" pitchFamily="65" charset="-120"/>
            </a:endParaRPr>
          </a:p>
          <a:p>
            <a:pPr marL="0" indent="0">
              <a:buNone/>
            </a:pPr>
            <a:r>
              <a:rPr lang="zh-TW" altLang="en-US" sz="2400" b="1" dirty="0" smtClean="0">
                <a:latin typeface="標楷體" pitchFamily="65" charset="-120"/>
                <a:ea typeface="標楷體" pitchFamily="65" charset="-120"/>
              </a:rPr>
              <a:t>三、</a:t>
            </a:r>
            <a:r>
              <a:rPr lang="zh-TW" altLang="en-US" sz="3200" b="1" dirty="0">
                <a:solidFill>
                  <a:srgbClr val="FF0000"/>
                </a:solidFill>
                <a:latin typeface="標楷體" pitchFamily="65" charset="-120"/>
                <a:ea typeface="標楷體" pitchFamily="65" charset="-120"/>
              </a:rPr>
              <a:t>都市計畫農業區及非都市土地之耕地得合併申請建築</a:t>
            </a:r>
            <a:r>
              <a:rPr lang="zh-TW" altLang="en-US" sz="3200" b="1" dirty="0" smtClean="0">
                <a:solidFill>
                  <a:srgbClr val="FF0000"/>
                </a:solidFill>
                <a:latin typeface="標楷體" pitchFamily="65" charset="-120"/>
                <a:ea typeface="標楷體" pitchFamily="65" charset="-120"/>
              </a:rPr>
              <a:t>農舍，並</a:t>
            </a:r>
            <a:r>
              <a:rPr lang="zh-TW" altLang="en-US" sz="3200" b="1" dirty="0">
                <a:solidFill>
                  <a:srgbClr val="FF0000"/>
                </a:solidFill>
                <a:latin typeface="標楷體" pitchFamily="65" charset="-120"/>
                <a:ea typeface="標楷體" pitchFamily="65" charset="-120"/>
              </a:rPr>
              <a:t>以十</a:t>
            </a:r>
            <a:r>
              <a:rPr lang="zh-TW" altLang="en-US" sz="3200" b="1" dirty="0" smtClean="0">
                <a:solidFill>
                  <a:srgbClr val="FF0000"/>
                </a:solidFill>
                <a:latin typeface="標楷體" pitchFamily="65" charset="-120"/>
                <a:ea typeface="標楷體" pitchFamily="65" charset="-120"/>
              </a:rPr>
              <a:t>公里</a:t>
            </a:r>
            <a:r>
              <a:rPr lang="zh-TW" altLang="en-US" sz="3200" b="1" dirty="0">
                <a:solidFill>
                  <a:srgbClr val="FF0000"/>
                </a:solidFill>
                <a:latin typeface="標楷體" pitchFamily="65" charset="-120"/>
                <a:ea typeface="標楷體" pitchFamily="65" charset="-120"/>
              </a:rPr>
              <a:t>範圍內為限</a:t>
            </a:r>
            <a:r>
              <a:rPr lang="zh-TW" altLang="en-US" sz="2400" b="1" dirty="0">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但同一行政轄區內之</a:t>
            </a:r>
            <a:r>
              <a:rPr lang="zh-TW" altLang="en-US" sz="2800" b="1" dirty="0" smtClean="0">
                <a:solidFill>
                  <a:srgbClr val="FF0000"/>
                </a:solidFill>
                <a:latin typeface="標楷體" pitchFamily="65" charset="-120"/>
                <a:ea typeface="標楷體" pitchFamily="65" charset="-120"/>
              </a:rPr>
              <a:t>耕地</a:t>
            </a:r>
            <a:endParaRPr lang="en-US" altLang="zh-TW" sz="2400" b="1" dirty="0" smtClean="0">
              <a:solidFill>
                <a:srgbClr val="FF0000"/>
              </a:solidFill>
              <a:latin typeface="標楷體" pitchFamily="65" charset="-120"/>
              <a:ea typeface="標楷體" pitchFamily="65" charset="-120"/>
            </a:endParaRPr>
          </a:p>
          <a:p>
            <a:pPr marL="0" indent="0">
              <a:buNone/>
            </a:pPr>
            <a:r>
              <a:rPr lang="en-US" altLang="zh-TW" sz="2400" b="1" dirty="0">
                <a:latin typeface="標楷體" pitchFamily="65" charset="-120"/>
                <a:ea typeface="標楷體" pitchFamily="65" charset="-120"/>
              </a:rPr>
              <a:t> </a:t>
            </a:r>
            <a:r>
              <a:rPr lang="en-US" altLang="zh-TW" sz="2400" b="1" dirty="0" smtClean="0">
                <a:latin typeface="標楷體" pitchFamily="65" charset="-120"/>
                <a:ea typeface="標楷體" pitchFamily="65" charset="-120"/>
              </a:rPr>
              <a:t>   </a:t>
            </a:r>
            <a:r>
              <a:rPr lang="zh-TW" altLang="en-US" sz="3600" b="1" dirty="0" smtClean="0">
                <a:solidFill>
                  <a:srgbClr val="FF0000"/>
                </a:solidFill>
                <a:latin typeface="標楷體" pitchFamily="65" charset="-120"/>
                <a:ea typeface="標楷體" pitchFamily="65" charset="-120"/>
              </a:rPr>
              <a:t>超過</a:t>
            </a:r>
            <a:r>
              <a:rPr lang="zh-TW" altLang="en-US" sz="2800" b="1" dirty="0" smtClean="0">
                <a:latin typeface="標楷體" pitchFamily="65" charset="-120"/>
                <a:ea typeface="標楷體" pitchFamily="65" charset="-120"/>
              </a:rPr>
              <a:t>十</a:t>
            </a:r>
            <a:r>
              <a:rPr lang="zh-TW" altLang="en-US" sz="2800" b="1" dirty="0">
                <a:latin typeface="標楷體" pitchFamily="65" charset="-120"/>
                <a:ea typeface="標楷體" pitchFamily="65" charset="-120"/>
              </a:rPr>
              <a:t>公里範圍</a:t>
            </a:r>
            <a:r>
              <a:rPr lang="zh-TW" altLang="en-US" sz="3200" b="1" dirty="0">
                <a:solidFill>
                  <a:srgbClr val="FF0000"/>
                </a:solidFill>
                <a:latin typeface="標楷體" pitchFamily="65" charset="-120"/>
                <a:ea typeface="標楷體" pitchFamily="65" charset="-120"/>
              </a:rPr>
              <a:t>得合併</a:t>
            </a:r>
            <a:r>
              <a:rPr lang="zh-TW" altLang="en-US" sz="2800" b="1" dirty="0" smtClean="0">
                <a:latin typeface="標楷體" pitchFamily="65" charset="-120"/>
                <a:ea typeface="標楷體" pitchFamily="65" charset="-120"/>
              </a:rPr>
              <a:t>提出申請</a:t>
            </a:r>
            <a:r>
              <a:rPr lang="zh-TW" altLang="en-US" sz="2800" b="1" dirty="0">
                <a:latin typeface="標楷體" pitchFamily="65" charset="-120"/>
                <a:ea typeface="標楷體" pitchFamily="65" charset="-120"/>
              </a:rPr>
              <a:t>，提供</a:t>
            </a:r>
            <a:r>
              <a:rPr lang="zh-TW" altLang="en-US" sz="3600" b="1" dirty="0">
                <a:solidFill>
                  <a:srgbClr val="FF0000"/>
                </a:solidFill>
                <a:latin typeface="標楷體" pitchFamily="65" charset="-120"/>
                <a:ea typeface="標楷體" pitchFamily="65" charset="-120"/>
              </a:rPr>
              <a:t>合併</a:t>
            </a:r>
            <a:r>
              <a:rPr lang="zh-TW" altLang="en-US" sz="2800" b="1" dirty="0">
                <a:latin typeface="標楷體" pitchFamily="65" charset="-120"/>
                <a:ea typeface="標楷體" pitchFamily="65" charset="-120"/>
              </a:rPr>
              <a:t>之耕地，</a:t>
            </a:r>
            <a:r>
              <a:rPr lang="zh-TW" altLang="en-US" sz="2800" b="1" dirty="0" smtClean="0">
                <a:solidFill>
                  <a:srgbClr val="FF0000"/>
                </a:solidFill>
                <a:latin typeface="標楷體" pitchFamily="65" charset="-120"/>
                <a:ea typeface="標楷體" pitchFamily="65" charset="-120"/>
              </a:rPr>
              <a:t>應於法定</a:t>
            </a:r>
            <a:r>
              <a:rPr lang="zh-TW" altLang="en-US" sz="2800" b="1" dirty="0">
                <a:solidFill>
                  <a:srgbClr val="FF0000"/>
                </a:solidFill>
                <a:latin typeface="標楷體" pitchFamily="65" charset="-120"/>
                <a:ea typeface="標楷體" pitchFamily="65" charset="-120"/>
              </a:rPr>
              <a:t>空地套繪上詳為註記。 </a:t>
            </a:r>
            <a:endParaRPr lang="en-US" altLang="zh-TW" sz="2800" b="1" dirty="0" smtClean="0">
              <a:solidFill>
                <a:srgbClr val="FF0000"/>
              </a:solidFill>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123</a:t>
            </a:fld>
            <a:endParaRPr lang="zh-TW" altLang="en-US">
              <a:solidFill>
                <a:srgbClr val="04617B">
                  <a:shade val="90000"/>
                </a:srgbClr>
              </a:solidFill>
            </a:endParaRPr>
          </a:p>
        </p:txBody>
      </p:sp>
    </p:spTree>
    <p:extLst>
      <p:ext uri="{BB962C8B-B14F-4D97-AF65-F5344CB8AC3E}">
        <p14:creationId xmlns:p14="http://schemas.microsoft.com/office/powerpoint/2010/main" val="343806821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60648"/>
            <a:ext cx="8640960" cy="1143000"/>
          </a:xfrm>
        </p:spPr>
        <p:txBody>
          <a:bodyPr>
            <a:normAutofit fontScale="90000"/>
          </a:bodyPr>
          <a:lstStyle/>
          <a:p>
            <a:r>
              <a:rPr lang="zh-TW" altLang="en-US" b="1" dirty="0" smtClean="0">
                <a:solidFill>
                  <a:schemeClr val="tx1"/>
                </a:solidFill>
                <a:latin typeface="標楷體" pitchFamily="65" charset="-120"/>
                <a:ea typeface="標楷體" pitchFamily="65" charset="-120"/>
              </a:rPr>
              <a:t>二十一、農舍興建和法定空地套繪</a:t>
            </a:r>
            <a:endParaRPr lang="zh-TW" altLang="en-US" sz="3900"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251520" y="1484784"/>
            <a:ext cx="8424936" cy="4389120"/>
          </a:xfrm>
        </p:spPr>
        <p:txBody>
          <a:bodyPr>
            <a:noAutofit/>
          </a:bodyPr>
          <a:lstStyle/>
          <a:p>
            <a:pPr marL="0" indent="0">
              <a:buNone/>
            </a:pPr>
            <a:r>
              <a:rPr lang="zh-TW" altLang="en-US" sz="3200" b="1" dirty="0" smtClean="0">
                <a:latin typeface="標楷體" pitchFamily="65" charset="-120"/>
                <a:ea typeface="標楷體" pitchFamily="65" charset="-120"/>
              </a:rPr>
              <a:t>源自台灣省申請注意事項</a:t>
            </a:r>
            <a:endParaRPr lang="en-US" altLang="zh-TW" sz="3200" b="1" dirty="0" smtClean="0">
              <a:latin typeface="標楷體" pitchFamily="65" charset="-120"/>
              <a:ea typeface="標楷體" pitchFamily="65" charset="-120"/>
            </a:endParaRPr>
          </a:p>
          <a:p>
            <a:pPr marL="0" indent="0">
              <a:buNone/>
            </a:pPr>
            <a:r>
              <a:rPr lang="en-US" altLang="zh-TW" sz="3200" b="1" dirty="0" smtClean="0">
                <a:latin typeface="標楷體" pitchFamily="65" charset="-120"/>
                <a:ea typeface="標楷體" pitchFamily="65" charset="-120"/>
              </a:rPr>
              <a:t>92</a:t>
            </a:r>
            <a:r>
              <a:rPr lang="zh-TW" altLang="en-US" sz="3200" b="1" dirty="0" smtClean="0">
                <a:latin typeface="標楷體" pitchFamily="65" charset="-120"/>
                <a:ea typeface="標楷體" pitchFamily="65" charset="-120"/>
              </a:rPr>
              <a:t>年</a:t>
            </a:r>
            <a:r>
              <a:rPr lang="en-US" altLang="zh-TW" sz="3200" b="1" dirty="0" smtClean="0">
                <a:latin typeface="標楷體" pitchFamily="65" charset="-120"/>
                <a:ea typeface="標楷體" pitchFamily="65" charset="-120"/>
              </a:rPr>
              <a:t>10</a:t>
            </a:r>
            <a:r>
              <a:rPr lang="zh-TW" altLang="en-US" sz="3200" b="1" dirty="0" smtClean="0">
                <a:latin typeface="標楷體" pitchFamily="65" charset="-120"/>
                <a:ea typeface="標楷體" pitchFamily="65" charset="-120"/>
              </a:rPr>
              <a:t>月</a:t>
            </a:r>
            <a:r>
              <a:rPr lang="en-US" altLang="zh-TW" sz="3200" b="1" dirty="0" smtClean="0">
                <a:latin typeface="標楷體" pitchFamily="65" charset="-120"/>
                <a:ea typeface="標楷體" pitchFamily="65" charset="-120"/>
              </a:rPr>
              <a:t>17</a:t>
            </a:r>
            <a:r>
              <a:rPr lang="zh-TW" altLang="en-US" sz="3200" b="1" dirty="0" smtClean="0">
                <a:latin typeface="標楷體" pitchFamily="65" charset="-120"/>
                <a:ea typeface="標楷體" pitchFamily="65" charset="-120"/>
              </a:rPr>
              <a:t>日發文溯至</a:t>
            </a:r>
            <a:r>
              <a:rPr lang="en-US" altLang="zh-TW" sz="3200" b="1" dirty="0" smtClean="0">
                <a:latin typeface="標楷體" pitchFamily="65" charset="-120"/>
                <a:ea typeface="標楷體" pitchFamily="65" charset="-120"/>
              </a:rPr>
              <a:t>88</a:t>
            </a:r>
            <a:r>
              <a:rPr lang="zh-TW" altLang="en-US" sz="3200" b="1" dirty="0" smtClean="0">
                <a:latin typeface="標楷體" pitchFamily="65" charset="-120"/>
                <a:ea typeface="標楷體" pitchFamily="65" charset="-120"/>
              </a:rPr>
              <a:t>年</a:t>
            </a:r>
            <a:r>
              <a:rPr lang="en-US" altLang="zh-TW" sz="3200" b="1" dirty="0" smtClean="0">
                <a:latin typeface="標楷體" pitchFamily="65" charset="-120"/>
                <a:ea typeface="標楷體" pitchFamily="65" charset="-120"/>
              </a:rPr>
              <a:t>7</a:t>
            </a:r>
            <a:r>
              <a:rPr lang="zh-TW" altLang="en-US" sz="3200" b="1" dirty="0" smtClean="0">
                <a:latin typeface="標楷體" pitchFamily="65" charset="-120"/>
                <a:ea typeface="標楷體" pitchFamily="65" charset="-120"/>
              </a:rPr>
              <a:t>月</a:t>
            </a:r>
            <a:r>
              <a:rPr lang="en-US" altLang="zh-TW" sz="3200" b="1" dirty="0" smtClean="0">
                <a:latin typeface="標楷體" pitchFamily="65" charset="-120"/>
                <a:ea typeface="標楷體" pitchFamily="65" charset="-120"/>
              </a:rPr>
              <a:t>1</a:t>
            </a:r>
            <a:r>
              <a:rPr lang="zh-TW" altLang="en-US" sz="3200" b="1" dirty="0" smtClean="0">
                <a:latin typeface="標楷體" pitchFamily="65" charset="-120"/>
                <a:ea typeface="標楷體" pitchFamily="65" charset="-120"/>
              </a:rPr>
              <a:t>日起停止適用</a:t>
            </a:r>
            <a:endParaRPr lang="en-US" altLang="zh-TW" sz="3200" b="1" dirty="0" smtClean="0">
              <a:latin typeface="標楷體" pitchFamily="65" charset="-120"/>
              <a:ea typeface="標楷體" pitchFamily="65" charset="-120"/>
            </a:endParaRPr>
          </a:p>
          <a:p>
            <a:pPr marL="0" indent="0">
              <a:buNone/>
            </a:pPr>
            <a:r>
              <a:rPr lang="en-US" altLang="zh-TW" sz="3600" b="1" dirty="0" smtClean="0">
                <a:solidFill>
                  <a:srgbClr val="FF0000"/>
                </a:solidFill>
                <a:latin typeface="標楷體" pitchFamily="65" charset="-120"/>
                <a:ea typeface="標楷體" pitchFamily="65" charset="-120"/>
              </a:rPr>
              <a:t>86</a:t>
            </a:r>
            <a:r>
              <a:rPr lang="zh-TW" altLang="en-US" sz="3600" b="1" dirty="0" smtClean="0">
                <a:solidFill>
                  <a:srgbClr val="FF0000"/>
                </a:solidFill>
                <a:latin typeface="標楷體" pitchFamily="65" charset="-120"/>
                <a:ea typeface="標楷體" pitchFamily="65" charset="-120"/>
              </a:rPr>
              <a:t>年</a:t>
            </a:r>
            <a:r>
              <a:rPr lang="en-US" altLang="zh-TW" sz="3600" b="1" dirty="0" smtClean="0">
                <a:solidFill>
                  <a:srgbClr val="FF0000"/>
                </a:solidFill>
                <a:latin typeface="標楷體" pitchFamily="65" charset="-120"/>
                <a:ea typeface="標楷體" pitchFamily="65" charset="-120"/>
              </a:rPr>
              <a:t>11</a:t>
            </a:r>
            <a:r>
              <a:rPr lang="zh-TW" altLang="en-US" sz="3600" b="1" dirty="0" smtClean="0">
                <a:solidFill>
                  <a:srgbClr val="FF0000"/>
                </a:solidFill>
                <a:latin typeface="標楷體" pitchFamily="65" charset="-120"/>
                <a:ea typeface="標楷體" pitchFamily="65" charset="-120"/>
              </a:rPr>
              <a:t>月</a:t>
            </a:r>
            <a:r>
              <a:rPr lang="en-US" altLang="zh-TW" sz="3600" b="1" dirty="0" smtClean="0">
                <a:solidFill>
                  <a:srgbClr val="FF0000"/>
                </a:solidFill>
                <a:latin typeface="標楷體" pitchFamily="65" charset="-120"/>
                <a:ea typeface="標楷體" pitchFamily="65" charset="-120"/>
              </a:rPr>
              <a:t>5</a:t>
            </a:r>
            <a:r>
              <a:rPr lang="zh-TW" altLang="en-US" sz="3600" b="1" dirty="0" smtClean="0">
                <a:solidFill>
                  <a:srgbClr val="FF0000"/>
                </a:solidFill>
                <a:latin typeface="標楷體" pitchFamily="65" charset="-120"/>
                <a:ea typeface="標楷體" pitchFamily="65" charset="-120"/>
              </a:rPr>
              <a:t>日以前農舍之申請人</a:t>
            </a:r>
            <a:endParaRPr lang="en-US" altLang="zh-TW" sz="3600" b="1" dirty="0" smtClean="0">
              <a:solidFill>
                <a:srgbClr val="FF0000"/>
              </a:solidFill>
              <a:latin typeface="標楷體" pitchFamily="65" charset="-120"/>
              <a:ea typeface="標楷體" pitchFamily="65" charset="-120"/>
            </a:endParaRPr>
          </a:p>
          <a:p>
            <a:pPr marL="0" indent="0">
              <a:buNone/>
            </a:pPr>
            <a:r>
              <a:rPr lang="en-US" altLang="zh-TW" sz="3200" b="1" dirty="0" smtClean="0">
                <a:latin typeface="標楷體" pitchFamily="65" charset="-120"/>
                <a:ea typeface="標楷體" pitchFamily="65" charset="-120"/>
              </a:rPr>
              <a:t>(1)</a:t>
            </a:r>
            <a:r>
              <a:rPr lang="zh-TW" altLang="en-US" sz="3200" b="1" dirty="0" smtClean="0">
                <a:latin typeface="標楷體" pitchFamily="65" charset="-120"/>
                <a:ea typeface="標楷體" pitchFamily="65" charset="-120"/>
              </a:rPr>
              <a:t>所有權人</a:t>
            </a:r>
            <a:r>
              <a:rPr lang="en-US" altLang="zh-TW" sz="3200" b="1" dirty="0" smtClean="0">
                <a:latin typeface="標楷體" pitchFamily="65" charset="-120"/>
                <a:ea typeface="標楷體" pitchFamily="65" charset="-120"/>
              </a:rPr>
              <a:t>(2)</a:t>
            </a:r>
            <a:r>
              <a:rPr lang="zh-TW" altLang="en-US" sz="3200" b="1" dirty="0" smtClean="0">
                <a:solidFill>
                  <a:srgbClr val="FF0000"/>
                </a:solidFill>
                <a:latin typeface="標楷體" pitchFamily="65" charset="-120"/>
                <a:ea typeface="標楷體" pitchFamily="65" charset="-120"/>
              </a:rPr>
              <a:t>佃農</a:t>
            </a:r>
            <a:r>
              <a:rPr lang="en-US" altLang="zh-TW" sz="3200" b="1" dirty="0" smtClean="0">
                <a:latin typeface="標楷體" pitchFamily="65" charset="-120"/>
                <a:ea typeface="標楷體" pitchFamily="65" charset="-120"/>
              </a:rPr>
              <a:t>(3)</a:t>
            </a:r>
            <a:r>
              <a:rPr lang="zh-TW" altLang="en-US" sz="3200" b="1" dirty="0" smtClean="0">
                <a:solidFill>
                  <a:srgbClr val="FF0000"/>
                </a:solidFill>
                <a:latin typeface="標楷體" pitchFamily="65" charset="-120"/>
                <a:ea typeface="標楷體" pitchFamily="65" charset="-120"/>
              </a:rPr>
              <a:t>直系血親</a:t>
            </a:r>
            <a:endParaRPr lang="en-US" altLang="zh-TW" sz="3200" b="1" dirty="0" smtClean="0">
              <a:solidFill>
                <a:srgbClr val="FF0000"/>
              </a:solidFill>
              <a:latin typeface="標楷體" pitchFamily="65" charset="-120"/>
              <a:ea typeface="標楷體" pitchFamily="65" charset="-120"/>
            </a:endParaRPr>
          </a:p>
          <a:p>
            <a:pPr marL="0" indent="0">
              <a:buNone/>
            </a:pPr>
            <a:r>
              <a:rPr lang="en-US" altLang="zh-TW" sz="3200" b="1" dirty="0" smtClean="0">
                <a:latin typeface="標楷體" pitchFamily="65" charset="-120"/>
                <a:ea typeface="標楷體" pitchFamily="65" charset="-120"/>
              </a:rPr>
              <a:t>(4)</a:t>
            </a:r>
            <a:r>
              <a:rPr lang="zh-TW" altLang="en-US" sz="3200" b="1" dirty="0" smtClean="0">
                <a:latin typeface="標楷體" pitchFamily="65" charset="-120"/>
                <a:ea typeface="標楷體" pitchFamily="65" charset="-120"/>
              </a:rPr>
              <a:t>養子女</a:t>
            </a:r>
            <a:r>
              <a:rPr lang="en-US" altLang="zh-TW" sz="3200" b="1" dirty="0" smtClean="0">
                <a:latin typeface="標楷體" pitchFamily="65" charset="-120"/>
                <a:ea typeface="標楷體" pitchFamily="65" charset="-120"/>
              </a:rPr>
              <a:t>(5)</a:t>
            </a:r>
            <a:r>
              <a:rPr lang="zh-TW" altLang="en-US" sz="3200" b="1" dirty="0" smtClean="0">
                <a:solidFill>
                  <a:srgbClr val="FF0000"/>
                </a:solidFill>
                <a:latin typeface="標楷體" pitchFamily="65" charset="-120"/>
                <a:ea typeface="標楷體" pitchFamily="65" charset="-120"/>
              </a:rPr>
              <a:t>配偶</a:t>
            </a:r>
            <a:endParaRPr lang="en-US" altLang="zh-TW" sz="3200" b="1" dirty="0" smtClean="0">
              <a:solidFill>
                <a:srgbClr val="FF0000"/>
              </a:solidFill>
              <a:latin typeface="標楷體" pitchFamily="65" charset="-120"/>
              <a:ea typeface="標楷體" pitchFamily="65" charset="-120"/>
            </a:endParaRPr>
          </a:p>
          <a:p>
            <a:pPr marL="0" indent="0">
              <a:buNone/>
            </a:pPr>
            <a:r>
              <a:rPr lang="en-US" altLang="zh-TW" sz="3200" b="1" dirty="0" smtClean="0">
                <a:latin typeface="標楷體" pitchFamily="65" charset="-120"/>
                <a:ea typeface="標楷體" pitchFamily="65" charset="-120"/>
              </a:rPr>
              <a:t>(6)10</a:t>
            </a:r>
            <a:r>
              <a:rPr lang="zh-TW" altLang="en-US" sz="3200" b="1" dirty="0" smtClean="0">
                <a:latin typeface="標楷體" pitchFamily="65" charset="-120"/>
                <a:ea typeface="標楷體" pitchFamily="65" charset="-120"/>
              </a:rPr>
              <a:t>公里內</a:t>
            </a:r>
            <a:r>
              <a:rPr lang="zh-TW" altLang="en-US" sz="3200" b="1" dirty="0" smtClean="0">
                <a:solidFill>
                  <a:srgbClr val="FF0000"/>
                </a:solidFill>
                <a:latin typeface="標楷體" pitchFamily="65" charset="-120"/>
                <a:ea typeface="標楷體" pitchFamily="65" charset="-120"/>
              </a:rPr>
              <a:t>都內都外</a:t>
            </a:r>
            <a:r>
              <a:rPr lang="en-US" altLang="zh-TW" sz="3200" b="1" dirty="0" smtClean="0">
                <a:latin typeface="標楷體" pitchFamily="65" charset="-120"/>
                <a:ea typeface="標楷體" pitchFamily="65" charset="-120"/>
              </a:rPr>
              <a:t>---</a:t>
            </a:r>
            <a:r>
              <a:rPr lang="zh-TW" altLang="en-US" sz="3200" b="1" dirty="0" smtClean="0">
                <a:solidFill>
                  <a:srgbClr val="FF0000"/>
                </a:solidFill>
                <a:latin typeface="標楷體" pitchFamily="65" charset="-120"/>
                <a:ea typeface="標楷體" pitchFamily="65" charset="-120"/>
              </a:rPr>
              <a:t>併算面積</a:t>
            </a:r>
            <a:endParaRPr lang="en-US" altLang="zh-TW" sz="3200" b="1" dirty="0" smtClean="0">
              <a:solidFill>
                <a:srgbClr val="FF0000"/>
              </a:solidFill>
              <a:latin typeface="標楷體" pitchFamily="65" charset="-120"/>
              <a:ea typeface="標楷體" pitchFamily="65" charset="-120"/>
            </a:endParaRPr>
          </a:p>
          <a:p>
            <a:pPr marL="0" indent="0">
              <a:buNone/>
            </a:pPr>
            <a:r>
              <a:rPr lang="en-US" altLang="zh-TW" sz="3200" b="1" dirty="0" smtClean="0">
                <a:latin typeface="標楷體" pitchFamily="65" charset="-120"/>
                <a:ea typeface="標楷體" pitchFamily="65" charset="-120"/>
              </a:rPr>
              <a:t>(7)</a:t>
            </a:r>
            <a:r>
              <a:rPr lang="zh-TW" altLang="en-US" sz="3200" b="1" dirty="0" smtClean="0">
                <a:solidFill>
                  <a:srgbClr val="FF0000"/>
                </a:solidFill>
                <a:latin typeface="標楷體" pitchFamily="65" charset="-120"/>
                <a:ea typeface="標楷體" pitchFamily="65" charset="-120"/>
              </a:rPr>
              <a:t>甲、乙、丙   建   可蓋農舍</a:t>
            </a:r>
            <a:endParaRPr lang="en-US" altLang="zh-TW" sz="3200" b="1" dirty="0" smtClean="0">
              <a:solidFill>
                <a:srgbClr val="FF0000"/>
              </a:solidFill>
              <a:latin typeface="標楷體" pitchFamily="65" charset="-120"/>
              <a:ea typeface="標楷體" pitchFamily="65" charset="-120"/>
            </a:endParaRPr>
          </a:p>
          <a:p>
            <a:pPr marL="0" indent="0" algn="ctr">
              <a:buNone/>
            </a:pPr>
            <a:r>
              <a:rPr lang="zh-TW" altLang="en-US" sz="3200" b="1" dirty="0" smtClean="0">
                <a:solidFill>
                  <a:srgbClr val="FF0000"/>
                </a:solidFill>
                <a:latin typeface="標楷體" pitchFamily="65" charset="-120"/>
                <a:ea typeface="標楷體" pitchFamily="65" charset="-120"/>
                <a:hlinkClick r:id="rId3" action="ppaction://hlinkfile"/>
              </a:rPr>
              <a:t>例</a:t>
            </a:r>
            <a:r>
              <a:rPr lang="en-US" altLang="zh-TW" sz="3200" b="1" dirty="0" smtClean="0">
                <a:solidFill>
                  <a:srgbClr val="FF0000"/>
                </a:solidFill>
                <a:latin typeface="標楷體" pitchFamily="65" charset="-120"/>
                <a:ea typeface="標楷體" pitchFamily="65" charset="-120"/>
                <a:hlinkClick r:id="rId3" action="ppaction://hlinkfile"/>
              </a:rPr>
              <a:t>14</a:t>
            </a:r>
            <a:endParaRPr lang="en-US" altLang="zh-TW" sz="3200" b="1" dirty="0" smtClean="0">
              <a:solidFill>
                <a:srgbClr val="FF0000"/>
              </a:solidFill>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124</a:t>
            </a:fld>
            <a:endParaRPr lang="zh-TW" altLang="en-US">
              <a:solidFill>
                <a:srgbClr val="04617B">
                  <a:shade val="90000"/>
                </a:srgbClr>
              </a:solidFill>
            </a:endParaRPr>
          </a:p>
        </p:txBody>
      </p:sp>
    </p:spTree>
    <p:extLst>
      <p:ext uri="{BB962C8B-B14F-4D97-AF65-F5344CB8AC3E}">
        <p14:creationId xmlns:p14="http://schemas.microsoft.com/office/powerpoint/2010/main" val="417772671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635123987"/>
              </p:ext>
            </p:extLst>
          </p:nvPr>
        </p:nvGraphicFramePr>
        <p:xfrm>
          <a:off x="539552" y="1484784"/>
          <a:ext cx="8229600" cy="3796742"/>
        </p:xfrm>
        <a:graphic>
          <a:graphicData uri="http://schemas.openxmlformats.org/drawingml/2006/table">
            <a:tbl>
              <a:tblPr/>
              <a:tblGrid>
                <a:gridCol w="793320"/>
                <a:gridCol w="793320"/>
                <a:gridCol w="533288"/>
                <a:gridCol w="533288"/>
                <a:gridCol w="533288"/>
                <a:gridCol w="533839"/>
                <a:gridCol w="533839"/>
                <a:gridCol w="533839"/>
                <a:gridCol w="534390"/>
                <a:gridCol w="534390"/>
                <a:gridCol w="740432"/>
                <a:gridCol w="381786"/>
                <a:gridCol w="416493"/>
                <a:gridCol w="417044"/>
                <a:gridCol w="417044"/>
              </a:tblGrid>
              <a:tr h="478330">
                <a:tc rowSpan="2">
                  <a:txBody>
                    <a:bodyPr/>
                    <a:lstStyle/>
                    <a:p>
                      <a:pPr algn="just">
                        <a:spcAft>
                          <a:spcPts val="0"/>
                        </a:spcAft>
                      </a:pPr>
                      <a:r>
                        <a:rPr lang="zh-TW" sz="1000" kern="100" dirty="0">
                          <a:effectLst/>
                          <a:latin typeface="Times New Roman"/>
                          <a:ea typeface="標楷體"/>
                        </a:rPr>
                        <a:t>農舍起造人、身分證統一編號</a:t>
                      </a:r>
                      <a:endParaRPr lang="zh-TW" sz="1000" kern="100" dirty="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76200" algn="just">
                        <a:spcAft>
                          <a:spcPts val="0"/>
                        </a:spcAft>
                      </a:pPr>
                      <a:r>
                        <a:rPr lang="zh-TW" sz="1000" kern="100">
                          <a:effectLst/>
                          <a:latin typeface="Times New Roman"/>
                          <a:ea typeface="標楷體"/>
                        </a:rPr>
                        <a:t>農舍門牌</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indent="457200">
                        <a:spcAft>
                          <a:spcPts val="0"/>
                        </a:spcAft>
                      </a:pPr>
                      <a:r>
                        <a:rPr lang="en-US" sz="1000" kern="100">
                          <a:effectLst/>
                          <a:latin typeface="標楷體"/>
                          <a:ea typeface="新細明體"/>
                        </a:rPr>
                        <a:t> </a:t>
                      </a:r>
                      <a:endParaRPr lang="zh-TW" sz="1000" kern="100">
                        <a:effectLst/>
                        <a:latin typeface="Times New Roman"/>
                        <a:ea typeface="新細明體"/>
                      </a:endParaRPr>
                    </a:p>
                    <a:p>
                      <a:pPr indent="533400">
                        <a:spcAft>
                          <a:spcPts val="0"/>
                        </a:spcAft>
                      </a:pPr>
                      <a:r>
                        <a:rPr lang="zh-TW" sz="1000" kern="100">
                          <a:effectLst/>
                          <a:latin typeface="Times New Roman"/>
                          <a:ea typeface="標楷體"/>
                        </a:rPr>
                        <a:t>農舍坐落地號</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indent="533400" algn="just">
                        <a:spcAft>
                          <a:spcPts val="0"/>
                        </a:spcAft>
                      </a:pPr>
                      <a:r>
                        <a:rPr lang="en-US" sz="1000" kern="100">
                          <a:effectLst/>
                          <a:latin typeface="標楷體"/>
                          <a:ea typeface="新細明體"/>
                        </a:rPr>
                        <a:t> </a:t>
                      </a:r>
                      <a:endParaRPr lang="zh-TW" sz="1000" kern="100">
                        <a:effectLst/>
                        <a:latin typeface="Times New Roman"/>
                        <a:ea typeface="新細明體"/>
                      </a:endParaRPr>
                    </a:p>
                    <a:p>
                      <a:pPr indent="609600" algn="just">
                        <a:spcAft>
                          <a:spcPts val="0"/>
                        </a:spcAft>
                      </a:pPr>
                      <a:r>
                        <a:rPr lang="zh-TW" sz="1000" kern="100">
                          <a:effectLst/>
                          <a:latin typeface="Times New Roman"/>
                          <a:ea typeface="標楷體"/>
                        </a:rPr>
                        <a:t>提供興建之地號</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indent="76200" algn="just">
                        <a:spcAft>
                          <a:spcPts val="0"/>
                        </a:spcAft>
                      </a:pPr>
                      <a:r>
                        <a:rPr lang="zh-TW" sz="1000" kern="100">
                          <a:effectLst/>
                          <a:latin typeface="Times New Roman"/>
                          <a:ea typeface="標楷體"/>
                        </a:rPr>
                        <a:t>使用執照</a:t>
                      </a:r>
                      <a:endParaRPr lang="zh-TW" sz="1000" kern="100">
                        <a:effectLst/>
                        <a:latin typeface="Times New Roman"/>
                        <a:ea typeface="新細明體"/>
                      </a:endParaRPr>
                    </a:p>
                    <a:p>
                      <a:pPr indent="76200" algn="just">
                        <a:spcAft>
                          <a:spcPts val="0"/>
                        </a:spcAft>
                      </a:pPr>
                      <a:r>
                        <a:rPr lang="zh-TW" sz="1000" kern="100">
                          <a:effectLst/>
                          <a:latin typeface="Times New Roman"/>
                          <a:ea typeface="標楷體"/>
                        </a:rPr>
                        <a:t>核發日期</a:t>
                      </a:r>
                      <a:endParaRPr lang="zh-TW" sz="1000" kern="100">
                        <a:effectLst/>
                        <a:latin typeface="Times New Roman"/>
                        <a:ea typeface="新細明體"/>
                      </a:endParaRPr>
                    </a:p>
                    <a:p>
                      <a:pPr indent="76200" algn="just">
                        <a:spcAft>
                          <a:spcPts val="0"/>
                        </a:spcAft>
                      </a:pPr>
                      <a:r>
                        <a:rPr lang="zh-TW" sz="1000" kern="100">
                          <a:effectLst/>
                          <a:latin typeface="Times New Roman"/>
                          <a:ea typeface="標楷體"/>
                        </a:rPr>
                        <a:t>及字號</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zh-TW" sz="1000" kern="100">
                          <a:effectLst/>
                          <a:latin typeface="Times New Roman"/>
                          <a:ea typeface="標楷體"/>
                        </a:rPr>
                        <a:t>農業發展條例修正前後核發</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indent="76200" algn="just">
                        <a:spcAft>
                          <a:spcPts val="0"/>
                        </a:spcAft>
                      </a:pPr>
                      <a:r>
                        <a:rPr lang="zh-TW" sz="1000" kern="100">
                          <a:effectLst/>
                          <a:latin typeface="Times New Roman"/>
                          <a:ea typeface="標楷體"/>
                        </a:rPr>
                        <a:t>興建種類</a:t>
                      </a:r>
                      <a:endParaRPr lang="zh-TW" sz="1000" kern="100">
                        <a:effectLst/>
                        <a:latin typeface="Times New Roman"/>
                        <a:ea typeface="新細明體"/>
                      </a:endParaRPr>
                    </a:p>
                    <a:p>
                      <a:pPr algn="just">
                        <a:spcAft>
                          <a:spcPts val="0"/>
                        </a:spcAft>
                      </a:pPr>
                      <a:r>
                        <a:rPr lang="zh-TW" sz="1000" kern="100">
                          <a:effectLst/>
                          <a:latin typeface="Times New Roman"/>
                          <a:ea typeface="標楷體"/>
                        </a:rPr>
                        <a:t>（請勾選）</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r>
              <a:tr h="478330">
                <a:tc vMerge="1">
                  <a:txBody>
                    <a:bodyPr/>
                    <a:lstStyle/>
                    <a:p>
                      <a:endParaRPr lang="zh-TW" altLang="en-US"/>
                    </a:p>
                  </a:txBody>
                  <a:tcPr/>
                </a:tc>
                <a:tc vMerge="1">
                  <a:txBody>
                    <a:bodyPr/>
                    <a:lstStyle/>
                    <a:p>
                      <a:endParaRPr lang="zh-TW" altLang="en-US"/>
                    </a:p>
                  </a:txBody>
                  <a:tcPr/>
                </a:tc>
                <a:tc>
                  <a:txBody>
                    <a:bodyPr/>
                    <a:lstStyle/>
                    <a:p>
                      <a:pPr indent="152400" algn="just">
                        <a:spcAft>
                          <a:spcPts val="0"/>
                        </a:spcAft>
                      </a:pPr>
                      <a:r>
                        <a:rPr lang="zh-TW" sz="1000" kern="100">
                          <a:effectLst/>
                          <a:latin typeface="Times New Roman"/>
                          <a:ea typeface="標楷體"/>
                        </a:rPr>
                        <a:t>段</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76200" algn="just">
                        <a:spcAft>
                          <a:spcPts val="0"/>
                        </a:spcAft>
                      </a:pPr>
                      <a:r>
                        <a:rPr lang="zh-TW" sz="1000" kern="100">
                          <a:effectLst/>
                          <a:latin typeface="Times New Roman"/>
                          <a:ea typeface="標楷體"/>
                        </a:rPr>
                        <a:t>小段</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76200" algn="just">
                        <a:spcAft>
                          <a:spcPts val="0"/>
                        </a:spcAft>
                      </a:pPr>
                      <a:r>
                        <a:rPr lang="zh-TW" sz="1000" kern="100" dirty="0">
                          <a:effectLst/>
                          <a:latin typeface="Times New Roman"/>
                          <a:ea typeface="標楷體"/>
                        </a:rPr>
                        <a:t>地號</a:t>
                      </a:r>
                      <a:endParaRPr lang="zh-TW" sz="1000" kern="100" dirty="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000" kern="100">
                          <a:effectLst/>
                          <a:latin typeface="Times New Roman"/>
                          <a:ea typeface="標楷體"/>
                        </a:rPr>
                        <a:t>面積（平方公尺）</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just">
                        <a:spcAft>
                          <a:spcPts val="0"/>
                        </a:spcAft>
                      </a:pPr>
                      <a:r>
                        <a:rPr lang="zh-TW" sz="1000" kern="100">
                          <a:effectLst/>
                          <a:latin typeface="Times New Roman"/>
                          <a:ea typeface="標楷體"/>
                        </a:rPr>
                        <a:t>段</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76200" algn="just">
                        <a:spcAft>
                          <a:spcPts val="0"/>
                        </a:spcAft>
                      </a:pPr>
                      <a:r>
                        <a:rPr lang="zh-TW" sz="1000" kern="100">
                          <a:effectLst/>
                          <a:latin typeface="Times New Roman"/>
                          <a:ea typeface="標楷體"/>
                        </a:rPr>
                        <a:t>小段</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76200" algn="just">
                        <a:spcAft>
                          <a:spcPts val="0"/>
                        </a:spcAft>
                      </a:pPr>
                      <a:r>
                        <a:rPr lang="zh-TW" sz="1000" kern="100">
                          <a:effectLst/>
                          <a:latin typeface="Times New Roman"/>
                          <a:ea typeface="標楷體"/>
                        </a:rPr>
                        <a:t>地號</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000" kern="100">
                          <a:effectLst/>
                          <a:latin typeface="Times New Roman"/>
                          <a:ea typeface="標楷體"/>
                        </a:rPr>
                        <a:t>面積（平方公尺）</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indent="76200" algn="just">
                        <a:spcAft>
                          <a:spcPts val="0"/>
                        </a:spcAft>
                      </a:pPr>
                      <a:r>
                        <a:rPr lang="zh-TW" sz="1000" kern="100">
                          <a:effectLst/>
                          <a:latin typeface="Times New Roman"/>
                          <a:ea typeface="標楷體"/>
                        </a:rPr>
                        <a:t>前</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76200" algn="just">
                        <a:spcAft>
                          <a:spcPts val="0"/>
                        </a:spcAft>
                      </a:pPr>
                      <a:r>
                        <a:rPr lang="zh-TW" sz="1000" kern="100">
                          <a:effectLst/>
                          <a:latin typeface="Times New Roman"/>
                          <a:ea typeface="標楷體"/>
                        </a:rPr>
                        <a:t>後</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spcAft>
                          <a:spcPts val="0"/>
                        </a:spcAft>
                      </a:pPr>
                      <a:r>
                        <a:rPr lang="zh-TW" sz="1000" kern="100">
                          <a:effectLst/>
                          <a:latin typeface="Times New Roman"/>
                          <a:ea typeface="標楷體"/>
                        </a:rPr>
                        <a:t>個別興建</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a:spcAft>
                          <a:spcPts val="0"/>
                        </a:spcAft>
                      </a:pPr>
                      <a:r>
                        <a:rPr lang="zh-TW" sz="1000" kern="100">
                          <a:effectLst/>
                          <a:latin typeface="Times New Roman"/>
                          <a:ea typeface="標楷體"/>
                        </a:rPr>
                        <a:t>集村興建</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347">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347">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347">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347">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347">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347">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a:effectLst/>
                          <a:latin typeface="標楷體"/>
                          <a:ea typeface="新細明體"/>
                        </a:rPr>
                        <a:t> </a:t>
                      </a:r>
                      <a:endParaRPr lang="zh-TW" sz="1000" kern="10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dirty="0">
                          <a:effectLst/>
                          <a:latin typeface="標楷體"/>
                          <a:ea typeface="新細明體"/>
                        </a:rPr>
                        <a:t> </a:t>
                      </a:r>
                      <a:endParaRPr lang="zh-TW" sz="1000" kern="100" dirty="0">
                        <a:effectLst/>
                        <a:latin typeface="Times New Roman"/>
                        <a:ea typeface="新細明體"/>
                      </a:endParaRPr>
                    </a:p>
                  </a:txBody>
                  <a:tcPr marL="15501" marR="15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3"/>
          <p:cNvSpPr>
            <a:spLocks noChangeArrowheads="1"/>
          </p:cNvSpPr>
          <p:nvPr/>
        </p:nvSpPr>
        <p:spPr bwMode="auto">
          <a:xfrm>
            <a:off x="626443" y="980728"/>
            <a:ext cx="8227252"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1601788" fontAlgn="base">
              <a:spcBef>
                <a:spcPct val="0"/>
              </a:spcBef>
              <a:spcAft>
                <a:spcPct val="0"/>
              </a:spcAft>
            </a:pPr>
            <a:r>
              <a:rPr kumimoji="1" lang="zh-TW" altLang="en-US" sz="1400" b="1" dirty="0">
                <a:solidFill>
                  <a:prstClr val="black"/>
                </a:solidFill>
                <a:latin typeface="標楷體" pitchFamily="65" charset="-120"/>
                <a:ea typeface="標楷體" pitchFamily="65" charset="-120"/>
                <a:cs typeface="Times New Roman" pitchFamily="18" charset="0"/>
              </a:rPr>
              <a:t>市     縣（市）    鄉（鎮、市、區）</a:t>
            </a:r>
            <a:r>
              <a:rPr kumimoji="1" lang="zh-TW" altLang="en-US" sz="1600" b="1" dirty="0">
                <a:solidFill>
                  <a:srgbClr val="FF0000"/>
                </a:solidFill>
                <a:latin typeface="標楷體" pitchFamily="65" charset="-120"/>
                <a:ea typeface="標楷體" pitchFamily="65" charset="-120"/>
                <a:cs typeface="Times New Roman" pitchFamily="18" charset="0"/>
              </a:rPr>
              <a:t>農舍管制註記清冊           </a:t>
            </a:r>
            <a:r>
              <a:rPr kumimoji="1" lang="zh-TW" altLang="en-US" b="1" dirty="0">
                <a:solidFill>
                  <a:srgbClr val="FF0000"/>
                </a:solidFill>
                <a:latin typeface="標楷體" pitchFamily="65" charset="-120"/>
                <a:ea typeface="標楷體" pitchFamily="65" charset="-120"/>
                <a:cs typeface="Times New Roman" pitchFamily="18" charset="0"/>
              </a:rPr>
              <a:t>附件</a:t>
            </a:r>
            <a:r>
              <a:rPr kumimoji="1" lang="en-US" altLang="zh-TW" b="1" dirty="0">
                <a:solidFill>
                  <a:srgbClr val="FF0000"/>
                </a:solidFill>
                <a:latin typeface="標楷體" pitchFamily="65" charset="-120"/>
                <a:ea typeface="標楷體" pitchFamily="65" charset="-120"/>
                <a:cs typeface="Times New Roman" pitchFamily="18" charset="0"/>
              </a:rPr>
              <a:t>2</a:t>
            </a:r>
            <a:endParaRPr kumimoji="1" lang="en-US" altLang="zh-TW" sz="900" dirty="0">
              <a:solidFill>
                <a:srgbClr val="FF0000"/>
              </a:solidFill>
              <a:latin typeface="Arial" pitchFamily="34" charset="0"/>
              <a:cs typeface="新細明體" pitchFamily="18" charset="-120"/>
            </a:endParaRPr>
          </a:p>
          <a:p>
            <a:pPr indent="533400" eaLnBrk="0" fontAlgn="base" hangingPunct="0">
              <a:spcBef>
                <a:spcPct val="0"/>
              </a:spcBef>
              <a:spcAft>
                <a:spcPct val="0"/>
              </a:spcAft>
            </a:pPr>
            <a:endParaRPr kumimoji="1" lang="en-US" altLang="zh-TW" sz="1200" dirty="0">
              <a:solidFill>
                <a:prstClr val="black"/>
              </a:solidFill>
              <a:latin typeface="標楷體" pitchFamily="65" charset="-120"/>
              <a:ea typeface="標楷體" pitchFamily="65" charset="-120"/>
              <a:cs typeface="Times New Roman" pitchFamily="18" charset="0"/>
            </a:endParaRPr>
          </a:p>
          <a:p>
            <a:pPr indent="533400" eaLnBrk="0" fontAlgn="base" hangingPunct="0">
              <a:spcBef>
                <a:spcPct val="0"/>
              </a:spcBef>
              <a:spcAft>
                <a:spcPct val="0"/>
              </a:spcAft>
            </a:pPr>
            <a:endParaRPr kumimoji="1" lang="en-US" altLang="zh-TW" sz="1200" dirty="0">
              <a:solidFill>
                <a:prstClr val="black"/>
              </a:solidFill>
              <a:latin typeface="標楷體" pitchFamily="65" charset="-120"/>
              <a:ea typeface="標楷體" pitchFamily="65" charset="-120"/>
              <a:cs typeface="Times New Roman" pitchFamily="18" charset="0"/>
            </a:endParaRPr>
          </a:p>
          <a:p>
            <a:pPr indent="533400" eaLnBrk="0" fontAlgn="base" hangingPunct="0">
              <a:spcBef>
                <a:spcPct val="0"/>
              </a:spcBef>
              <a:spcAft>
                <a:spcPct val="0"/>
              </a:spcAft>
            </a:pPr>
            <a:endParaRPr kumimoji="1" lang="en-US" altLang="zh-TW" sz="1200" dirty="0">
              <a:solidFill>
                <a:prstClr val="black"/>
              </a:solidFill>
              <a:latin typeface="標楷體" pitchFamily="65" charset="-120"/>
              <a:ea typeface="標楷體" pitchFamily="65" charset="-120"/>
              <a:cs typeface="Times New Roman" pitchFamily="18" charset="0"/>
            </a:endParaRPr>
          </a:p>
          <a:p>
            <a:pPr indent="533400" eaLnBrk="0" fontAlgn="base" hangingPunct="0">
              <a:spcBef>
                <a:spcPct val="0"/>
              </a:spcBef>
              <a:spcAft>
                <a:spcPct val="0"/>
              </a:spcAft>
            </a:pPr>
            <a:endParaRPr kumimoji="1" lang="en-US" altLang="zh-TW" sz="1200" dirty="0">
              <a:solidFill>
                <a:prstClr val="black"/>
              </a:solidFill>
              <a:latin typeface="標楷體" pitchFamily="65" charset="-120"/>
              <a:ea typeface="標楷體" pitchFamily="65" charset="-120"/>
              <a:cs typeface="Times New Roman" pitchFamily="18" charset="0"/>
            </a:endParaRPr>
          </a:p>
          <a:p>
            <a:pPr indent="533400" eaLnBrk="0" fontAlgn="base" hangingPunct="0">
              <a:spcBef>
                <a:spcPct val="0"/>
              </a:spcBef>
              <a:spcAft>
                <a:spcPct val="0"/>
              </a:spcAft>
            </a:pPr>
            <a:endParaRPr kumimoji="1" lang="en-US" altLang="zh-TW" sz="1200" dirty="0">
              <a:solidFill>
                <a:prstClr val="black"/>
              </a:solidFill>
              <a:latin typeface="標楷體" pitchFamily="65" charset="-120"/>
              <a:ea typeface="標楷體" pitchFamily="65" charset="-120"/>
              <a:cs typeface="Times New Roman" pitchFamily="18" charset="0"/>
            </a:endParaRPr>
          </a:p>
          <a:p>
            <a:pPr indent="533400" eaLnBrk="0" fontAlgn="base" hangingPunct="0">
              <a:spcBef>
                <a:spcPct val="0"/>
              </a:spcBef>
              <a:spcAft>
                <a:spcPct val="0"/>
              </a:spcAft>
            </a:pPr>
            <a:endParaRPr kumimoji="1" lang="en-US" altLang="zh-TW" sz="1200" dirty="0">
              <a:solidFill>
                <a:prstClr val="black"/>
              </a:solidFill>
              <a:latin typeface="標楷體" pitchFamily="65" charset="-120"/>
              <a:ea typeface="標楷體" pitchFamily="65" charset="-120"/>
              <a:cs typeface="Times New Roman" pitchFamily="18" charset="0"/>
            </a:endParaRPr>
          </a:p>
          <a:p>
            <a:pPr indent="533400" eaLnBrk="0" fontAlgn="base" hangingPunct="0">
              <a:spcBef>
                <a:spcPct val="0"/>
              </a:spcBef>
              <a:spcAft>
                <a:spcPct val="0"/>
              </a:spcAft>
            </a:pPr>
            <a:endParaRPr kumimoji="1" lang="en-US" altLang="zh-TW" sz="1200" dirty="0">
              <a:solidFill>
                <a:prstClr val="black"/>
              </a:solidFill>
              <a:latin typeface="標楷體" pitchFamily="65" charset="-120"/>
              <a:ea typeface="標楷體" pitchFamily="65" charset="-120"/>
              <a:cs typeface="Times New Roman" pitchFamily="18" charset="0"/>
            </a:endParaRPr>
          </a:p>
          <a:p>
            <a:pPr indent="533400" eaLnBrk="0" fontAlgn="base" hangingPunct="0">
              <a:spcBef>
                <a:spcPct val="0"/>
              </a:spcBef>
              <a:spcAft>
                <a:spcPct val="0"/>
              </a:spcAft>
            </a:pPr>
            <a:endParaRPr kumimoji="1" lang="en-US" altLang="zh-TW" sz="1200" dirty="0">
              <a:solidFill>
                <a:prstClr val="black"/>
              </a:solidFill>
              <a:latin typeface="標楷體" pitchFamily="65" charset="-120"/>
              <a:ea typeface="標楷體" pitchFamily="65" charset="-120"/>
              <a:cs typeface="Times New Roman" pitchFamily="18" charset="0"/>
            </a:endParaRPr>
          </a:p>
          <a:p>
            <a:pPr indent="533400" eaLnBrk="0" fontAlgn="base" hangingPunct="0">
              <a:spcBef>
                <a:spcPct val="0"/>
              </a:spcBef>
              <a:spcAft>
                <a:spcPct val="0"/>
              </a:spcAft>
            </a:pPr>
            <a:endParaRPr kumimoji="1" lang="en-US" altLang="zh-TW" sz="1200" dirty="0">
              <a:solidFill>
                <a:prstClr val="black"/>
              </a:solidFill>
              <a:latin typeface="標楷體" pitchFamily="65" charset="-120"/>
              <a:ea typeface="標楷體" pitchFamily="65" charset="-120"/>
              <a:cs typeface="Times New Roman" pitchFamily="18" charset="0"/>
            </a:endParaRPr>
          </a:p>
          <a:p>
            <a:pPr indent="533400" eaLnBrk="0" fontAlgn="base" hangingPunct="0">
              <a:spcBef>
                <a:spcPct val="0"/>
              </a:spcBef>
              <a:spcAft>
                <a:spcPct val="0"/>
              </a:spcAft>
            </a:pPr>
            <a:endParaRPr kumimoji="1" lang="en-US" altLang="zh-TW" sz="1200" dirty="0">
              <a:solidFill>
                <a:prstClr val="black"/>
              </a:solidFill>
              <a:latin typeface="標楷體" pitchFamily="65" charset="-120"/>
              <a:ea typeface="標楷體" pitchFamily="65" charset="-120"/>
              <a:cs typeface="Times New Roman" pitchFamily="18" charset="0"/>
            </a:endParaRPr>
          </a:p>
          <a:p>
            <a:pPr indent="533400" eaLnBrk="0" fontAlgn="base" hangingPunct="0">
              <a:spcBef>
                <a:spcPct val="0"/>
              </a:spcBef>
              <a:spcAft>
                <a:spcPct val="0"/>
              </a:spcAft>
            </a:pPr>
            <a:endParaRPr kumimoji="1" lang="en-US" altLang="zh-TW" sz="1200" dirty="0">
              <a:solidFill>
                <a:prstClr val="black"/>
              </a:solidFill>
              <a:latin typeface="標楷體" pitchFamily="65" charset="-120"/>
              <a:ea typeface="標楷體" pitchFamily="65" charset="-120"/>
              <a:cs typeface="Times New Roman" pitchFamily="18" charset="0"/>
            </a:endParaRPr>
          </a:p>
          <a:p>
            <a:pPr indent="533400" eaLnBrk="0" fontAlgn="base" hangingPunct="0">
              <a:spcBef>
                <a:spcPct val="0"/>
              </a:spcBef>
              <a:spcAft>
                <a:spcPct val="0"/>
              </a:spcAft>
            </a:pPr>
            <a:endParaRPr kumimoji="1" lang="en-US" altLang="zh-TW" sz="1200" dirty="0">
              <a:solidFill>
                <a:prstClr val="black"/>
              </a:solidFill>
              <a:latin typeface="標楷體" pitchFamily="65" charset="-120"/>
              <a:ea typeface="標楷體" pitchFamily="65" charset="-120"/>
              <a:cs typeface="Times New Roman" pitchFamily="18" charset="0"/>
            </a:endParaRPr>
          </a:p>
          <a:p>
            <a:pPr indent="533400" eaLnBrk="0" fontAlgn="base" hangingPunct="0">
              <a:spcBef>
                <a:spcPct val="0"/>
              </a:spcBef>
              <a:spcAft>
                <a:spcPct val="0"/>
              </a:spcAft>
            </a:pPr>
            <a:endParaRPr kumimoji="1" lang="en-US" altLang="zh-TW" sz="1200" dirty="0">
              <a:solidFill>
                <a:prstClr val="black"/>
              </a:solidFill>
              <a:latin typeface="標楷體" pitchFamily="65" charset="-120"/>
              <a:ea typeface="標楷體" pitchFamily="65" charset="-120"/>
              <a:cs typeface="Times New Roman" pitchFamily="18" charset="0"/>
            </a:endParaRPr>
          </a:p>
          <a:p>
            <a:pPr indent="533400" eaLnBrk="0" fontAlgn="base" hangingPunct="0">
              <a:spcBef>
                <a:spcPct val="0"/>
              </a:spcBef>
              <a:spcAft>
                <a:spcPct val="0"/>
              </a:spcAft>
            </a:pPr>
            <a:endParaRPr kumimoji="1" lang="en-US" altLang="zh-TW" sz="1200" dirty="0">
              <a:solidFill>
                <a:prstClr val="black"/>
              </a:solidFill>
              <a:latin typeface="標楷體" pitchFamily="65" charset="-120"/>
              <a:ea typeface="標楷體" pitchFamily="65" charset="-120"/>
              <a:cs typeface="Times New Roman" pitchFamily="18" charset="0"/>
            </a:endParaRPr>
          </a:p>
          <a:p>
            <a:pPr indent="533400" eaLnBrk="0" fontAlgn="base" hangingPunct="0">
              <a:spcBef>
                <a:spcPct val="0"/>
              </a:spcBef>
              <a:spcAft>
                <a:spcPct val="0"/>
              </a:spcAft>
            </a:pPr>
            <a:endParaRPr kumimoji="1" lang="en-US" altLang="zh-TW" sz="1200" dirty="0">
              <a:solidFill>
                <a:prstClr val="black"/>
              </a:solidFill>
              <a:latin typeface="標楷體" pitchFamily="65" charset="-120"/>
              <a:ea typeface="標楷體" pitchFamily="65" charset="-120"/>
              <a:cs typeface="Times New Roman" pitchFamily="18" charset="0"/>
            </a:endParaRPr>
          </a:p>
          <a:p>
            <a:pPr indent="533400" eaLnBrk="0" fontAlgn="base" hangingPunct="0">
              <a:spcBef>
                <a:spcPct val="0"/>
              </a:spcBef>
              <a:spcAft>
                <a:spcPct val="0"/>
              </a:spcAft>
            </a:pPr>
            <a:endParaRPr kumimoji="1" lang="en-US" altLang="zh-TW" sz="1200" dirty="0">
              <a:solidFill>
                <a:prstClr val="black"/>
              </a:solidFill>
              <a:latin typeface="標楷體" pitchFamily="65" charset="-120"/>
              <a:ea typeface="標楷體" pitchFamily="65" charset="-120"/>
              <a:cs typeface="Times New Roman" pitchFamily="18" charset="0"/>
            </a:endParaRPr>
          </a:p>
          <a:p>
            <a:pPr indent="533400" eaLnBrk="0" fontAlgn="base" hangingPunct="0">
              <a:spcBef>
                <a:spcPct val="0"/>
              </a:spcBef>
              <a:spcAft>
                <a:spcPct val="0"/>
              </a:spcAft>
            </a:pPr>
            <a:endParaRPr kumimoji="1" lang="en-US" altLang="zh-TW" sz="1200" dirty="0">
              <a:solidFill>
                <a:prstClr val="black"/>
              </a:solidFill>
              <a:latin typeface="標楷體" pitchFamily="65" charset="-120"/>
              <a:ea typeface="標楷體" pitchFamily="65" charset="-120"/>
              <a:cs typeface="Times New Roman" pitchFamily="18" charset="0"/>
            </a:endParaRPr>
          </a:p>
          <a:p>
            <a:pPr indent="533400" eaLnBrk="0" fontAlgn="base" hangingPunct="0">
              <a:spcBef>
                <a:spcPct val="0"/>
              </a:spcBef>
              <a:spcAft>
                <a:spcPct val="0"/>
              </a:spcAft>
            </a:pPr>
            <a:endParaRPr kumimoji="1" lang="en-US" altLang="zh-TW" sz="1200" dirty="0">
              <a:solidFill>
                <a:prstClr val="black"/>
              </a:solidFill>
              <a:latin typeface="標楷體" pitchFamily="65" charset="-120"/>
              <a:ea typeface="標楷體" pitchFamily="65" charset="-120"/>
              <a:cs typeface="Times New Roman" pitchFamily="18" charset="0"/>
            </a:endParaRPr>
          </a:p>
          <a:p>
            <a:pPr indent="533400" eaLnBrk="0" fontAlgn="base" hangingPunct="0">
              <a:spcBef>
                <a:spcPct val="0"/>
              </a:spcBef>
              <a:spcAft>
                <a:spcPct val="0"/>
              </a:spcAft>
            </a:pPr>
            <a:endParaRPr kumimoji="1" lang="en-US" altLang="zh-TW" sz="1200" dirty="0">
              <a:solidFill>
                <a:prstClr val="black"/>
              </a:solidFill>
              <a:latin typeface="標楷體" pitchFamily="65" charset="-120"/>
              <a:ea typeface="標楷體" pitchFamily="65" charset="-120"/>
              <a:cs typeface="Times New Roman" pitchFamily="18" charset="0"/>
            </a:endParaRPr>
          </a:p>
          <a:p>
            <a:pPr indent="533400" eaLnBrk="0" fontAlgn="base" hangingPunct="0">
              <a:spcBef>
                <a:spcPct val="0"/>
              </a:spcBef>
              <a:spcAft>
                <a:spcPct val="0"/>
              </a:spcAft>
            </a:pPr>
            <a:endParaRPr kumimoji="1" lang="en-US" altLang="zh-TW" sz="1200" dirty="0">
              <a:solidFill>
                <a:prstClr val="black"/>
              </a:solidFill>
              <a:latin typeface="標楷體" pitchFamily="65" charset="-120"/>
              <a:ea typeface="標楷體" pitchFamily="65" charset="-120"/>
              <a:cs typeface="Times New Roman" pitchFamily="18" charset="0"/>
            </a:endParaRPr>
          </a:p>
          <a:p>
            <a:pPr indent="533400" eaLnBrk="0" fontAlgn="base" hangingPunct="0">
              <a:spcBef>
                <a:spcPct val="0"/>
              </a:spcBef>
              <a:spcAft>
                <a:spcPct val="0"/>
              </a:spcAft>
            </a:pPr>
            <a:endParaRPr kumimoji="1" lang="en-US" altLang="zh-TW" sz="1200" dirty="0">
              <a:solidFill>
                <a:prstClr val="black"/>
              </a:solidFill>
              <a:latin typeface="標楷體" pitchFamily="65" charset="-120"/>
              <a:ea typeface="標楷體" pitchFamily="65" charset="-120"/>
              <a:cs typeface="Times New Roman" pitchFamily="18" charset="0"/>
            </a:endParaRPr>
          </a:p>
          <a:p>
            <a:pPr indent="533400" eaLnBrk="0" fontAlgn="base" hangingPunct="0">
              <a:spcBef>
                <a:spcPct val="0"/>
              </a:spcBef>
              <a:spcAft>
                <a:spcPct val="0"/>
              </a:spcAft>
            </a:pPr>
            <a:endParaRPr kumimoji="1" lang="en-US" altLang="zh-TW" sz="1200" dirty="0">
              <a:solidFill>
                <a:prstClr val="black"/>
              </a:solidFill>
              <a:latin typeface="標楷體" pitchFamily="65" charset="-120"/>
              <a:ea typeface="標楷體" pitchFamily="65" charset="-120"/>
              <a:cs typeface="Times New Roman" pitchFamily="18" charset="0"/>
            </a:endParaRPr>
          </a:p>
          <a:p>
            <a:pPr indent="533400" eaLnBrk="0" fontAlgn="base" hangingPunct="0">
              <a:spcBef>
                <a:spcPct val="0"/>
              </a:spcBef>
              <a:spcAft>
                <a:spcPct val="0"/>
              </a:spcAft>
            </a:pPr>
            <a:endParaRPr kumimoji="1" lang="en-US" altLang="zh-TW" sz="1200" dirty="0">
              <a:solidFill>
                <a:prstClr val="black"/>
              </a:solidFill>
              <a:latin typeface="標楷體" pitchFamily="65" charset="-120"/>
              <a:ea typeface="標楷體" pitchFamily="65" charset="-120"/>
              <a:cs typeface="Times New Roman" pitchFamily="18" charset="0"/>
            </a:endParaRPr>
          </a:p>
          <a:p>
            <a:pPr indent="533400" eaLnBrk="0" fontAlgn="base" hangingPunct="0">
              <a:spcBef>
                <a:spcPct val="0"/>
              </a:spcBef>
              <a:spcAft>
                <a:spcPct val="0"/>
              </a:spcAft>
            </a:pPr>
            <a:endParaRPr kumimoji="1" lang="en-US" altLang="zh-TW" sz="1200" dirty="0">
              <a:solidFill>
                <a:prstClr val="black"/>
              </a:solidFill>
              <a:latin typeface="標楷體" pitchFamily="65" charset="-120"/>
              <a:ea typeface="標楷體" pitchFamily="65" charset="-120"/>
              <a:cs typeface="Times New Roman" pitchFamily="18" charset="0"/>
            </a:endParaRPr>
          </a:p>
          <a:p>
            <a:pPr indent="533400" eaLnBrk="0" fontAlgn="base" hangingPunct="0">
              <a:spcBef>
                <a:spcPct val="0"/>
              </a:spcBef>
              <a:spcAft>
                <a:spcPct val="0"/>
              </a:spcAft>
            </a:pPr>
            <a:endParaRPr kumimoji="1" lang="en-US" altLang="zh-TW" sz="1200" dirty="0">
              <a:solidFill>
                <a:prstClr val="black"/>
              </a:solidFill>
              <a:latin typeface="標楷體" pitchFamily="65" charset="-120"/>
              <a:ea typeface="標楷體" pitchFamily="65" charset="-120"/>
              <a:cs typeface="Times New Roman" pitchFamily="18" charset="0"/>
            </a:endParaRPr>
          </a:p>
          <a:p>
            <a:pPr indent="533400" eaLnBrk="0" fontAlgn="base" hangingPunct="0">
              <a:spcBef>
                <a:spcPct val="0"/>
              </a:spcBef>
              <a:spcAft>
                <a:spcPct val="0"/>
              </a:spcAft>
            </a:pPr>
            <a:r>
              <a:rPr kumimoji="1" lang="zh-TW" altLang="en-US" sz="1200" dirty="0">
                <a:solidFill>
                  <a:prstClr val="black"/>
                </a:solidFill>
                <a:latin typeface="標楷體" pitchFamily="65" charset="-120"/>
                <a:ea typeface="標楷體" pitchFamily="65" charset="-120"/>
                <a:cs typeface="Times New Roman" pitchFamily="18" charset="0"/>
              </a:rPr>
              <a:t>局長                      課長                承辦人               年   月    日</a:t>
            </a:r>
            <a:endParaRPr kumimoji="1" lang="zh-TW" altLang="en-US" dirty="0">
              <a:solidFill>
                <a:prstClr val="black"/>
              </a:solidFill>
              <a:latin typeface="Arial" pitchFamily="34" charset="0"/>
              <a:cs typeface="新細明體" pitchFamily="18" charset="-120"/>
            </a:endParaRPr>
          </a:p>
        </p:txBody>
      </p:sp>
      <p:sp>
        <p:nvSpPr>
          <p:cNvPr id="2" name="投影片編號版面配置區 1"/>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125</a:t>
            </a:fld>
            <a:endParaRPr lang="zh-TW" altLang="en-US">
              <a:solidFill>
                <a:srgbClr val="04617B">
                  <a:shade val="90000"/>
                </a:srgbClr>
              </a:solidFill>
            </a:endParaRPr>
          </a:p>
        </p:txBody>
      </p:sp>
    </p:spTree>
    <p:extLst>
      <p:ext uri="{BB962C8B-B14F-4D97-AF65-F5344CB8AC3E}">
        <p14:creationId xmlns:p14="http://schemas.microsoft.com/office/powerpoint/2010/main" val="309132766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60648"/>
            <a:ext cx="8640960" cy="1143000"/>
          </a:xfrm>
        </p:spPr>
        <p:txBody>
          <a:bodyPr>
            <a:normAutofit/>
          </a:bodyPr>
          <a:lstStyle/>
          <a:p>
            <a:r>
              <a:rPr lang="zh-TW" altLang="en-US" b="1" dirty="0" smtClean="0">
                <a:solidFill>
                  <a:schemeClr val="tx1"/>
                </a:solidFill>
                <a:latin typeface="標楷體" pitchFamily="65" charset="-120"/>
                <a:ea typeface="標楷體" pitchFamily="65" charset="-120"/>
              </a:rPr>
              <a:t>二十一、農地套繪註記與解除</a:t>
            </a:r>
            <a:endParaRPr lang="zh-TW" altLang="en-US" sz="3900"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251520" y="1484784"/>
            <a:ext cx="8424936" cy="4389120"/>
          </a:xfrm>
        </p:spPr>
        <p:txBody>
          <a:bodyPr>
            <a:noAutofit/>
          </a:bodyPr>
          <a:lstStyle/>
          <a:p>
            <a:pPr marL="0" indent="0">
              <a:buNone/>
            </a:pPr>
            <a:r>
              <a:rPr lang="zh-TW" altLang="en-US" sz="3200" b="1" dirty="0" smtClean="0">
                <a:solidFill>
                  <a:srgbClr val="FF0000"/>
                </a:solidFill>
                <a:latin typeface="標楷體" pitchFamily="65" charset="-120"/>
                <a:ea typeface="標楷體" pitchFamily="65" charset="-120"/>
              </a:rPr>
              <a:t>依據</a:t>
            </a:r>
            <a:r>
              <a:rPr lang="en-US" altLang="zh-TW" sz="3200" b="1" dirty="0" smtClean="0">
                <a:solidFill>
                  <a:srgbClr val="FF0000"/>
                </a:solidFill>
                <a:latin typeface="標楷體" pitchFamily="65" charset="-120"/>
                <a:ea typeface="標楷體" pitchFamily="65" charset="-120"/>
              </a:rPr>
              <a:t>:</a:t>
            </a:r>
            <a:r>
              <a:rPr lang="zh-TW" altLang="en-US" sz="3200" b="1" dirty="0" smtClean="0">
                <a:solidFill>
                  <a:srgbClr val="FF0000"/>
                </a:solidFill>
                <a:latin typeface="標楷體" pitchFamily="65" charset="-120"/>
                <a:ea typeface="標楷體" pitchFamily="65" charset="-120"/>
              </a:rPr>
              <a:t>農舍興建辦法第十二條</a:t>
            </a:r>
            <a:endParaRPr lang="en-US" altLang="zh-TW" sz="3200" b="1" dirty="0">
              <a:solidFill>
                <a:srgbClr val="FF0000"/>
              </a:solidFill>
              <a:latin typeface="標楷體" pitchFamily="65" charset="-120"/>
              <a:ea typeface="標楷體" pitchFamily="65" charset="-120"/>
            </a:endParaRPr>
          </a:p>
          <a:p>
            <a:pPr marL="0" indent="0">
              <a:buNone/>
            </a:pPr>
            <a:r>
              <a:rPr lang="zh-TW" altLang="en-US" sz="2800" b="1" dirty="0" smtClean="0">
                <a:latin typeface="標楷體" pitchFamily="65" charset="-120"/>
                <a:ea typeface="標楷體" pitchFamily="65" charset="-120"/>
              </a:rPr>
              <a:t>已</a:t>
            </a:r>
            <a:r>
              <a:rPr lang="zh-TW" altLang="en-US" sz="2800" b="1" dirty="0">
                <a:latin typeface="標楷體" pitchFamily="65" charset="-120"/>
                <a:ea typeface="標楷體" pitchFamily="65" charset="-120"/>
              </a:rPr>
              <a:t>申請興建農舍領有使用執照之農業用地經套繪管制，除符合下列情形</a:t>
            </a:r>
            <a:r>
              <a:rPr lang="zh-TW" altLang="en-US" sz="2800" b="1" dirty="0" smtClean="0">
                <a:latin typeface="標楷體" pitchFamily="65" charset="-120"/>
                <a:ea typeface="標楷體" pitchFamily="65" charset="-120"/>
              </a:rPr>
              <a:t>之一</a:t>
            </a:r>
            <a:r>
              <a:rPr lang="zh-TW" altLang="en-US" sz="2800" b="1" dirty="0">
                <a:latin typeface="標楷體" pitchFamily="65" charset="-120"/>
                <a:ea typeface="標楷體" pitchFamily="65" charset="-120"/>
              </a:rPr>
              <a:t>者外</a:t>
            </a:r>
            <a:r>
              <a:rPr lang="zh-TW" altLang="en-US" sz="2400" b="1" dirty="0">
                <a:latin typeface="標楷體" pitchFamily="65" charset="-120"/>
                <a:ea typeface="標楷體" pitchFamily="65" charset="-120"/>
              </a:rPr>
              <a:t>，</a:t>
            </a:r>
            <a:r>
              <a:rPr lang="zh-TW" altLang="en-US" sz="3200" b="1" dirty="0">
                <a:solidFill>
                  <a:srgbClr val="FF0000"/>
                </a:solidFill>
                <a:latin typeface="標楷體" pitchFamily="65" charset="-120"/>
                <a:ea typeface="標楷體" pitchFamily="65" charset="-120"/>
              </a:rPr>
              <a:t>不得解除：</a:t>
            </a:r>
            <a:r>
              <a:rPr lang="zh-TW" altLang="en-US" sz="2400" b="1" dirty="0">
                <a:latin typeface="標楷體" pitchFamily="65" charset="-120"/>
                <a:ea typeface="標楷體" pitchFamily="65" charset="-120"/>
              </a:rPr>
              <a:t/>
            </a:r>
            <a:br>
              <a:rPr lang="zh-TW" altLang="en-US" sz="2400" b="1" dirty="0">
                <a:latin typeface="標楷體" pitchFamily="65" charset="-120"/>
                <a:ea typeface="標楷體" pitchFamily="65" charset="-120"/>
              </a:rPr>
            </a:b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一</a:t>
            </a:r>
            <a:r>
              <a:rPr lang="en-US" altLang="zh-TW" sz="3200" b="1" dirty="0" smtClean="0">
                <a:latin typeface="標楷體" pitchFamily="65" charset="-120"/>
                <a:ea typeface="標楷體" pitchFamily="65" charset="-120"/>
              </a:rPr>
              <a:t>)</a:t>
            </a:r>
            <a:r>
              <a:rPr lang="zh-TW" altLang="en-US" sz="3200" b="1" dirty="0" smtClean="0">
                <a:solidFill>
                  <a:srgbClr val="FF0000"/>
                </a:solidFill>
                <a:latin typeface="標楷體" pitchFamily="65" charset="-120"/>
                <a:ea typeface="標楷體" pitchFamily="65" charset="-120"/>
              </a:rPr>
              <a:t>農舍</a:t>
            </a:r>
            <a:r>
              <a:rPr lang="zh-TW" altLang="en-US" sz="3200" b="1" dirty="0">
                <a:solidFill>
                  <a:srgbClr val="FF0000"/>
                </a:solidFill>
                <a:latin typeface="標楷體" pitchFamily="65" charset="-120"/>
                <a:ea typeface="標楷體" pitchFamily="65" charset="-120"/>
              </a:rPr>
              <a:t>坐落</a:t>
            </a:r>
            <a:r>
              <a:rPr lang="zh-TW" altLang="en-US" sz="3200" b="1" dirty="0">
                <a:latin typeface="標楷體" pitchFamily="65" charset="-120"/>
                <a:ea typeface="標楷體" pitchFamily="65" charset="-120"/>
              </a:rPr>
              <a:t>之農業用地已</a:t>
            </a:r>
            <a:r>
              <a:rPr lang="zh-TW" altLang="en-US" sz="3200" b="1" dirty="0">
                <a:solidFill>
                  <a:srgbClr val="FF0000"/>
                </a:solidFill>
                <a:latin typeface="標楷體" pitchFamily="65" charset="-120"/>
                <a:ea typeface="標楷體" pitchFamily="65" charset="-120"/>
              </a:rPr>
              <a:t>變更</a:t>
            </a:r>
            <a:r>
              <a:rPr lang="zh-TW" altLang="en-US" sz="3200" b="1" dirty="0">
                <a:latin typeface="標楷體" pitchFamily="65" charset="-120"/>
                <a:ea typeface="標楷體" pitchFamily="65" charset="-120"/>
              </a:rPr>
              <a:t>為</a:t>
            </a:r>
            <a:r>
              <a:rPr lang="zh-TW" altLang="en-US" sz="3200" b="1" dirty="0">
                <a:solidFill>
                  <a:srgbClr val="FF0000"/>
                </a:solidFill>
                <a:latin typeface="標楷體" pitchFamily="65" charset="-120"/>
                <a:ea typeface="標楷體" pitchFamily="65" charset="-120"/>
              </a:rPr>
              <a:t>非農業用地</a:t>
            </a:r>
            <a:r>
              <a:rPr lang="zh-TW" altLang="en-US" sz="3200" b="1" dirty="0">
                <a:latin typeface="標楷體" pitchFamily="65" charset="-120"/>
                <a:ea typeface="標楷體" pitchFamily="65" charset="-120"/>
              </a:rPr>
              <a:t>。</a:t>
            </a:r>
            <a:br>
              <a:rPr lang="zh-TW" altLang="en-US" sz="3200" b="1" dirty="0">
                <a:latin typeface="標楷體" pitchFamily="65" charset="-120"/>
                <a:ea typeface="標楷體" pitchFamily="65" charset="-120"/>
              </a:rPr>
            </a:br>
            <a:r>
              <a:rPr lang="en-US" altLang="zh-TW" sz="3200" b="1" dirty="0" smtClean="0">
                <a:solidFill>
                  <a:srgbClr val="FF0000"/>
                </a:solidFill>
                <a:latin typeface="標楷體" pitchFamily="65" charset="-120"/>
                <a:ea typeface="標楷體" pitchFamily="65" charset="-120"/>
              </a:rPr>
              <a:t>(</a:t>
            </a:r>
            <a:r>
              <a:rPr lang="zh-TW" altLang="en-US" sz="3200" b="1" dirty="0" smtClean="0">
                <a:solidFill>
                  <a:srgbClr val="FF0000"/>
                </a:solidFill>
                <a:latin typeface="標楷體" pitchFamily="65" charset="-120"/>
                <a:ea typeface="標楷體" pitchFamily="65" charset="-120"/>
              </a:rPr>
              <a:t>二</a:t>
            </a:r>
            <a:r>
              <a:rPr lang="en-US" altLang="zh-TW" sz="3200" b="1" dirty="0" smtClean="0">
                <a:solidFill>
                  <a:srgbClr val="FF0000"/>
                </a:solidFill>
                <a:latin typeface="標楷體" pitchFamily="65" charset="-120"/>
                <a:ea typeface="標楷體" pitchFamily="65" charset="-120"/>
              </a:rPr>
              <a:t>)</a:t>
            </a:r>
            <a:r>
              <a:rPr lang="zh-TW" altLang="en-US" sz="3200" b="1" dirty="0" smtClean="0">
                <a:solidFill>
                  <a:srgbClr val="FF0000"/>
                </a:solidFill>
                <a:latin typeface="標楷體" pitchFamily="65" charset="-120"/>
                <a:ea typeface="標楷體" pitchFamily="65" charset="-120"/>
              </a:rPr>
              <a:t>非</a:t>
            </a:r>
            <a:r>
              <a:rPr lang="zh-TW" altLang="en-US" sz="3200" b="1" dirty="0">
                <a:solidFill>
                  <a:srgbClr val="FF0000"/>
                </a:solidFill>
                <a:latin typeface="標楷體" pitchFamily="65" charset="-120"/>
                <a:ea typeface="標楷體" pitchFamily="65" charset="-120"/>
              </a:rPr>
              <a:t>屬農舍坐落之農業用地已變更為非</a:t>
            </a:r>
            <a:r>
              <a:rPr lang="zh-TW" altLang="en-US" sz="3200" b="1" dirty="0" smtClean="0">
                <a:solidFill>
                  <a:srgbClr val="FF0000"/>
                </a:solidFill>
                <a:latin typeface="標楷體" pitchFamily="65" charset="-120"/>
                <a:ea typeface="標楷體" pitchFamily="65" charset="-120"/>
              </a:rPr>
              <a:t>農業</a:t>
            </a:r>
            <a:endParaRPr lang="en-US" altLang="zh-TW" sz="3200" b="1" dirty="0" smtClean="0">
              <a:solidFill>
                <a:srgbClr val="FF0000"/>
              </a:solidFill>
              <a:latin typeface="標楷體" pitchFamily="65" charset="-120"/>
              <a:ea typeface="標楷體" pitchFamily="65" charset="-120"/>
            </a:endParaRPr>
          </a:p>
          <a:p>
            <a:pPr marL="0" indent="0">
              <a:buNone/>
            </a:pPr>
            <a:r>
              <a:rPr lang="en-US" altLang="zh-TW" sz="3200" b="1" dirty="0">
                <a:solidFill>
                  <a:srgbClr val="FF0000"/>
                </a:solidFill>
                <a:latin typeface="標楷體" pitchFamily="65" charset="-120"/>
                <a:ea typeface="標楷體" pitchFamily="65" charset="-120"/>
              </a:rPr>
              <a:t> </a:t>
            </a:r>
            <a:r>
              <a:rPr lang="en-US" altLang="zh-TW" sz="3200" b="1" dirty="0" smtClean="0">
                <a:solidFill>
                  <a:srgbClr val="FF0000"/>
                </a:solidFill>
                <a:latin typeface="標楷體" pitchFamily="65" charset="-120"/>
                <a:ea typeface="標楷體" pitchFamily="65" charset="-120"/>
              </a:rPr>
              <a:t>   </a:t>
            </a:r>
            <a:r>
              <a:rPr lang="zh-TW" altLang="en-US" sz="3200" b="1" dirty="0" smtClean="0">
                <a:solidFill>
                  <a:srgbClr val="FF0000"/>
                </a:solidFill>
                <a:latin typeface="標楷體" pitchFamily="65" charset="-120"/>
                <a:ea typeface="標楷體" pitchFamily="65" charset="-120"/>
              </a:rPr>
              <a:t>用地</a:t>
            </a:r>
            <a:r>
              <a:rPr lang="zh-TW" altLang="en-US" sz="2400" b="1" dirty="0">
                <a:solidFill>
                  <a:srgbClr val="FF0000"/>
                </a:solidFill>
                <a:latin typeface="標楷體" pitchFamily="65" charset="-120"/>
                <a:ea typeface="標楷體" pitchFamily="65" charset="-120"/>
              </a:rPr>
              <a:t>。</a:t>
            </a:r>
            <a:r>
              <a:rPr lang="zh-TW" altLang="en-US" sz="2400" b="1" dirty="0">
                <a:latin typeface="標楷體" pitchFamily="65" charset="-120"/>
                <a:ea typeface="標楷體" pitchFamily="65" charset="-120"/>
              </a:rPr>
              <a:t/>
            </a:r>
            <a:br>
              <a:rPr lang="zh-TW" altLang="en-US" sz="2400" b="1" dirty="0">
                <a:latin typeface="標楷體" pitchFamily="65" charset="-120"/>
                <a:ea typeface="標楷體" pitchFamily="65" charset="-120"/>
              </a:rPr>
            </a:b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三</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農舍</a:t>
            </a:r>
            <a:r>
              <a:rPr lang="zh-TW" altLang="en-US" sz="2800" b="1" dirty="0">
                <a:latin typeface="標楷體" pitchFamily="65" charset="-120"/>
                <a:ea typeface="標楷體" pitchFamily="65" charset="-120"/>
              </a:rPr>
              <a:t>用地面積與農業用地面積</a:t>
            </a:r>
            <a:r>
              <a:rPr lang="zh-TW" altLang="en-US" sz="2800" b="1" dirty="0">
                <a:solidFill>
                  <a:srgbClr val="FF0000"/>
                </a:solidFill>
                <a:latin typeface="標楷體" pitchFamily="65" charset="-120"/>
                <a:ea typeface="標楷體" pitchFamily="65" charset="-120"/>
              </a:rPr>
              <a:t>比例符合法令規定</a:t>
            </a:r>
            <a:r>
              <a:rPr lang="zh-TW" altLang="en-US" sz="2800" b="1" dirty="0" smtClean="0">
                <a:latin typeface="標楷體" pitchFamily="65" charset="-120"/>
                <a:ea typeface="標楷體" pitchFamily="65" charset="-120"/>
              </a:rPr>
              <a:t>，</a:t>
            </a:r>
            <a:endParaRPr lang="en-US" altLang="zh-TW" sz="2800" b="1" dirty="0" smtClean="0">
              <a:latin typeface="標楷體" pitchFamily="65" charset="-120"/>
              <a:ea typeface="標楷體" pitchFamily="65" charset="-120"/>
            </a:endParaRPr>
          </a:p>
          <a:p>
            <a:pPr marL="0" indent="0">
              <a:buNone/>
            </a:pPr>
            <a:r>
              <a:rPr lang="en-US" altLang="zh-TW" sz="2800" b="1" dirty="0">
                <a:latin typeface="標楷體" pitchFamily="65" charset="-120"/>
                <a:ea typeface="標楷體" pitchFamily="65" charset="-120"/>
              </a:rPr>
              <a:t> </a:t>
            </a:r>
            <a:r>
              <a:rPr lang="en-US" altLang="zh-TW" sz="2800" b="1" dirty="0" smtClean="0">
                <a:latin typeface="標楷體" pitchFamily="65" charset="-120"/>
                <a:ea typeface="標楷體" pitchFamily="65" charset="-120"/>
              </a:rPr>
              <a:t>   </a:t>
            </a:r>
            <a:r>
              <a:rPr lang="zh-TW" altLang="en-US" sz="2800" b="1" dirty="0" smtClean="0">
                <a:latin typeface="標楷體" pitchFamily="65" charset="-120"/>
                <a:ea typeface="標楷體" pitchFamily="65" charset="-120"/>
              </a:rPr>
              <a:t>經</a:t>
            </a:r>
            <a:r>
              <a:rPr lang="zh-TW" altLang="en-US" sz="2800" b="1" dirty="0">
                <a:latin typeface="標楷體" pitchFamily="65" charset="-120"/>
                <a:ea typeface="標楷體" pitchFamily="65" charset="-120"/>
              </a:rPr>
              <a:t>依</a:t>
            </a:r>
            <a:r>
              <a:rPr lang="zh-TW" altLang="en-US" sz="3200" b="1" dirty="0" smtClean="0">
                <a:solidFill>
                  <a:srgbClr val="FF0000"/>
                </a:solidFill>
                <a:latin typeface="標楷體" pitchFamily="65" charset="-120"/>
                <a:ea typeface="標楷體" pitchFamily="65" charset="-120"/>
              </a:rPr>
              <a:t>變更</a:t>
            </a:r>
            <a:r>
              <a:rPr lang="zh-TW" altLang="en-US" sz="3200" b="1" dirty="0">
                <a:solidFill>
                  <a:srgbClr val="FF0000"/>
                </a:solidFill>
                <a:latin typeface="標楷體" pitchFamily="65" charset="-120"/>
                <a:ea typeface="標楷體" pitchFamily="65" charset="-120"/>
              </a:rPr>
              <a:t>使用</a:t>
            </a:r>
            <a:r>
              <a:rPr lang="zh-TW" altLang="en-US" sz="3200" b="1" dirty="0" smtClean="0">
                <a:solidFill>
                  <a:srgbClr val="FF0000"/>
                </a:solidFill>
                <a:latin typeface="標楷體" pitchFamily="65" charset="-120"/>
                <a:ea typeface="標楷體" pitchFamily="65" charset="-120"/>
              </a:rPr>
              <a:t>執照程序</a:t>
            </a:r>
            <a:r>
              <a:rPr lang="zh-TW" altLang="en-US" sz="2800" b="1" dirty="0">
                <a:latin typeface="標楷體" pitchFamily="65" charset="-120"/>
                <a:ea typeface="標楷體" pitchFamily="65" charset="-120"/>
              </a:rPr>
              <a:t>申請</a:t>
            </a:r>
            <a:r>
              <a:rPr lang="zh-TW" altLang="en-US" sz="2800" b="1" dirty="0">
                <a:solidFill>
                  <a:srgbClr val="FF0000"/>
                </a:solidFill>
                <a:latin typeface="標楷體" pitchFamily="65" charset="-120"/>
                <a:ea typeface="標楷體" pitchFamily="65" charset="-120"/>
              </a:rPr>
              <a:t>解除套繪管制</a:t>
            </a:r>
            <a:r>
              <a:rPr lang="zh-TW" altLang="en-US" sz="2800" b="1" dirty="0">
                <a:latin typeface="標楷體" pitchFamily="65" charset="-120"/>
                <a:ea typeface="標楷體" pitchFamily="65" charset="-120"/>
              </a:rPr>
              <a:t>後</a:t>
            </a:r>
            <a:r>
              <a:rPr lang="zh-TW" altLang="en-US" sz="2800" b="1" dirty="0" smtClean="0">
                <a:latin typeface="標楷體" pitchFamily="65" charset="-120"/>
                <a:ea typeface="標楷體" pitchFamily="65" charset="-120"/>
              </a:rPr>
              <a:t>，</a:t>
            </a:r>
            <a:endParaRPr lang="en-US" altLang="zh-TW" sz="2800" b="1" dirty="0" smtClean="0">
              <a:latin typeface="標楷體" pitchFamily="65" charset="-120"/>
              <a:ea typeface="標楷體" pitchFamily="65" charset="-120"/>
            </a:endParaRPr>
          </a:p>
          <a:p>
            <a:pPr marL="0" indent="0">
              <a:buNone/>
            </a:pPr>
            <a:r>
              <a:rPr lang="en-US" altLang="zh-TW" sz="2800" b="1" dirty="0">
                <a:latin typeface="標楷體" pitchFamily="65" charset="-120"/>
                <a:ea typeface="標楷體" pitchFamily="65" charset="-120"/>
              </a:rPr>
              <a:t> </a:t>
            </a:r>
            <a:r>
              <a:rPr lang="en-US" altLang="zh-TW" sz="2800" b="1" dirty="0" smtClean="0">
                <a:latin typeface="標楷體" pitchFamily="65" charset="-120"/>
                <a:ea typeface="標楷體" pitchFamily="65" charset="-120"/>
              </a:rPr>
              <a:t>   </a:t>
            </a:r>
            <a:r>
              <a:rPr lang="zh-TW" altLang="en-US" sz="2800" b="1" dirty="0" smtClean="0">
                <a:latin typeface="標楷體" pitchFamily="65" charset="-120"/>
                <a:ea typeface="標楷體" pitchFamily="65" charset="-120"/>
              </a:rPr>
              <a:t>該</a:t>
            </a:r>
            <a:r>
              <a:rPr lang="zh-TW" altLang="en-US" sz="2800" b="1" dirty="0">
                <a:latin typeface="標楷體" pitchFamily="65" charset="-120"/>
                <a:ea typeface="標楷體" pitchFamily="65" charset="-120"/>
              </a:rPr>
              <a:t>農業用地</a:t>
            </a:r>
            <a:r>
              <a:rPr lang="zh-TW" altLang="en-US" sz="2800" b="1" dirty="0" smtClean="0">
                <a:latin typeface="標楷體" pitchFamily="65" charset="-120"/>
                <a:ea typeface="標楷體" pitchFamily="65" charset="-120"/>
              </a:rPr>
              <a:t>面積仍達</a:t>
            </a:r>
            <a:r>
              <a:rPr lang="en-US" altLang="zh-TW" sz="2800" b="1" dirty="0" smtClean="0">
                <a:solidFill>
                  <a:srgbClr val="FF0000"/>
                </a:solidFill>
                <a:latin typeface="標楷體" pitchFamily="65" charset="-120"/>
                <a:ea typeface="標楷體" pitchFamily="65" charset="-120"/>
              </a:rPr>
              <a:t>0.25</a:t>
            </a:r>
            <a:r>
              <a:rPr lang="zh-TW" altLang="en-US" sz="2800" b="1" dirty="0" smtClean="0">
                <a:solidFill>
                  <a:srgbClr val="FF0000"/>
                </a:solidFill>
                <a:latin typeface="標楷體" pitchFamily="65" charset="-120"/>
                <a:ea typeface="標楷體" pitchFamily="65" charset="-120"/>
              </a:rPr>
              <a:t>公頃以上</a:t>
            </a:r>
            <a:r>
              <a:rPr lang="zh-TW" altLang="en-US" sz="2800" b="1" dirty="0" smtClean="0">
                <a:latin typeface="標楷體" pitchFamily="65" charset="-120"/>
                <a:ea typeface="標楷體" pitchFamily="65" charset="-120"/>
              </a:rPr>
              <a:t>。</a:t>
            </a:r>
            <a:endParaRPr lang="en-US" altLang="zh-TW" sz="28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126</a:t>
            </a:fld>
            <a:endParaRPr lang="zh-TW" altLang="en-US">
              <a:solidFill>
                <a:srgbClr val="04617B">
                  <a:shade val="90000"/>
                </a:srgbClr>
              </a:solidFill>
            </a:endParaRPr>
          </a:p>
        </p:txBody>
      </p:sp>
    </p:spTree>
    <p:extLst>
      <p:ext uri="{BB962C8B-B14F-4D97-AF65-F5344CB8AC3E}">
        <p14:creationId xmlns:p14="http://schemas.microsoft.com/office/powerpoint/2010/main" val="140615581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二十一、</a:t>
            </a:r>
            <a:r>
              <a:rPr lang="zh-TW" altLang="en-US" b="1" dirty="0" smtClean="0">
                <a:solidFill>
                  <a:srgbClr val="FF0000"/>
                </a:solidFill>
                <a:latin typeface="標楷體" pitchFamily="65" charset="-120"/>
                <a:ea typeface="標楷體" pitchFamily="65" charset="-120"/>
              </a:rPr>
              <a:t>變更型解套繪</a:t>
            </a:r>
            <a:endParaRPr lang="zh-TW" altLang="en-US" b="1"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pPr marL="0" indent="0">
              <a:buNone/>
            </a:pPr>
            <a:endParaRPr lang="en-US" altLang="zh-TW" sz="4400" dirty="0" smtClean="0">
              <a:latin typeface="標楷體" pitchFamily="65" charset="-120"/>
              <a:ea typeface="標楷體" pitchFamily="65" charset="-120"/>
            </a:endParaRPr>
          </a:p>
          <a:p>
            <a:pPr marL="0" indent="0">
              <a:buNone/>
            </a:pPr>
            <a:r>
              <a:rPr lang="en-US" altLang="zh-TW" sz="4400" b="1" dirty="0" smtClean="0">
                <a:latin typeface="標楷體" pitchFamily="65" charset="-120"/>
                <a:ea typeface="標楷體" pitchFamily="65" charset="-120"/>
              </a:rPr>
              <a:t>(</a:t>
            </a:r>
            <a:r>
              <a:rPr lang="zh-TW" altLang="en-US" sz="4400" b="1" dirty="0" smtClean="0">
                <a:latin typeface="標楷體" pitchFamily="65" charset="-120"/>
                <a:ea typeface="標楷體" pitchFamily="65" charset="-120"/>
              </a:rPr>
              <a:t>一</a:t>
            </a:r>
            <a:r>
              <a:rPr lang="en-US" altLang="zh-TW" sz="4400" b="1" dirty="0" smtClean="0">
                <a:latin typeface="標楷體" pitchFamily="65" charset="-120"/>
                <a:ea typeface="標楷體" pitchFamily="65" charset="-120"/>
              </a:rPr>
              <a:t>)</a:t>
            </a:r>
            <a:r>
              <a:rPr lang="zh-TW" altLang="en-US" sz="4400" b="1" dirty="0" smtClean="0">
                <a:latin typeface="標楷體" pitchFamily="65" charset="-120"/>
                <a:ea typeface="標楷體" pitchFamily="65" charset="-120"/>
              </a:rPr>
              <a:t>農舍</a:t>
            </a:r>
            <a:r>
              <a:rPr lang="zh-TW" altLang="en-US" sz="4400" b="1" dirty="0" smtClean="0">
                <a:solidFill>
                  <a:srgbClr val="FF0000"/>
                </a:solidFill>
                <a:latin typeface="標楷體" pitchFamily="65" charset="-120"/>
                <a:ea typeface="標楷體" pitchFamily="65" charset="-120"/>
              </a:rPr>
              <a:t>坐落地</a:t>
            </a:r>
            <a:r>
              <a:rPr lang="zh-TW" altLang="en-US" sz="4400" b="1" dirty="0" smtClean="0">
                <a:latin typeface="標楷體" pitchFamily="65" charset="-120"/>
                <a:ea typeface="標楷體" pitchFamily="65" charset="-120"/>
              </a:rPr>
              <a:t>變更</a:t>
            </a:r>
            <a:r>
              <a:rPr lang="zh-TW" altLang="en-US" sz="4400" b="1" dirty="0" smtClean="0">
                <a:solidFill>
                  <a:srgbClr val="FF0000"/>
                </a:solidFill>
                <a:latin typeface="標楷體" pitchFamily="65" charset="-120"/>
                <a:ea typeface="標楷體" pitchFamily="65" charset="-120"/>
              </a:rPr>
              <a:t>建地</a:t>
            </a:r>
            <a:endParaRPr lang="en-US" altLang="zh-TW" sz="4400" b="1" dirty="0" smtClean="0">
              <a:solidFill>
                <a:srgbClr val="FF0000"/>
              </a:solidFill>
              <a:latin typeface="標楷體" pitchFamily="65" charset="-120"/>
              <a:ea typeface="標楷體" pitchFamily="65" charset="-120"/>
            </a:endParaRPr>
          </a:p>
          <a:p>
            <a:pPr marL="0" indent="0">
              <a:buNone/>
            </a:pPr>
            <a:r>
              <a:rPr lang="en-US" altLang="zh-TW" sz="4400" b="1" dirty="0">
                <a:latin typeface="標楷體" pitchFamily="65" charset="-120"/>
                <a:ea typeface="標楷體" pitchFamily="65" charset="-120"/>
              </a:rPr>
              <a:t> </a:t>
            </a:r>
            <a:r>
              <a:rPr lang="en-US" altLang="zh-TW" sz="4400" b="1" dirty="0" smtClean="0">
                <a:latin typeface="標楷體" pitchFamily="65" charset="-120"/>
                <a:ea typeface="標楷體" pitchFamily="65" charset="-120"/>
              </a:rPr>
              <a:t>   </a:t>
            </a:r>
            <a:r>
              <a:rPr lang="zh-TW" altLang="zh-TW" sz="4400" b="1" dirty="0" smtClean="0">
                <a:latin typeface="標楷體" pitchFamily="65" charset="-120"/>
                <a:ea typeface="標楷體" pitchFamily="65" charset="-120"/>
              </a:rPr>
              <a:t>→</a:t>
            </a:r>
            <a:r>
              <a:rPr lang="zh-TW" altLang="en-US" sz="4400" b="1" dirty="0" smtClean="0">
                <a:solidFill>
                  <a:srgbClr val="FF0000"/>
                </a:solidFill>
                <a:latin typeface="標楷體" pitchFamily="65" charset="-120"/>
                <a:ea typeface="標楷體" pitchFamily="65" charset="-120"/>
              </a:rPr>
              <a:t>坐落地、法定空地→均解 </a:t>
            </a:r>
            <a:endParaRPr lang="en-US" altLang="zh-TW" sz="4400" b="1" dirty="0" smtClean="0">
              <a:solidFill>
                <a:srgbClr val="FF0000"/>
              </a:solidFill>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127</a:t>
            </a:fld>
            <a:endParaRPr lang="zh-TW" altLang="en-US">
              <a:solidFill>
                <a:srgbClr val="04617B">
                  <a:shade val="90000"/>
                </a:srgbClr>
              </a:solidFill>
            </a:endParaRPr>
          </a:p>
        </p:txBody>
      </p:sp>
    </p:spTree>
    <p:extLst>
      <p:ext uri="{BB962C8B-B14F-4D97-AF65-F5344CB8AC3E}">
        <p14:creationId xmlns:p14="http://schemas.microsoft.com/office/powerpoint/2010/main" val="59226144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二十一、變更型解套繪</a:t>
            </a:r>
            <a:endParaRPr lang="zh-TW" altLang="en-US"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pPr marL="0" indent="0">
              <a:buNone/>
            </a:pPr>
            <a:endParaRPr lang="en-US" altLang="zh-TW" sz="3600" dirty="0" smtClean="0">
              <a:latin typeface="標楷體" pitchFamily="65" charset="-120"/>
              <a:ea typeface="標楷體" pitchFamily="65" charset="-120"/>
            </a:endParaRPr>
          </a:p>
          <a:p>
            <a:pPr marL="0" indent="0">
              <a:buNone/>
            </a:pP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二</a:t>
            </a: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農舍</a:t>
            </a:r>
            <a:r>
              <a:rPr lang="zh-TW" altLang="en-US" sz="4000" b="1" dirty="0" smtClean="0">
                <a:solidFill>
                  <a:srgbClr val="FF0000"/>
                </a:solidFill>
                <a:latin typeface="標楷體" pitchFamily="65" charset="-120"/>
                <a:ea typeface="標楷體" pitchFamily="65" charset="-120"/>
              </a:rPr>
              <a:t>法定空地</a:t>
            </a:r>
            <a:r>
              <a:rPr lang="zh-TW" altLang="en-US" sz="4000" b="1" dirty="0" smtClean="0">
                <a:latin typeface="標楷體" pitchFamily="65" charset="-120"/>
                <a:ea typeface="標楷體" pitchFamily="65" charset="-120"/>
              </a:rPr>
              <a:t>變更</a:t>
            </a:r>
            <a:r>
              <a:rPr lang="zh-TW" altLang="en-US" sz="4000" b="1" dirty="0" smtClean="0">
                <a:solidFill>
                  <a:srgbClr val="FF0000"/>
                </a:solidFill>
                <a:latin typeface="標楷體" pitchFamily="65" charset="-120"/>
                <a:ea typeface="標楷體" pitchFamily="65" charset="-120"/>
              </a:rPr>
              <a:t>建地</a:t>
            </a:r>
            <a:endParaRPr lang="en-US" altLang="zh-TW" sz="4000" b="1" dirty="0" smtClean="0">
              <a:solidFill>
                <a:srgbClr val="FF0000"/>
              </a:solidFill>
              <a:latin typeface="標楷體" pitchFamily="65" charset="-120"/>
              <a:ea typeface="標楷體" pitchFamily="65" charset="-120"/>
            </a:endParaRPr>
          </a:p>
          <a:p>
            <a:pPr marL="0" indent="0">
              <a:buNone/>
            </a:pPr>
            <a:r>
              <a:rPr lang="en-US" altLang="zh-TW" sz="4000" b="1" dirty="0" smtClean="0">
                <a:latin typeface="標楷體" pitchFamily="65" charset="-120"/>
                <a:ea typeface="標楷體" pitchFamily="65" charset="-120"/>
              </a:rPr>
              <a:t>    </a:t>
            </a:r>
            <a:r>
              <a:rPr lang="zh-TW" altLang="zh-TW" sz="4000" b="1" dirty="0" smtClean="0">
                <a:latin typeface="標楷體" pitchFamily="65" charset="-120"/>
                <a:ea typeface="標楷體" pitchFamily="65" charset="-120"/>
              </a:rPr>
              <a:t>→</a:t>
            </a:r>
            <a:r>
              <a:rPr lang="zh-TW" altLang="en-US" sz="4800" b="1" dirty="0" smtClean="0">
                <a:solidFill>
                  <a:srgbClr val="FF0000"/>
                </a:solidFill>
                <a:latin typeface="標楷體" pitchFamily="65" charset="-120"/>
                <a:ea typeface="標楷體" pitchFamily="65" charset="-120"/>
              </a:rPr>
              <a:t>法空→解</a:t>
            </a:r>
            <a:endParaRPr lang="en-US" altLang="zh-TW" sz="4000" b="1" dirty="0" smtClean="0">
              <a:solidFill>
                <a:srgbClr val="FF0000"/>
              </a:solidFill>
              <a:latin typeface="標楷體" pitchFamily="65" charset="-120"/>
              <a:ea typeface="標楷體" pitchFamily="65" charset="-120"/>
            </a:endParaRPr>
          </a:p>
          <a:p>
            <a:pPr marL="0" indent="0">
              <a:buNone/>
            </a:pPr>
            <a:r>
              <a:rPr lang="en-US" altLang="zh-TW" sz="4400" b="1" dirty="0">
                <a:latin typeface="標楷體" pitchFamily="65" charset="-120"/>
                <a:ea typeface="標楷體" pitchFamily="65" charset="-120"/>
              </a:rPr>
              <a:t> </a:t>
            </a:r>
            <a:r>
              <a:rPr lang="en-US" altLang="zh-TW" sz="4400" b="1" dirty="0" smtClean="0">
                <a:latin typeface="標楷體" pitchFamily="65" charset="-120"/>
                <a:ea typeface="標楷體" pitchFamily="65" charset="-120"/>
              </a:rPr>
              <a:t>   </a:t>
            </a:r>
            <a:r>
              <a:rPr lang="zh-TW" altLang="zh-TW" sz="4400" b="1" dirty="0" smtClean="0">
                <a:latin typeface="標楷體" pitchFamily="65" charset="-120"/>
                <a:ea typeface="標楷體" pitchFamily="65" charset="-120"/>
              </a:rPr>
              <a:t>→</a:t>
            </a:r>
            <a:r>
              <a:rPr lang="zh-TW" altLang="en-US" sz="4400" b="1" dirty="0" smtClean="0">
                <a:latin typeface="標楷體" pitchFamily="65" charset="-120"/>
                <a:ea typeface="標楷體" pitchFamily="65" charset="-120"/>
              </a:rPr>
              <a:t>農舍坐落地→</a:t>
            </a:r>
            <a:r>
              <a:rPr lang="zh-TW" altLang="en-US" sz="4400" b="1" dirty="0" smtClean="0">
                <a:solidFill>
                  <a:srgbClr val="FF0000"/>
                </a:solidFill>
                <a:latin typeface="標楷體" pitchFamily="65" charset="-120"/>
                <a:ea typeface="標楷體" pitchFamily="65" charset="-120"/>
              </a:rPr>
              <a:t>不解</a:t>
            </a:r>
            <a:endParaRPr lang="zh-TW" altLang="en-US" sz="4400" b="1" dirty="0">
              <a:solidFill>
                <a:srgbClr val="FF0000"/>
              </a:solidFill>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128</a:t>
            </a:fld>
            <a:endParaRPr lang="zh-TW" altLang="en-US">
              <a:solidFill>
                <a:srgbClr val="04617B">
                  <a:shade val="90000"/>
                </a:srgbClr>
              </a:solidFill>
            </a:endParaRPr>
          </a:p>
        </p:txBody>
      </p:sp>
    </p:spTree>
    <p:extLst>
      <p:ext uri="{BB962C8B-B14F-4D97-AF65-F5344CB8AC3E}">
        <p14:creationId xmlns:p14="http://schemas.microsoft.com/office/powerpoint/2010/main" val="79692699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二十一、檢討型解套繪</a:t>
            </a:r>
            <a:endParaRPr lang="zh-TW" altLang="en-US"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467544" y="3366672"/>
            <a:ext cx="8229600" cy="2804944"/>
          </a:xfrm>
        </p:spPr>
        <p:txBody>
          <a:bodyPr>
            <a:normAutofit fontScale="92500" lnSpcReduction="20000"/>
          </a:bodyPr>
          <a:lstStyle/>
          <a:p>
            <a:pPr marL="0" indent="0">
              <a:buNone/>
            </a:pPr>
            <a:endParaRPr lang="en-US" altLang="zh-TW" sz="3600" dirty="0" smtClean="0">
              <a:latin typeface="標楷體" pitchFamily="65" charset="-120"/>
              <a:ea typeface="標楷體" pitchFamily="65" charset="-120"/>
            </a:endParaRPr>
          </a:p>
          <a:p>
            <a:pPr marL="0" indent="0">
              <a:buNone/>
            </a:pP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一</a:t>
            </a:r>
            <a:r>
              <a:rPr lang="en-US" altLang="zh-TW" sz="20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老張</a:t>
            </a:r>
            <a:r>
              <a:rPr lang="zh-TW" altLang="en-US" sz="2000" b="1" dirty="0" smtClean="0">
                <a:latin typeface="標楷體" pitchFamily="65" charset="-120"/>
                <a:ea typeface="標楷體" pitchFamily="65" charset="-120"/>
              </a:rPr>
              <a:t>於</a:t>
            </a:r>
            <a:r>
              <a:rPr lang="en-US" altLang="zh-TW" sz="2000" b="1" dirty="0" smtClean="0">
                <a:latin typeface="標楷體" pitchFamily="65" charset="-120"/>
                <a:ea typeface="標楷體" pitchFamily="65" charset="-120"/>
              </a:rPr>
              <a:t>85</a:t>
            </a:r>
            <a:r>
              <a:rPr lang="zh-TW" altLang="en-US" sz="2000" b="1" dirty="0" smtClean="0">
                <a:latin typeface="標楷體" pitchFamily="65" charset="-120"/>
                <a:ea typeface="標楷體" pitchFamily="65" charset="-120"/>
              </a:rPr>
              <a:t>年</a:t>
            </a:r>
            <a:r>
              <a:rPr lang="en-US" altLang="zh-TW" sz="2000" b="1" dirty="0" smtClean="0">
                <a:latin typeface="標楷體" pitchFamily="65" charset="-120"/>
                <a:ea typeface="標楷體" pitchFamily="65" charset="-120"/>
              </a:rPr>
              <a:t>7</a:t>
            </a:r>
            <a:r>
              <a:rPr lang="zh-TW" altLang="en-US" sz="2000" b="1" dirty="0" smtClean="0">
                <a:latin typeface="標楷體" pitchFamily="65" charset="-120"/>
                <a:ea typeface="標楷體" pitchFamily="65" charset="-120"/>
              </a:rPr>
              <a:t>月</a:t>
            </a:r>
            <a:r>
              <a:rPr lang="en-US" altLang="zh-TW" sz="2000" b="1" dirty="0" smtClean="0">
                <a:latin typeface="標楷體" pitchFamily="65" charset="-120"/>
                <a:ea typeface="標楷體" pitchFamily="65" charset="-120"/>
              </a:rPr>
              <a:t>1</a:t>
            </a:r>
            <a:r>
              <a:rPr lang="zh-TW" altLang="en-US" sz="2000" b="1" dirty="0" smtClean="0">
                <a:latin typeface="標楷體" pitchFamily="65" charset="-120"/>
                <a:ea typeface="標楷體" pitchFamily="65" charset="-120"/>
              </a:rPr>
              <a:t>日</a:t>
            </a:r>
            <a:r>
              <a:rPr lang="zh-TW" altLang="en-US" sz="2400" b="1" dirty="0" smtClean="0">
                <a:solidFill>
                  <a:srgbClr val="FF0000"/>
                </a:solidFill>
                <a:latin typeface="標楷體" pitchFamily="65" charset="-120"/>
                <a:ea typeface="標楷體" pitchFamily="65" charset="-120"/>
              </a:rPr>
              <a:t>以前以甲地、乙地、丙地</a:t>
            </a:r>
            <a:r>
              <a:rPr lang="zh-TW" altLang="en-US" sz="3000" b="1" dirty="0" smtClean="0">
                <a:solidFill>
                  <a:srgbClr val="FF0000"/>
                </a:solidFill>
                <a:latin typeface="標楷體" pitchFamily="65" charset="-120"/>
                <a:ea typeface="標楷體" pitchFamily="65" charset="-120"/>
              </a:rPr>
              <a:t>合併申請農</a:t>
            </a:r>
            <a:r>
              <a:rPr lang="zh-TW" altLang="en-US" sz="2400" b="1" dirty="0" smtClean="0">
                <a:solidFill>
                  <a:srgbClr val="FF0000"/>
                </a:solidFill>
                <a:latin typeface="標楷體" pitchFamily="65" charset="-120"/>
                <a:ea typeface="標楷體" pitchFamily="65" charset="-120"/>
              </a:rPr>
              <a:t>舍</a:t>
            </a:r>
            <a:endParaRPr lang="en-US" altLang="zh-TW" sz="2400" b="1" dirty="0" smtClean="0">
              <a:solidFill>
                <a:srgbClr val="FF0000"/>
              </a:solidFill>
              <a:latin typeface="標楷體" pitchFamily="65" charset="-120"/>
              <a:ea typeface="標楷體" pitchFamily="65" charset="-120"/>
            </a:endParaRPr>
          </a:p>
          <a:p>
            <a:pPr marL="0" indent="0">
              <a:buNone/>
            </a:pP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二</a:t>
            </a:r>
            <a:r>
              <a:rPr lang="en-US" altLang="zh-TW" sz="2400" b="1" dirty="0" smtClean="0">
                <a:latin typeface="標楷體" pitchFamily="65" charset="-120"/>
                <a:ea typeface="標楷體" pitchFamily="65" charset="-120"/>
              </a:rPr>
              <a:t>)</a:t>
            </a:r>
            <a:r>
              <a:rPr lang="zh-TW" altLang="en-US" sz="3500" b="1" dirty="0" smtClean="0">
                <a:solidFill>
                  <a:srgbClr val="FF0000"/>
                </a:solidFill>
                <a:latin typeface="標楷體" pitchFamily="65" charset="-120"/>
                <a:ea typeface="標楷體" pitchFamily="65" charset="-120"/>
              </a:rPr>
              <a:t>老陳</a:t>
            </a:r>
            <a:r>
              <a:rPr lang="zh-TW" altLang="en-US" sz="3500" b="1" dirty="0" smtClean="0">
                <a:latin typeface="標楷體" pitchFamily="65" charset="-120"/>
                <a:ea typeface="標楷體" pitchFamily="65" charset="-120"/>
              </a:rPr>
              <a:t>單獨申請解套繪</a:t>
            </a:r>
            <a:endParaRPr lang="en-US" altLang="zh-TW" sz="2400" b="1" dirty="0" smtClean="0">
              <a:latin typeface="標楷體" pitchFamily="65" charset="-120"/>
              <a:ea typeface="標楷體" pitchFamily="65" charset="-120"/>
            </a:endParaRPr>
          </a:p>
          <a:p>
            <a:pPr marL="0" indent="0">
              <a:buNone/>
            </a:pPr>
            <a:r>
              <a:rPr lang="en-US" altLang="zh-TW" sz="2400" b="1" dirty="0" smtClean="0">
                <a:solidFill>
                  <a:srgbClr val="FF0000"/>
                </a:solidFill>
                <a:latin typeface="標楷體" pitchFamily="65" charset="-120"/>
                <a:ea typeface="標楷體" pitchFamily="65" charset="-120"/>
              </a:rPr>
              <a:t>(</a:t>
            </a:r>
            <a:r>
              <a:rPr lang="zh-TW" altLang="en-US" sz="2400" b="1" dirty="0" smtClean="0">
                <a:solidFill>
                  <a:srgbClr val="FF0000"/>
                </a:solidFill>
                <a:latin typeface="標楷體" pitchFamily="65" charset="-120"/>
                <a:ea typeface="標楷體" pitchFamily="65" charset="-120"/>
              </a:rPr>
              <a:t>三</a:t>
            </a:r>
            <a:r>
              <a:rPr lang="en-US" altLang="zh-TW" sz="2400" b="1" dirty="0" smtClean="0">
                <a:solidFill>
                  <a:srgbClr val="FF0000"/>
                </a:solidFill>
                <a:latin typeface="標楷體" pitchFamily="65" charset="-120"/>
                <a:ea typeface="標楷體" pitchFamily="65" charset="-120"/>
              </a:rPr>
              <a:t>)</a:t>
            </a:r>
            <a:r>
              <a:rPr lang="zh-TW" altLang="en-US" sz="3000" b="1" dirty="0" smtClean="0">
                <a:solidFill>
                  <a:srgbClr val="FF0000"/>
                </a:solidFill>
                <a:latin typeface="標楷體" pitchFamily="65" charset="-120"/>
                <a:ea typeface="標楷體" pitchFamily="65" charset="-120"/>
              </a:rPr>
              <a:t>甲地</a:t>
            </a:r>
            <a:r>
              <a:rPr lang="en-US" altLang="zh-TW" sz="3000" b="1" dirty="0" smtClean="0">
                <a:solidFill>
                  <a:srgbClr val="FF0000"/>
                </a:solidFill>
                <a:latin typeface="標楷體" pitchFamily="65" charset="-120"/>
                <a:ea typeface="標楷體" pitchFamily="65" charset="-120"/>
              </a:rPr>
              <a:t>+</a:t>
            </a:r>
            <a:r>
              <a:rPr lang="zh-TW" altLang="en-US" sz="3000" b="1" dirty="0" smtClean="0">
                <a:solidFill>
                  <a:srgbClr val="FF0000"/>
                </a:solidFill>
                <a:latin typeface="標楷體" pitchFamily="65" charset="-120"/>
                <a:ea typeface="標楷體" pitchFamily="65" charset="-120"/>
              </a:rPr>
              <a:t>乙地  </a:t>
            </a:r>
            <a:r>
              <a:rPr lang="en-US" altLang="zh-TW" sz="3000" b="1" dirty="0" smtClean="0">
                <a:solidFill>
                  <a:srgbClr val="FF0000"/>
                </a:solidFill>
                <a:latin typeface="標楷體"/>
                <a:ea typeface="標楷體"/>
              </a:rPr>
              <a:t>〉 2500</a:t>
            </a:r>
            <a:r>
              <a:rPr lang="zh-TW" altLang="en-US" sz="3000" b="1" dirty="0" smtClean="0">
                <a:solidFill>
                  <a:srgbClr val="FF0000"/>
                </a:solidFill>
                <a:latin typeface="標楷體"/>
                <a:ea typeface="標楷體"/>
              </a:rPr>
              <a:t>平方公尺</a:t>
            </a:r>
            <a:endParaRPr lang="en-US" altLang="zh-TW" sz="2400" b="1" dirty="0" smtClean="0">
              <a:solidFill>
                <a:srgbClr val="FF0000"/>
              </a:solidFill>
              <a:latin typeface="標楷體"/>
              <a:ea typeface="標楷體"/>
            </a:endParaRPr>
          </a:p>
          <a:p>
            <a:pPr marL="0" indent="0">
              <a:buNone/>
            </a:pPr>
            <a:r>
              <a:rPr lang="en-US" altLang="zh-TW" sz="2800" b="1" dirty="0" smtClean="0">
                <a:latin typeface="標楷體"/>
                <a:ea typeface="標楷體"/>
              </a:rPr>
              <a:t>(</a:t>
            </a:r>
            <a:r>
              <a:rPr lang="zh-TW" altLang="en-US" sz="2800" b="1" dirty="0" smtClean="0">
                <a:latin typeface="標楷體"/>
                <a:ea typeface="標楷體"/>
              </a:rPr>
              <a:t>四</a:t>
            </a:r>
            <a:r>
              <a:rPr lang="en-US" altLang="zh-TW" sz="2800" b="1" dirty="0" smtClean="0">
                <a:latin typeface="標楷體"/>
                <a:ea typeface="標楷體"/>
              </a:rPr>
              <a:t>)</a:t>
            </a:r>
            <a:r>
              <a:rPr lang="zh-TW" altLang="en-US" sz="2800" b="1" dirty="0" smtClean="0">
                <a:latin typeface="標楷體"/>
                <a:ea typeface="標楷體"/>
              </a:rPr>
              <a:t>甲地</a:t>
            </a:r>
            <a:r>
              <a:rPr lang="en-US" altLang="zh-TW" sz="2800" b="1" dirty="0" smtClean="0">
                <a:latin typeface="標楷體"/>
                <a:ea typeface="標楷體"/>
              </a:rPr>
              <a:t>+</a:t>
            </a:r>
            <a:r>
              <a:rPr lang="zh-TW" altLang="en-US" sz="2800" b="1" dirty="0" smtClean="0">
                <a:latin typeface="標楷體"/>
                <a:ea typeface="標楷體"/>
              </a:rPr>
              <a:t>乙地</a:t>
            </a:r>
            <a:r>
              <a:rPr lang="en-US" altLang="zh-TW" sz="2800" b="1" dirty="0" smtClean="0">
                <a:latin typeface="標楷體"/>
                <a:ea typeface="標楷體"/>
              </a:rPr>
              <a:t>=</a:t>
            </a:r>
            <a:r>
              <a:rPr lang="zh-TW" altLang="en-US" sz="2800" b="1" dirty="0" smtClean="0">
                <a:latin typeface="標楷體"/>
                <a:ea typeface="標楷體"/>
              </a:rPr>
              <a:t>農舍投影面積  </a:t>
            </a:r>
            <a:r>
              <a:rPr lang="en-US" altLang="zh-TW" sz="2800" b="1" dirty="0" smtClean="0">
                <a:latin typeface="標楷體"/>
                <a:ea typeface="標楷體"/>
              </a:rPr>
              <a:t>》10:1</a:t>
            </a:r>
          </a:p>
          <a:p>
            <a:pPr marL="0" indent="0">
              <a:buNone/>
            </a:pPr>
            <a:r>
              <a:rPr lang="en-US" altLang="zh-TW" sz="2800" b="1" dirty="0" smtClean="0">
                <a:solidFill>
                  <a:srgbClr val="FF0000"/>
                </a:solidFill>
                <a:latin typeface="標楷體"/>
                <a:ea typeface="標楷體"/>
              </a:rPr>
              <a:t>(</a:t>
            </a:r>
            <a:r>
              <a:rPr lang="zh-TW" altLang="en-US" sz="2800" b="1" dirty="0" smtClean="0">
                <a:solidFill>
                  <a:srgbClr val="FF0000"/>
                </a:solidFill>
                <a:latin typeface="標楷體"/>
                <a:ea typeface="標楷體"/>
              </a:rPr>
              <a:t>五</a:t>
            </a:r>
            <a:r>
              <a:rPr lang="en-US" altLang="zh-TW" sz="2800" b="1" dirty="0" smtClean="0">
                <a:solidFill>
                  <a:srgbClr val="FF0000"/>
                </a:solidFill>
                <a:latin typeface="標楷體"/>
                <a:ea typeface="標楷體"/>
              </a:rPr>
              <a:t>)</a:t>
            </a:r>
            <a:r>
              <a:rPr lang="zh-TW" altLang="en-US" sz="3500" b="1" dirty="0" smtClean="0">
                <a:solidFill>
                  <a:srgbClr val="FF0000"/>
                </a:solidFill>
                <a:latin typeface="標楷體"/>
                <a:ea typeface="標楷體"/>
              </a:rPr>
              <a:t>先解先贏，免地主同意</a:t>
            </a:r>
            <a:endParaRPr lang="zh-TW" altLang="en-US" sz="2800" b="1" dirty="0">
              <a:solidFill>
                <a:srgbClr val="FF0000"/>
              </a:solidFill>
              <a:latin typeface="標楷體" pitchFamily="65" charset="-120"/>
              <a:ea typeface="標楷體" pitchFamily="65" charset="-120"/>
            </a:endParaRPr>
          </a:p>
        </p:txBody>
      </p:sp>
      <p:cxnSp>
        <p:nvCxnSpPr>
          <p:cNvPr id="5" name="直線接點 4"/>
          <p:cNvCxnSpPr/>
          <p:nvPr/>
        </p:nvCxnSpPr>
        <p:spPr>
          <a:xfrm>
            <a:off x="630117" y="2953647"/>
            <a:ext cx="698477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向右箭號 7"/>
          <p:cNvSpPr/>
          <p:nvPr/>
        </p:nvSpPr>
        <p:spPr>
          <a:xfrm rot="16200000">
            <a:off x="2178459" y="1448834"/>
            <a:ext cx="1101975" cy="1893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zh-TW" altLang="en-US" dirty="0">
                <a:solidFill>
                  <a:prstClr val="white"/>
                </a:solidFill>
              </a:rPr>
              <a:t>農舍</a:t>
            </a:r>
          </a:p>
        </p:txBody>
      </p:sp>
      <p:sp>
        <p:nvSpPr>
          <p:cNvPr id="9" name="矩形 8"/>
          <p:cNvSpPr/>
          <p:nvPr/>
        </p:nvSpPr>
        <p:spPr>
          <a:xfrm>
            <a:off x="2143108" y="3000372"/>
            <a:ext cx="1355455" cy="8260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2800" b="1" dirty="0">
                <a:solidFill>
                  <a:srgbClr val="FF0000"/>
                </a:solidFill>
              </a:rPr>
              <a:t>甲地</a:t>
            </a:r>
            <a:endParaRPr lang="en-US" altLang="zh-TW" sz="2800" b="1" dirty="0">
              <a:solidFill>
                <a:srgbClr val="FF0000"/>
              </a:solidFill>
            </a:endParaRPr>
          </a:p>
          <a:p>
            <a:pPr algn="ctr"/>
            <a:r>
              <a:rPr lang="en-US" altLang="zh-TW" sz="2400" b="1" dirty="0">
                <a:solidFill>
                  <a:prstClr val="black"/>
                </a:solidFill>
              </a:rPr>
              <a:t>(</a:t>
            </a:r>
            <a:r>
              <a:rPr lang="zh-TW" altLang="en-US" sz="2400" b="1" dirty="0">
                <a:solidFill>
                  <a:prstClr val="black"/>
                </a:solidFill>
              </a:rPr>
              <a:t>老張的</a:t>
            </a:r>
            <a:r>
              <a:rPr lang="en-US" altLang="zh-TW" sz="2400" b="1" dirty="0">
                <a:solidFill>
                  <a:prstClr val="black"/>
                </a:solidFill>
              </a:rPr>
              <a:t>)</a:t>
            </a:r>
            <a:endParaRPr lang="zh-TW" altLang="en-US" sz="2400" b="1" dirty="0">
              <a:solidFill>
                <a:prstClr val="black"/>
              </a:solidFill>
            </a:endParaRPr>
          </a:p>
        </p:txBody>
      </p:sp>
      <p:sp>
        <p:nvSpPr>
          <p:cNvPr id="11" name="矩形 10"/>
          <p:cNvSpPr/>
          <p:nvPr/>
        </p:nvSpPr>
        <p:spPr>
          <a:xfrm>
            <a:off x="3676426" y="2953647"/>
            <a:ext cx="1369973" cy="8260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2800" b="1" dirty="0">
                <a:solidFill>
                  <a:srgbClr val="FF0000"/>
                </a:solidFill>
              </a:rPr>
              <a:t>乙地</a:t>
            </a:r>
            <a:endParaRPr lang="en-US" altLang="zh-TW" sz="2800" b="1" dirty="0">
              <a:solidFill>
                <a:srgbClr val="FF0000"/>
              </a:solidFill>
            </a:endParaRPr>
          </a:p>
          <a:p>
            <a:pPr algn="ctr"/>
            <a:r>
              <a:rPr lang="en-US" altLang="zh-TW" sz="2400" b="1" dirty="0">
                <a:solidFill>
                  <a:prstClr val="black"/>
                </a:solidFill>
              </a:rPr>
              <a:t>(</a:t>
            </a:r>
            <a:r>
              <a:rPr lang="zh-TW" altLang="en-US" sz="2400" b="1" dirty="0">
                <a:solidFill>
                  <a:prstClr val="black"/>
                </a:solidFill>
              </a:rPr>
              <a:t>老王的</a:t>
            </a:r>
            <a:r>
              <a:rPr lang="en-US" altLang="zh-TW" sz="2400" b="1" dirty="0">
                <a:solidFill>
                  <a:prstClr val="black"/>
                </a:solidFill>
              </a:rPr>
              <a:t>)</a:t>
            </a:r>
            <a:endParaRPr lang="zh-TW" altLang="en-US" sz="2400" b="1" dirty="0">
              <a:solidFill>
                <a:prstClr val="black"/>
              </a:solidFill>
            </a:endParaRPr>
          </a:p>
        </p:txBody>
      </p:sp>
      <p:sp>
        <p:nvSpPr>
          <p:cNvPr id="12" name="矩形 11"/>
          <p:cNvSpPr/>
          <p:nvPr/>
        </p:nvSpPr>
        <p:spPr>
          <a:xfrm>
            <a:off x="5436096" y="2953647"/>
            <a:ext cx="1369973" cy="8260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3200" b="1" dirty="0">
                <a:solidFill>
                  <a:srgbClr val="FF0000"/>
                </a:solidFill>
              </a:rPr>
              <a:t>丙地</a:t>
            </a:r>
            <a:endParaRPr lang="en-US" altLang="zh-TW" sz="3200" b="1" dirty="0">
              <a:solidFill>
                <a:srgbClr val="FF0000"/>
              </a:solidFill>
            </a:endParaRPr>
          </a:p>
          <a:p>
            <a:pPr algn="ctr"/>
            <a:r>
              <a:rPr lang="en-US" altLang="zh-TW" dirty="0">
                <a:solidFill>
                  <a:prstClr val="black"/>
                </a:solidFill>
              </a:rPr>
              <a:t>(</a:t>
            </a:r>
            <a:r>
              <a:rPr lang="zh-TW" altLang="en-US" sz="2400" b="1" dirty="0">
                <a:solidFill>
                  <a:prstClr val="black"/>
                </a:solidFill>
              </a:rPr>
              <a:t>老陳的</a:t>
            </a:r>
            <a:r>
              <a:rPr lang="en-US" altLang="zh-TW" sz="2400" b="1" dirty="0">
                <a:solidFill>
                  <a:prstClr val="black"/>
                </a:solidFill>
              </a:rPr>
              <a:t>)</a:t>
            </a:r>
            <a:endParaRPr lang="zh-TW" altLang="en-US" sz="2400" b="1" dirty="0">
              <a:solidFill>
                <a:prstClr val="black"/>
              </a:solidFill>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129</a:t>
            </a:fld>
            <a:endParaRPr lang="zh-TW" altLang="en-US">
              <a:solidFill>
                <a:srgbClr val="04617B">
                  <a:shade val="90000"/>
                </a:srgbClr>
              </a:solidFill>
            </a:endParaRPr>
          </a:p>
        </p:txBody>
      </p:sp>
    </p:spTree>
    <p:extLst>
      <p:ext uri="{BB962C8B-B14F-4D97-AF65-F5344CB8AC3E}">
        <p14:creationId xmlns:p14="http://schemas.microsoft.com/office/powerpoint/2010/main" val="3405815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5321"/>
            <a:ext cx="8509248" cy="1143000"/>
          </a:xfrm>
        </p:spPr>
        <p:txBody>
          <a:bodyPr/>
          <a:lstStyle/>
          <a:p>
            <a:r>
              <a:rPr lang="zh-TW" altLang="en-US" dirty="0" smtClean="0"/>
              <a:t>二、農牧用地可以做什麼使用</a:t>
            </a:r>
            <a:r>
              <a:rPr lang="en-US" altLang="zh-TW" dirty="0" smtClean="0"/>
              <a:t>?</a:t>
            </a:r>
            <a:endParaRPr lang="zh-TW"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847039535"/>
              </p:ext>
            </p:extLst>
          </p:nvPr>
        </p:nvGraphicFramePr>
        <p:xfrm>
          <a:off x="683568" y="1175216"/>
          <a:ext cx="8221216" cy="5582920"/>
        </p:xfrm>
        <a:graphic>
          <a:graphicData uri="http://schemas.openxmlformats.org/drawingml/2006/table">
            <a:tbl>
              <a:tblPr firstRow="1" bandRow="1">
                <a:tableStyleId>{5C22544A-7EE6-4342-B048-85BDC9FD1C3A}</a:tableStyleId>
              </a:tblPr>
              <a:tblGrid>
                <a:gridCol w="1721768"/>
                <a:gridCol w="2526704"/>
                <a:gridCol w="2081808"/>
                <a:gridCol w="1890936"/>
              </a:tblGrid>
              <a:tr h="370840">
                <a:tc>
                  <a:txBody>
                    <a:bodyPr/>
                    <a:lstStyle/>
                    <a:p>
                      <a:pPr algn="ctr"/>
                      <a:r>
                        <a:rPr lang="zh-TW" altLang="en-US" dirty="0" smtClean="0"/>
                        <a:t>容許使用項目</a:t>
                      </a:r>
                      <a:endParaRPr lang="zh-TW" altLang="en-US" dirty="0"/>
                    </a:p>
                  </a:txBody>
                  <a:tcPr anchor="ctr"/>
                </a:tc>
                <a:tc>
                  <a:txBody>
                    <a:bodyPr/>
                    <a:lstStyle/>
                    <a:p>
                      <a:pPr algn="ctr"/>
                      <a:r>
                        <a:rPr lang="zh-TW" altLang="en-US" dirty="0" smtClean="0"/>
                        <a:t>免經申請許可使用細目</a:t>
                      </a:r>
                      <a:endParaRPr lang="zh-TW" altLang="en-US" dirty="0"/>
                    </a:p>
                  </a:txBody>
                  <a:tcPr anchor="ctr"/>
                </a:tc>
                <a:tc>
                  <a:txBody>
                    <a:bodyPr/>
                    <a:lstStyle/>
                    <a:p>
                      <a:pPr algn="ctr"/>
                      <a:r>
                        <a:rPr lang="zh-TW" altLang="en-US" dirty="0" smtClean="0"/>
                        <a:t>需經目的機關許可</a:t>
                      </a:r>
                      <a:endParaRPr lang="zh-TW" altLang="en-US" dirty="0"/>
                    </a:p>
                  </a:txBody>
                  <a:tcPr anchor="ctr"/>
                </a:tc>
                <a:tc>
                  <a:txBody>
                    <a:bodyPr/>
                    <a:lstStyle/>
                    <a:p>
                      <a:pPr algn="ctr"/>
                      <a:r>
                        <a:rPr lang="zh-TW" altLang="en-US" dirty="0" smtClean="0"/>
                        <a:t>附帶條件許可</a:t>
                      </a:r>
                      <a:endParaRPr lang="zh-TW" altLang="en-US" dirty="0"/>
                    </a:p>
                  </a:txBody>
                  <a:tcPr anchor="ctr"/>
                </a:tc>
              </a:tr>
              <a:tr h="370840">
                <a:tc>
                  <a:txBody>
                    <a:bodyPr/>
                    <a:lstStyle/>
                    <a:p>
                      <a:pPr algn="ctr"/>
                      <a:r>
                        <a:rPr lang="zh-TW" altLang="en-US" sz="2000" dirty="0" smtClean="0">
                          <a:latin typeface="標楷體" pitchFamily="65" charset="-120"/>
                          <a:ea typeface="標楷體" pitchFamily="65" charset="-120"/>
                        </a:rPr>
                        <a:t>農作使用</a:t>
                      </a:r>
                      <a:endParaRPr lang="zh-TW" altLang="en-US" sz="2000" dirty="0">
                        <a:latin typeface="標楷體" pitchFamily="65" charset="-120"/>
                        <a:ea typeface="標楷體" pitchFamily="65" charset="-120"/>
                      </a:endParaRPr>
                    </a:p>
                  </a:txBody>
                  <a:tcPr anchor="ctr"/>
                </a:tc>
                <a:tc>
                  <a:txBody>
                    <a:bodyPr/>
                    <a:lstStyle/>
                    <a:p>
                      <a:pPr algn="ctr"/>
                      <a:r>
                        <a:rPr lang="zh-TW" altLang="en-US" sz="2000" dirty="0" smtClean="0">
                          <a:latin typeface="標楷體" pitchFamily="65" charset="-120"/>
                          <a:ea typeface="標楷體" pitchFamily="65" charset="-120"/>
                        </a:rPr>
                        <a:t>農作使用</a:t>
                      </a:r>
                      <a:endParaRPr lang="zh-TW" altLang="en-US" sz="2000" dirty="0">
                        <a:latin typeface="標楷體" pitchFamily="65" charset="-120"/>
                        <a:ea typeface="標楷體" pitchFamily="65" charset="-120"/>
                      </a:endParaRPr>
                    </a:p>
                  </a:txBody>
                  <a:tcPr anchor="ctr"/>
                </a:tc>
                <a:tc>
                  <a:txBody>
                    <a:bodyPr/>
                    <a:lstStyle/>
                    <a:p>
                      <a:pPr algn="ctr"/>
                      <a:endParaRPr lang="zh-TW" altLang="en-US" sz="2000">
                        <a:latin typeface="標楷體" pitchFamily="65" charset="-120"/>
                        <a:ea typeface="標楷體" pitchFamily="65" charset="-120"/>
                      </a:endParaRPr>
                    </a:p>
                  </a:txBody>
                  <a:tcPr anchor="ctr"/>
                </a:tc>
                <a:tc>
                  <a:txBody>
                    <a:bodyPr/>
                    <a:lstStyle/>
                    <a:p>
                      <a:pPr algn="ctr"/>
                      <a:endParaRPr lang="zh-TW" altLang="en-US" sz="2000">
                        <a:latin typeface="標楷體" pitchFamily="65" charset="-120"/>
                        <a:ea typeface="標楷體" pitchFamily="65" charset="-120"/>
                      </a:endParaRPr>
                    </a:p>
                  </a:txBody>
                  <a:tcPr anchor="ctr"/>
                </a:tc>
              </a:tr>
              <a:tr h="370840">
                <a:tc>
                  <a:txBody>
                    <a:bodyPr/>
                    <a:lstStyle/>
                    <a:p>
                      <a:pPr algn="ctr"/>
                      <a:r>
                        <a:rPr lang="zh-TW" altLang="en-US" sz="2000" b="1" dirty="0" smtClean="0">
                          <a:latin typeface="標楷體" pitchFamily="65" charset="-120"/>
                          <a:ea typeface="標楷體" pitchFamily="65" charset="-120"/>
                        </a:rPr>
                        <a:t>農舍</a:t>
                      </a:r>
                      <a:endParaRPr lang="zh-TW" altLang="en-US" sz="2000" b="1" dirty="0">
                        <a:latin typeface="標楷體" pitchFamily="65" charset="-120"/>
                        <a:ea typeface="標楷體" pitchFamily="65" charset="-120"/>
                      </a:endParaRPr>
                    </a:p>
                  </a:txBody>
                  <a:tcPr anchor="ctr"/>
                </a:tc>
                <a:tc>
                  <a:txBody>
                    <a:bodyPr/>
                    <a:lstStyle/>
                    <a:p>
                      <a:pPr algn="l"/>
                      <a:r>
                        <a:rPr lang="en-US" altLang="zh-TW" sz="2000" dirty="0" smtClean="0">
                          <a:latin typeface="標楷體" pitchFamily="65" charset="-120"/>
                          <a:ea typeface="標楷體" pitchFamily="65" charset="-120"/>
                        </a:rPr>
                        <a:t>1.</a:t>
                      </a:r>
                      <a:r>
                        <a:rPr lang="zh-TW" altLang="en-US" sz="2000" dirty="0" smtClean="0">
                          <a:latin typeface="標楷體" pitchFamily="65" charset="-120"/>
                          <a:ea typeface="標楷體" pitchFamily="65" charset="-120"/>
                        </a:rPr>
                        <a:t>農舍及農舍附屬</a:t>
                      </a:r>
                      <a:endParaRPr lang="en-US" altLang="zh-TW" sz="2000" dirty="0" smtClean="0">
                        <a:latin typeface="標楷體" pitchFamily="65" charset="-120"/>
                        <a:ea typeface="標楷體" pitchFamily="65" charset="-120"/>
                      </a:endParaRPr>
                    </a:p>
                    <a:p>
                      <a:pPr algn="l"/>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設施</a:t>
                      </a:r>
                      <a:endParaRPr lang="zh-TW" altLang="en-US" sz="2000" dirty="0">
                        <a:latin typeface="標楷體" pitchFamily="65" charset="-120"/>
                        <a:ea typeface="標楷體" pitchFamily="65" charset="-120"/>
                      </a:endParaRPr>
                    </a:p>
                  </a:txBody>
                  <a:tcPr anchor="ctr"/>
                </a:tc>
                <a:tc>
                  <a:txBody>
                    <a:bodyPr/>
                    <a:lstStyle/>
                    <a:p>
                      <a:pPr algn="ctr"/>
                      <a:endParaRPr lang="zh-TW" altLang="en-US" sz="2000" dirty="0">
                        <a:latin typeface="標楷體" pitchFamily="65" charset="-120"/>
                        <a:ea typeface="標楷體" pitchFamily="65" charset="-120"/>
                      </a:endParaRPr>
                    </a:p>
                  </a:txBody>
                  <a:tcPr anchor="ctr"/>
                </a:tc>
                <a:tc>
                  <a:txBody>
                    <a:bodyPr/>
                    <a:lstStyle/>
                    <a:p>
                      <a:pPr algn="ctr"/>
                      <a:r>
                        <a:rPr lang="zh-TW" altLang="en-US" sz="2000" dirty="0" smtClean="0">
                          <a:latin typeface="標楷體" pitchFamily="65" charset="-120"/>
                          <a:ea typeface="標楷體" pitchFamily="65" charset="-120"/>
                        </a:rPr>
                        <a:t>興建農舍辦法或實施區域計畫區建築管理辦法核准興建之農舍</a:t>
                      </a:r>
                      <a:endParaRPr lang="zh-TW" altLang="en-US" sz="2000" dirty="0">
                        <a:latin typeface="標楷體" pitchFamily="65" charset="-120"/>
                        <a:ea typeface="標楷體" pitchFamily="65" charset="-120"/>
                      </a:endParaRPr>
                    </a:p>
                  </a:txBody>
                  <a:tcPr anchor="ctr"/>
                </a:tc>
              </a:tr>
              <a:tr h="370840">
                <a:tc>
                  <a:txBody>
                    <a:bodyPr/>
                    <a:lstStyle/>
                    <a:p>
                      <a:pPr algn="ctr"/>
                      <a:endParaRPr lang="zh-TW" altLang="en-US" sz="2000">
                        <a:latin typeface="標楷體" pitchFamily="65" charset="-120"/>
                        <a:ea typeface="標楷體" pitchFamily="65" charset="-120"/>
                      </a:endParaRPr>
                    </a:p>
                  </a:txBody>
                  <a:tcPr anchor="ctr"/>
                </a:tc>
                <a:tc>
                  <a:txBody>
                    <a:bodyPr/>
                    <a:lstStyle/>
                    <a:p>
                      <a:pPr algn="l"/>
                      <a:r>
                        <a:rPr lang="en-US" altLang="zh-TW" sz="2400" b="1" dirty="0" smtClean="0">
                          <a:solidFill>
                            <a:srgbClr val="FF0000"/>
                          </a:solidFill>
                          <a:latin typeface="標楷體" pitchFamily="65" charset="-120"/>
                          <a:ea typeface="標楷體" pitchFamily="65" charset="-120"/>
                        </a:rPr>
                        <a:t>2.</a:t>
                      </a:r>
                      <a:r>
                        <a:rPr lang="zh-TW" altLang="en-US" sz="2400" b="1" dirty="0" smtClean="0">
                          <a:solidFill>
                            <a:srgbClr val="FF0000"/>
                          </a:solidFill>
                          <a:latin typeface="標楷體" pitchFamily="65" charset="-120"/>
                          <a:ea typeface="標楷體" pitchFamily="65" charset="-120"/>
                        </a:rPr>
                        <a:t>農產品零售</a:t>
                      </a:r>
                      <a:endParaRPr lang="zh-TW" altLang="en-US" sz="2400" b="1" dirty="0">
                        <a:solidFill>
                          <a:srgbClr val="FF0000"/>
                        </a:solidFill>
                        <a:latin typeface="標楷體" pitchFamily="65" charset="-120"/>
                        <a:ea typeface="標楷體" pitchFamily="65" charset="-120"/>
                      </a:endParaRPr>
                    </a:p>
                  </a:txBody>
                  <a:tcPr anchor="ctr"/>
                </a:tc>
                <a:tc>
                  <a:txBody>
                    <a:bodyPr/>
                    <a:lstStyle/>
                    <a:p>
                      <a:pPr algn="ctr"/>
                      <a:endParaRPr lang="zh-TW" altLang="en-US" sz="2000" dirty="0">
                        <a:latin typeface="標楷體" pitchFamily="65" charset="-120"/>
                        <a:ea typeface="標楷體" pitchFamily="65" charset="-120"/>
                      </a:endParaRPr>
                    </a:p>
                  </a:txBody>
                  <a:tcPr anchor="ctr"/>
                </a:tc>
                <a:tc>
                  <a:txBody>
                    <a:bodyPr/>
                    <a:lstStyle/>
                    <a:p>
                      <a:pPr algn="ctr"/>
                      <a:endParaRPr lang="zh-TW" altLang="en-US" sz="2000" dirty="0">
                        <a:latin typeface="標楷體" pitchFamily="65" charset="-120"/>
                        <a:ea typeface="標楷體" pitchFamily="65" charset="-120"/>
                      </a:endParaRPr>
                    </a:p>
                  </a:txBody>
                  <a:tcPr anchor="ctr"/>
                </a:tc>
              </a:tr>
              <a:tr h="370840">
                <a:tc>
                  <a:txBody>
                    <a:bodyPr/>
                    <a:lstStyle/>
                    <a:p>
                      <a:pPr algn="ctr"/>
                      <a:endParaRPr lang="zh-TW" altLang="en-US" sz="2000">
                        <a:latin typeface="標楷體" pitchFamily="65" charset="-120"/>
                        <a:ea typeface="標楷體" pitchFamily="65" charset="-120"/>
                      </a:endParaRPr>
                    </a:p>
                  </a:txBody>
                  <a:tcPr anchor="ctr"/>
                </a:tc>
                <a:tc>
                  <a:txBody>
                    <a:bodyPr/>
                    <a:lstStyle/>
                    <a:p>
                      <a:pPr algn="l"/>
                      <a:r>
                        <a:rPr lang="en-US" altLang="zh-TW" sz="2400" b="1" dirty="0" smtClean="0">
                          <a:solidFill>
                            <a:srgbClr val="FF0000"/>
                          </a:solidFill>
                          <a:latin typeface="標楷體" pitchFamily="65" charset="-120"/>
                          <a:ea typeface="標楷體" pitchFamily="65" charset="-120"/>
                        </a:rPr>
                        <a:t>3.</a:t>
                      </a:r>
                      <a:r>
                        <a:rPr lang="zh-TW" altLang="en-US" sz="2400" b="1" dirty="0" smtClean="0">
                          <a:solidFill>
                            <a:srgbClr val="FF0000"/>
                          </a:solidFill>
                          <a:latin typeface="標楷體" pitchFamily="65" charset="-120"/>
                          <a:ea typeface="標楷體" pitchFamily="65" charset="-120"/>
                        </a:rPr>
                        <a:t>農作物生產資材及日用品零售</a:t>
                      </a:r>
                      <a:endParaRPr lang="zh-TW" altLang="en-US" sz="2400" b="1" dirty="0">
                        <a:solidFill>
                          <a:srgbClr val="FF0000"/>
                        </a:solidFill>
                        <a:latin typeface="標楷體" pitchFamily="65" charset="-120"/>
                        <a:ea typeface="標楷體" pitchFamily="65" charset="-120"/>
                      </a:endParaRPr>
                    </a:p>
                  </a:txBody>
                  <a:tcPr anchor="ctr"/>
                </a:tc>
                <a:tc>
                  <a:txBody>
                    <a:bodyPr/>
                    <a:lstStyle/>
                    <a:p>
                      <a:pPr algn="ctr"/>
                      <a:endParaRPr lang="zh-TW" altLang="en-US" sz="2000" dirty="0">
                        <a:latin typeface="標楷體" pitchFamily="65" charset="-120"/>
                        <a:ea typeface="標楷體" pitchFamily="65" charset="-120"/>
                      </a:endParaRPr>
                    </a:p>
                  </a:txBody>
                  <a:tcPr anchor="ctr"/>
                </a:tc>
                <a:tc>
                  <a:txBody>
                    <a:bodyPr/>
                    <a:lstStyle/>
                    <a:p>
                      <a:pPr algn="ctr"/>
                      <a:endParaRPr lang="zh-TW" altLang="en-US" sz="2000" dirty="0">
                        <a:latin typeface="標楷體" pitchFamily="65" charset="-120"/>
                        <a:ea typeface="標楷體" pitchFamily="65" charset="-120"/>
                      </a:endParaRPr>
                    </a:p>
                  </a:txBody>
                  <a:tcPr anchor="ctr"/>
                </a:tc>
              </a:tr>
              <a:tr h="370840">
                <a:tc>
                  <a:txBody>
                    <a:bodyPr/>
                    <a:lstStyle/>
                    <a:p>
                      <a:pPr algn="ctr"/>
                      <a:endParaRPr lang="zh-TW" altLang="en-US" sz="2000">
                        <a:latin typeface="標楷體" pitchFamily="65" charset="-120"/>
                        <a:ea typeface="標楷體" pitchFamily="65" charset="-120"/>
                      </a:endParaRPr>
                    </a:p>
                  </a:txBody>
                  <a:tcPr anchor="ctr"/>
                </a:tc>
                <a:tc>
                  <a:txBody>
                    <a:bodyPr/>
                    <a:lstStyle/>
                    <a:p>
                      <a:pPr algn="ctr"/>
                      <a:endParaRPr lang="zh-TW" altLang="en-US" sz="2000" dirty="0">
                        <a:latin typeface="標楷體" pitchFamily="65" charset="-120"/>
                        <a:ea typeface="標楷體" pitchFamily="65" charset="-120"/>
                      </a:endParaRPr>
                    </a:p>
                  </a:txBody>
                  <a:tcPr anchor="ctr"/>
                </a:tc>
                <a:tc>
                  <a:txBody>
                    <a:bodyPr/>
                    <a:lstStyle/>
                    <a:p>
                      <a:pPr algn="ctr"/>
                      <a:r>
                        <a:rPr lang="en-US" altLang="zh-TW" sz="2800" b="1" dirty="0" smtClean="0">
                          <a:solidFill>
                            <a:srgbClr val="FF0000"/>
                          </a:solidFill>
                          <a:latin typeface="標楷體" pitchFamily="65" charset="-120"/>
                          <a:ea typeface="標楷體" pitchFamily="65" charset="-120"/>
                        </a:rPr>
                        <a:t>4.</a:t>
                      </a:r>
                      <a:r>
                        <a:rPr lang="zh-TW" altLang="en-US" sz="2800" b="1" dirty="0" smtClean="0">
                          <a:solidFill>
                            <a:srgbClr val="FF0000"/>
                          </a:solidFill>
                          <a:latin typeface="標楷體" pitchFamily="65" charset="-120"/>
                          <a:ea typeface="標楷體" pitchFamily="65" charset="-120"/>
                        </a:rPr>
                        <a:t>民宿</a:t>
                      </a:r>
                      <a:endParaRPr lang="zh-TW" altLang="en-US" sz="2800" b="1" dirty="0">
                        <a:solidFill>
                          <a:srgbClr val="FF0000"/>
                        </a:solidFill>
                        <a:latin typeface="標楷體" pitchFamily="65" charset="-120"/>
                        <a:ea typeface="標楷體"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標楷體" pitchFamily="65" charset="-120"/>
                          <a:ea typeface="標楷體" pitchFamily="65" charset="-120"/>
                        </a:rPr>
                        <a:t>民宿管理辦法</a:t>
                      </a:r>
                    </a:p>
                  </a:txBody>
                  <a:tcPr anchor="ctr"/>
                </a:tc>
              </a:tr>
              <a:tr h="370840">
                <a:tc>
                  <a:txBody>
                    <a:bodyPr/>
                    <a:lstStyle/>
                    <a:p>
                      <a:pPr algn="ctr"/>
                      <a:r>
                        <a:rPr lang="zh-TW" altLang="en-US" sz="2000" dirty="0" smtClean="0">
                          <a:latin typeface="標楷體" pitchFamily="65" charset="-120"/>
                          <a:ea typeface="標楷體" pitchFamily="65" charset="-120"/>
                        </a:rPr>
                        <a:t>農作產銷設施</a:t>
                      </a:r>
                      <a:endParaRPr lang="zh-TW" altLang="en-US" sz="2000" dirty="0">
                        <a:latin typeface="標楷體" pitchFamily="65" charset="-120"/>
                        <a:ea typeface="標楷體" pitchFamily="65" charset="-120"/>
                      </a:endParaRPr>
                    </a:p>
                  </a:txBody>
                  <a:tcPr anchor="ctr"/>
                </a:tc>
                <a:tc>
                  <a:txBody>
                    <a:bodyPr/>
                    <a:lstStyle/>
                    <a:p>
                      <a:pPr algn="ctr"/>
                      <a:endParaRPr lang="zh-TW" altLang="en-US" sz="2000" dirty="0">
                        <a:latin typeface="標楷體" pitchFamily="65" charset="-120"/>
                        <a:ea typeface="標楷體" pitchFamily="65" charset="-120"/>
                      </a:endParaRPr>
                    </a:p>
                  </a:txBody>
                  <a:tcPr anchor="ctr"/>
                </a:tc>
                <a:tc>
                  <a:txBody>
                    <a:bodyPr/>
                    <a:lstStyle/>
                    <a:p>
                      <a:pPr algn="ctr"/>
                      <a:endParaRPr lang="zh-TW" altLang="en-US" sz="2000" dirty="0">
                        <a:latin typeface="標楷體" pitchFamily="65" charset="-120"/>
                        <a:ea typeface="標楷體" pitchFamily="65" charset="-120"/>
                      </a:endParaRPr>
                    </a:p>
                  </a:txBody>
                  <a:tcPr anchor="ctr"/>
                </a:tc>
                <a:tc>
                  <a:txBody>
                    <a:bodyPr/>
                    <a:lstStyle/>
                    <a:p>
                      <a:pPr algn="ctr"/>
                      <a:r>
                        <a:rPr lang="zh-TW" altLang="en-US" sz="2000" dirty="0" smtClean="0">
                          <a:latin typeface="標楷體" pitchFamily="65" charset="-120"/>
                          <a:ea typeface="標楷體" pitchFamily="65" charset="-120"/>
                        </a:rPr>
                        <a:t>作農業設施容許使用查辦法</a:t>
                      </a:r>
                      <a:endParaRPr lang="zh-TW" altLang="en-US" sz="2000" dirty="0">
                        <a:latin typeface="標楷體" pitchFamily="65" charset="-120"/>
                        <a:ea typeface="標楷體" pitchFamily="65" charset="-120"/>
                      </a:endParaRPr>
                    </a:p>
                  </a:txBody>
                  <a:tcPr anchor="ctr"/>
                </a:tc>
              </a:tr>
              <a:tr h="679504">
                <a:tc>
                  <a:txBody>
                    <a:bodyPr/>
                    <a:lstStyle/>
                    <a:p>
                      <a:pPr algn="ctr"/>
                      <a:r>
                        <a:rPr lang="zh-TW" altLang="en-US" sz="2000" dirty="0" smtClean="0">
                          <a:latin typeface="標楷體" pitchFamily="65" charset="-120"/>
                          <a:ea typeface="標楷體" pitchFamily="65" charset="-120"/>
                        </a:rPr>
                        <a:t>畜牧設施</a:t>
                      </a:r>
                      <a:endParaRPr lang="zh-TW" altLang="en-US" sz="2000" dirty="0">
                        <a:latin typeface="標楷體" pitchFamily="65" charset="-120"/>
                        <a:ea typeface="標楷體" pitchFamily="65" charset="-120"/>
                      </a:endParaRPr>
                    </a:p>
                  </a:txBody>
                  <a:tcPr anchor="ctr"/>
                </a:tc>
                <a:tc>
                  <a:txBody>
                    <a:bodyPr/>
                    <a:lstStyle/>
                    <a:p>
                      <a:pPr algn="ctr"/>
                      <a:endParaRPr lang="zh-TW" altLang="en-US" sz="2000" dirty="0">
                        <a:latin typeface="標楷體" pitchFamily="65" charset="-120"/>
                        <a:ea typeface="標楷體" pitchFamily="65" charset="-120"/>
                      </a:endParaRPr>
                    </a:p>
                  </a:txBody>
                  <a:tcPr anchor="ctr"/>
                </a:tc>
                <a:tc>
                  <a:txBody>
                    <a:bodyPr/>
                    <a:lstStyle/>
                    <a:p>
                      <a:pPr algn="ctr"/>
                      <a:endParaRPr lang="zh-TW" altLang="en-US" sz="2000" dirty="0">
                        <a:latin typeface="標楷體" pitchFamily="65" charset="-120"/>
                        <a:ea typeface="標楷體"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標楷體" pitchFamily="65" charset="-120"/>
                          <a:ea typeface="標楷體" pitchFamily="65" charset="-120"/>
                        </a:rPr>
                        <a:t>作農業設施容許使用查辦法</a:t>
                      </a:r>
                    </a:p>
                  </a:txBody>
                  <a:tcPr anchor="ctr"/>
                </a:tc>
              </a:tr>
            </a:tbl>
          </a:graphicData>
        </a:graphic>
      </p:graphicFrame>
    </p:spTree>
    <p:extLst>
      <p:ext uri="{BB962C8B-B14F-4D97-AF65-F5344CB8AC3E}">
        <p14:creationId xmlns:p14="http://schemas.microsoft.com/office/powerpoint/2010/main" val="3689690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itchFamily="65" charset="-120"/>
                <a:ea typeface="標楷體" pitchFamily="65" charset="-120"/>
              </a:rPr>
              <a:t>二十一、移入檢討型解套繪</a:t>
            </a:r>
            <a:endParaRPr lang="zh-TW" altLang="en-US"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467544" y="3366672"/>
            <a:ext cx="8229600" cy="2804944"/>
          </a:xfrm>
        </p:spPr>
        <p:txBody>
          <a:bodyPr>
            <a:normAutofit fontScale="77500" lnSpcReduction="20000"/>
          </a:bodyPr>
          <a:lstStyle/>
          <a:p>
            <a:pPr marL="0" indent="0">
              <a:buNone/>
            </a:pPr>
            <a:endParaRPr lang="en-US" altLang="zh-TW" sz="3600" dirty="0" smtClean="0">
              <a:latin typeface="標楷體" pitchFamily="65" charset="-120"/>
              <a:ea typeface="標楷體" pitchFamily="65" charset="-120"/>
            </a:endParaRPr>
          </a:p>
          <a:p>
            <a:pPr marL="0" indent="0">
              <a:buNone/>
            </a:pP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一</a:t>
            </a:r>
            <a:r>
              <a:rPr lang="en-US" altLang="zh-TW" sz="2000" b="1" dirty="0" smtClean="0">
                <a:latin typeface="標楷體" pitchFamily="65" charset="-120"/>
                <a:ea typeface="標楷體" pitchFamily="65" charset="-120"/>
              </a:rPr>
              <a:t>)</a:t>
            </a:r>
            <a:r>
              <a:rPr lang="zh-TW" altLang="en-US" sz="3500" b="1" dirty="0" smtClean="0">
                <a:solidFill>
                  <a:srgbClr val="FF0000"/>
                </a:solidFill>
                <a:latin typeface="標楷體" pitchFamily="65" charset="-120"/>
                <a:ea typeface="標楷體" pitchFamily="65" charset="-120"/>
              </a:rPr>
              <a:t>老張</a:t>
            </a:r>
            <a:r>
              <a:rPr lang="zh-TW" altLang="en-US" sz="2400" b="1" dirty="0" smtClean="0">
                <a:latin typeface="標楷體" pitchFamily="65" charset="-120"/>
                <a:ea typeface="標楷體" pitchFamily="65" charset="-120"/>
              </a:rPr>
              <a:t>於</a:t>
            </a:r>
            <a:r>
              <a:rPr lang="en-US" altLang="zh-TW" sz="2400" b="1" dirty="0" smtClean="0">
                <a:latin typeface="標楷體" pitchFamily="65" charset="-120"/>
                <a:ea typeface="標楷體" pitchFamily="65" charset="-120"/>
              </a:rPr>
              <a:t>85</a:t>
            </a:r>
            <a:r>
              <a:rPr lang="zh-TW" altLang="en-US" sz="2400" b="1" dirty="0" smtClean="0">
                <a:latin typeface="標楷體" pitchFamily="65" charset="-120"/>
                <a:ea typeface="標楷體" pitchFamily="65" charset="-120"/>
              </a:rPr>
              <a:t>年</a:t>
            </a:r>
            <a:r>
              <a:rPr lang="en-US" altLang="zh-TW" sz="2400" b="1" dirty="0" smtClean="0">
                <a:latin typeface="標楷體" pitchFamily="65" charset="-120"/>
                <a:ea typeface="標楷體" pitchFamily="65" charset="-120"/>
              </a:rPr>
              <a:t>7</a:t>
            </a:r>
            <a:r>
              <a:rPr lang="zh-TW" altLang="en-US" sz="2400" b="1" dirty="0" smtClean="0">
                <a:latin typeface="標楷體" pitchFamily="65" charset="-120"/>
                <a:ea typeface="標楷體" pitchFamily="65" charset="-120"/>
              </a:rPr>
              <a:t>月</a:t>
            </a:r>
            <a:r>
              <a:rPr lang="en-US" altLang="zh-TW" sz="2400" b="1" dirty="0" smtClean="0">
                <a:latin typeface="標楷體" pitchFamily="65" charset="-120"/>
                <a:ea typeface="標楷體" pitchFamily="65" charset="-120"/>
              </a:rPr>
              <a:t>1</a:t>
            </a:r>
            <a:r>
              <a:rPr lang="zh-TW" altLang="en-US" sz="2400" b="1" dirty="0" smtClean="0">
                <a:latin typeface="標楷體" pitchFamily="65" charset="-120"/>
                <a:ea typeface="標楷體" pitchFamily="65" charset="-120"/>
              </a:rPr>
              <a:t>日前以</a:t>
            </a:r>
            <a:r>
              <a:rPr lang="zh-TW" altLang="en-US" sz="3000" b="1" dirty="0" smtClean="0">
                <a:solidFill>
                  <a:srgbClr val="FF0000"/>
                </a:solidFill>
                <a:latin typeface="標楷體" pitchFamily="65" charset="-120"/>
                <a:ea typeface="標楷體" pitchFamily="65" charset="-120"/>
              </a:rPr>
              <a:t>甲地</a:t>
            </a:r>
            <a:r>
              <a:rPr lang="en-US" altLang="zh-TW" sz="3000" b="1" dirty="0" smtClean="0">
                <a:solidFill>
                  <a:srgbClr val="FF0000"/>
                </a:solidFill>
                <a:latin typeface="標楷體" pitchFamily="65" charset="-120"/>
                <a:ea typeface="標楷體" pitchFamily="65" charset="-120"/>
              </a:rPr>
              <a:t>+</a:t>
            </a:r>
            <a:r>
              <a:rPr lang="zh-TW" altLang="en-US" sz="3000" b="1" dirty="0" smtClean="0">
                <a:solidFill>
                  <a:srgbClr val="FF0000"/>
                </a:solidFill>
                <a:latin typeface="標楷體" pitchFamily="65" charset="-120"/>
                <a:ea typeface="標楷體" pitchFamily="65" charset="-120"/>
              </a:rPr>
              <a:t>乙地合併申請興建農舍</a:t>
            </a:r>
            <a:endParaRPr lang="en-US" altLang="zh-TW" sz="2000" b="1" dirty="0" smtClean="0">
              <a:solidFill>
                <a:srgbClr val="FF0000"/>
              </a:solidFill>
              <a:latin typeface="標楷體" pitchFamily="65" charset="-120"/>
              <a:ea typeface="標楷體" pitchFamily="65" charset="-120"/>
            </a:endParaRPr>
          </a:p>
          <a:p>
            <a:pPr marL="0" indent="0">
              <a:buNone/>
            </a:pP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二</a:t>
            </a:r>
            <a:r>
              <a:rPr lang="en-US" altLang="zh-TW" sz="20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現在要解</a:t>
            </a:r>
            <a:r>
              <a:rPr lang="zh-TW" altLang="en-US" sz="3300" b="1" dirty="0" smtClean="0">
                <a:solidFill>
                  <a:srgbClr val="FF0000"/>
                </a:solidFill>
                <a:latin typeface="標楷體" pitchFamily="65" charset="-120"/>
                <a:ea typeface="標楷體" pitchFamily="65" charset="-120"/>
              </a:rPr>
              <a:t>乙地之套繪</a:t>
            </a:r>
            <a:endParaRPr lang="en-US" altLang="zh-TW" sz="2000" b="1" dirty="0" smtClean="0">
              <a:solidFill>
                <a:srgbClr val="FF0000"/>
              </a:solidFill>
              <a:latin typeface="標楷體" pitchFamily="65" charset="-120"/>
              <a:ea typeface="標楷體" pitchFamily="65" charset="-120"/>
            </a:endParaRPr>
          </a:p>
          <a:p>
            <a:pPr marL="0" indent="0">
              <a:buNone/>
            </a:pP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三</a:t>
            </a:r>
            <a:r>
              <a:rPr lang="en-US" altLang="zh-TW" sz="2000" b="1" dirty="0" smtClean="0">
                <a:latin typeface="標楷體" pitchFamily="65" charset="-120"/>
                <a:ea typeface="標楷體" pitchFamily="65" charset="-120"/>
              </a:rPr>
              <a:t>)</a:t>
            </a:r>
            <a:r>
              <a:rPr lang="zh-TW" altLang="en-US" sz="3500" b="1" dirty="0" smtClean="0">
                <a:solidFill>
                  <a:srgbClr val="FF0000"/>
                </a:solidFill>
                <a:latin typeface="標楷體" pitchFamily="65" charset="-120"/>
                <a:ea typeface="標楷體" pitchFamily="65" charset="-120"/>
              </a:rPr>
              <a:t>老張</a:t>
            </a:r>
            <a:r>
              <a:rPr lang="zh-TW" altLang="en-US" sz="2400" b="1" dirty="0" smtClean="0">
                <a:solidFill>
                  <a:srgbClr val="FF0000"/>
                </a:solidFill>
                <a:latin typeface="標楷體" pitchFamily="65" charset="-120"/>
                <a:ea typeface="標楷體" pitchFamily="65" charset="-120"/>
              </a:rPr>
              <a:t>購入丙地</a:t>
            </a:r>
            <a:r>
              <a:rPr lang="en-US" altLang="zh-TW" sz="3000" b="1" dirty="0" smtClean="0">
                <a:latin typeface="標楷體" pitchFamily="65" charset="-120"/>
                <a:ea typeface="標楷體" pitchFamily="65" charset="-120"/>
              </a:rPr>
              <a:t>(</a:t>
            </a:r>
            <a:r>
              <a:rPr lang="zh-TW" altLang="en-US" sz="3000" b="1" dirty="0" smtClean="0">
                <a:latin typeface="標楷體" pitchFamily="65" charset="-120"/>
                <a:ea typeface="標楷體" pitchFamily="65" charset="-120"/>
              </a:rPr>
              <a:t>距離農舍</a:t>
            </a:r>
            <a:r>
              <a:rPr lang="en-US" altLang="zh-TW" sz="3000" b="1" dirty="0" smtClean="0">
                <a:latin typeface="標楷體" pitchFamily="65" charset="-120"/>
                <a:ea typeface="標楷體" pitchFamily="65" charset="-120"/>
              </a:rPr>
              <a:t>10</a:t>
            </a:r>
            <a:r>
              <a:rPr lang="zh-TW" altLang="en-US" sz="3000" b="1" dirty="0" smtClean="0">
                <a:latin typeface="標楷體" pitchFamily="65" charset="-120"/>
                <a:ea typeface="標楷體" pitchFamily="65" charset="-120"/>
              </a:rPr>
              <a:t>公里內</a:t>
            </a:r>
            <a:r>
              <a:rPr lang="en-US" altLang="zh-TW" sz="3000" b="1" dirty="0" smtClean="0">
                <a:latin typeface="標楷體" pitchFamily="65" charset="-120"/>
                <a:ea typeface="標楷體" pitchFamily="65" charset="-120"/>
              </a:rPr>
              <a:t>)</a:t>
            </a:r>
            <a:endParaRPr lang="en-US" altLang="zh-TW" sz="2000" b="1" dirty="0" smtClean="0">
              <a:latin typeface="標楷體"/>
              <a:ea typeface="標楷體"/>
            </a:endParaRPr>
          </a:p>
          <a:p>
            <a:pPr marL="0" indent="0">
              <a:buNone/>
            </a:pPr>
            <a:r>
              <a:rPr lang="en-US" altLang="zh-TW" sz="2000" b="1" dirty="0" smtClean="0">
                <a:latin typeface="標楷體"/>
                <a:ea typeface="標楷體"/>
              </a:rPr>
              <a:t>(</a:t>
            </a:r>
            <a:r>
              <a:rPr lang="zh-TW" altLang="en-US" sz="2000" b="1" dirty="0" smtClean="0">
                <a:latin typeface="標楷體"/>
                <a:ea typeface="標楷體"/>
              </a:rPr>
              <a:t>四</a:t>
            </a:r>
            <a:r>
              <a:rPr lang="en-US" altLang="zh-TW" sz="2000" b="1" dirty="0" smtClean="0">
                <a:latin typeface="標楷體"/>
                <a:ea typeface="標楷體"/>
              </a:rPr>
              <a:t>)</a:t>
            </a:r>
            <a:r>
              <a:rPr lang="zh-TW" altLang="en-US" sz="3500" b="1" dirty="0" smtClean="0">
                <a:solidFill>
                  <a:srgbClr val="FF0000"/>
                </a:solidFill>
                <a:latin typeface="標楷體"/>
                <a:ea typeface="標楷體"/>
              </a:rPr>
              <a:t>甲地</a:t>
            </a:r>
            <a:r>
              <a:rPr lang="en-US" altLang="zh-TW" sz="3500" b="1" dirty="0" smtClean="0">
                <a:solidFill>
                  <a:srgbClr val="FF0000"/>
                </a:solidFill>
                <a:latin typeface="標楷體"/>
                <a:ea typeface="標楷體"/>
              </a:rPr>
              <a:t>+</a:t>
            </a:r>
            <a:r>
              <a:rPr lang="zh-TW" altLang="en-US" sz="3500" b="1" dirty="0" smtClean="0">
                <a:solidFill>
                  <a:srgbClr val="FF0000"/>
                </a:solidFill>
                <a:latin typeface="標楷體"/>
                <a:ea typeface="標楷體"/>
              </a:rPr>
              <a:t>丙地</a:t>
            </a:r>
            <a:r>
              <a:rPr lang="en-US" altLang="zh-TW" sz="2400" b="1" dirty="0" smtClean="0">
                <a:solidFill>
                  <a:srgbClr val="FF0000"/>
                </a:solidFill>
                <a:latin typeface="標楷體"/>
                <a:ea typeface="標楷體"/>
              </a:rPr>
              <a:t>〉</a:t>
            </a:r>
            <a:r>
              <a:rPr lang="en-US" altLang="zh-TW" sz="3000" b="1" dirty="0" smtClean="0">
                <a:solidFill>
                  <a:srgbClr val="FF0000"/>
                </a:solidFill>
                <a:latin typeface="標楷體"/>
                <a:ea typeface="標楷體"/>
              </a:rPr>
              <a:t>2500</a:t>
            </a:r>
            <a:r>
              <a:rPr lang="zh-TW" altLang="en-US" sz="3000" b="1" dirty="0" smtClean="0">
                <a:solidFill>
                  <a:srgbClr val="FF0000"/>
                </a:solidFill>
                <a:latin typeface="標楷體"/>
                <a:ea typeface="標楷體"/>
              </a:rPr>
              <a:t>平方公尺</a:t>
            </a:r>
            <a:endParaRPr lang="en-US" altLang="zh-TW" sz="2000" b="1" dirty="0" smtClean="0">
              <a:solidFill>
                <a:srgbClr val="FF0000"/>
              </a:solidFill>
              <a:latin typeface="標楷體"/>
              <a:ea typeface="標楷體"/>
            </a:endParaRPr>
          </a:p>
          <a:p>
            <a:pPr marL="0" indent="0">
              <a:buNone/>
            </a:pPr>
            <a:r>
              <a:rPr lang="en-US" altLang="zh-TW" sz="2800" b="1" dirty="0" smtClean="0">
                <a:latin typeface="標楷體"/>
                <a:ea typeface="標楷體"/>
              </a:rPr>
              <a:t>(</a:t>
            </a:r>
            <a:r>
              <a:rPr lang="zh-TW" altLang="en-US" sz="2800" b="1" dirty="0" smtClean="0">
                <a:latin typeface="標楷體"/>
                <a:ea typeface="標楷體"/>
              </a:rPr>
              <a:t>五</a:t>
            </a:r>
            <a:r>
              <a:rPr lang="en-US" altLang="zh-TW" sz="2800" b="1" dirty="0" smtClean="0">
                <a:latin typeface="標楷體"/>
                <a:ea typeface="標楷體"/>
              </a:rPr>
              <a:t>)</a:t>
            </a:r>
            <a:r>
              <a:rPr lang="en-US" altLang="zh-TW" sz="3000" b="1" dirty="0" smtClean="0">
                <a:latin typeface="標楷體"/>
                <a:ea typeface="標楷體"/>
              </a:rPr>
              <a:t>(</a:t>
            </a:r>
            <a:r>
              <a:rPr lang="zh-TW" altLang="en-US" sz="3000" b="1" dirty="0" smtClean="0">
                <a:latin typeface="標楷體"/>
                <a:ea typeface="標楷體"/>
              </a:rPr>
              <a:t>甲地</a:t>
            </a:r>
            <a:r>
              <a:rPr lang="en-US" altLang="zh-TW" sz="3000" b="1" dirty="0" smtClean="0">
                <a:latin typeface="標楷體"/>
                <a:ea typeface="標楷體"/>
              </a:rPr>
              <a:t>+</a:t>
            </a:r>
            <a:r>
              <a:rPr lang="zh-TW" altLang="en-US" sz="3000" b="1" dirty="0" smtClean="0">
                <a:latin typeface="標楷體"/>
                <a:ea typeface="標楷體"/>
              </a:rPr>
              <a:t>丙地</a:t>
            </a:r>
            <a:r>
              <a:rPr lang="en-US" altLang="zh-TW" sz="3000" b="1" dirty="0" smtClean="0">
                <a:latin typeface="標楷體"/>
                <a:ea typeface="標楷體"/>
              </a:rPr>
              <a:t>)</a:t>
            </a:r>
            <a:r>
              <a:rPr lang="en-US" altLang="zh-TW" sz="2800" b="1" dirty="0" smtClean="0">
                <a:latin typeface="標楷體"/>
                <a:ea typeface="標楷體"/>
              </a:rPr>
              <a:t>10:1</a:t>
            </a:r>
            <a:r>
              <a:rPr lang="zh-TW" altLang="en-US" sz="2800" b="1" dirty="0" smtClean="0">
                <a:latin typeface="標楷體"/>
                <a:ea typeface="標楷體"/>
              </a:rPr>
              <a:t>農舍投影面積  </a:t>
            </a:r>
            <a:r>
              <a:rPr lang="zh-TW" altLang="en-US" sz="3800" b="1" dirty="0" smtClean="0">
                <a:latin typeface="標楷體"/>
                <a:ea typeface="標楷體"/>
                <a:hlinkClick r:id="rId3" action="ppaction://hlinkfile"/>
              </a:rPr>
              <a:t>例</a:t>
            </a:r>
            <a:r>
              <a:rPr lang="en-US" altLang="zh-TW" sz="3800" b="1" dirty="0" smtClean="0">
                <a:latin typeface="標楷體"/>
                <a:ea typeface="標楷體"/>
                <a:hlinkClick r:id="rId3" action="ppaction://hlinkfile"/>
              </a:rPr>
              <a:t>14-1</a:t>
            </a:r>
            <a:r>
              <a:rPr lang="en-US" altLang="zh-TW" sz="3800" b="1" dirty="0" smtClean="0">
                <a:latin typeface="標楷體"/>
                <a:ea typeface="標楷體"/>
              </a:rPr>
              <a:t>   </a:t>
            </a:r>
            <a:r>
              <a:rPr lang="zh-TW" altLang="en-US" sz="4100" b="1" dirty="0" smtClean="0">
                <a:latin typeface="標楷體"/>
                <a:ea typeface="標楷體"/>
                <a:hlinkClick r:id="rId4" action="ppaction://hlinkfile"/>
              </a:rPr>
              <a:t>例</a:t>
            </a:r>
            <a:r>
              <a:rPr lang="en-US" altLang="zh-TW" sz="4100" b="1" dirty="0" smtClean="0">
                <a:latin typeface="標楷體"/>
                <a:ea typeface="標楷體"/>
                <a:hlinkClick r:id="rId4" action="ppaction://hlinkfile"/>
              </a:rPr>
              <a:t>14-2</a:t>
            </a:r>
            <a:endParaRPr lang="zh-TW" altLang="en-US" sz="4100" b="1" dirty="0">
              <a:latin typeface="標楷體" pitchFamily="65" charset="-120"/>
              <a:ea typeface="標楷體" pitchFamily="65" charset="-120"/>
            </a:endParaRPr>
          </a:p>
        </p:txBody>
      </p:sp>
      <p:cxnSp>
        <p:nvCxnSpPr>
          <p:cNvPr id="5" name="直線接點 4"/>
          <p:cNvCxnSpPr/>
          <p:nvPr/>
        </p:nvCxnSpPr>
        <p:spPr>
          <a:xfrm>
            <a:off x="630117" y="2953647"/>
            <a:ext cx="698477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向右箭號 7"/>
          <p:cNvSpPr/>
          <p:nvPr/>
        </p:nvSpPr>
        <p:spPr>
          <a:xfrm rot="16200000">
            <a:off x="1367592" y="1455680"/>
            <a:ext cx="1101975" cy="1893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zh-TW" altLang="en-US" dirty="0">
                <a:solidFill>
                  <a:prstClr val="white"/>
                </a:solidFill>
              </a:rPr>
              <a:t>農舍</a:t>
            </a:r>
          </a:p>
        </p:txBody>
      </p:sp>
      <p:sp>
        <p:nvSpPr>
          <p:cNvPr id="9" name="矩形 8"/>
          <p:cNvSpPr/>
          <p:nvPr/>
        </p:nvSpPr>
        <p:spPr>
          <a:xfrm>
            <a:off x="1331640" y="2953647"/>
            <a:ext cx="1355455" cy="8260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2800" b="1" dirty="0">
                <a:solidFill>
                  <a:prstClr val="black"/>
                </a:solidFill>
              </a:rPr>
              <a:t>甲地</a:t>
            </a:r>
            <a:endParaRPr lang="en-US" altLang="zh-TW" sz="2800" b="1" dirty="0">
              <a:solidFill>
                <a:prstClr val="black"/>
              </a:solidFill>
            </a:endParaRPr>
          </a:p>
        </p:txBody>
      </p:sp>
      <p:sp>
        <p:nvSpPr>
          <p:cNvPr id="11" name="矩形 10"/>
          <p:cNvSpPr/>
          <p:nvPr/>
        </p:nvSpPr>
        <p:spPr>
          <a:xfrm>
            <a:off x="3676426" y="2953647"/>
            <a:ext cx="1369973" cy="8260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2800" b="1" dirty="0">
                <a:solidFill>
                  <a:prstClr val="black"/>
                </a:solidFill>
              </a:rPr>
              <a:t>乙地</a:t>
            </a:r>
            <a:endParaRPr lang="en-US" altLang="zh-TW" sz="2800" b="1" dirty="0">
              <a:solidFill>
                <a:prstClr val="black"/>
              </a:solidFill>
            </a:endParaRPr>
          </a:p>
        </p:txBody>
      </p:sp>
      <p:sp>
        <p:nvSpPr>
          <p:cNvPr id="12" name="矩形 11"/>
          <p:cNvSpPr/>
          <p:nvPr/>
        </p:nvSpPr>
        <p:spPr>
          <a:xfrm>
            <a:off x="5436096" y="2953647"/>
            <a:ext cx="1369973" cy="8260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3200" b="1" dirty="0">
                <a:solidFill>
                  <a:srgbClr val="FF0000"/>
                </a:solidFill>
              </a:rPr>
              <a:t>丙地</a:t>
            </a:r>
            <a:endParaRPr lang="en-US" altLang="zh-TW" sz="3200" b="1" dirty="0">
              <a:solidFill>
                <a:srgbClr val="FF0000"/>
              </a:solidFill>
            </a:endParaRPr>
          </a:p>
        </p:txBody>
      </p:sp>
      <p:sp>
        <p:nvSpPr>
          <p:cNvPr id="4" name="減號 3"/>
          <p:cNvSpPr/>
          <p:nvPr/>
        </p:nvSpPr>
        <p:spPr>
          <a:xfrm>
            <a:off x="1710236" y="2636912"/>
            <a:ext cx="5742083"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6" name="文字方塊 5"/>
          <p:cNvSpPr txBox="1"/>
          <p:nvPr/>
        </p:nvSpPr>
        <p:spPr>
          <a:xfrm>
            <a:off x="2714612" y="1857365"/>
            <a:ext cx="4929222" cy="769441"/>
          </a:xfrm>
          <a:prstGeom prst="rect">
            <a:avLst/>
          </a:prstGeom>
          <a:noFill/>
        </p:spPr>
        <p:txBody>
          <a:bodyPr wrap="square" rtlCol="0">
            <a:spAutoFit/>
          </a:bodyPr>
          <a:lstStyle/>
          <a:p>
            <a:r>
              <a:rPr lang="zh-TW" altLang="en-US" sz="3200" b="1" dirty="0">
                <a:solidFill>
                  <a:srgbClr val="FF0000"/>
                </a:solidFill>
              </a:rPr>
              <a:t>張三新購</a:t>
            </a:r>
            <a:r>
              <a:rPr lang="zh-TW" altLang="en-US" sz="3200" b="1" dirty="0">
                <a:solidFill>
                  <a:prstClr val="black"/>
                </a:solidFill>
              </a:rPr>
              <a:t>丙地，</a:t>
            </a:r>
            <a:r>
              <a:rPr lang="en-US" altLang="zh-TW" sz="4400" b="1" dirty="0">
                <a:solidFill>
                  <a:srgbClr val="FF0000"/>
                </a:solidFill>
              </a:rPr>
              <a:t>10</a:t>
            </a:r>
            <a:r>
              <a:rPr lang="zh-TW" altLang="en-US" sz="3200" b="1" dirty="0">
                <a:solidFill>
                  <a:prstClr val="black"/>
                </a:solidFill>
              </a:rPr>
              <a:t>公里內</a:t>
            </a:r>
          </a:p>
        </p:txBody>
      </p:sp>
      <p:sp>
        <p:nvSpPr>
          <p:cNvPr id="7" name="投影片編號版面配置區 6"/>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130</a:t>
            </a:fld>
            <a:endParaRPr lang="zh-TW" altLang="en-US" dirty="0">
              <a:solidFill>
                <a:srgbClr val="04617B">
                  <a:shade val="90000"/>
                </a:srgbClr>
              </a:solidFill>
            </a:endParaRPr>
          </a:p>
        </p:txBody>
      </p:sp>
    </p:spTree>
    <p:extLst>
      <p:ext uri="{BB962C8B-B14F-4D97-AF65-F5344CB8AC3E}">
        <p14:creationId xmlns:p14="http://schemas.microsoft.com/office/powerpoint/2010/main" val="256277642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76672"/>
            <a:ext cx="8229600" cy="1143000"/>
          </a:xfrm>
        </p:spPr>
        <p:txBody>
          <a:bodyPr>
            <a:normAutofit/>
          </a:bodyPr>
          <a:lstStyle/>
          <a:p>
            <a:r>
              <a:rPr lang="zh-TW" altLang="en-US" sz="3600" b="1" dirty="0" smtClean="0">
                <a:solidFill>
                  <a:schemeClr val="tx1"/>
                </a:solidFill>
              </a:rPr>
              <a:t>二十二、離島、原住民保留地區內農牧、</a:t>
            </a:r>
            <a:r>
              <a:rPr lang="en-US" altLang="zh-TW" sz="3600" b="1" dirty="0" smtClean="0">
                <a:solidFill>
                  <a:schemeClr val="tx1"/>
                </a:solidFill>
              </a:rPr>
              <a:t/>
            </a:r>
            <a:br>
              <a:rPr lang="en-US" altLang="zh-TW" sz="3600" b="1" dirty="0" smtClean="0">
                <a:solidFill>
                  <a:schemeClr val="tx1"/>
                </a:solidFill>
              </a:rPr>
            </a:br>
            <a:r>
              <a:rPr lang="en-US" altLang="zh-TW" sz="3600" b="1" dirty="0">
                <a:solidFill>
                  <a:schemeClr val="tx1"/>
                </a:solidFill>
              </a:rPr>
              <a:t> </a:t>
            </a:r>
            <a:r>
              <a:rPr lang="en-US" altLang="zh-TW" sz="3600" b="1" dirty="0" smtClean="0">
                <a:solidFill>
                  <a:schemeClr val="tx1"/>
                </a:solidFill>
              </a:rPr>
              <a:t>                </a:t>
            </a:r>
            <a:r>
              <a:rPr lang="zh-TW" altLang="en-US" sz="3600" b="1" dirty="0" smtClean="0">
                <a:solidFill>
                  <a:schemeClr val="tx1"/>
                </a:solidFill>
              </a:rPr>
              <a:t>養殖、林業用地變更甲丙建</a:t>
            </a:r>
            <a:endParaRPr lang="zh-TW" altLang="en-US" sz="3600" b="1" dirty="0">
              <a:solidFill>
                <a:schemeClr val="tx1"/>
              </a:solidFill>
            </a:endParaRPr>
          </a:p>
        </p:txBody>
      </p:sp>
      <p:sp>
        <p:nvSpPr>
          <p:cNvPr id="3" name="內容版面配置區 2"/>
          <p:cNvSpPr>
            <a:spLocks noGrp="1"/>
          </p:cNvSpPr>
          <p:nvPr>
            <p:ph idx="1"/>
          </p:nvPr>
        </p:nvSpPr>
        <p:spPr>
          <a:xfrm>
            <a:off x="611560" y="1596413"/>
            <a:ext cx="8352928" cy="4928931"/>
          </a:xfrm>
        </p:spPr>
        <p:txBody>
          <a:bodyPr>
            <a:normAutofit/>
          </a:bodyPr>
          <a:lstStyle/>
          <a:p>
            <a:pPr marL="0" indent="0">
              <a:buNone/>
            </a:pPr>
            <a:r>
              <a:rPr lang="zh-TW" altLang="en-US" sz="2400" dirty="0" smtClean="0">
                <a:latin typeface="標楷體" pitchFamily="65" charset="-120"/>
                <a:ea typeface="標楷體" pitchFamily="65" charset="-120"/>
              </a:rPr>
              <a:t>參考</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非都市土地管制規則第</a:t>
            </a:r>
            <a:r>
              <a:rPr lang="en-US" altLang="zh-TW" sz="2400" dirty="0" smtClean="0">
                <a:latin typeface="標楷體" pitchFamily="65" charset="-120"/>
                <a:ea typeface="標楷體" pitchFamily="65" charset="-120"/>
              </a:rPr>
              <a:t>45</a:t>
            </a:r>
            <a:r>
              <a:rPr lang="zh-TW" altLang="en-US" sz="2400" dirty="0" smtClean="0">
                <a:latin typeface="標楷體" pitchFamily="65" charset="-120"/>
                <a:ea typeface="標楷體" pitchFamily="65" charset="-120"/>
              </a:rPr>
              <a:t>條</a:t>
            </a:r>
            <a:endParaRPr lang="en-US" altLang="zh-TW" sz="2400" dirty="0" smtClean="0">
              <a:latin typeface="標楷體" pitchFamily="65" charset="-120"/>
              <a:ea typeface="標楷體" pitchFamily="65" charset="-120"/>
            </a:endParaRPr>
          </a:p>
          <a:p>
            <a:pPr marL="0" indent="0">
              <a:buNone/>
            </a:pPr>
            <a:r>
              <a:rPr lang="zh-TW" altLang="en-US" sz="2800" dirty="0">
                <a:latin typeface="標楷體" pitchFamily="65" charset="-120"/>
                <a:ea typeface="標楷體" pitchFamily="65" charset="-120"/>
              </a:rPr>
              <a:t>申請於離島、原住民保留地地區之農牧用地、養殖或林業用地住宅興建</a:t>
            </a:r>
            <a:r>
              <a:rPr lang="zh-TW" altLang="en-US" sz="2800" dirty="0" smtClean="0">
                <a:latin typeface="標楷體" pitchFamily="65" charset="-120"/>
                <a:ea typeface="標楷體" pitchFamily="65" charset="-120"/>
              </a:rPr>
              <a:t>計畫</a:t>
            </a:r>
            <a:r>
              <a:rPr lang="zh-TW" altLang="en-US" sz="2800" dirty="0">
                <a:latin typeface="標楷體" pitchFamily="65" charset="-120"/>
                <a:ea typeface="標楷體" pitchFamily="65" charset="-120"/>
              </a:rPr>
              <a:t>，應以其自有土地，並符合下列條件，經直轄市或縣（市）政府依</a:t>
            </a:r>
            <a:r>
              <a:rPr lang="zh-TW" altLang="en-US" sz="2800" dirty="0" smtClean="0">
                <a:latin typeface="標楷體" pitchFamily="65" charset="-120"/>
                <a:ea typeface="標楷體" pitchFamily="65" charset="-120"/>
              </a:rPr>
              <a:t>第三十</a:t>
            </a:r>
            <a:r>
              <a:rPr lang="zh-TW" altLang="en-US" sz="2800" dirty="0">
                <a:latin typeface="標楷體" pitchFamily="65" charset="-120"/>
                <a:ea typeface="標楷體" pitchFamily="65" charset="-120"/>
              </a:rPr>
              <a:t>條核准者，得依其核定計畫內容之土地使用性質，申請變更編定為</a:t>
            </a:r>
            <a:r>
              <a:rPr lang="zh-TW" altLang="en-US" sz="2800" dirty="0" smtClean="0">
                <a:latin typeface="標楷體" pitchFamily="65" charset="-120"/>
                <a:ea typeface="標楷體" pitchFamily="65" charset="-120"/>
              </a:rPr>
              <a:t>適當使用</a:t>
            </a:r>
            <a:r>
              <a:rPr lang="zh-TW" altLang="en-US" sz="2800" dirty="0">
                <a:latin typeface="標楷體" pitchFamily="65" charset="-120"/>
                <a:ea typeface="標楷體" pitchFamily="65" charset="-120"/>
              </a:rPr>
              <a:t>地，並以一次為限</a:t>
            </a:r>
            <a:r>
              <a:rPr lang="en-US" altLang="zh-TW" sz="2800" dirty="0">
                <a:latin typeface="標楷體" pitchFamily="65" charset="-120"/>
                <a:ea typeface="標楷體" pitchFamily="65" charset="-120"/>
              </a:rPr>
              <a:t>︰</a:t>
            </a:r>
            <a:br>
              <a:rPr lang="en-US" altLang="zh-TW" sz="2800" dirty="0">
                <a:latin typeface="標楷體" pitchFamily="65" charset="-120"/>
                <a:ea typeface="標楷體" pitchFamily="65" charset="-120"/>
              </a:rPr>
            </a:b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一</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離島</a:t>
            </a:r>
            <a:r>
              <a:rPr lang="zh-TW" altLang="en-US" sz="2800" dirty="0">
                <a:latin typeface="標楷體" pitchFamily="65" charset="-120"/>
                <a:ea typeface="標楷體" pitchFamily="65" charset="-120"/>
              </a:rPr>
              <a:t>地區之申請人及其配偶、同一戶內</a:t>
            </a:r>
            <a:r>
              <a:rPr lang="zh-TW" altLang="en-US" sz="2800" dirty="0" smtClean="0">
                <a:latin typeface="標楷體" pitchFamily="65" charset="-120"/>
                <a:ea typeface="標楷體" pitchFamily="65" charset="-120"/>
              </a:rPr>
              <a:t>未成年</a:t>
            </a:r>
            <a:endParaRPr lang="en-US" altLang="zh-TW" sz="2800" dirty="0" smtClean="0">
              <a:latin typeface="標楷體" pitchFamily="65" charset="-120"/>
              <a:ea typeface="標楷體" pitchFamily="65" charset="-120"/>
            </a:endParaRPr>
          </a:p>
          <a:p>
            <a:pPr marL="0" indent="0">
              <a:buNone/>
            </a:pPr>
            <a:r>
              <a:rPr lang="en-US" altLang="zh-TW" sz="2800" dirty="0">
                <a:latin typeface="標楷體" pitchFamily="65" charset="-120"/>
                <a:ea typeface="標楷體" pitchFamily="65" charset="-120"/>
              </a:rPr>
              <a:t> </a:t>
            </a:r>
            <a:r>
              <a:rPr lang="en-US" altLang="zh-TW" sz="2800" dirty="0" smtClean="0">
                <a:latin typeface="標楷體" pitchFamily="65" charset="-120"/>
                <a:ea typeface="標楷體" pitchFamily="65" charset="-120"/>
              </a:rPr>
              <a:t>   </a:t>
            </a:r>
            <a:r>
              <a:rPr lang="zh-TW" altLang="en-US" sz="2800" dirty="0" smtClean="0">
                <a:latin typeface="標楷體" pitchFamily="65" charset="-120"/>
                <a:ea typeface="標楷體" pitchFamily="65" charset="-120"/>
              </a:rPr>
              <a:t>子女</a:t>
            </a:r>
            <a:r>
              <a:rPr lang="zh-TW" altLang="en-US" sz="2800" dirty="0">
                <a:latin typeface="標楷體" pitchFamily="65" charset="-120"/>
                <a:ea typeface="標楷體" pitchFamily="65" charset="-120"/>
              </a:rPr>
              <a:t>均無自用住宅或</a:t>
            </a:r>
            <a:r>
              <a:rPr lang="zh-TW" altLang="en-US" sz="2800" dirty="0" smtClean="0">
                <a:latin typeface="標楷體" pitchFamily="65" charset="-120"/>
                <a:ea typeface="標楷體" pitchFamily="65" charset="-120"/>
              </a:rPr>
              <a:t>未曾</a:t>
            </a:r>
            <a:r>
              <a:rPr lang="zh-TW" altLang="en-US" sz="2800" dirty="0">
                <a:latin typeface="標楷體" pitchFamily="65" charset="-120"/>
                <a:ea typeface="標楷體" pitchFamily="65" charset="-120"/>
              </a:rPr>
              <a:t>依特殊地區非都市</a:t>
            </a:r>
            <a:r>
              <a:rPr lang="zh-TW" altLang="en-US" sz="2800" dirty="0" smtClean="0">
                <a:latin typeface="標楷體" pitchFamily="65" charset="-120"/>
                <a:ea typeface="標楷體" pitchFamily="65" charset="-120"/>
              </a:rPr>
              <a:t>土</a:t>
            </a:r>
            <a:endParaRPr lang="en-US" altLang="zh-TW" sz="2800" dirty="0" smtClean="0">
              <a:latin typeface="標楷體" pitchFamily="65" charset="-120"/>
              <a:ea typeface="標楷體" pitchFamily="65" charset="-120"/>
            </a:endParaRPr>
          </a:p>
          <a:p>
            <a:pPr marL="0" indent="0">
              <a:buNone/>
            </a:pPr>
            <a:r>
              <a:rPr lang="en-US" altLang="zh-TW" sz="2800" dirty="0">
                <a:latin typeface="標楷體" pitchFamily="65" charset="-120"/>
                <a:ea typeface="標楷體" pitchFamily="65" charset="-120"/>
              </a:rPr>
              <a:t> </a:t>
            </a:r>
            <a:r>
              <a:rPr lang="en-US" altLang="zh-TW" sz="2800" dirty="0" smtClean="0">
                <a:latin typeface="標楷體" pitchFamily="65" charset="-120"/>
                <a:ea typeface="標楷體" pitchFamily="65" charset="-120"/>
              </a:rPr>
              <a:t>   </a:t>
            </a:r>
            <a:r>
              <a:rPr lang="zh-TW" altLang="en-US" sz="2800" dirty="0" smtClean="0">
                <a:latin typeface="標楷體" pitchFamily="65" charset="-120"/>
                <a:ea typeface="標楷體" pitchFamily="65" charset="-120"/>
              </a:rPr>
              <a:t>地</a:t>
            </a:r>
            <a:r>
              <a:rPr lang="zh-TW" altLang="en-US" sz="2800" dirty="0">
                <a:latin typeface="標楷體" pitchFamily="65" charset="-120"/>
                <a:ea typeface="標楷體" pitchFamily="65" charset="-120"/>
              </a:rPr>
              <a:t>使用管制規定申請變更編定經核准，且</a:t>
            </a:r>
            <a:r>
              <a:rPr lang="zh-TW" altLang="en-US" sz="2800" dirty="0" smtClean="0">
                <a:latin typeface="標楷體" pitchFamily="65" charset="-120"/>
                <a:ea typeface="標楷體" pitchFamily="65" charset="-120"/>
              </a:rPr>
              <a:t>申請</a:t>
            </a:r>
            <a:endParaRPr lang="en-US" altLang="zh-TW" sz="2800" dirty="0" smtClean="0">
              <a:latin typeface="標楷體" pitchFamily="65" charset="-120"/>
              <a:ea typeface="標楷體" pitchFamily="65" charset="-120"/>
            </a:endParaRPr>
          </a:p>
          <a:p>
            <a:pPr marL="0" indent="0">
              <a:buNone/>
            </a:pPr>
            <a:r>
              <a:rPr lang="en-US" altLang="zh-TW" sz="2800" dirty="0">
                <a:latin typeface="標楷體" pitchFamily="65" charset="-120"/>
                <a:ea typeface="標楷體" pitchFamily="65" charset="-120"/>
              </a:rPr>
              <a:t> </a:t>
            </a:r>
            <a:r>
              <a:rPr lang="en-US" altLang="zh-TW" sz="2800" dirty="0" smtClean="0">
                <a:latin typeface="標楷體" pitchFamily="65" charset="-120"/>
                <a:ea typeface="標楷體" pitchFamily="65" charset="-120"/>
              </a:rPr>
              <a:t>   </a:t>
            </a:r>
            <a:r>
              <a:rPr lang="zh-TW" altLang="en-US" sz="2800" dirty="0" smtClean="0">
                <a:latin typeface="標楷體" pitchFamily="65" charset="-120"/>
                <a:ea typeface="標楷體" pitchFamily="65" charset="-120"/>
              </a:rPr>
              <a:t>人</a:t>
            </a:r>
            <a:r>
              <a:rPr lang="zh-TW" altLang="en-US" sz="2800" dirty="0">
                <a:latin typeface="標楷體" pitchFamily="65" charset="-120"/>
                <a:ea typeface="標楷體" pitchFamily="65" charset="-120"/>
              </a:rPr>
              <a:t>戶籍登記滿二年經提出證明文件。</a:t>
            </a:r>
          </a:p>
        </p:txBody>
      </p:sp>
    </p:spTree>
    <p:extLst>
      <p:ext uri="{BB962C8B-B14F-4D97-AF65-F5344CB8AC3E}">
        <p14:creationId xmlns:p14="http://schemas.microsoft.com/office/powerpoint/2010/main" val="2510130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1596413"/>
            <a:ext cx="8352928" cy="4928931"/>
          </a:xfrm>
        </p:spPr>
        <p:txBody>
          <a:bodyPr>
            <a:normAutofit lnSpcReduction="10000"/>
          </a:bodyPr>
          <a:lstStyle/>
          <a:p>
            <a:pPr marL="0" indent="0">
              <a:buNone/>
            </a:pPr>
            <a:r>
              <a:rPr lang="zh-TW" altLang="en-US" sz="2400" dirty="0" smtClean="0">
                <a:latin typeface="標楷體" pitchFamily="65" charset="-120"/>
                <a:ea typeface="標楷體" pitchFamily="65" charset="-120"/>
              </a:rPr>
              <a:t>參考</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非都市土地管制規則第</a:t>
            </a:r>
            <a:r>
              <a:rPr lang="en-US" altLang="zh-TW" sz="2400" dirty="0" smtClean="0">
                <a:latin typeface="標楷體" pitchFamily="65" charset="-120"/>
                <a:ea typeface="標楷體" pitchFamily="65" charset="-120"/>
              </a:rPr>
              <a:t>45</a:t>
            </a:r>
            <a:r>
              <a:rPr lang="zh-TW" altLang="en-US" sz="2400" dirty="0" smtClean="0">
                <a:latin typeface="標楷體" pitchFamily="65" charset="-120"/>
                <a:ea typeface="標楷體" pitchFamily="65" charset="-120"/>
              </a:rPr>
              <a:t>條</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接上頁</a:t>
            </a:r>
            <a:r>
              <a:rPr lang="en-US" altLang="zh-TW" sz="2400" dirty="0" smtClean="0">
                <a:latin typeface="標楷體" pitchFamily="65" charset="-120"/>
                <a:ea typeface="標楷體" pitchFamily="65" charset="-120"/>
              </a:rPr>
              <a:t>)</a:t>
            </a:r>
          </a:p>
          <a:p>
            <a:pPr marL="0" indent="0">
              <a:buNone/>
            </a:pP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二</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原住民</a:t>
            </a:r>
            <a:r>
              <a:rPr lang="zh-TW" altLang="en-US" sz="2800" dirty="0">
                <a:latin typeface="標楷體" pitchFamily="65" charset="-120"/>
                <a:ea typeface="標楷體" pitchFamily="65" charset="-120"/>
              </a:rPr>
              <a:t>保留地地區之申請人，除應符合前款</a:t>
            </a:r>
            <a:r>
              <a:rPr lang="zh-TW" altLang="en-US" sz="2800" dirty="0" smtClean="0">
                <a:latin typeface="標楷體" pitchFamily="65" charset="-120"/>
                <a:ea typeface="標楷體" pitchFamily="65" charset="-120"/>
              </a:rPr>
              <a:t>條</a:t>
            </a:r>
            <a:endParaRPr lang="en-US" altLang="zh-TW" sz="2800" dirty="0" smtClean="0">
              <a:latin typeface="標楷體" pitchFamily="65" charset="-120"/>
              <a:ea typeface="標楷體" pitchFamily="65" charset="-120"/>
            </a:endParaRPr>
          </a:p>
          <a:p>
            <a:pPr marL="0" indent="0">
              <a:buNone/>
            </a:pPr>
            <a:r>
              <a:rPr lang="en-US" altLang="zh-TW" sz="2800" dirty="0">
                <a:latin typeface="標楷體" pitchFamily="65" charset="-120"/>
                <a:ea typeface="標楷體" pitchFamily="65" charset="-120"/>
              </a:rPr>
              <a:t> </a:t>
            </a:r>
            <a:r>
              <a:rPr lang="en-US" altLang="zh-TW" sz="2800" dirty="0" smtClean="0">
                <a:latin typeface="標楷體" pitchFamily="65" charset="-120"/>
                <a:ea typeface="標楷體" pitchFamily="65" charset="-120"/>
              </a:rPr>
              <a:t>   </a:t>
            </a:r>
            <a:r>
              <a:rPr lang="zh-TW" altLang="en-US" sz="2800" dirty="0" smtClean="0">
                <a:latin typeface="標楷體" pitchFamily="65" charset="-120"/>
                <a:ea typeface="標楷體" pitchFamily="65" charset="-120"/>
              </a:rPr>
              <a:t>件</a:t>
            </a:r>
            <a:r>
              <a:rPr lang="zh-TW" altLang="en-US" sz="2800" dirty="0">
                <a:latin typeface="標楷體" pitchFamily="65" charset="-120"/>
                <a:ea typeface="標楷體" pitchFamily="65" charset="-120"/>
              </a:rPr>
              <a:t>外，並應具原住民</a:t>
            </a:r>
            <a:r>
              <a:rPr lang="zh-TW" altLang="en-US" sz="2800" dirty="0" smtClean="0">
                <a:latin typeface="標楷體" pitchFamily="65" charset="-120"/>
                <a:ea typeface="標楷體" pitchFamily="65" charset="-120"/>
              </a:rPr>
              <a:t>身分</a:t>
            </a:r>
            <a:r>
              <a:rPr lang="zh-TW" altLang="en-US" sz="2800" dirty="0">
                <a:latin typeface="標楷體" pitchFamily="65" charset="-120"/>
                <a:ea typeface="標楷體" pitchFamily="65" charset="-120"/>
              </a:rPr>
              <a:t>且未依第四十六條</a:t>
            </a:r>
            <a:r>
              <a:rPr lang="zh-TW" altLang="en-US" sz="2800" dirty="0" smtClean="0">
                <a:latin typeface="標楷體" pitchFamily="65" charset="-120"/>
                <a:ea typeface="標楷體" pitchFamily="65" charset="-120"/>
              </a:rPr>
              <a:t>取</a:t>
            </a:r>
            <a:endParaRPr lang="en-US" altLang="zh-TW" sz="2800" dirty="0" smtClean="0">
              <a:latin typeface="標楷體" pitchFamily="65" charset="-120"/>
              <a:ea typeface="標楷體" pitchFamily="65" charset="-120"/>
            </a:endParaRPr>
          </a:p>
          <a:p>
            <a:pPr marL="0" indent="0">
              <a:buNone/>
            </a:pPr>
            <a:r>
              <a:rPr lang="en-US" altLang="zh-TW" sz="2800" dirty="0">
                <a:latin typeface="標楷體" pitchFamily="65" charset="-120"/>
                <a:ea typeface="標楷體" pitchFamily="65" charset="-120"/>
              </a:rPr>
              <a:t> </a:t>
            </a:r>
            <a:r>
              <a:rPr lang="en-US" altLang="zh-TW" sz="2800" dirty="0" smtClean="0">
                <a:latin typeface="標楷體" pitchFamily="65" charset="-120"/>
                <a:ea typeface="標楷體" pitchFamily="65" charset="-120"/>
              </a:rPr>
              <a:t>   </a:t>
            </a:r>
            <a:r>
              <a:rPr lang="zh-TW" altLang="en-US" sz="2800" dirty="0" smtClean="0">
                <a:latin typeface="標楷體" pitchFamily="65" charset="-120"/>
                <a:ea typeface="標楷體" pitchFamily="65" charset="-120"/>
              </a:rPr>
              <a:t>得</a:t>
            </a:r>
            <a:r>
              <a:rPr lang="zh-TW" altLang="en-US" sz="2800" dirty="0">
                <a:latin typeface="標楷體" pitchFamily="65" charset="-120"/>
                <a:ea typeface="標楷體" pitchFamily="65" charset="-120"/>
              </a:rPr>
              <a:t>政府興建住宅。</a:t>
            </a:r>
            <a:br>
              <a:rPr lang="zh-TW" altLang="en-US" sz="2800" dirty="0">
                <a:latin typeface="標楷體" pitchFamily="65" charset="-120"/>
                <a:ea typeface="標楷體" pitchFamily="65" charset="-120"/>
              </a:rPr>
            </a:b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三</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住宅</a:t>
            </a:r>
            <a:r>
              <a:rPr lang="zh-TW" altLang="en-US" sz="2800" dirty="0">
                <a:latin typeface="標楷體" pitchFamily="65" charset="-120"/>
                <a:ea typeface="標楷體" pitchFamily="65" charset="-120"/>
              </a:rPr>
              <a:t>興建計畫建築基地面積不得超過</a:t>
            </a:r>
            <a:r>
              <a:rPr lang="zh-TW" altLang="en-US" sz="2800" dirty="0" smtClean="0">
                <a:latin typeface="標楷體" pitchFamily="65" charset="-120"/>
                <a:ea typeface="標楷體" pitchFamily="65" charset="-120"/>
              </a:rPr>
              <a:t>三百三十</a:t>
            </a:r>
            <a:endParaRPr lang="en-US" altLang="zh-TW" sz="2800" dirty="0" smtClean="0">
              <a:latin typeface="標楷體" pitchFamily="65" charset="-120"/>
              <a:ea typeface="標楷體" pitchFamily="65" charset="-120"/>
            </a:endParaRPr>
          </a:p>
          <a:p>
            <a:pPr marL="0" indent="0">
              <a:buNone/>
            </a:pPr>
            <a:r>
              <a:rPr lang="en-US" altLang="zh-TW" sz="2800" dirty="0">
                <a:latin typeface="標楷體" pitchFamily="65" charset="-120"/>
                <a:ea typeface="標楷體" pitchFamily="65" charset="-120"/>
              </a:rPr>
              <a:t> </a:t>
            </a:r>
            <a:r>
              <a:rPr lang="en-US" altLang="zh-TW" sz="2800" dirty="0" smtClean="0">
                <a:latin typeface="標楷體" pitchFamily="65" charset="-120"/>
                <a:ea typeface="標楷體" pitchFamily="65" charset="-120"/>
              </a:rPr>
              <a:t>   </a:t>
            </a:r>
            <a:r>
              <a:rPr lang="zh-TW" altLang="en-US" sz="2800" dirty="0" smtClean="0">
                <a:latin typeface="標楷體" pitchFamily="65" charset="-120"/>
                <a:ea typeface="標楷體" pitchFamily="65" charset="-120"/>
              </a:rPr>
              <a:t>平方公尺</a:t>
            </a:r>
            <a:r>
              <a:rPr lang="zh-TW" altLang="en-US" sz="2800" dirty="0">
                <a:latin typeface="標楷體" pitchFamily="65" charset="-120"/>
                <a:ea typeface="標楷體" pitchFamily="65" charset="-120"/>
              </a:rPr>
              <a:t>。</a:t>
            </a:r>
            <a:br>
              <a:rPr lang="zh-TW" altLang="en-US" sz="2800" dirty="0">
                <a:latin typeface="標楷體" pitchFamily="65" charset="-120"/>
                <a:ea typeface="標楷體" pitchFamily="65" charset="-120"/>
              </a:rPr>
            </a:br>
            <a:r>
              <a:rPr lang="zh-TW" altLang="en-US" sz="2800" dirty="0">
                <a:latin typeface="標楷體" pitchFamily="65" charset="-120"/>
                <a:ea typeface="標楷體" pitchFamily="65" charset="-120"/>
              </a:rPr>
              <a:t>前項土地於山坡地範圍外之農業區者，變更編定為甲種建築用地；於</a:t>
            </a:r>
            <a:r>
              <a:rPr lang="zh-TW" altLang="en-US" sz="2800" dirty="0" smtClean="0">
                <a:latin typeface="標楷體" pitchFamily="65" charset="-120"/>
                <a:ea typeface="標楷體" pitchFamily="65" charset="-120"/>
              </a:rPr>
              <a:t>山坡地</a:t>
            </a:r>
            <a:r>
              <a:rPr lang="zh-TW" altLang="en-US" sz="2800" dirty="0">
                <a:latin typeface="標楷體" pitchFamily="65" charset="-120"/>
                <a:ea typeface="標楷體" pitchFamily="65" charset="-120"/>
              </a:rPr>
              <a:t>保育區、風景區及山坡地範圍內之農業區者，變更編定為丙種建築</a:t>
            </a:r>
            <a:r>
              <a:rPr lang="zh-TW" altLang="en-US" sz="2800" dirty="0" smtClean="0">
                <a:latin typeface="標楷體" pitchFamily="65" charset="-120"/>
                <a:ea typeface="標楷體" pitchFamily="65" charset="-120"/>
              </a:rPr>
              <a:t>用地。</a:t>
            </a:r>
            <a:r>
              <a:rPr lang="zh-TW" altLang="en-US" sz="2800" dirty="0">
                <a:latin typeface="標楷體" pitchFamily="65" charset="-120"/>
                <a:ea typeface="標楷體" pitchFamily="65" charset="-120"/>
              </a:rPr>
              <a:t/>
            </a:r>
            <a:br>
              <a:rPr lang="zh-TW" altLang="en-US" sz="2800" dirty="0">
                <a:latin typeface="標楷體" pitchFamily="65" charset="-120"/>
                <a:ea typeface="標楷體" pitchFamily="65" charset="-120"/>
              </a:rPr>
            </a:br>
            <a:r>
              <a:rPr lang="zh-TW" altLang="en-US" sz="2800" dirty="0">
                <a:latin typeface="標楷體" pitchFamily="65" charset="-120"/>
                <a:ea typeface="標楷體" pitchFamily="65" charset="-120"/>
              </a:rPr>
              <a:t>符合第一項規定之原住民保留地位屬森林區範圍內者，得申請變更編定</a:t>
            </a:r>
            <a:r>
              <a:rPr lang="zh-TW" altLang="en-US" sz="2800" dirty="0" smtClean="0">
                <a:latin typeface="標楷體" pitchFamily="65" charset="-120"/>
                <a:ea typeface="標楷體" pitchFamily="65" charset="-120"/>
              </a:rPr>
              <a:t>為丙種</a:t>
            </a:r>
            <a:r>
              <a:rPr lang="zh-TW" altLang="en-US" sz="2800" dirty="0">
                <a:latin typeface="標楷體" pitchFamily="65" charset="-120"/>
                <a:ea typeface="標楷體" pitchFamily="65" charset="-120"/>
              </a:rPr>
              <a:t>建築用地。</a:t>
            </a:r>
            <a:endParaRPr lang="en-US" altLang="zh-TW" sz="2800" dirty="0" smtClean="0">
              <a:latin typeface="標楷體" pitchFamily="65" charset="-120"/>
              <a:ea typeface="標楷體" pitchFamily="65" charset="-120"/>
            </a:endParaRPr>
          </a:p>
        </p:txBody>
      </p:sp>
    </p:spTree>
    <p:extLst>
      <p:ext uri="{BB962C8B-B14F-4D97-AF65-F5344CB8AC3E}">
        <p14:creationId xmlns:p14="http://schemas.microsoft.com/office/powerpoint/2010/main" val="2281548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476672"/>
            <a:ext cx="8568952" cy="4928931"/>
          </a:xfrm>
        </p:spPr>
        <p:txBody>
          <a:bodyPr>
            <a:noAutofit/>
          </a:bodyPr>
          <a:lstStyle/>
          <a:p>
            <a:pPr marL="0" indent="0">
              <a:buNone/>
            </a:pPr>
            <a:r>
              <a:rPr lang="zh-TW" altLang="en-US" sz="4000" dirty="0" smtClean="0">
                <a:latin typeface="標楷體" pitchFamily="65" charset="-120"/>
                <a:ea typeface="標楷體" pitchFamily="65" charset="-120"/>
              </a:rPr>
              <a:t>變更條件簡單說</a:t>
            </a:r>
            <a:r>
              <a:rPr lang="en-US" altLang="zh-TW" sz="4000" dirty="0" smtClean="0">
                <a:latin typeface="標楷體" pitchFamily="65" charset="-120"/>
                <a:ea typeface="標楷體" pitchFamily="65" charset="-120"/>
              </a:rPr>
              <a:t>:</a:t>
            </a:r>
          </a:p>
          <a:p>
            <a:pPr marL="0" indent="0">
              <a:buNone/>
            </a:pPr>
            <a:r>
              <a:rPr lang="zh-TW" altLang="en-US" sz="3600" dirty="0" smtClean="0">
                <a:latin typeface="標楷體" pitchFamily="65" charset="-120"/>
                <a:ea typeface="標楷體" pitchFamily="65" charset="-120"/>
              </a:rPr>
              <a:t>一、申請人具原住民身分且沒有依</a:t>
            </a:r>
            <a:r>
              <a:rPr lang="en-US" altLang="zh-TW" sz="3600" dirty="0" smtClean="0">
                <a:latin typeface="標楷體" pitchFamily="65" charset="-120"/>
                <a:ea typeface="標楷體" pitchFamily="65" charset="-120"/>
              </a:rPr>
              <a:t>46</a:t>
            </a:r>
            <a:r>
              <a:rPr lang="zh-TW" altLang="en-US" sz="3600" dirty="0" smtClean="0">
                <a:latin typeface="標楷體" pitchFamily="65" charset="-120"/>
                <a:ea typeface="標楷體" pitchFamily="65" charset="-120"/>
              </a:rPr>
              <a:t>條取</a:t>
            </a:r>
            <a:endParaRPr lang="en-US" altLang="zh-TW" sz="3600" dirty="0" smtClean="0">
              <a:latin typeface="標楷體" pitchFamily="65" charset="-120"/>
              <a:ea typeface="標楷體" pitchFamily="65" charset="-120"/>
            </a:endParaRPr>
          </a:p>
          <a:p>
            <a:pPr marL="0" indent="0">
              <a:buNone/>
            </a:pPr>
            <a:r>
              <a:rPr lang="en-US" altLang="zh-TW" sz="3600" dirty="0">
                <a:latin typeface="標楷體" pitchFamily="65" charset="-120"/>
                <a:ea typeface="標楷體" pitchFamily="65" charset="-120"/>
              </a:rPr>
              <a:t> </a:t>
            </a:r>
            <a:r>
              <a:rPr lang="en-US" altLang="zh-TW" sz="3600" dirty="0" smtClean="0">
                <a:latin typeface="標楷體" pitchFamily="65" charset="-120"/>
                <a:ea typeface="標楷體" pitchFamily="65" charset="-120"/>
              </a:rPr>
              <a:t>   </a:t>
            </a:r>
            <a:r>
              <a:rPr lang="zh-TW" altLang="en-US" sz="3600" dirty="0" smtClean="0">
                <a:latin typeface="標楷體" pitchFamily="65" charset="-120"/>
                <a:ea typeface="標楷體" pitchFamily="65" charset="-120"/>
              </a:rPr>
              <a:t>得政府興建住宅</a:t>
            </a:r>
            <a:endParaRPr lang="en-US" altLang="zh-TW" sz="3600" dirty="0" smtClean="0">
              <a:latin typeface="標楷體" pitchFamily="65" charset="-120"/>
              <a:ea typeface="標楷體" pitchFamily="65" charset="-120"/>
            </a:endParaRPr>
          </a:p>
          <a:p>
            <a:pPr marL="0" indent="0">
              <a:buNone/>
            </a:pPr>
            <a:r>
              <a:rPr lang="zh-TW" altLang="en-US" sz="3600" dirty="0" smtClean="0">
                <a:latin typeface="標楷體" pitchFamily="65" charset="-120"/>
                <a:ea typeface="標楷體" pitchFamily="65" charset="-120"/>
              </a:rPr>
              <a:t>二、申請人、配偶、同戶內未成年子女都</a:t>
            </a:r>
            <a:endParaRPr lang="en-US" altLang="zh-TW" sz="3600" dirty="0" smtClean="0">
              <a:latin typeface="標楷體" pitchFamily="65" charset="-120"/>
              <a:ea typeface="標楷體" pitchFamily="65" charset="-120"/>
            </a:endParaRPr>
          </a:p>
          <a:p>
            <a:pPr marL="0" indent="0">
              <a:buNone/>
            </a:pPr>
            <a:r>
              <a:rPr lang="en-US" altLang="zh-TW" sz="3600" dirty="0">
                <a:latin typeface="標楷體" pitchFamily="65" charset="-120"/>
                <a:ea typeface="標楷體" pitchFamily="65" charset="-120"/>
              </a:rPr>
              <a:t> </a:t>
            </a:r>
            <a:r>
              <a:rPr lang="en-US" altLang="zh-TW" sz="3600" dirty="0" smtClean="0">
                <a:latin typeface="標楷體" pitchFamily="65" charset="-120"/>
                <a:ea typeface="標楷體" pitchFamily="65" charset="-120"/>
              </a:rPr>
              <a:t>   </a:t>
            </a:r>
            <a:r>
              <a:rPr lang="zh-TW" altLang="en-US" sz="3600" dirty="0" smtClean="0">
                <a:latin typeface="標楷體" pitchFamily="65" charset="-120"/>
                <a:ea typeface="標楷體" pitchFamily="65" charset="-120"/>
              </a:rPr>
              <a:t>沒有自用住宅</a:t>
            </a:r>
            <a:endParaRPr lang="en-US" altLang="zh-TW" sz="3600" dirty="0" smtClean="0">
              <a:latin typeface="標楷體" pitchFamily="65" charset="-120"/>
              <a:ea typeface="標楷體" pitchFamily="65" charset="-120"/>
            </a:endParaRPr>
          </a:p>
          <a:p>
            <a:pPr marL="0" indent="0">
              <a:buNone/>
            </a:pPr>
            <a:r>
              <a:rPr lang="zh-TW" altLang="en-US" sz="3600" dirty="0" smtClean="0">
                <a:latin typeface="標楷體" pitchFamily="65" charset="-120"/>
                <a:ea typeface="標楷體" pitchFamily="65" charset="-120"/>
              </a:rPr>
              <a:t>三、不曾依照</a:t>
            </a:r>
            <a:r>
              <a:rPr lang="en-US" altLang="zh-TW" sz="3600" dirty="0" smtClean="0">
                <a:latin typeface="標楷體" pitchFamily="65" charset="-120"/>
                <a:ea typeface="標楷體" pitchFamily="65" charset="-120"/>
              </a:rPr>
              <a:t>45</a:t>
            </a:r>
            <a:r>
              <a:rPr lang="zh-TW" altLang="en-US" sz="3600" dirty="0" smtClean="0">
                <a:latin typeface="標楷體" pitchFamily="65" charset="-120"/>
                <a:ea typeface="標楷體" pitchFamily="65" charset="-120"/>
              </a:rPr>
              <a:t>條變更建地</a:t>
            </a:r>
            <a:endParaRPr lang="en-US" altLang="zh-TW" sz="3600" dirty="0" smtClean="0">
              <a:latin typeface="標楷體" pitchFamily="65" charset="-120"/>
              <a:ea typeface="標楷體" pitchFamily="65" charset="-120"/>
            </a:endParaRPr>
          </a:p>
          <a:p>
            <a:pPr marL="0" indent="0">
              <a:buNone/>
            </a:pPr>
            <a:r>
              <a:rPr lang="zh-TW" altLang="en-US" sz="3600" dirty="0" smtClean="0">
                <a:latin typeface="標楷體" pitchFamily="65" charset="-120"/>
                <a:ea typeface="標楷體" pitchFamily="65" charset="-120"/>
              </a:rPr>
              <a:t>四、於土地所在地設戶籍連續兩年以上</a:t>
            </a:r>
            <a:endParaRPr lang="en-US" altLang="zh-TW" sz="3600" dirty="0" smtClean="0">
              <a:latin typeface="標楷體" pitchFamily="65" charset="-120"/>
              <a:ea typeface="標楷體" pitchFamily="65" charset="-120"/>
            </a:endParaRPr>
          </a:p>
          <a:p>
            <a:pPr marL="0" indent="0">
              <a:buNone/>
            </a:pPr>
            <a:r>
              <a:rPr lang="zh-TW" altLang="en-US" sz="3600" dirty="0" smtClean="0">
                <a:latin typeface="標楷體" pitchFamily="65" charset="-120"/>
                <a:ea typeface="標楷體" pitchFamily="65" charset="-120"/>
              </a:rPr>
              <a:t>五、申請土地屬於農牧用地、養殖用</a:t>
            </a:r>
            <a:r>
              <a:rPr lang="zh-TW" altLang="en-US" sz="4000" dirty="0" smtClean="0">
                <a:latin typeface="標楷體" pitchFamily="65" charset="-120"/>
                <a:ea typeface="標楷體" pitchFamily="65" charset="-120"/>
              </a:rPr>
              <a:t>地或</a:t>
            </a:r>
            <a:endParaRPr lang="en-US" altLang="zh-TW" sz="4000" dirty="0" smtClean="0">
              <a:latin typeface="標楷體" pitchFamily="65" charset="-120"/>
              <a:ea typeface="標楷體" pitchFamily="65" charset="-120"/>
            </a:endParaRPr>
          </a:p>
          <a:p>
            <a:pPr marL="0" indent="0">
              <a:buNone/>
            </a:pPr>
            <a:r>
              <a:rPr lang="en-US" altLang="zh-TW" sz="4000" dirty="0">
                <a:latin typeface="標楷體" pitchFamily="65" charset="-120"/>
                <a:ea typeface="標楷體" pitchFamily="65" charset="-120"/>
              </a:rPr>
              <a:t> </a:t>
            </a:r>
            <a:r>
              <a:rPr lang="en-US" altLang="zh-TW" sz="4000" dirty="0" smtClean="0">
                <a:latin typeface="標楷體" pitchFamily="65" charset="-120"/>
                <a:ea typeface="標楷體" pitchFamily="65" charset="-120"/>
              </a:rPr>
              <a:t>   </a:t>
            </a:r>
            <a:r>
              <a:rPr lang="zh-TW" altLang="en-US" sz="4000" dirty="0" smtClean="0">
                <a:latin typeface="標楷體" pitchFamily="65" charset="-120"/>
                <a:ea typeface="標楷體" pitchFamily="65" charset="-120"/>
              </a:rPr>
              <a:t>林業用地</a:t>
            </a:r>
            <a:endParaRPr lang="zh-TW" altLang="en-US" sz="4000" dirty="0">
              <a:latin typeface="標楷體" pitchFamily="65" charset="-120"/>
              <a:ea typeface="標楷體" pitchFamily="65" charset="-120"/>
            </a:endParaRPr>
          </a:p>
        </p:txBody>
      </p:sp>
    </p:spTree>
    <p:extLst>
      <p:ext uri="{BB962C8B-B14F-4D97-AF65-F5344CB8AC3E}">
        <p14:creationId xmlns:p14="http://schemas.microsoft.com/office/powerpoint/2010/main" val="3838029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83568" y="836712"/>
            <a:ext cx="8352928" cy="4928931"/>
          </a:xfrm>
        </p:spPr>
        <p:txBody>
          <a:bodyPr>
            <a:noAutofit/>
          </a:bodyPr>
          <a:lstStyle/>
          <a:p>
            <a:pPr marL="0" indent="0">
              <a:buNone/>
            </a:pPr>
            <a:r>
              <a:rPr lang="zh-TW" altLang="en-US" sz="3200" dirty="0" smtClean="0">
                <a:latin typeface="標楷體" pitchFamily="65" charset="-120"/>
                <a:ea typeface="標楷體" pitchFamily="65" charset="-120"/>
              </a:rPr>
              <a:t>變更程序簡單說</a:t>
            </a:r>
            <a:r>
              <a:rPr lang="en-US" altLang="zh-TW" sz="3200" dirty="0" smtClean="0">
                <a:latin typeface="標楷體" pitchFamily="65" charset="-120"/>
                <a:ea typeface="標楷體" pitchFamily="65" charset="-120"/>
              </a:rPr>
              <a:t>:</a:t>
            </a:r>
          </a:p>
          <a:p>
            <a:pPr marL="0" indent="0">
              <a:buNone/>
            </a:pPr>
            <a:r>
              <a:rPr lang="zh-TW" altLang="en-US" sz="3200" dirty="0" smtClean="0">
                <a:latin typeface="標楷體" pitchFamily="65" charset="-120"/>
                <a:ea typeface="標楷體" pitchFamily="65" charset="-120"/>
              </a:rPr>
              <a:t>準備好上述的資料後檢具申請書、興辦事業計畫、審查表以及其他所需文件向原住民事務主管機關申請審查興辦事業計畫。</a:t>
            </a:r>
            <a:endParaRPr lang="en-US" altLang="zh-TW" sz="3200" dirty="0" smtClean="0">
              <a:latin typeface="標楷體" pitchFamily="65" charset="-120"/>
              <a:ea typeface="標楷體" pitchFamily="65" charset="-120"/>
            </a:endParaRPr>
          </a:p>
          <a:p>
            <a:pPr marL="0" indent="0">
              <a:buNone/>
            </a:pPr>
            <a:r>
              <a:rPr lang="zh-TW" altLang="en-US" sz="3200" dirty="0" smtClean="0">
                <a:latin typeface="標楷體" pitchFamily="65" charset="-120"/>
                <a:ea typeface="標楷體" pitchFamily="65" charset="-120"/>
              </a:rPr>
              <a:t>審查核准後，要在核准後兩年內向地政機關辦理用地變更編定</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也就是變更建地，再來就是要在核准變更土地三年內完成住宅興建。</a:t>
            </a:r>
            <a:r>
              <a:rPr lang="en-US" altLang="zh-TW" sz="3200" dirty="0" smtClean="0">
                <a:latin typeface="標楷體" pitchFamily="65" charset="-120"/>
                <a:ea typeface="標楷體" pitchFamily="65" charset="-120"/>
              </a:rPr>
              <a:t>)</a:t>
            </a:r>
          </a:p>
          <a:p>
            <a:pPr marL="0" indent="0">
              <a:buNone/>
            </a:pPr>
            <a:r>
              <a:rPr lang="zh-TW" altLang="en-US" sz="3200" dirty="0" smtClean="0">
                <a:latin typeface="標楷體" pitchFamily="65" charset="-120"/>
                <a:ea typeface="標楷體" pitchFamily="65" charset="-120"/>
              </a:rPr>
              <a:t>興建完成後，最後記得可以依照原民會補助經濟弱勢原住民建構及修繕住宅作業要點申請建構住宅補助金</a:t>
            </a:r>
            <a:r>
              <a:rPr lang="en-US" altLang="zh-TW" sz="3200" dirty="0" smtClean="0">
                <a:latin typeface="標楷體" pitchFamily="65" charset="-120"/>
                <a:ea typeface="標楷體" pitchFamily="65" charset="-120"/>
              </a:rPr>
              <a:t>20</a:t>
            </a:r>
            <a:r>
              <a:rPr lang="zh-TW" altLang="en-US" sz="3200" dirty="0" smtClean="0">
                <a:latin typeface="標楷體" pitchFamily="65" charset="-120"/>
                <a:ea typeface="標楷體" pitchFamily="65" charset="-120"/>
              </a:rPr>
              <a:t>萬元</a:t>
            </a:r>
            <a:r>
              <a:rPr lang="zh-TW" altLang="en-US" sz="3200" dirty="0">
                <a:latin typeface="標楷體" pitchFamily="65" charset="-120"/>
                <a:ea typeface="標楷體" pitchFamily="65" charset="-120"/>
              </a:rPr>
              <a:t>。</a:t>
            </a:r>
          </a:p>
        </p:txBody>
      </p:sp>
    </p:spTree>
    <p:extLst>
      <p:ext uri="{BB962C8B-B14F-4D97-AF65-F5344CB8AC3E}">
        <p14:creationId xmlns:p14="http://schemas.microsoft.com/office/powerpoint/2010/main" val="1625308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764704"/>
            <a:ext cx="8229600" cy="5164626"/>
          </a:xfrm>
        </p:spPr>
        <p:txBody>
          <a:bodyPr>
            <a:normAutofit/>
          </a:bodyPr>
          <a:lstStyle/>
          <a:p>
            <a:pPr marL="0" indent="0">
              <a:buNone/>
            </a:pPr>
            <a:r>
              <a:rPr lang="zh-TW" altLang="en-US" sz="4400" b="1" dirty="0">
                <a:latin typeface="標楷體" pitchFamily="65" charset="-120"/>
                <a:ea typeface="標楷體" pitchFamily="65" charset="-120"/>
                <a:sym typeface="Wingdings"/>
              </a:rPr>
              <a:t>☆</a:t>
            </a:r>
            <a:r>
              <a:rPr lang="zh-TW" altLang="en-US" sz="4800" b="1" dirty="0" smtClean="0">
                <a:solidFill>
                  <a:srgbClr val="FF0000"/>
                </a:solidFill>
                <a:latin typeface="標楷體" pitchFamily="65" charset="-120"/>
                <a:ea typeface="標楷體" pitchFamily="65" charset="-120"/>
              </a:rPr>
              <a:t>土地開發變更最怕</a:t>
            </a:r>
            <a:endParaRPr lang="en-US" altLang="zh-TW" sz="4400" b="1" dirty="0" smtClean="0">
              <a:solidFill>
                <a:srgbClr val="FF0000"/>
              </a:solidFill>
              <a:latin typeface="標楷體" pitchFamily="65" charset="-120"/>
              <a:ea typeface="標楷體" pitchFamily="65" charset="-120"/>
            </a:endParaRPr>
          </a:p>
          <a:p>
            <a:pPr marL="0" indent="0">
              <a:buNone/>
            </a:pPr>
            <a:r>
              <a:rPr lang="en-US" altLang="zh-TW" sz="4400" b="1" dirty="0" smtClean="0">
                <a:latin typeface="標楷體" pitchFamily="65" charset="-120"/>
                <a:ea typeface="標楷體" pitchFamily="65" charset="-120"/>
              </a:rPr>
              <a:t>(1)</a:t>
            </a:r>
            <a:r>
              <a:rPr lang="zh-TW" altLang="en-US" sz="4400" b="1" dirty="0" smtClean="0">
                <a:solidFill>
                  <a:srgbClr val="FF0000"/>
                </a:solidFill>
                <a:latin typeface="標楷體" pitchFamily="65" charset="-120"/>
                <a:ea typeface="標楷體" pitchFamily="65" charset="-120"/>
              </a:rPr>
              <a:t>不能</a:t>
            </a:r>
            <a:r>
              <a:rPr lang="zh-TW" altLang="en-US" sz="4400" b="1" dirty="0" smtClean="0">
                <a:latin typeface="標楷體" pitchFamily="65" charset="-120"/>
                <a:ea typeface="標楷體" pitchFamily="65" charset="-120"/>
              </a:rPr>
              <a:t>開發以為</a:t>
            </a:r>
            <a:r>
              <a:rPr lang="zh-TW" altLang="en-US" sz="4400" b="1" dirty="0" smtClean="0">
                <a:solidFill>
                  <a:srgbClr val="FF0000"/>
                </a:solidFill>
                <a:latin typeface="標楷體" pitchFamily="65" charset="-120"/>
                <a:ea typeface="標楷體" pitchFamily="65" charset="-120"/>
              </a:rPr>
              <a:t>可以</a:t>
            </a:r>
            <a:r>
              <a:rPr lang="zh-TW" altLang="en-US" sz="4400" b="1" dirty="0" smtClean="0">
                <a:latin typeface="標楷體" pitchFamily="65" charset="-120"/>
                <a:ea typeface="標楷體" pitchFamily="65" charset="-120"/>
              </a:rPr>
              <a:t>開發</a:t>
            </a:r>
            <a:endParaRPr lang="en-US" altLang="zh-TW" sz="4400" b="1" dirty="0" smtClean="0">
              <a:latin typeface="標楷體" pitchFamily="65" charset="-120"/>
              <a:ea typeface="標楷體" pitchFamily="65" charset="-120"/>
            </a:endParaRPr>
          </a:p>
          <a:p>
            <a:pPr marL="0" indent="0">
              <a:buNone/>
            </a:pPr>
            <a:r>
              <a:rPr lang="en-US" altLang="zh-TW" sz="4400" b="1" dirty="0" smtClean="0">
                <a:latin typeface="標楷體" pitchFamily="65" charset="-120"/>
                <a:ea typeface="標楷體" pitchFamily="65" charset="-120"/>
              </a:rPr>
              <a:t>(2)</a:t>
            </a:r>
            <a:r>
              <a:rPr lang="zh-TW" altLang="en-US" sz="4400" b="1" dirty="0" smtClean="0">
                <a:solidFill>
                  <a:srgbClr val="FF0000"/>
                </a:solidFill>
                <a:latin typeface="標楷體" pitchFamily="65" charset="-120"/>
                <a:ea typeface="標楷體" pitchFamily="65" charset="-120"/>
              </a:rPr>
              <a:t>可以</a:t>
            </a:r>
            <a:r>
              <a:rPr lang="zh-TW" altLang="en-US" sz="4400" b="1" dirty="0" smtClean="0">
                <a:latin typeface="標楷體" pitchFamily="65" charset="-120"/>
                <a:ea typeface="標楷體" pitchFamily="65" charset="-120"/>
              </a:rPr>
              <a:t>開發以為</a:t>
            </a:r>
            <a:r>
              <a:rPr lang="zh-TW" altLang="en-US" sz="4400" b="1" dirty="0" smtClean="0">
                <a:solidFill>
                  <a:srgbClr val="FF0000"/>
                </a:solidFill>
                <a:latin typeface="標楷體" pitchFamily="65" charset="-120"/>
                <a:ea typeface="標楷體" pitchFamily="65" charset="-120"/>
              </a:rPr>
              <a:t>不能</a:t>
            </a:r>
            <a:r>
              <a:rPr lang="zh-TW" altLang="en-US" sz="4400" b="1" dirty="0" smtClean="0">
                <a:latin typeface="標楷體" pitchFamily="65" charset="-120"/>
                <a:ea typeface="標楷體" pitchFamily="65" charset="-120"/>
              </a:rPr>
              <a:t>開發</a:t>
            </a:r>
            <a:endParaRPr lang="en-US" altLang="zh-TW" sz="4400" b="1" dirty="0" smtClean="0">
              <a:latin typeface="標楷體" pitchFamily="65" charset="-120"/>
              <a:ea typeface="標楷體" pitchFamily="65" charset="-120"/>
            </a:endParaRPr>
          </a:p>
          <a:p>
            <a:pPr marL="0" indent="0">
              <a:buNone/>
            </a:pPr>
            <a:r>
              <a:rPr lang="zh-TW" altLang="en-US" sz="4400" b="1" dirty="0" smtClean="0">
                <a:latin typeface="標楷體" pitchFamily="65" charset="-120"/>
                <a:ea typeface="標楷體" pitchFamily="65" charset="-120"/>
              </a:rPr>
              <a:t>☆</a:t>
            </a:r>
            <a:r>
              <a:rPr lang="zh-TW" altLang="en-US" sz="4800" b="1" dirty="0" smtClean="0">
                <a:solidFill>
                  <a:srgbClr val="FF0000"/>
                </a:solidFill>
                <a:latin typeface="標楷體" pitchFamily="65" charset="-120"/>
                <a:ea typeface="標楷體" pitchFamily="65" charset="-120"/>
              </a:rPr>
              <a:t>專業</a:t>
            </a:r>
            <a:r>
              <a:rPr lang="zh-TW" altLang="en-US" sz="4800" b="1" dirty="0">
                <a:solidFill>
                  <a:srgbClr val="FF0000"/>
                </a:solidFill>
                <a:latin typeface="標楷體" pitchFamily="65" charset="-120"/>
                <a:ea typeface="標楷體" pitchFamily="65" charset="-120"/>
              </a:rPr>
              <a:t>預防跌倒且可創造價值</a:t>
            </a:r>
            <a:endParaRPr lang="en-US" altLang="zh-TW" sz="4400" b="1" dirty="0">
              <a:solidFill>
                <a:srgbClr val="FF0000"/>
              </a:solidFill>
              <a:latin typeface="標楷體" pitchFamily="65" charset="-120"/>
              <a:ea typeface="標楷體" pitchFamily="65" charset="-120"/>
            </a:endParaRPr>
          </a:p>
          <a:p>
            <a:pPr marL="0" indent="0">
              <a:buNone/>
            </a:pPr>
            <a:r>
              <a:rPr lang="en-US" altLang="zh-TW" sz="4400" b="1" dirty="0">
                <a:latin typeface="標楷體" pitchFamily="65" charset="-120"/>
                <a:ea typeface="標楷體" pitchFamily="65" charset="-120"/>
              </a:rPr>
              <a:t>(1)</a:t>
            </a:r>
            <a:r>
              <a:rPr lang="zh-TW" altLang="en-US" sz="4400" b="1" dirty="0">
                <a:latin typeface="標楷體" pitchFamily="65" charset="-120"/>
                <a:ea typeface="標楷體" pitchFamily="65" charset="-120"/>
              </a:rPr>
              <a:t>找到</a:t>
            </a:r>
            <a:r>
              <a:rPr lang="zh-TW" altLang="en-US" sz="4400" b="1" dirty="0">
                <a:solidFill>
                  <a:srgbClr val="FF0000"/>
                </a:solidFill>
                <a:latin typeface="標楷體" pitchFamily="65" charset="-120"/>
                <a:ea typeface="標楷體" pitchFamily="65" charset="-120"/>
              </a:rPr>
              <a:t>對的人</a:t>
            </a:r>
            <a:r>
              <a:rPr lang="zh-TW" altLang="en-US" sz="4400" b="1" dirty="0">
                <a:latin typeface="標楷體" pitchFamily="65" charset="-120"/>
                <a:ea typeface="標楷體" pitchFamily="65" charset="-120"/>
              </a:rPr>
              <a:t>、做</a:t>
            </a:r>
            <a:r>
              <a:rPr lang="zh-TW" altLang="en-US" sz="4400" b="1" dirty="0">
                <a:solidFill>
                  <a:srgbClr val="FF0000"/>
                </a:solidFill>
                <a:latin typeface="標楷體" pitchFamily="65" charset="-120"/>
                <a:ea typeface="標楷體" pitchFamily="65" charset="-120"/>
              </a:rPr>
              <a:t>對的事</a:t>
            </a:r>
            <a:endParaRPr lang="en-US" altLang="zh-TW" sz="4400" b="1" dirty="0">
              <a:solidFill>
                <a:srgbClr val="FF0000"/>
              </a:solidFill>
              <a:latin typeface="標楷體" pitchFamily="65" charset="-120"/>
              <a:ea typeface="標楷體" pitchFamily="65" charset="-120"/>
            </a:endParaRPr>
          </a:p>
          <a:p>
            <a:pPr marL="0" indent="0">
              <a:buNone/>
            </a:pPr>
            <a:r>
              <a:rPr lang="en-US" altLang="zh-TW" sz="4400" b="1" dirty="0">
                <a:latin typeface="標楷體" pitchFamily="65" charset="-120"/>
                <a:ea typeface="標楷體" pitchFamily="65" charset="-120"/>
              </a:rPr>
              <a:t>(2)</a:t>
            </a:r>
            <a:r>
              <a:rPr lang="zh-TW" altLang="en-US" sz="4400" b="1" dirty="0">
                <a:latin typeface="標楷體" pitchFamily="65" charset="-120"/>
                <a:ea typeface="標楷體" pitchFamily="65" charset="-120"/>
              </a:rPr>
              <a:t>寧走</a:t>
            </a:r>
            <a:r>
              <a:rPr lang="zh-TW" altLang="en-US" sz="4400" b="1" dirty="0">
                <a:solidFill>
                  <a:srgbClr val="FF0000"/>
                </a:solidFill>
                <a:latin typeface="標楷體" pitchFamily="65" charset="-120"/>
                <a:ea typeface="標楷體" pitchFamily="65" charset="-120"/>
              </a:rPr>
              <a:t>十步遠</a:t>
            </a:r>
            <a:r>
              <a:rPr lang="zh-TW" altLang="en-US" sz="4400" b="1" dirty="0">
                <a:latin typeface="標楷體" pitchFamily="65" charset="-120"/>
                <a:ea typeface="標楷體" pitchFamily="65" charset="-120"/>
              </a:rPr>
              <a:t>、不要</a:t>
            </a:r>
            <a:r>
              <a:rPr lang="zh-TW" altLang="en-US" sz="4800" b="1" dirty="0">
                <a:solidFill>
                  <a:srgbClr val="FF0000"/>
                </a:solidFill>
                <a:latin typeface="標楷體" pitchFamily="65" charset="-120"/>
                <a:ea typeface="標楷體" pitchFamily="65" charset="-120"/>
              </a:rPr>
              <a:t>一步險</a:t>
            </a:r>
            <a:endParaRPr lang="en-US" altLang="zh-TW" sz="4400" b="1" dirty="0">
              <a:solidFill>
                <a:srgbClr val="FF0000"/>
              </a:solidFill>
              <a:latin typeface="標楷體" pitchFamily="65" charset="-120"/>
              <a:ea typeface="標楷體" pitchFamily="65" charset="-120"/>
            </a:endParaRPr>
          </a:p>
          <a:p>
            <a:pPr marL="0" indent="0">
              <a:buNone/>
            </a:pPr>
            <a:endParaRPr lang="en-US" altLang="zh-TW" sz="4400" dirty="0" smtClean="0">
              <a:latin typeface="標楷體" pitchFamily="65" charset="-120"/>
              <a:ea typeface="標楷體" pitchFamily="65" charset="-120"/>
            </a:endParaRPr>
          </a:p>
          <a:p>
            <a:pPr marL="0" indent="0">
              <a:buNone/>
            </a:pPr>
            <a:endParaRPr lang="en-US" altLang="zh-TW" sz="4400"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135</a:t>
            </a:fld>
            <a:endParaRPr lang="zh-TW" altLang="en-US">
              <a:solidFill>
                <a:srgbClr val="04617B">
                  <a:shade val="90000"/>
                </a:srgbClr>
              </a:solidFill>
            </a:endParaRPr>
          </a:p>
        </p:txBody>
      </p:sp>
    </p:spTree>
    <p:extLst>
      <p:ext uri="{BB962C8B-B14F-4D97-AF65-F5344CB8AC3E}">
        <p14:creationId xmlns:p14="http://schemas.microsoft.com/office/powerpoint/2010/main" val="388859515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836712"/>
            <a:ext cx="8784976" cy="4949742"/>
          </a:xfrm>
        </p:spPr>
        <p:txBody>
          <a:bodyPr>
            <a:normAutofit/>
          </a:bodyPr>
          <a:lstStyle/>
          <a:p>
            <a:pPr marL="0" indent="0">
              <a:buNone/>
            </a:pPr>
            <a:r>
              <a:rPr lang="zh-TW" altLang="en-US" sz="4400" b="1" dirty="0" smtClean="0">
                <a:latin typeface="標楷體" pitchFamily="65" charset="-120"/>
                <a:ea typeface="標楷體" pitchFamily="65" charset="-120"/>
              </a:rPr>
              <a:t>☆</a:t>
            </a:r>
            <a:r>
              <a:rPr lang="zh-TW" altLang="en-US" sz="4800" b="1" dirty="0" smtClean="0">
                <a:solidFill>
                  <a:srgbClr val="FF0000"/>
                </a:solidFill>
                <a:latin typeface="標楷體" pitchFamily="65" charset="-120"/>
                <a:ea typeface="標楷體" pitchFamily="65" charset="-120"/>
              </a:rPr>
              <a:t>不斷發掘問題、創造契機</a:t>
            </a:r>
            <a:endParaRPr lang="en-US" altLang="zh-TW" sz="4400" b="1" dirty="0" smtClean="0">
              <a:solidFill>
                <a:srgbClr val="FF0000"/>
              </a:solidFill>
              <a:latin typeface="標楷體" pitchFamily="65" charset="-120"/>
              <a:ea typeface="標楷體" pitchFamily="65" charset="-120"/>
            </a:endParaRPr>
          </a:p>
          <a:p>
            <a:pPr marL="0" indent="0">
              <a:buNone/>
            </a:pPr>
            <a:r>
              <a:rPr lang="en-US" altLang="zh-TW" sz="4400" b="1" dirty="0" smtClean="0">
                <a:latin typeface="標楷體" pitchFamily="65" charset="-120"/>
                <a:ea typeface="標楷體" pitchFamily="65" charset="-120"/>
              </a:rPr>
              <a:t>(1)</a:t>
            </a:r>
            <a:r>
              <a:rPr lang="zh-TW" altLang="en-US" sz="4400" b="1" dirty="0" smtClean="0">
                <a:latin typeface="標楷體" pitchFamily="65" charset="-120"/>
                <a:ea typeface="標楷體" pitchFamily="65" charset="-120"/>
              </a:rPr>
              <a:t>有多少</a:t>
            </a:r>
            <a:r>
              <a:rPr lang="zh-TW" altLang="en-US" sz="4400" b="1" dirty="0" smtClean="0">
                <a:solidFill>
                  <a:srgbClr val="FF0000"/>
                </a:solidFill>
                <a:latin typeface="標楷體" pitchFamily="65" charset="-120"/>
                <a:ea typeface="標楷體" pitchFamily="65" charset="-120"/>
              </a:rPr>
              <a:t>問題</a:t>
            </a:r>
            <a:r>
              <a:rPr lang="zh-TW" altLang="en-US" sz="4400" b="1" dirty="0" smtClean="0">
                <a:latin typeface="標楷體" pitchFamily="65" charset="-120"/>
                <a:ea typeface="標楷體" pitchFamily="65" charset="-120"/>
              </a:rPr>
              <a:t>就有多少</a:t>
            </a:r>
            <a:r>
              <a:rPr lang="zh-TW" altLang="en-US" sz="4400" b="1" dirty="0" smtClean="0">
                <a:solidFill>
                  <a:srgbClr val="FF0000"/>
                </a:solidFill>
                <a:latin typeface="標楷體" pitchFamily="65" charset="-120"/>
                <a:ea typeface="標楷體" pitchFamily="65" charset="-120"/>
              </a:rPr>
              <a:t>機會</a:t>
            </a:r>
            <a:endParaRPr lang="en-US" altLang="zh-TW" sz="4400" b="1" dirty="0" smtClean="0">
              <a:solidFill>
                <a:srgbClr val="FF0000"/>
              </a:solidFill>
              <a:latin typeface="標楷體" pitchFamily="65" charset="-120"/>
              <a:ea typeface="標楷體" pitchFamily="65" charset="-120"/>
            </a:endParaRPr>
          </a:p>
          <a:p>
            <a:pPr marL="0" indent="0">
              <a:buNone/>
            </a:pPr>
            <a:r>
              <a:rPr lang="en-US" altLang="zh-TW" sz="4300" b="1" dirty="0" smtClean="0">
                <a:latin typeface="標楷體" pitchFamily="65" charset="-120"/>
                <a:ea typeface="標楷體" pitchFamily="65" charset="-120"/>
              </a:rPr>
              <a:t>(2)</a:t>
            </a:r>
            <a:r>
              <a:rPr lang="zh-TW" altLang="en-US" sz="4300" b="1" dirty="0" smtClean="0">
                <a:latin typeface="標楷體" pitchFamily="65" charset="-120"/>
                <a:ea typeface="標楷體" pitchFamily="65" charset="-120"/>
              </a:rPr>
              <a:t>盤點自已、</a:t>
            </a:r>
            <a:r>
              <a:rPr lang="zh-TW" altLang="en-US" sz="4300" b="1" dirty="0" smtClean="0">
                <a:solidFill>
                  <a:srgbClr val="FF0000"/>
                </a:solidFill>
                <a:latin typeface="標楷體" pitchFamily="65" charset="-120"/>
                <a:ea typeface="標楷體" pitchFamily="65" charset="-120"/>
              </a:rPr>
              <a:t>擴大差異</a:t>
            </a:r>
            <a:r>
              <a:rPr lang="zh-TW" altLang="en-US" sz="4300" b="1" dirty="0" smtClean="0">
                <a:latin typeface="標楷體" pitchFamily="65" charset="-120"/>
                <a:ea typeface="標楷體" pitchFamily="65" charset="-120"/>
              </a:rPr>
              <a:t>、提高價值</a:t>
            </a:r>
            <a:endParaRPr lang="en-US" altLang="zh-TW" sz="4300" b="1" dirty="0" smtClean="0">
              <a:latin typeface="標楷體" pitchFamily="65" charset="-120"/>
              <a:ea typeface="標楷體" pitchFamily="65" charset="-120"/>
            </a:endParaRPr>
          </a:p>
          <a:p>
            <a:pPr marL="0" indent="0">
              <a:buNone/>
            </a:pPr>
            <a:r>
              <a:rPr lang="zh-TW" altLang="en-US" sz="4400" b="1" dirty="0" smtClean="0">
                <a:latin typeface="標楷體" pitchFamily="65" charset="-120"/>
                <a:ea typeface="標楷體" pitchFamily="65" charset="-120"/>
              </a:rPr>
              <a:t>☆</a:t>
            </a:r>
            <a:endParaRPr lang="en-US" altLang="zh-TW" sz="4400" b="1" dirty="0" smtClean="0">
              <a:latin typeface="標楷體" pitchFamily="65" charset="-120"/>
              <a:ea typeface="標楷體" pitchFamily="65" charset="-120"/>
            </a:endParaRPr>
          </a:p>
          <a:p>
            <a:pPr marL="0" indent="0">
              <a:buNone/>
            </a:pPr>
            <a:r>
              <a:rPr lang="zh-TW" altLang="en-US" sz="4800" b="1" dirty="0" smtClean="0">
                <a:latin typeface="標楷體" pitchFamily="65" charset="-120"/>
                <a:ea typeface="標楷體" pitchFamily="65" charset="-120"/>
              </a:rPr>
              <a:t>多</a:t>
            </a:r>
            <a:r>
              <a:rPr lang="zh-TW" altLang="en-US" sz="4800" b="1" dirty="0">
                <a:latin typeface="標楷體" pitchFamily="65" charset="-120"/>
                <a:ea typeface="標楷體" pitchFamily="65" charset="-120"/>
              </a:rPr>
              <a:t>藝</a:t>
            </a:r>
            <a:r>
              <a:rPr lang="zh-TW" altLang="en-US" sz="4400" b="1" dirty="0">
                <a:latin typeface="標楷體" pitchFamily="65" charset="-120"/>
                <a:ea typeface="標楷體" pitchFamily="65" charset="-120"/>
              </a:rPr>
              <a:t>→</a:t>
            </a:r>
            <a:r>
              <a:rPr lang="zh-TW" altLang="en-US" sz="4400" b="1" dirty="0">
                <a:solidFill>
                  <a:srgbClr val="FF0000"/>
                </a:solidFill>
                <a:latin typeface="標楷體" pitchFamily="65" charset="-120"/>
                <a:ea typeface="標楷體" pitchFamily="65" charset="-120"/>
              </a:rPr>
              <a:t>藝不</a:t>
            </a:r>
            <a:r>
              <a:rPr lang="zh-TW" altLang="en-US" sz="4400" b="1" dirty="0" smtClean="0">
                <a:solidFill>
                  <a:srgbClr val="FF0000"/>
                </a:solidFill>
                <a:latin typeface="標楷體" pitchFamily="65" charset="-120"/>
                <a:ea typeface="標楷體" pitchFamily="65" charset="-120"/>
              </a:rPr>
              <a:t>精</a:t>
            </a:r>
            <a:r>
              <a:rPr lang="en-US" altLang="zh-TW" sz="4400" b="1" dirty="0" smtClean="0">
                <a:latin typeface="標楷體" pitchFamily="65" charset="-120"/>
                <a:ea typeface="標楷體" pitchFamily="65" charset="-120"/>
              </a:rPr>
              <a:t>     </a:t>
            </a:r>
            <a:r>
              <a:rPr lang="zh-TW" altLang="en-US" sz="5400" b="1" dirty="0" smtClean="0">
                <a:latin typeface="標楷體" pitchFamily="65" charset="-120"/>
                <a:ea typeface="標楷體" pitchFamily="65" charset="-120"/>
              </a:rPr>
              <a:t>一</a:t>
            </a:r>
            <a:r>
              <a:rPr lang="zh-TW" altLang="en-US" sz="5400" b="1" dirty="0">
                <a:latin typeface="標楷體" pitchFamily="65" charset="-120"/>
                <a:ea typeface="標楷體" pitchFamily="65" charset="-120"/>
              </a:rPr>
              <a:t>藝</a:t>
            </a:r>
            <a:r>
              <a:rPr lang="zh-TW" altLang="en-US" sz="4400" b="1" dirty="0">
                <a:latin typeface="標楷體" pitchFamily="65" charset="-120"/>
                <a:ea typeface="標楷體" pitchFamily="65" charset="-120"/>
              </a:rPr>
              <a:t>→</a:t>
            </a:r>
            <a:r>
              <a:rPr lang="zh-TW" altLang="en-US" sz="4400" b="1" dirty="0">
                <a:solidFill>
                  <a:srgbClr val="FF0000"/>
                </a:solidFill>
                <a:latin typeface="標楷體" pitchFamily="65" charset="-120"/>
                <a:ea typeface="標楷體" pitchFamily="65" charset="-120"/>
              </a:rPr>
              <a:t>可成名</a:t>
            </a:r>
            <a:endParaRPr lang="en-US" altLang="zh-TW" sz="4400" b="1" dirty="0">
              <a:solidFill>
                <a:srgbClr val="FF0000"/>
              </a:solidFill>
              <a:latin typeface="標楷體" pitchFamily="65" charset="-120"/>
              <a:ea typeface="標楷體" pitchFamily="65" charset="-120"/>
            </a:endParaRPr>
          </a:p>
          <a:p>
            <a:pPr marL="0" indent="0">
              <a:buNone/>
            </a:pPr>
            <a:endParaRPr lang="en-US" altLang="zh-TW" sz="4300"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136</a:t>
            </a:fld>
            <a:endParaRPr lang="zh-TW" altLang="en-US">
              <a:solidFill>
                <a:srgbClr val="04617B">
                  <a:shade val="90000"/>
                </a:srgbClr>
              </a:solidFill>
            </a:endParaRPr>
          </a:p>
        </p:txBody>
      </p:sp>
    </p:spTree>
    <p:extLst>
      <p:ext uri="{BB962C8B-B14F-4D97-AF65-F5344CB8AC3E}">
        <p14:creationId xmlns:p14="http://schemas.microsoft.com/office/powerpoint/2010/main" val="390226092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結語</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500034" y="2000240"/>
            <a:ext cx="8229600" cy="4389120"/>
          </a:xfrm>
        </p:spPr>
        <p:txBody>
          <a:bodyPr>
            <a:normAutofit/>
          </a:bodyPr>
          <a:lstStyle/>
          <a:p>
            <a:pPr marL="0" indent="0">
              <a:buNone/>
            </a:pPr>
            <a:r>
              <a:rPr lang="zh-TW" altLang="en-US" sz="4800" b="1" dirty="0" smtClean="0">
                <a:solidFill>
                  <a:srgbClr val="FF0000"/>
                </a:solidFill>
                <a:latin typeface="標楷體" pitchFamily="65" charset="-120"/>
                <a:ea typeface="標楷體" pitchFamily="65" charset="-120"/>
              </a:rPr>
              <a:t>樂</a:t>
            </a:r>
            <a:r>
              <a:rPr lang="zh-TW" altLang="en-US" sz="4800" b="1" dirty="0">
                <a:solidFill>
                  <a:srgbClr val="FF0000"/>
                </a:solidFill>
                <a:latin typeface="標楷體" pitchFamily="65" charset="-120"/>
                <a:ea typeface="標楷體" pitchFamily="65" charset="-120"/>
              </a:rPr>
              <a:t>活概念</a:t>
            </a:r>
            <a:r>
              <a:rPr lang="zh-TW" altLang="en-US" sz="4400" b="1" dirty="0">
                <a:latin typeface="標楷體" pitchFamily="65" charset="-120"/>
                <a:ea typeface="標楷體" pitchFamily="65" charset="-120"/>
              </a:rPr>
              <a:t>、導入不動產業</a:t>
            </a:r>
            <a:endParaRPr lang="en-US" altLang="zh-TW" sz="4400" b="1" dirty="0">
              <a:latin typeface="標楷體" pitchFamily="65" charset="-120"/>
              <a:ea typeface="標楷體" pitchFamily="65" charset="-120"/>
            </a:endParaRPr>
          </a:p>
          <a:p>
            <a:pPr marL="0" indent="0">
              <a:buNone/>
            </a:pPr>
            <a:r>
              <a:rPr lang="zh-TW" altLang="en-US" sz="4800" b="1" dirty="0">
                <a:solidFill>
                  <a:srgbClr val="FF0000"/>
                </a:solidFill>
                <a:latin typeface="標楷體" pitchFamily="65" charset="-120"/>
                <a:ea typeface="標楷體" pitchFamily="65" charset="-120"/>
              </a:rPr>
              <a:t>人在消費時決策時</a:t>
            </a:r>
            <a:r>
              <a:rPr lang="zh-TW" altLang="en-US" sz="4400" b="1" dirty="0" smtClean="0">
                <a:latin typeface="標楷體" pitchFamily="65" charset="-120"/>
                <a:ea typeface="標楷體" pitchFamily="65" charset="-120"/>
              </a:rPr>
              <a:t>，</a:t>
            </a:r>
            <a:endParaRPr lang="en-US" altLang="zh-TW" sz="4400" b="1" dirty="0" smtClean="0">
              <a:latin typeface="標楷體" pitchFamily="65" charset="-120"/>
              <a:ea typeface="標楷體" pitchFamily="65" charset="-120"/>
            </a:endParaRPr>
          </a:p>
          <a:p>
            <a:pPr marL="0" indent="0">
              <a:buNone/>
            </a:pPr>
            <a:r>
              <a:rPr lang="zh-TW" altLang="en-US" sz="4400" b="1" dirty="0" smtClean="0">
                <a:latin typeface="標楷體" pitchFamily="65" charset="-120"/>
                <a:ea typeface="標楷體" pitchFamily="65" charset="-120"/>
              </a:rPr>
              <a:t>會</a:t>
            </a:r>
            <a:r>
              <a:rPr lang="zh-TW" altLang="en-US" sz="4400" b="1" dirty="0">
                <a:latin typeface="標楷體" pitchFamily="65" charset="-120"/>
                <a:ea typeface="標楷體" pitchFamily="65" charset="-120"/>
              </a:rPr>
              <a:t>考</a:t>
            </a:r>
            <a:r>
              <a:rPr lang="zh-TW" altLang="en-US" sz="5400" b="1" dirty="0">
                <a:latin typeface="標楷體" pitchFamily="65" charset="-120"/>
                <a:ea typeface="標楷體" pitchFamily="65" charset="-120"/>
              </a:rPr>
              <a:t>慮</a:t>
            </a:r>
            <a:r>
              <a:rPr lang="zh-TW" altLang="en-US" sz="4400" b="1" dirty="0">
                <a:latin typeface="標楷體" pitchFamily="65" charset="-120"/>
                <a:ea typeface="標楷體" pitchFamily="65" charset="-120"/>
              </a:rPr>
              <a:t>到</a:t>
            </a:r>
            <a:r>
              <a:rPr lang="zh-TW" altLang="en-US" sz="4400" b="1" dirty="0">
                <a:solidFill>
                  <a:srgbClr val="FF0000"/>
                </a:solidFill>
                <a:latin typeface="標楷體" pitchFamily="65" charset="-120"/>
                <a:ea typeface="標楷體" pitchFamily="65" charset="-120"/>
              </a:rPr>
              <a:t>自己和家人的健康</a:t>
            </a:r>
            <a:r>
              <a:rPr lang="zh-TW" altLang="en-US" sz="4400" b="1" dirty="0">
                <a:latin typeface="標楷體" pitchFamily="65" charset="-120"/>
                <a:ea typeface="標楷體" pitchFamily="65" charset="-120"/>
              </a:rPr>
              <a:t>及</a:t>
            </a:r>
            <a:r>
              <a:rPr lang="zh-TW" altLang="en-US" sz="4800" b="1" dirty="0">
                <a:solidFill>
                  <a:srgbClr val="FF0000"/>
                </a:solidFill>
                <a:latin typeface="標楷體" pitchFamily="65" charset="-120"/>
                <a:ea typeface="標楷體" pitchFamily="65" charset="-120"/>
              </a:rPr>
              <a:t>環境責任</a:t>
            </a:r>
            <a:r>
              <a:rPr lang="zh-TW" altLang="en-US" sz="4800" b="1" dirty="0" smtClean="0">
                <a:solidFill>
                  <a:srgbClr val="FF0000"/>
                </a:solidFill>
                <a:latin typeface="標楷體" pitchFamily="65" charset="-120"/>
                <a:ea typeface="標楷體" pitchFamily="65" charset="-120"/>
              </a:rPr>
              <a:t>，</a:t>
            </a:r>
            <a:r>
              <a:rPr lang="zh-TW" altLang="en-US" sz="4400" b="1" dirty="0" smtClean="0">
                <a:latin typeface="標楷體" pitchFamily="65" charset="-120"/>
                <a:ea typeface="標楷體" pitchFamily="65" charset="-120"/>
              </a:rPr>
              <a:t>亦即</a:t>
            </a:r>
            <a:r>
              <a:rPr lang="zh-TW" altLang="en-US" sz="4800" b="1" dirty="0">
                <a:solidFill>
                  <a:srgbClr val="FF0000"/>
                </a:solidFill>
                <a:latin typeface="標楷體" pitchFamily="65" charset="-120"/>
                <a:ea typeface="標楷體" pitchFamily="65" charset="-120"/>
              </a:rPr>
              <a:t>人</a:t>
            </a:r>
            <a:r>
              <a:rPr lang="zh-TW" altLang="en-US" sz="4800" b="1" dirty="0" smtClean="0">
                <a:solidFill>
                  <a:srgbClr val="FF0000"/>
                </a:solidFill>
                <a:latin typeface="標楷體" pitchFamily="65" charset="-120"/>
                <a:ea typeface="標楷體" pitchFamily="65" charset="-120"/>
              </a:rPr>
              <a:t>要身體健康</a:t>
            </a:r>
            <a:r>
              <a:rPr lang="zh-TW" altLang="en-US" sz="4400" b="1" dirty="0">
                <a:latin typeface="標楷體" pitchFamily="65" charset="-120"/>
                <a:ea typeface="標楷體" pitchFamily="65" charset="-120"/>
              </a:rPr>
              <a:t>及</a:t>
            </a:r>
            <a:r>
              <a:rPr lang="zh-TW" altLang="en-US" sz="4800" b="1" dirty="0">
                <a:solidFill>
                  <a:srgbClr val="FF0000"/>
                </a:solidFill>
                <a:latin typeface="標楷體" pitchFamily="65" charset="-120"/>
                <a:ea typeface="標楷體" pitchFamily="65" charset="-120"/>
              </a:rPr>
              <a:t>持續發展</a:t>
            </a:r>
            <a:r>
              <a:rPr lang="zh-TW" altLang="en-US" sz="4400" b="1" dirty="0" smtClean="0">
                <a:latin typeface="標楷體" pitchFamily="65" charset="-120"/>
                <a:ea typeface="標楷體" pitchFamily="65" charset="-120"/>
              </a:rPr>
              <a:t>的型態</a:t>
            </a:r>
            <a:r>
              <a:rPr lang="zh-TW" altLang="en-US" sz="5400" b="1" dirty="0">
                <a:solidFill>
                  <a:srgbClr val="FF0000"/>
                </a:solidFill>
                <a:latin typeface="標楷體" pitchFamily="65" charset="-120"/>
                <a:ea typeface="標楷體" pitchFamily="65" charset="-120"/>
              </a:rPr>
              <a:t>過生活</a:t>
            </a:r>
            <a:endParaRPr lang="en-US" altLang="zh-TW" sz="4400" b="1" dirty="0">
              <a:solidFill>
                <a:srgbClr val="FF0000"/>
              </a:solidFill>
              <a:latin typeface="標楷體" pitchFamily="65" charset="-120"/>
              <a:ea typeface="標楷體" pitchFamily="65" charset="-120"/>
            </a:endParaRPr>
          </a:p>
          <a:p>
            <a:pPr marL="0" indent="0">
              <a:buNone/>
            </a:pPr>
            <a:endParaRPr lang="en-US" altLang="zh-TW" sz="2000" dirty="0" smtClean="0"/>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137</a:t>
            </a:fld>
            <a:endParaRPr lang="zh-TW" altLang="en-US">
              <a:solidFill>
                <a:srgbClr val="04617B">
                  <a:shade val="90000"/>
                </a:srgbClr>
              </a:solidFill>
            </a:endParaRPr>
          </a:p>
        </p:txBody>
      </p:sp>
    </p:spTree>
    <p:extLst>
      <p:ext uri="{BB962C8B-B14F-4D97-AF65-F5344CB8AC3E}">
        <p14:creationId xmlns:p14="http://schemas.microsoft.com/office/powerpoint/2010/main" val="816529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2503299487"/>
              </p:ext>
            </p:extLst>
          </p:nvPr>
        </p:nvGraphicFramePr>
        <p:xfrm>
          <a:off x="683568" y="260648"/>
          <a:ext cx="8221216" cy="5613400"/>
        </p:xfrm>
        <a:graphic>
          <a:graphicData uri="http://schemas.openxmlformats.org/drawingml/2006/table">
            <a:tbl>
              <a:tblPr firstRow="1" bandRow="1">
                <a:tableStyleId>{5C22544A-7EE6-4342-B048-85BDC9FD1C3A}</a:tableStyleId>
              </a:tblPr>
              <a:tblGrid>
                <a:gridCol w="1721768"/>
                <a:gridCol w="2526704"/>
                <a:gridCol w="2081808"/>
                <a:gridCol w="1890936"/>
              </a:tblGrid>
              <a:tr h="370840">
                <a:tc>
                  <a:txBody>
                    <a:bodyPr/>
                    <a:lstStyle/>
                    <a:p>
                      <a:pPr algn="ctr"/>
                      <a:r>
                        <a:rPr lang="zh-TW" altLang="en-US" dirty="0" smtClean="0"/>
                        <a:t>容許使用項目</a:t>
                      </a:r>
                      <a:endParaRPr lang="zh-TW" altLang="en-US" dirty="0"/>
                    </a:p>
                  </a:txBody>
                  <a:tcPr anchor="ctr"/>
                </a:tc>
                <a:tc>
                  <a:txBody>
                    <a:bodyPr/>
                    <a:lstStyle/>
                    <a:p>
                      <a:pPr algn="ctr"/>
                      <a:r>
                        <a:rPr lang="zh-TW" altLang="en-US" dirty="0" smtClean="0"/>
                        <a:t>免經申請許可使用細目</a:t>
                      </a:r>
                      <a:endParaRPr lang="zh-TW" altLang="en-US" dirty="0"/>
                    </a:p>
                  </a:txBody>
                  <a:tcPr anchor="ctr"/>
                </a:tc>
                <a:tc>
                  <a:txBody>
                    <a:bodyPr/>
                    <a:lstStyle/>
                    <a:p>
                      <a:pPr algn="ctr"/>
                      <a:r>
                        <a:rPr lang="zh-TW" altLang="en-US" dirty="0" smtClean="0"/>
                        <a:t>需經目的機關許可</a:t>
                      </a:r>
                      <a:endParaRPr lang="zh-TW" altLang="en-US" dirty="0"/>
                    </a:p>
                  </a:txBody>
                  <a:tcPr anchor="ctr"/>
                </a:tc>
                <a:tc>
                  <a:txBody>
                    <a:bodyPr/>
                    <a:lstStyle/>
                    <a:p>
                      <a:pPr algn="ctr"/>
                      <a:r>
                        <a:rPr lang="zh-TW" altLang="en-US" dirty="0" smtClean="0"/>
                        <a:t>附帶條件許可</a:t>
                      </a:r>
                      <a:endParaRPr lang="zh-TW" altLang="en-US" dirty="0"/>
                    </a:p>
                  </a:txBody>
                  <a:tcPr anchor="ctr"/>
                </a:tc>
              </a:tr>
              <a:tr h="370840">
                <a:tc>
                  <a:txBody>
                    <a:bodyPr/>
                    <a:lstStyle/>
                    <a:p>
                      <a:pPr algn="ctr"/>
                      <a:r>
                        <a:rPr lang="zh-TW" altLang="en-US" sz="2000" dirty="0" smtClean="0">
                          <a:latin typeface="標楷體" pitchFamily="65" charset="-120"/>
                          <a:ea typeface="標楷體" pitchFamily="65" charset="-120"/>
                        </a:rPr>
                        <a:t>水產養殖設施</a:t>
                      </a:r>
                      <a:endParaRPr lang="zh-TW" altLang="en-US" sz="2000" dirty="0">
                        <a:latin typeface="標楷體" pitchFamily="65" charset="-120"/>
                        <a:ea typeface="標楷體" pitchFamily="65" charset="-120"/>
                      </a:endParaRPr>
                    </a:p>
                  </a:txBody>
                  <a:tcPr anchor="ctr"/>
                </a:tc>
                <a:tc>
                  <a:txBody>
                    <a:bodyPr/>
                    <a:lstStyle/>
                    <a:p>
                      <a:pPr algn="l"/>
                      <a:endParaRPr lang="zh-TW" altLang="en-US" sz="2000" dirty="0">
                        <a:latin typeface="標楷體" pitchFamily="65" charset="-120"/>
                        <a:ea typeface="標楷體" pitchFamily="65" charset="-120"/>
                      </a:endParaRPr>
                    </a:p>
                  </a:txBody>
                  <a:tcPr anchor="ctr"/>
                </a:tc>
                <a:tc>
                  <a:txBody>
                    <a:bodyPr/>
                    <a:lstStyle/>
                    <a:p>
                      <a:pPr algn="ctr"/>
                      <a:endParaRPr lang="zh-TW" altLang="en-US" sz="2000" dirty="0">
                        <a:latin typeface="標楷體" pitchFamily="65" charset="-120"/>
                        <a:ea typeface="標楷體"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標楷體" pitchFamily="65" charset="-120"/>
                          <a:ea typeface="標楷體" pitchFamily="65" charset="-120"/>
                        </a:rPr>
                        <a:t>作農業設施容許使用查辦法</a:t>
                      </a:r>
                    </a:p>
                  </a:txBody>
                  <a:tcPr anchor="ctr"/>
                </a:tc>
              </a:tr>
              <a:tr h="370840">
                <a:tc>
                  <a:txBody>
                    <a:bodyPr/>
                    <a:lstStyle/>
                    <a:p>
                      <a:pPr algn="ctr"/>
                      <a:r>
                        <a:rPr lang="zh-TW" altLang="en-US" sz="2000" dirty="0" smtClean="0">
                          <a:latin typeface="標楷體" pitchFamily="65" charset="-120"/>
                          <a:ea typeface="標楷體" pitchFamily="65" charset="-120"/>
                        </a:rPr>
                        <a:t>水源保護及水土保持設施</a:t>
                      </a:r>
                      <a:endParaRPr lang="zh-TW" altLang="en-US" sz="2000" dirty="0">
                        <a:latin typeface="標楷體" pitchFamily="65" charset="-120"/>
                        <a:ea typeface="標楷體" pitchFamily="65" charset="-120"/>
                      </a:endParaRPr>
                    </a:p>
                  </a:txBody>
                  <a:tcPr anchor="ctr"/>
                </a:tc>
                <a:tc>
                  <a:txBody>
                    <a:bodyPr/>
                    <a:lstStyle/>
                    <a:p>
                      <a:pPr algn="l"/>
                      <a:endParaRPr lang="zh-TW" altLang="en-US" sz="2000" dirty="0">
                        <a:latin typeface="標楷體" pitchFamily="65" charset="-120"/>
                        <a:ea typeface="標楷體" pitchFamily="65" charset="-120"/>
                      </a:endParaRPr>
                    </a:p>
                  </a:txBody>
                  <a:tcPr anchor="ctr"/>
                </a:tc>
                <a:tc>
                  <a:txBody>
                    <a:bodyPr/>
                    <a:lstStyle/>
                    <a:p>
                      <a:pPr algn="ctr"/>
                      <a:r>
                        <a:rPr lang="en-US" altLang="zh-TW" sz="2000" dirty="0" smtClean="0">
                          <a:latin typeface="標楷體" pitchFamily="65" charset="-120"/>
                          <a:ea typeface="標楷體" pitchFamily="65" charset="-120"/>
                        </a:rPr>
                        <a:t>1.</a:t>
                      </a:r>
                      <a:r>
                        <a:rPr lang="zh-TW" altLang="en-US" sz="2000" dirty="0" smtClean="0">
                          <a:latin typeface="標楷體" pitchFamily="65" charset="-120"/>
                          <a:ea typeface="標楷體" pitchFamily="65" charset="-120"/>
                        </a:rPr>
                        <a:t>保育水土所採之保育設施</a:t>
                      </a:r>
                      <a:endParaRPr lang="en-US" altLang="zh-TW" sz="2000" dirty="0" smtClean="0">
                        <a:latin typeface="標楷體" pitchFamily="65" charset="-120"/>
                        <a:ea typeface="標楷體" pitchFamily="65" charset="-120"/>
                      </a:endParaRPr>
                    </a:p>
                    <a:p>
                      <a:pPr algn="ctr"/>
                      <a:r>
                        <a:rPr lang="en-US" altLang="zh-TW" sz="2000" dirty="0" smtClean="0">
                          <a:latin typeface="標楷體" pitchFamily="65" charset="-120"/>
                          <a:ea typeface="標楷體" pitchFamily="65" charset="-120"/>
                        </a:rPr>
                        <a:t>2.</a:t>
                      </a:r>
                      <a:r>
                        <a:rPr lang="zh-TW" altLang="en-US" sz="2000" dirty="0" smtClean="0">
                          <a:latin typeface="標楷體" pitchFamily="65" charset="-120"/>
                          <a:ea typeface="標楷體" pitchFamily="65" charset="-120"/>
                        </a:rPr>
                        <a:t>自來水取水處、管理及配送設施</a:t>
                      </a:r>
                      <a:endParaRPr lang="en-US" altLang="zh-TW" sz="2000" dirty="0" smtClean="0">
                        <a:latin typeface="標楷體" pitchFamily="65" charset="-120"/>
                        <a:ea typeface="標楷體" pitchFamily="65" charset="-120"/>
                      </a:endParaRPr>
                    </a:p>
                    <a:p>
                      <a:pPr algn="ctr"/>
                      <a:r>
                        <a:rPr lang="en-US" altLang="zh-TW" sz="2000" dirty="0" smtClean="0">
                          <a:latin typeface="標楷體" pitchFamily="65" charset="-120"/>
                          <a:ea typeface="標楷體" pitchFamily="65" charset="-120"/>
                        </a:rPr>
                        <a:t>3.</a:t>
                      </a:r>
                      <a:r>
                        <a:rPr lang="zh-TW" altLang="en-US" sz="2000" dirty="0" smtClean="0">
                          <a:latin typeface="標楷體" pitchFamily="65" charset="-120"/>
                          <a:ea typeface="標楷體" pitchFamily="65" charset="-120"/>
                        </a:rPr>
                        <a:t>水庫及與水庫有關的構造物及設施</a:t>
                      </a:r>
                      <a:endParaRPr lang="en-US" altLang="zh-TW" sz="2000" dirty="0" smtClean="0">
                        <a:latin typeface="標楷體" pitchFamily="65" charset="-120"/>
                        <a:ea typeface="標楷體" pitchFamily="65" charset="-120"/>
                      </a:endParaRPr>
                    </a:p>
                    <a:p>
                      <a:pPr algn="ctr"/>
                      <a:r>
                        <a:rPr lang="en-US" altLang="zh-TW" sz="2000" dirty="0" smtClean="0">
                          <a:latin typeface="標楷體" pitchFamily="65" charset="-120"/>
                          <a:ea typeface="標楷體" pitchFamily="65" charset="-120"/>
                        </a:rPr>
                        <a:t>4.</a:t>
                      </a:r>
                      <a:r>
                        <a:rPr lang="zh-TW" altLang="en-US" sz="2000" dirty="0" smtClean="0">
                          <a:latin typeface="標楷體" pitchFamily="65" charset="-120"/>
                          <a:ea typeface="標楷體" pitchFamily="65" charset="-120"/>
                        </a:rPr>
                        <a:t>水文觀測設施</a:t>
                      </a:r>
                      <a:endParaRPr lang="en-US" altLang="zh-TW" sz="2000" dirty="0" smtClean="0">
                        <a:latin typeface="標楷體" pitchFamily="65" charset="-120"/>
                        <a:ea typeface="標楷體" pitchFamily="65" charset="-120"/>
                      </a:endParaRPr>
                    </a:p>
                    <a:p>
                      <a:pPr algn="ctr"/>
                      <a:r>
                        <a:rPr lang="en-US" altLang="zh-TW" sz="2000" dirty="0" smtClean="0">
                          <a:latin typeface="標楷體" pitchFamily="65" charset="-120"/>
                          <a:ea typeface="標楷體" pitchFamily="65" charset="-120"/>
                        </a:rPr>
                        <a:t>5.</a:t>
                      </a:r>
                      <a:r>
                        <a:rPr lang="zh-TW" altLang="en-US" sz="2000" dirty="0" smtClean="0">
                          <a:latin typeface="標楷體" pitchFamily="65" charset="-120"/>
                          <a:ea typeface="標楷體" pitchFamily="65" charset="-120"/>
                        </a:rPr>
                        <a:t>其他水源保護及水土保持設施</a:t>
                      </a:r>
                      <a:endParaRPr lang="en-US" altLang="zh-TW" sz="2000" dirty="0" smtClean="0">
                        <a:latin typeface="標楷體" pitchFamily="65" charset="-120"/>
                        <a:ea typeface="標楷體" pitchFamily="65" charset="-120"/>
                      </a:endParaRPr>
                    </a:p>
                  </a:txBody>
                  <a:tcPr anchor="ctr"/>
                </a:tc>
                <a:tc>
                  <a:txBody>
                    <a:bodyPr/>
                    <a:lstStyle/>
                    <a:p>
                      <a:pPr algn="ctr"/>
                      <a:r>
                        <a:rPr lang="zh-TW" altLang="en-US" sz="2000" dirty="0" smtClean="0">
                          <a:latin typeface="標楷體" pitchFamily="65" charset="-120"/>
                          <a:ea typeface="標楷體" pitchFamily="65" charset="-120"/>
                        </a:rPr>
                        <a:t>需經保護主管機關許可</a:t>
                      </a:r>
                      <a:endParaRPr lang="zh-TW" altLang="en-US" sz="2000" dirty="0">
                        <a:latin typeface="標楷體" pitchFamily="65" charset="-120"/>
                        <a:ea typeface="標楷體" pitchFamily="65" charset="-120"/>
                      </a:endParaRPr>
                    </a:p>
                  </a:txBody>
                  <a:tcPr anchor="ctr"/>
                </a:tc>
              </a:tr>
              <a:tr h="370840">
                <a:tc>
                  <a:txBody>
                    <a:bodyPr/>
                    <a:lstStyle/>
                    <a:p>
                      <a:pPr algn="ctr"/>
                      <a:r>
                        <a:rPr lang="zh-TW" altLang="en-US" sz="2000" dirty="0" smtClean="0">
                          <a:latin typeface="標楷體" pitchFamily="65" charset="-120"/>
                          <a:ea typeface="標楷體" pitchFamily="65" charset="-120"/>
                        </a:rPr>
                        <a:t>採取土石</a:t>
                      </a:r>
                      <a:endParaRPr lang="zh-TW" altLang="en-US" sz="2000" dirty="0">
                        <a:latin typeface="標楷體" pitchFamily="65" charset="-120"/>
                        <a:ea typeface="標楷體" pitchFamily="65" charset="-120"/>
                      </a:endParaRPr>
                    </a:p>
                  </a:txBody>
                  <a:tcPr anchor="ctr"/>
                </a:tc>
                <a:tc>
                  <a:txBody>
                    <a:bodyPr/>
                    <a:lstStyle/>
                    <a:p>
                      <a:pPr algn="ctr"/>
                      <a:endParaRPr lang="zh-TW" altLang="en-US" sz="2000" dirty="0">
                        <a:latin typeface="標楷體" pitchFamily="65" charset="-120"/>
                        <a:ea typeface="標楷體" pitchFamily="65" charset="-120"/>
                      </a:endParaRPr>
                    </a:p>
                  </a:txBody>
                  <a:tcPr anchor="ctr"/>
                </a:tc>
                <a:tc>
                  <a:txBody>
                    <a:bodyPr/>
                    <a:lstStyle/>
                    <a:p>
                      <a:pPr algn="ctr"/>
                      <a:r>
                        <a:rPr lang="zh-TW" altLang="en-US" sz="2000" dirty="0" smtClean="0">
                          <a:latin typeface="標楷體" pitchFamily="65" charset="-120"/>
                          <a:ea typeface="標楷體" pitchFamily="65" charset="-120"/>
                        </a:rPr>
                        <a:t>土石採取</a:t>
                      </a:r>
                      <a:endParaRPr lang="zh-TW" altLang="en-US" sz="2000" dirty="0">
                        <a:latin typeface="標楷體" pitchFamily="65" charset="-120"/>
                        <a:ea typeface="標楷體"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標楷體" pitchFamily="65" charset="-120"/>
                          <a:ea typeface="標楷體" pitchFamily="65" charset="-120"/>
                        </a:rPr>
                        <a:t>依農牧用地容許採取土石審查作業要點</a:t>
                      </a:r>
                    </a:p>
                  </a:txBody>
                  <a:tcPr anchor="ctr"/>
                </a:tc>
              </a:tr>
              <a:tr h="370840">
                <a:tc>
                  <a:txBody>
                    <a:bodyPr/>
                    <a:lstStyle/>
                    <a:p>
                      <a:pPr algn="ctr"/>
                      <a:r>
                        <a:rPr lang="zh-TW" altLang="en-US" sz="2000" dirty="0" smtClean="0">
                          <a:latin typeface="標楷體" pitchFamily="65" charset="-120"/>
                          <a:ea typeface="標楷體" pitchFamily="65" charset="-120"/>
                        </a:rPr>
                        <a:t>林業使用</a:t>
                      </a:r>
                      <a:endParaRPr lang="zh-TW" altLang="en-US" sz="2000" dirty="0">
                        <a:latin typeface="標楷體" pitchFamily="65" charset="-120"/>
                        <a:ea typeface="標楷體" pitchFamily="65" charset="-120"/>
                      </a:endParaRPr>
                    </a:p>
                  </a:txBody>
                  <a:tcPr anchor="ctr"/>
                </a:tc>
                <a:tc>
                  <a:txBody>
                    <a:bodyPr/>
                    <a:lstStyle/>
                    <a:p>
                      <a:pPr algn="l"/>
                      <a:r>
                        <a:rPr lang="zh-TW" altLang="en-US" sz="2000" dirty="0" smtClean="0">
                          <a:latin typeface="標楷體" pitchFamily="65" charset="-120"/>
                          <a:ea typeface="標楷體" pitchFamily="65" charset="-120"/>
                        </a:rPr>
                        <a:t>造林、苗圃</a:t>
                      </a:r>
                      <a:endParaRPr lang="en-US" altLang="zh-TW" sz="2000" dirty="0" smtClean="0">
                        <a:latin typeface="標楷體" pitchFamily="65" charset="-120"/>
                        <a:ea typeface="標楷體" pitchFamily="65" charset="-120"/>
                      </a:endParaRPr>
                    </a:p>
                  </a:txBody>
                  <a:tcPr anchor="ctr"/>
                </a:tc>
                <a:tc>
                  <a:txBody>
                    <a:bodyPr/>
                    <a:lstStyle/>
                    <a:p>
                      <a:pPr algn="ctr"/>
                      <a:endParaRPr lang="zh-TW" altLang="en-US" sz="2000" dirty="0">
                        <a:latin typeface="標楷體" pitchFamily="65" charset="-120"/>
                        <a:ea typeface="標楷體"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smtClean="0">
                        <a:latin typeface="標楷體" pitchFamily="65" charset="-120"/>
                        <a:ea typeface="標楷體" pitchFamily="65" charset="-120"/>
                      </a:endParaRPr>
                    </a:p>
                  </a:txBody>
                  <a:tcPr anchor="ctr"/>
                </a:tc>
              </a:tr>
            </a:tbl>
          </a:graphicData>
        </a:graphic>
      </p:graphicFrame>
    </p:spTree>
    <p:extLst>
      <p:ext uri="{BB962C8B-B14F-4D97-AF65-F5344CB8AC3E}">
        <p14:creationId xmlns:p14="http://schemas.microsoft.com/office/powerpoint/2010/main" val="1729475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3148336492"/>
              </p:ext>
            </p:extLst>
          </p:nvPr>
        </p:nvGraphicFramePr>
        <p:xfrm>
          <a:off x="683568" y="260648"/>
          <a:ext cx="8280920" cy="6588760"/>
        </p:xfrm>
        <a:graphic>
          <a:graphicData uri="http://schemas.openxmlformats.org/drawingml/2006/table">
            <a:tbl>
              <a:tblPr firstRow="1" bandRow="1">
                <a:tableStyleId>{5C22544A-7EE6-4342-B048-85BDC9FD1C3A}</a:tableStyleId>
              </a:tblPr>
              <a:tblGrid>
                <a:gridCol w="1721768"/>
                <a:gridCol w="2526704"/>
                <a:gridCol w="2081808"/>
                <a:gridCol w="1950640"/>
              </a:tblGrid>
              <a:tr h="370840">
                <a:tc>
                  <a:txBody>
                    <a:bodyPr/>
                    <a:lstStyle/>
                    <a:p>
                      <a:pPr algn="ctr"/>
                      <a:r>
                        <a:rPr lang="zh-TW" altLang="en-US" dirty="0" smtClean="0"/>
                        <a:t>容許使用項目</a:t>
                      </a:r>
                      <a:endParaRPr lang="zh-TW" altLang="en-US" dirty="0"/>
                    </a:p>
                  </a:txBody>
                  <a:tcPr anchor="ctr"/>
                </a:tc>
                <a:tc>
                  <a:txBody>
                    <a:bodyPr/>
                    <a:lstStyle/>
                    <a:p>
                      <a:pPr algn="ctr"/>
                      <a:r>
                        <a:rPr lang="zh-TW" altLang="en-US" dirty="0" smtClean="0"/>
                        <a:t>免經申請許可使用細目</a:t>
                      </a:r>
                      <a:endParaRPr lang="zh-TW" altLang="en-US" dirty="0"/>
                    </a:p>
                  </a:txBody>
                  <a:tcPr anchor="ctr"/>
                </a:tc>
                <a:tc>
                  <a:txBody>
                    <a:bodyPr/>
                    <a:lstStyle/>
                    <a:p>
                      <a:pPr algn="ctr"/>
                      <a:r>
                        <a:rPr lang="zh-TW" altLang="en-US" dirty="0" smtClean="0"/>
                        <a:t>需經目的機關許可</a:t>
                      </a:r>
                      <a:endParaRPr lang="zh-TW" altLang="en-US" dirty="0"/>
                    </a:p>
                  </a:txBody>
                  <a:tcPr anchor="ctr"/>
                </a:tc>
                <a:tc>
                  <a:txBody>
                    <a:bodyPr/>
                    <a:lstStyle/>
                    <a:p>
                      <a:pPr algn="ctr"/>
                      <a:r>
                        <a:rPr lang="zh-TW" altLang="en-US" dirty="0" smtClean="0"/>
                        <a:t>附帶條件許可</a:t>
                      </a:r>
                      <a:endParaRPr lang="zh-TW" altLang="en-US" dirty="0"/>
                    </a:p>
                  </a:txBody>
                  <a:tcPr anchor="ctr"/>
                </a:tc>
              </a:tr>
              <a:tr h="370840">
                <a:tc>
                  <a:txBody>
                    <a:bodyPr/>
                    <a:lstStyle/>
                    <a:p>
                      <a:pPr algn="ctr"/>
                      <a:r>
                        <a:rPr lang="zh-TW" altLang="en-US" sz="2000" dirty="0" smtClean="0">
                          <a:latin typeface="標楷體" pitchFamily="65" charset="-120"/>
                          <a:ea typeface="標楷體" pitchFamily="65" charset="-120"/>
                        </a:rPr>
                        <a:t>休閒農業設施</a:t>
                      </a:r>
                      <a:endParaRPr lang="zh-TW" altLang="en-US" sz="2000" dirty="0">
                        <a:latin typeface="標楷體" pitchFamily="65" charset="-120"/>
                        <a:ea typeface="標楷體" pitchFamily="65" charset="-120"/>
                      </a:endParaRPr>
                    </a:p>
                  </a:txBody>
                  <a:tcPr anchor="ctr"/>
                </a:tc>
                <a:tc>
                  <a:txBody>
                    <a:bodyPr/>
                    <a:lstStyle/>
                    <a:p>
                      <a:pPr algn="l"/>
                      <a:endParaRPr lang="zh-TW" altLang="en-US" sz="2000" dirty="0">
                        <a:latin typeface="標楷體" pitchFamily="65" charset="-120"/>
                        <a:ea typeface="標楷體" pitchFamily="65" charset="-120"/>
                      </a:endParaRPr>
                    </a:p>
                  </a:txBody>
                  <a:tcPr anchor="ctr"/>
                </a:tc>
                <a:tc>
                  <a:txBody>
                    <a:bodyPr/>
                    <a:lstStyle/>
                    <a:p>
                      <a:pPr algn="ctr"/>
                      <a:endParaRPr lang="en-US" altLang="zh-TW" sz="2000" dirty="0" smtClean="0">
                        <a:latin typeface="標楷體" pitchFamily="65" charset="-120"/>
                        <a:ea typeface="標楷體" pitchFamily="65" charset="-120"/>
                      </a:endParaRPr>
                    </a:p>
                  </a:txBody>
                  <a:tcPr anchor="ctr"/>
                </a:tc>
                <a:tc>
                  <a:txBody>
                    <a:bodyPr/>
                    <a:lstStyle/>
                    <a:p>
                      <a:pPr algn="ctr"/>
                      <a:r>
                        <a:rPr lang="zh-TW" altLang="en-US" sz="2000" dirty="0" smtClean="0">
                          <a:latin typeface="標楷體" pitchFamily="65" charset="-120"/>
                          <a:ea typeface="標楷體" pitchFamily="65" charset="-120"/>
                        </a:rPr>
                        <a:t>休閒農業輔導辦法</a:t>
                      </a:r>
                      <a:endParaRPr lang="zh-TW" altLang="en-US" sz="2000" dirty="0">
                        <a:latin typeface="標楷體" pitchFamily="65" charset="-120"/>
                        <a:ea typeface="標楷體" pitchFamily="65" charset="-120"/>
                      </a:endParaRPr>
                    </a:p>
                  </a:txBody>
                  <a:tcPr anchor="ctr"/>
                </a:tc>
              </a:tr>
              <a:tr h="370840">
                <a:tc>
                  <a:txBody>
                    <a:bodyPr/>
                    <a:lstStyle/>
                    <a:p>
                      <a:pPr algn="ctr"/>
                      <a:r>
                        <a:rPr lang="zh-TW" altLang="en-US" sz="2000" b="1" dirty="0" smtClean="0">
                          <a:solidFill>
                            <a:srgbClr val="FF0000"/>
                          </a:solidFill>
                          <a:latin typeface="標楷體" pitchFamily="65" charset="-120"/>
                          <a:ea typeface="標楷體" pitchFamily="65" charset="-120"/>
                        </a:rPr>
                        <a:t>公用事業設施</a:t>
                      </a:r>
                      <a:endParaRPr lang="zh-TW" altLang="en-US" sz="2000" b="1" dirty="0">
                        <a:solidFill>
                          <a:srgbClr val="FF0000"/>
                        </a:solidFill>
                        <a:latin typeface="標楷體" pitchFamily="65" charset="-120"/>
                        <a:ea typeface="標楷體" pitchFamily="65" charset="-120"/>
                      </a:endParaRPr>
                    </a:p>
                  </a:txBody>
                  <a:tcPr anchor="ctr"/>
                </a:tc>
                <a:tc>
                  <a:txBody>
                    <a:bodyPr/>
                    <a:lstStyle/>
                    <a:p>
                      <a:pPr algn="ctr"/>
                      <a:r>
                        <a:rPr lang="zh-TW" altLang="en-US" sz="2800" b="1" dirty="0" smtClean="0">
                          <a:solidFill>
                            <a:srgbClr val="FF0000"/>
                          </a:solidFill>
                          <a:latin typeface="標楷體" pitchFamily="65" charset="-120"/>
                          <a:ea typeface="標楷體" pitchFamily="65" charset="-120"/>
                        </a:rPr>
                        <a:t>電線杆</a:t>
                      </a:r>
                      <a:endParaRPr lang="zh-TW" altLang="en-US" sz="2800" b="1" dirty="0">
                        <a:solidFill>
                          <a:srgbClr val="FF0000"/>
                        </a:solidFill>
                        <a:latin typeface="標楷體" pitchFamily="65" charset="-120"/>
                        <a:ea typeface="標楷體" pitchFamily="65" charset="-120"/>
                      </a:endParaRPr>
                    </a:p>
                  </a:txBody>
                  <a:tcPr anchor="ctr"/>
                </a:tc>
                <a:tc>
                  <a:txBody>
                    <a:bodyPr/>
                    <a:lstStyle/>
                    <a:p>
                      <a:pPr algn="l"/>
                      <a:endParaRPr lang="en-US" altLang="zh-TW" sz="2000" dirty="0" smtClean="0">
                        <a:latin typeface="標楷體" pitchFamily="65" charset="-120"/>
                        <a:ea typeface="標楷體"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smtClean="0">
                        <a:latin typeface="標楷體" pitchFamily="65" charset="-120"/>
                        <a:ea typeface="標楷體" pitchFamily="65" charset="-120"/>
                      </a:endParaRPr>
                    </a:p>
                  </a:txBody>
                  <a:tcPr anchor="ctr"/>
                </a:tc>
              </a:tr>
              <a:tr h="370840">
                <a:tc>
                  <a:txBody>
                    <a:bodyPr/>
                    <a:lstStyle/>
                    <a:p>
                      <a:pPr algn="ctr"/>
                      <a:r>
                        <a:rPr lang="zh-TW" altLang="en-US" sz="2000" dirty="0" smtClean="0">
                          <a:latin typeface="標楷體" pitchFamily="65" charset="-120"/>
                          <a:ea typeface="標楷體" pitchFamily="65" charset="-120"/>
                        </a:rPr>
                        <a:t>戶外廣告物設施</a:t>
                      </a:r>
                      <a:endParaRPr lang="zh-TW" altLang="en-US" sz="2000" dirty="0">
                        <a:latin typeface="標楷體" pitchFamily="65" charset="-120"/>
                        <a:ea typeface="標楷體" pitchFamily="65" charset="-120"/>
                      </a:endParaRPr>
                    </a:p>
                  </a:txBody>
                  <a:tcPr anchor="ctr"/>
                </a:tc>
                <a:tc>
                  <a:txBody>
                    <a:bodyPr/>
                    <a:lstStyle/>
                    <a:p>
                      <a:pPr algn="ctr"/>
                      <a:endParaRPr lang="zh-TW" altLang="en-US" sz="2000" dirty="0">
                        <a:latin typeface="標楷體" pitchFamily="65" charset="-120"/>
                        <a:ea typeface="標楷體" pitchFamily="65" charset="-120"/>
                      </a:endParaRPr>
                    </a:p>
                  </a:txBody>
                  <a:tcPr anchor="ctr"/>
                </a:tc>
                <a:tc>
                  <a:txBody>
                    <a:bodyPr/>
                    <a:lstStyle/>
                    <a:p>
                      <a:pPr algn="l"/>
                      <a:r>
                        <a:rPr lang="zh-TW" altLang="en-US" sz="3200" b="1" dirty="0" smtClean="0">
                          <a:solidFill>
                            <a:srgbClr val="FF0000"/>
                          </a:solidFill>
                          <a:latin typeface="標楷體" pitchFamily="65" charset="-120"/>
                          <a:ea typeface="標楷體" pitchFamily="65" charset="-120"/>
                        </a:rPr>
                        <a:t>戶外廣告物設施</a:t>
                      </a:r>
                      <a:endParaRPr lang="zh-TW" altLang="en-US" sz="3200" b="1" dirty="0">
                        <a:solidFill>
                          <a:srgbClr val="FF0000"/>
                        </a:solidFill>
                        <a:latin typeface="標楷體" pitchFamily="65" charset="-120"/>
                        <a:ea typeface="標楷體"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標楷體" pitchFamily="65" charset="-120"/>
                          <a:ea typeface="標楷體" pitchFamily="65" charset="-120"/>
                        </a:rPr>
                        <a:t>使用面積不得超過</a:t>
                      </a:r>
                      <a:r>
                        <a:rPr lang="en-US" altLang="zh-TW" sz="2400" b="1" dirty="0" smtClean="0">
                          <a:latin typeface="標楷體" pitchFamily="65" charset="-120"/>
                          <a:ea typeface="標楷體" pitchFamily="65" charset="-120"/>
                        </a:rPr>
                        <a:t>50</a:t>
                      </a:r>
                      <a:r>
                        <a:rPr lang="zh-TW" altLang="en-US" sz="2400" b="1" dirty="0" smtClean="0">
                          <a:latin typeface="標楷體" pitchFamily="65" charset="-120"/>
                          <a:ea typeface="標楷體" pitchFamily="65" charset="-120"/>
                        </a:rPr>
                        <a:t>平方公尺</a:t>
                      </a:r>
                    </a:p>
                  </a:txBody>
                  <a:tcPr anchor="ctr"/>
                </a:tc>
              </a:tr>
              <a:tr h="370840">
                <a:tc>
                  <a:txBody>
                    <a:bodyPr/>
                    <a:lstStyle/>
                    <a:p>
                      <a:pPr algn="ctr"/>
                      <a:r>
                        <a:rPr lang="zh-TW" altLang="en-US" sz="2000" dirty="0" smtClean="0">
                          <a:latin typeface="標楷體" pitchFamily="65" charset="-120"/>
                          <a:ea typeface="標楷體" pitchFamily="65" charset="-120"/>
                        </a:rPr>
                        <a:t>私設通路</a:t>
                      </a:r>
                      <a:endParaRPr lang="zh-TW" altLang="en-US" sz="2000" dirty="0">
                        <a:latin typeface="標楷體" pitchFamily="65" charset="-120"/>
                        <a:ea typeface="標楷體" pitchFamily="65" charset="-120"/>
                      </a:endParaRPr>
                    </a:p>
                  </a:txBody>
                  <a:tcPr anchor="ctr"/>
                </a:tc>
                <a:tc>
                  <a:txBody>
                    <a:bodyPr/>
                    <a:lstStyle/>
                    <a:p>
                      <a:pPr algn="ctr"/>
                      <a:endParaRPr lang="zh-TW" altLang="en-US" sz="2000" dirty="0">
                        <a:latin typeface="標楷體" pitchFamily="65" charset="-120"/>
                        <a:ea typeface="標楷體" pitchFamily="65" charset="-120"/>
                      </a:endParaRPr>
                    </a:p>
                  </a:txBody>
                  <a:tcPr anchor="ctr"/>
                </a:tc>
                <a:tc>
                  <a:txBody>
                    <a:bodyPr/>
                    <a:lstStyle/>
                    <a:p>
                      <a:pPr algn="l"/>
                      <a:r>
                        <a:rPr lang="zh-TW" altLang="en-US" sz="3200" b="1" dirty="0" smtClean="0">
                          <a:solidFill>
                            <a:srgbClr val="FF0000"/>
                          </a:solidFill>
                          <a:latin typeface="標楷體" pitchFamily="65" charset="-120"/>
                          <a:ea typeface="標楷體" pitchFamily="65" charset="-120"/>
                        </a:rPr>
                        <a:t>私設通路</a:t>
                      </a:r>
                      <a:endParaRPr lang="zh-TW" altLang="en-US" sz="3200" b="1" dirty="0">
                        <a:solidFill>
                          <a:srgbClr val="FF0000"/>
                        </a:solidFill>
                        <a:latin typeface="標楷體" pitchFamily="65" charset="-120"/>
                        <a:ea typeface="標楷體"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標楷體" pitchFamily="65" charset="-120"/>
                          <a:ea typeface="標楷體" pitchFamily="65" charset="-120"/>
                        </a:rPr>
                        <a:t>供集村、甲乙丙丁建地需經許可</a:t>
                      </a:r>
                    </a:p>
                  </a:txBody>
                  <a:tcPr anchor="ctr"/>
                </a:tc>
              </a:tr>
              <a:tr h="370840">
                <a:tc>
                  <a:txBody>
                    <a:bodyPr/>
                    <a:lstStyle/>
                    <a:p>
                      <a:pPr algn="ctr"/>
                      <a:r>
                        <a:rPr lang="zh-TW" altLang="en-US" sz="2000" dirty="0" smtClean="0">
                          <a:latin typeface="標楷體" pitchFamily="65" charset="-120"/>
                          <a:ea typeface="標楷體" pitchFamily="65" charset="-120"/>
                        </a:rPr>
                        <a:t>再生能源相關設施</a:t>
                      </a:r>
                      <a:endParaRPr lang="zh-TW" altLang="en-US" sz="2000" dirty="0">
                        <a:latin typeface="標楷體" pitchFamily="65" charset="-120"/>
                        <a:ea typeface="標楷體" pitchFamily="65" charset="-120"/>
                      </a:endParaRPr>
                    </a:p>
                  </a:txBody>
                  <a:tcPr anchor="ctr"/>
                </a:tc>
                <a:tc>
                  <a:txBody>
                    <a:bodyPr/>
                    <a:lstStyle/>
                    <a:p>
                      <a:pPr algn="ctr"/>
                      <a:endParaRPr lang="zh-TW" altLang="en-US" sz="2000" dirty="0">
                        <a:latin typeface="標楷體" pitchFamily="65" charset="-120"/>
                        <a:ea typeface="標楷體" pitchFamily="65" charset="-120"/>
                      </a:endParaRPr>
                    </a:p>
                  </a:txBody>
                  <a:tcPr anchor="ctr"/>
                </a:tc>
                <a:tc>
                  <a:txBody>
                    <a:bodyPr/>
                    <a:lstStyle/>
                    <a:p>
                      <a:pPr algn="l"/>
                      <a:r>
                        <a:rPr lang="en-US" altLang="zh-TW" sz="2000" dirty="0" smtClean="0">
                          <a:latin typeface="標楷體" pitchFamily="65" charset="-120"/>
                          <a:ea typeface="標楷體" pitchFamily="65" charset="-120"/>
                        </a:rPr>
                        <a:t>1.</a:t>
                      </a:r>
                      <a:r>
                        <a:rPr lang="zh-TW" altLang="en-US" sz="2000" dirty="0" smtClean="0">
                          <a:latin typeface="標楷體" pitchFamily="65" charset="-120"/>
                          <a:ea typeface="標楷體" pitchFamily="65" charset="-120"/>
                        </a:rPr>
                        <a:t>再生能源發電設施</a:t>
                      </a:r>
                      <a:endParaRPr lang="en-US" altLang="zh-TW" sz="2000" dirty="0" smtClean="0">
                        <a:latin typeface="標楷體" pitchFamily="65" charset="-120"/>
                        <a:ea typeface="標楷體" pitchFamily="65" charset="-120"/>
                      </a:endParaRPr>
                    </a:p>
                    <a:p>
                      <a:pPr algn="l"/>
                      <a:r>
                        <a:rPr lang="en-US" altLang="zh-TW" sz="2000" dirty="0" smtClean="0">
                          <a:latin typeface="標楷體" pitchFamily="65" charset="-120"/>
                          <a:ea typeface="標楷體" pitchFamily="65" charset="-120"/>
                        </a:rPr>
                        <a:t>2.</a:t>
                      </a:r>
                      <a:r>
                        <a:rPr lang="zh-TW" altLang="en-US" sz="2000" dirty="0" smtClean="0">
                          <a:latin typeface="標楷體" pitchFamily="65" charset="-120"/>
                          <a:ea typeface="標楷體" pitchFamily="65" charset="-120"/>
                        </a:rPr>
                        <a:t>再生能源輸送管線設施</a:t>
                      </a:r>
                      <a:endParaRPr lang="en-US" altLang="zh-TW" sz="2000" dirty="0" smtClean="0">
                        <a:latin typeface="標楷體" pitchFamily="65" charset="-120"/>
                        <a:ea typeface="標楷體"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smtClean="0">
                        <a:latin typeface="標楷體" pitchFamily="65" charset="-120"/>
                        <a:ea typeface="標楷體" pitchFamily="65" charset="-120"/>
                      </a:endParaRPr>
                    </a:p>
                  </a:txBody>
                  <a:tcPr anchor="ctr"/>
                </a:tc>
              </a:tr>
              <a:tr h="370840">
                <a:tc>
                  <a:txBody>
                    <a:bodyPr/>
                    <a:lstStyle/>
                    <a:p>
                      <a:pPr algn="ctr"/>
                      <a:r>
                        <a:rPr lang="zh-TW" altLang="en-US" sz="2000" dirty="0" smtClean="0">
                          <a:latin typeface="標楷體" pitchFamily="65" charset="-120"/>
                          <a:ea typeface="標楷體" pitchFamily="65" charset="-120"/>
                        </a:rPr>
                        <a:t>臨時堆置收納營剩餘土石方</a:t>
                      </a:r>
                      <a:endParaRPr lang="zh-TW" altLang="en-US" sz="2000" dirty="0">
                        <a:latin typeface="標楷體" pitchFamily="65" charset="-120"/>
                        <a:ea typeface="標楷體" pitchFamily="65" charset="-120"/>
                      </a:endParaRPr>
                    </a:p>
                  </a:txBody>
                  <a:tcPr anchor="ctr"/>
                </a:tc>
                <a:tc>
                  <a:txBody>
                    <a:bodyPr/>
                    <a:lstStyle/>
                    <a:p>
                      <a:pPr algn="l"/>
                      <a:endParaRPr lang="en-US" altLang="zh-TW" sz="2000" dirty="0" smtClean="0">
                        <a:latin typeface="標楷體" pitchFamily="65" charset="-120"/>
                        <a:ea typeface="標楷體" pitchFamily="65" charset="-120"/>
                      </a:endParaRPr>
                    </a:p>
                  </a:txBody>
                  <a:tcPr anchor="ctr"/>
                </a:tc>
                <a:tc>
                  <a:txBody>
                    <a:bodyPr/>
                    <a:lstStyle/>
                    <a:p>
                      <a:pPr algn="l"/>
                      <a:endParaRPr lang="en-US" altLang="zh-TW" sz="2000" dirty="0" smtClean="0">
                        <a:latin typeface="標楷體" pitchFamily="65" charset="-120"/>
                        <a:ea typeface="標楷體"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標楷體" pitchFamily="65" charset="-120"/>
                          <a:ea typeface="標楷體" pitchFamily="65" charset="-120"/>
                        </a:rPr>
                        <a:t>限</a:t>
                      </a:r>
                      <a:r>
                        <a:rPr lang="en-US" altLang="zh-TW" sz="2000" dirty="0" smtClean="0">
                          <a:latin typeface="標楷體" pitchFamily="65" charset="-120"/>
                          <a:ea typeface="標楷體" pitchFamily="65" charset="-120"/>
                        </a:rPr>
                        <a:t>102</a:t>
                      </a:r>
                      <a:r>
                        <a:rPr lang="zh-TW" altLang="en-US" sz="2000" dirty="0" smtClean="0">
                          <a:latin typeface="標楷體" pitchFamily="65" charset="-120"/>
                          <a:ea typeface="標楷體" pitchFamily="65" charset="-120"/>
                        </a:rPr>
                        <a:t>年</a:t>
                      </a:r>
                      <a:r>
                        <a:rPr lang="en-US" altLang="zh-TW" sz="2000" dirty="0" smtClean="0">
                          <a:latin typeface="標楷體" pitchFamily="65" charset="-120"/>
                          <a:ea typeface="標楷體" pitchFamily="65" charset="-120"/>
                        </a:rPr>
                        <a:t>9</a:t>
                      </a:r>
                      <a:r>
                        <a:rPr lang="zh-TW" altLang="en-US" sz="2000" dirty="0" smtClean="0">
                          <a:latin typeface="標楷體" pitchFamily="65" charset="-120"/>
                          <a:ea typeface="標楷體" pitchFamily="65" charset="-120"/>
                        </a:rPr>
                        <a:t>月</a:t>
                      </a:r>
                      <a:r>
                        <a:rPr lang="en-US" altLang="zh-TW" sz="2000" dirty="0" smtClean="0">
                          <a:latin typeface="標楷體" pitchFamily="65" charset="-120"/>
                          <a:ea typeface="標楷體" pitchFamily="65" charset="-120"/>
                        </a:rPr>
                        <a:t>21</a:t>
                      </a:r>
                      <a:r>
                        <a:rPr lang="zh-TW" altLang="en-US" sz="2000" dirty="0" smtClean="0">
                          <a:latin typeface="標楷體" pitchFamily="65" charset="-120"/>
                          <a:ea typeface="標楷體" pitchFamily="65" charset="-120"/>
                        </a:rPr>
                        <a:t>日已核准之既有合法磚窯廠毗鄰之土地</a:t>
                      </a:r>
                    </a:p>
                  </a:txBody>
                  <a:tcPr anchor="ctr"/>
                </a:tc>
              </a:tr>
            </a:tbl>
          </a:graphicData>
        </a:graphic>
      </p:graphicFrame>
    </p:spTree>
    <p:extLst>
      <p:ext uri="{BB962C8B-B14F-4D97-AF65-F5344CB8AC3E}">
        <p14:creationId xmlns:p14="http://schemas.microsoft.com/office/powerpoint/2010/main" val="132864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3658308119"/>
              </p:ext>
            </p:extLst>
          </p:nvPr>
        </p:nvGraphicFramePr>
        <p:xfrm>
          <a:off x="683568" y="404665"/>
          <a:ext cx="8280920" cy="6106655"/>
        </p:xfrm>
        <a:graphic>
          <a:graphicData uri="http://schemas.openxmlformats.org/drawingml/2006/table">
            <a:tbl>
              <a:tblPr firstRow="1" bandRow="1">
                <a:tableStyleId>{5C22544A-7EE6-4342-B048-85BDC9FD1C3A}</a:tableStyleId>
              </a:tblPr>
              <a:tblGrid>
                <a:gridCol w="1721768"/>
                <a:gridCol w="2526704"/>
                <a:gridCol w="2081808"/>
                <a:gridCol w="1950640"/>
              </a:tblGrid>
              <a:tr h="864095">
                <a:tc>
                  <a:txBody>
                    <a:bodyPr/>
                    <a:lstStyle/>
                    <a:p>
                      <a:pPr algn="ctr"/>
                      <a:r>
                        <a:rPr lang="zh-TW" altLang="en-US" dirty="0" smtClean="0"/>
                        <a:t>容許使用項目</a:t>
                      </a:r>
                      <a:endParaRPr lang="zh-TW" altLang="en-US" dirty="0"/>
                    </a:p>
                  </a:txBody>
                  <a:tcPr anchor="ctr"/>
                </a:tc>
                <a:tc>
                  <a:txBody>
                    <a:bodyPr/>
                    <a:lstStyle/>
                    <a:p>
                      <a:pPr algn="ctr"/>
                      <a:r>
                        <a:rPr lang="zh-TW" altLang="en-US" dirty="0" smtClean="0"/>
                        <a:t>免經申請許可使用細目</a:t>
                      </a:r>
                      <a:endParaRPr lang="zh-TW" altLang="en-US" dirty="0"/>
                    </a:p>
                  </a:txBody>
                  <a:tcPr anchor="ctr"/>
                </a:tc>
                <a:tc>
                  <a:txBody>
                    <a:bodyPr/>
                    <a:lstStyle/>
                    <a:p>
                      <a:pPr algn="ctr"/>
                      <a:r>
                        <a:rPr lang="zh-TW" altLang="en-US" dirty="0" smtClean="0"/>
                        <a:t>需經目的機關許可</a:t>
                      </a:r>
                      <a:endParaRPr lang="zh-TW" altLang="en-US" dirty="0"/>
                    </a:p>
                  </a:txBody>
                  <a:tcPr anchor="ctr"/>
                </a:tc>
                <a:tc>
                  <a:txBody>
                    <a:bodyPr/>
                    <a:lstStyle/>
                    <a:p>
                      <a:pPr algn="ctr"/>
                      <a:r>
                        <a:rPr lang="zh-TW" altLang="en-US" dirty="0" smtClean="0"/>
                        <a:t>附帶條件許可</a:t>
                      </a:r>
                      <a:endParaRPr lang="zh-TW" altLang="en-US" dirty="0"/>
                    </a:p>
                  </a:txBody>
                  <a:tcPr anchor="ctr"/>
                </a:tc>
              </a:tr>
              <a:tr h="370840">
                <a:tc>
                  <a:txBody>
                    <a:bodyPr/>
                    <a:lstStyle/>
                    <a:p>
                      <a:pPr algn="ctr"/>
                      <a:r>
                        <a:rPr lang="zh-TW" altLang="en-US" sz="2000" dirty="0" smtClean="0">
                          <a:latin typeface="標楷體" pitchFamily="65" charset="-120"/>
                          <a:ea typeface="標楷體" pitchFamily="65" charset="-120"/>
                        </a:rPr>
                        <a:t>水庫、河川、湖泊淤泥資源再生利用臨時處理設施</a:t>
                      </a:r>
                      <a:endParaRPr lang="zh-TW" altLang="en-US" sz="2000" dirty="0">
                        <a:latin typeface="標楷體" pitchFamily="65" charset="-120"/>
                        <a:ea typeface="標楷體" pitchFamily="65" charset="-120"/>
                      </a:endParaRPr>
                    </a:p>
                  </a:txBody>
                  <a:tcPr anchor="ctr"/>
                </a:tc>
                <a:tc>
                  <a:txBody>
                    <a:bodyPr/>
                    <a:lstStyle/>
                    <a:p>
                      <a:pPr algn="l"/>
                      <a:endParaRPr lang="zh-TW" altLang="en-US" sz="2000" dirty="0">
                        <a:latin typeface="標楷體" pitchFamily="65" charset="-120"/>
                        <a:ea typeface="標楷體" pitchFamily="65" charset="-120"/>
                      </a:endParaRPr>
                    </a:p>
                  </a:txBody>
                  <a:tcPr anchor="ctr"/>
                </a:tc>
                <a:tc>
                  <a:txBody>
                    <a:bodyPr/>
                    <a:lstStyle/>
                    <a:p>
                      <a:pPr algn="ctr"/>
                      <a:endParaRPr lang="en-US" altLang="zh-TW" sz="2000" dirty="0" smtClean="0">
                        <a:latin typeface="標楷體" pitchFamily="65" charset="-120"/>
                        <a:ea typeface="標楷體" pitchFamily="65" charset="-120"/>
                      </a:endParaRPr>
                    </a:p>
                  </a:txBody>
                  <a:tcPr anchor="ctr"/>
                </a:tc>
                <a:tc>
                  <a:txBody>
                    <a:bodyPr/>
                    <a:lstStyle/>
                    <a:p>
                      <a:pPr algn="ctr"/>
                      <a:endParaRPr lang="zh-TW" altLang="en-US" sz="2000" dirty="0">
                        <a:latin typeface="標楷體" pitchFamily="65" charset="-120"/>
                        <a:ea typeface="標楷體" pitchFamily="65" charset="-120"/>
                      </a:endParaRPr>
                    </a:p>
                  </a:txBody>
                  <a:tcPr anchor="ctr"/>
                </a:tc>
              </a:tr>
              <a:tr h="370840">
                <a:tc>
                  <a:txBody>
                    <a:bodyPr/>
                    <a:lstStyle/>
                    <a:p>
                      <a:pPr algn="ctr"/>
                      <a:r>
                        <a:rPr lang="zh-TW" altLang="en-US" sz="2000" dirty="0" smtClean="0">
                          <a:latin typeface="標楷體" pitchFamily="65" charset="-120"/>
                          <a:ea typeface="標楷體" pitchFamily="65" charset="-120"/>
                        </a:rPr>
                        <a:t>溫泉井及溫泉儲槽</a:t>
                      </a:r>
                      <a:endParaRPr lang="zh-TW" altLang="en-US" sz="2000" dirty="0">
                        <a:latin typeface="標楷體" pitchFamily="65" charset="-120"/>
                        <a:ea typeface="標楷體" pitchFamily="65" charset="-120"/>
                      </a:endParaRPr>
                    </a:p>
                  </a:txBody>
                  <a:tcPr anchor="ctr"/>
                </a:tc>
                <a:tc>
                  <a:txBody>
                    <a:bodyPr/>
                    <a:lstStyle/>
                    <a:p>
                      <a:pPr algn="ctr"/>
                      <a:endParaRPr lang="zh-TW" altLang="en-US" sz="2000" dirty="0">
                        <a:latin typeface="標楷體" pitchFamily="65" charset="-120"/>
                        <a:ea typeface="標楷體" pitchFamily="65" charset="-120"/>
                      </a:endParaRPr>
                    </a:p>
                  </a:txBody>
                  <a:tcPr anchor="ctr"/>
                </a:tc>
                <a:tc>
                  <a:txBody>
                    <a:bodyPr/>
                    <a:lstStyle/>
                    <a:p>
                      <a:pPr algn="l"/>
                      <a:endParaRPr lang="en-US" altLang="zh-TW" sz="2000" dirty="0" smtClean="0">
                        <a:latin typeface="標楷體" pitchFamily="65" charset="-120"/>
                        <a:ea typeface="標楷體"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標楷體" pitchFamily="65" charset="-120"/>
                          <a:ea typeface="標楷體" pitchFamily="65" charset="-120"/>
                        </a:rPr>
                        <a:t>使用面積合計不得超過</a:t>
                      </a:r>
                      <a:r>
                        <a:rPr lang="en-US" altLang="zh-TW" sz="2000" dirty="0" smtClean="0">
                          <a:latin typeface="標楷體" pitchFamily="65" charset="-120"/>
                          <a:ea typeface="標楷體" pitchFamily="65" charset="-120"/>
                        </a:rPr>
                        <a:t>10</a:t>
                      </a:r>
                      <a:r>
                        <a:rPr lang="zh-TW" altLang="en-US" sz="2000" dirty="0" smtClean="0">
                          <a:latin typeface="標楷體" pitchFamily="65" charset="-120"/>
                          <a:ea typeface="標楷體" pitchFamily="65" charset="-120"/>
                        </a:rPr>
                        <a:t>平方公尺</a:t>
                      </a:r>
                    </a:p>
                  </a:txBody>
                  <a:tcPr anchor="ctr"/>
                </a:tc>
              </a:tr>
              <a:tr h="370840">
                <a:tc>
                  <a:txBody>
                    <a:bodyPr/>
                    <a:lstStyle/>
                    <a:p>
                      <a:pPr algn="ctr"/>
                      <a:r>
                        <a:rPr lang="zh-TW" altLang="en-US" sz="2000" dirty="0" smtClean="0">
                          <a:latin typeface="標楷體" pitchFamily="65" charset="-120"/>
                          <a:ea typeface="標楷體" pitchFamily="65" charset="-120"/>
                        </a:rPr>
                        <a:t>農村再生設施</a:t>
                      </a:r>
                      <a:endParaRPr lang="zh-TW" altLang="en-US" sz="2000" dirty="0">
                        <a:latin typeface="標楷體" pitchFamily="65" charset="-120"/>
                        <a:ea typeface="標楷體" pitchFamily="65" charset="-120"/>
                      </a:endParaRPr>
                    </a:p>
                  </a:txBody>
                  <a:tcPr anchor="ctr"/>
                </a:tc>
                <a:tc>
                  <a:txBody>
                    <a:bodyPr/>
                    <a:lstStyle/>
                    <a:p>
                      <a:pPr algn="ctr"/>
                      <a:endParaRPr lang="zh-TW" altLang="en-US" sz="2000" dirty="0">
                        <a:latin typeface="標楷體" pitchFamily="65" charset="-120"/>
                        <a:ea typeface="標楷體" pitchFamily="65" charset="-120"/>
                      </a:endParaRPr>
                    </a:p>
                  </a:txBody>
                  <a:tcPr anchor="ctr"/>
                </a:tc>
                <a:tc>
                  <a:txBody>
                    <a:bodyPr/>
                    <a:lstStyle/>
                    <a:p>
                      <a:pPr algn="l"/>
                      <a:endParaRPr lang="zh-TW" altLang="en-US" sz="2000" dirty="0">
                        <a:latin typeface="標楷體" pitchFamily="65" charset="-120"/>
                        <a:ea typeface="標楷體"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smtClean="0">
                        <a:latin typeface="標楷體" pitchFamily="65" charset="-120"/>
                        <a:ea typeface="標楷體" pitchFamily="65" charset="-120"/>
                      </a:endParaRPr>
                    </a:p>
                  </a:txBody>
                  <a:tcPr anchor="ctr"/>
                </a:tc>
              </a:tr>
              <a:tr h="370840">
                <a:tc>
                  <a:txBody>
                    <a:bodyPr/>
                    <a:lstStyle/>
                    <a:p>
                      <a:pPr algn="ctr"/>
                      <a:r>
                        <a:rPr lang="zh-TW" altLang="en-US" sz="2000" dirty="0" smtClean="0">
                          <a:latin typeface="標楷體" pitchFamily="65" charset="-120"/>
                          <a:ea typeface="標楷體" pitchFamily="65" charset="-120"/>
                        </a:rPr>
                        <a:t>自然保育設施</a:t>
                      </a:r>
                      <a:endParaRPr lang="zh-TW" altLang="en-US" sz="2000" dirty="0">
                        <a:latin typeface="標楷體" pitchFamily="65" charset="-120"/>
                        <a:ea typeface="標楷體" pitchFamily="65" charset="-120"/>
                      </a:endParaRPr>
                    </a:p>
                  </a:txBody>
                  <a:tcPr anchor="ctr"/>
                </a:tc>
                <a:tc>
                  <a:txBody>
                    <a:bodyPr/>
                    <a:lstStyle/>
                    <a:p>
                      <a:pPr algn="ctr"/>
                      <a:endParaRPr lang="zh-TW" altLang="en-US" sz="2000" dirty="0">
                        <a:latin typeface="標楷體" pitchFamily="65" charset="-120"/>
                        <a:ea typeface="標楷體" pitchFamily="65" charset="-120"/>
                      </a:endParaRPr>
                    </a:p>
                  </a:txBody>
                  <a:tcPr anchor="ctr"/>
                </a:tc>
                <a:tc>
                  <a:txBody>
                    <a:bodyPr/>
                    <a:lstStyle/>
                    <a:p>
                      <a:pPr algn="l"/>
                      <a:endParaRPr lang="zh-TW" altLang="en-US" sz="2000" dirty="0">
                        <a:latin typeface="標楷體" pitchFamily="65" charset="-120"/>
                        <a:ea typeface="標楷體"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smtClean="0">
                        <a:latin typeface="標楷體" pitchFamily="65" charset="-120"/>
                        <a:ea typeface="標楷體" pitchFamily="65" charset="-120"/>
                      </a:endParaRPr>
                    </a:p>
                  </a:txBody>
                  <a:tcPr anchor="ctr"/>
                </a:tc>
              </a:tr>
              <a:tr h="370840">
                <a:tc>
                  <a:txBody>
                    <a:bodyPr/>
                    <a:lstStyle/>
                    <a:p>
                      <a:pPr algn="ctr"/>
                      <a:r>
                        <a:rPr lang="zh-TW" altLang="en-US" sz="2000" dirty="0" smtClean="0">
                          <a:latin typeface="標楷體" pitchFamily="65" charset="-120"/>
                          <a:ea typeface="標楷體" pitchFamily="65" charset="-120"/>
                        </a:rPr>
                        <a:t>綠能設施</a:t>
                      </a:r>
                      <a:endParaRPr lang="zh-TW" altLang="en-US" sz="2000" dirty="0">
                        <a:latin typeface="標楷體" pitchFamily="65" charset="-120"/>
                        <a:ea typeface="標楷體" pitchFamily="65" charset="-120"/>
                      </a:endParaRPr>
                    </a:p>
                  </a:txBody>
                  <a:tcPr anchor="ctr"/>
                </a:tc>
                <a:tc>
                  <a:txBody>
                    <a:bodyPr/>
                    <a:lstStyle/>
                    <a:p>
                      <a:pPr algn="ctr"/>
                      <a:endParaRPr lang="zh-TW" altLang="en-US" sz="2000" dirty="0">
                        <a:latin typeface="標楷體" pitchFamily="65" charset="-120"/>
                        <a:ea typeface="標楷體" pitchFamily="65" charset="-120"/>
                      </a:endParaRPr>
                    </a:p>
                  </a:txBody>
                  <a:tcPr anchor="ctr"/>
                </a:tc>
                <a:tc>
                  <a:txBody>
                    <a:bodyPr/>
                    <a:lstStyle/>
                    <a:p>
                      <a:pPr algn="l"/>
                      <a:endParaRPr lang="en-US" altLang="zh-TW" sz="2000" dirty="0" smtClean="0">
                        <a:latin typeface="標楷體" pitchFamily="65" charset="-120"/>
                        <a:ea typeface="標楷體"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smtClean="0">
                        <a:latin typeface="標楷體" pitchFamily="65" charset="-120"/>
                        <a:ea typeface="標楷體" pitchFamily="65" charset="-120"/>
                      </a:endParaRPr>
                    </a:p>
                  </a:txBody>
                  <a:tcPr anchor="ctr"/>
                </a:tc>
              </a:tr>
              <a:tr h="370840">
                <a:tc>
                  <a:txBody>
                    <a:bodyPr/>
                    <a:lstStyle/>
                    <a:p>
                      <a:pPr algn="ctr"/>
                      <a:r>
                        <a:rPr lang="zh-TW" altLang="en-US" sz="2800" b="1" dirty="0" smtClean="0">
                          <a:solidFill>
                            <a:srgbClr val="FF0000"/>
                          </a:solidFill>
                          <a:latin typeface="標楷體" pitchFamily="65" charset="-120"/>
                          <a:ea typeface="標楷體" pitchFamily="65" charset="-120"/>
                        </a:rPr>
                        <a:t>動物保護相關設施</a:t>
                      </a:r>
                      <a:endParaRPr lang="zh-TW" altLang="en-US" sz="2000" b="1" dirty="0">
                        <a:solidFill>
                          <a:srgbClr val="FF0000"/>
                        </a:solidFill>
                        <a:latin typeface="標楷體" pitchFamily="65" charset="-120"/>
                        <a:ea typeface="標楷體" pitchFamily="65" charset="-120"/>
                      </a:endParaRPr>
                    </a:p>
                  </a:txBody>
                  <a:tcPr anchor="ctr"/>
                </a:tc>
                <a:tc>
                  <a:txBody>
                    <a:bodyPr/>
                    <a:lstStyle/>
                    <a:p>
                      <a:pPr algn="ctr"/>
                      <a:endParaRPr lang="zh-TW" altLang="en-US" sz="2000" dirty="0">
                        <a:latin typeface="標楷體" pitchFamily="65" charset="-120"/>
                        <a:ea typeface="標楷體" pitchFamily="65" charset="-120"/>
                      </a:endParaRPr>
                    </a:p>
                  </a:txBody>
                  <a:tcPr anchor="ctr"/>
                </a:tc>
                <a:tc>
                  <a:txBody>
                    <a:bodyPr/>
                    <a:lstStyle/>
                    <a:p>
                      <a:pPr algn="l"/>
                      <a:r>
                        <a:rPr lang="en-US" altLang="zh-TW" sz="1800" b="1" dirty="0" smtClean="0">
                          <a:latin typeface="標楷體" pitchFamily="65" charset="-120"/>
                          <a:ea typeface="標楷體" pitchFamily="65" charset="-120"/>
                        </a:rPr>
                        <a:t>1.</a:t>
                      </a:r>
                      <a:r>
                        <a:rPr lang="zh-TW" altLang="en-US" sz="1800" b="1" dirty="0" smtClean="0">
                          <a:latin typeface="標楷體" pitchFamily="65" charset="-120"/>
                          <a:ea typeface="標楷體" pitchFamily="65" charset="-120"/>
                        </a:rPr>
                        <a:t>動物保護、收容、照護相關設施</a:t>
                      </a:r>
                      <a:endParaRPr lang="en-US" altLang="zh-TW" sz="1800" b="1" dirty="0" smtClean="0">
                        <a:latin typeface="標楷體" pitchFamily="65" charset="-120"/>
                        <a:ea typeface="標楷體" pitchFamily="65" charset="-120"/>
                      </a:endParaRPr>
                    </a:p>
                    <a:p>
                      <a:pPr algn="l"/>
                      <a:r>
                        <a:rPr lang="en-US" altLang="zh-TW" sz="1800" b="1" dirty="0" smtClean="0">
                          <a:latin typeface="標楷體" pitchFamily="65" charset="-120"/>
                          <a:ea typeface="標楷體" pitchFamily="65" charset="-120"/>
                        </a:rPr>
                        <a:t>2.</a:t>
                      </a:r>
                      <a:r>
                        <a:rPr lang="zh-TW" altLang="en-US" sz="1800" b="1" dirty="0" smtClean="0">
                          <a:latin typeface="標楷體" pitchFamily="65" charset="-120"/>
                          <a:ea typeface="標楷體" pitchFamily="65" charset="-120"/>
                        </a:rPr>
                        <a:t>寵物繁殖</a:t>
                      </a:r>
                      <a:r>
                        <a:rPr lang="en-US" altLang="zh-TW" sz="1800" b="1" dirty="0" smtClean="0">
                          <a:latin typeface="標楷體" pitchFamily="65" charset="-120"/>
                          <a:ea typeface="標楷體" pitchFamily="65" charset="-120"/>
                        </a:rPr>
                        <a:t>(</a:t>
                      </a:r>
                      <a:r>
                        <a:rPr lang="zh-TW" altLang="en-US" sz="1800" b="1" dirty="0" smtClean="0">
                          <a:latin typeface="標楷體" pitchFamily="65" charset="-120"/>
                          <a:ea typeface="標楷體" pitchFamily="65" charset="-120"/>
                        </a:rPr>
                        <a:t>買賣</a:t>
                      </a:r>
                      <a:r>
                        <a:rPr lang="en-US" altLang="zh-TW" sz="1800" b="1" dirty="0" smtClean="0">
                          <a:latin typeface="標楷體" pitchFamily="65" charset="-120"/>
                          <a:ea typeface="標楷體" pitchFamily="65" charset="-120"/>
                        </a:rPr>
                        <a:t>)</a:t>
                      </a:r>
                      <a:r>
                        <a:rPr lang="zh-TW" altLang="en-US" sz="1800" b="1" dirty="0" smtClean="0">
                          <a:latin typeface="標楷體" pitchFamily="65" charset="-120"/>
                          <a:ea typeface="標楷體" pitchFamily="65" charset="-120"/>
                        </a:rPr>
                        <a:t>、寄養、訓練設施</a:t>
                      </a:r>
                      <a:endParaRPr lang="en-US" altLang="zh-TW" sz="1800" b="1" dirty="0" smtClean="0">
                        <a:latin typeface="標楷體" pitchFamily="65" charset="-120"/>
                        <a:ea typeface="標楷體" pitchFamily="65" charset="-120"/>
                      </a:endParaRPr>
                    </a:p>
                    <a:p>
                      <a:pPr algn="l"/>
                      <a:r>
                        <a:rPr lang="en-US" altLang="zh-TW" sz="1800" b="1" dirty="0" smtClean="0">
                          <a:latin typeface="標楷體" pitchFamily="65" charset="-120"/>
                          <a:ea typeface="標楷體" pitchFamily="65" charset="-120"/>
                        </a:rPr>
                        <a:t>3.</a:t>
                      </a:r>
                      <a:r>
                        <a:rPr lang="zh-TW" altLang="en-US" sz="1800" b="1" dirty="0" smtClean="0">
                          <a:latin typeface="標楷體" pitchFamily="65" charset="-120"/>
                          <a:ea typeface="標楷體" pitchFamily="65" charset="-120"/>
                        </a:rPr>
                        <a:t>其他動物保護設</a:t>
                      </a:r>
                      <a:r>
                        <a:rPr lang="zh-TW" altLang="en-US" sz="1800" dirty="0" smtClean="0">
                          <a:latin typeface="標楷體" pitchFamily="65" charset="-120"/>
                          <a:ea typeface="標楷體" pitchFamily="65" charset="-120"/>
                        </a:rPr>
                        <a:t>施</a:t>
                      </a:r>
                      <a:endParaRPr lang="en-US" altLang="zh-TW" sz="1800" dirty="0" smtClean="0">
                        <a:latin typeface="標楷體" pitchFamily="65" charset="-120"/>
                        <a:ea typeface="標楷體"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標楷體" pitchFamily="65" charset="-120"/>
                          <a:ea typeface="標楷體" pitchFamily="65" charset="-120"/>
                        </a:rPr>
                        <a:t>面積不得超過</a:t>
                      </a:r>
                      <a:r>
                        <a:rPr lang="en-US" altLang="zh-TW" sz="2400" b="1" dirty="0" smtClean="0">
                          <a:solidFill>
                            <a:srgbClr val="FF0000"/>
                          </a:solidFill>
                          <a:latin typeface="標楷體" pitchFamily="65" charset="-120"/>
                          <a:ea typeface="標楷體" pitchFamily="65" charset="-120"/>
                        </a:rPr>
                        <a:t>0.5</a:t>
                      </a:r>
                      <a:r>
                        <a:rPr lang="zh-TW" altLang="en-US" sz="2400" b="1" dirty="0" smtClean="0">
                          <a:solidFill>
                            <a:srgbClr val="FF0000"/>
                          </a:solidFill>
                          <a:latin typeface="標楷體" pitchFamily="65" charset="-120"/>
                          <a:ea typeface="標楷體" pitchFamily="65" charset="-120"/>
                        </a:rPr>
                        <a:t>公頃</a:t>
                      </a:r>
                    </a:p>
                  </a:txBody>
                  <a:tcPr anchor="ctr"/>
                </a:tc>
              </a:tr>
            </a:tbl>
          </a:graphicData>
        </a:graphic>
      </p:graphicFrame>
    </p:spTree>
    <p:extLst>
      <p:ext uri="{BB962C8B-B14F-4D97-AF65-F5344CB8AC3E}">
        <p14:creationId xmlns:p14="http://schemas.microsoft.com/office/powerpoint/2010/main" val="333642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260648"/>
            <a:ext cx="8077200" cy="1143000"/>
          </a:xfrm>
        </p:spPr>
        <p:txBody>
          <a:bodyPr>
            <a:normAutofit fontScale="90000"/>
          </a:bodyPr>
          <a:lstStyle/>
          <a:p>
            <a:r>
              <a:rPr lang="en-US" altLang="zh-TW" dirty="0">
                <a:latin typeface="標楷體"/>
                <a:ea typeface="標楷體"/>
              </a:rPr>
              <a:t/>
            </a:r>
            <a:br>
              <a:rPr lang="en-US" altLang="zh-TW" dirty="0">
                <a:latin typeface="標楷體"/>
                <a:ea typeface="標楷體"/>
              </a:rPr>
            </a:br>
            <a:r>
              <a:rPr lang="zh-TW" altLang="en-US" sz="6000" dirty="0" smtClean="0">
                <a:latin typeface="標楷體"/>
                <a:ea typeface="標楷體"/>
              </a:rPr>
              <a:t>三、</a:t>
            </a:r>
            <a:r>
              <a:rPr lang="zh-TW" altLang="en-US" sz="6000" b="1" dirty="0" smtClean="0">
                <a:solidFill>
                  <a:srgbClr val="FF0000"/>
                </a:solidFill>
              </a:rPr>
              <a:t>集村農舍</a:t>
            </a:r>
            <a:r>
              <a:rPr lang="en-US" altLang="zh-TW" sz="6000" dirty="0" smtClean="0"/>
              <a:t>(</a:t>
            </a:r>
            <a:r>
              <a:rPr lang="zh-TW" altLang="en-US" sz="6000" dirty="0" smtClean="0"/>
              <a:t>略述</a:t>
            </a:r>
            <a:r>
              <a:rPr lang="en-US" altLang="zh-TW" sz="6000" dirty="0" smtClean="0"/>
              <a:t>)</a:t>
            </a:r>
            <a:endParaRPr lang="zh-TW" altLang="en-US" sz="6000" dirty="0"/>
          </a:p>
        </p:txBody>
      </p:sp>
      <p:sp>
        <p:nvSpPr>
          <p:cNvPr id="3" name="內容版面配置區 2"/>
          <p:cNvSpPr>
            <a:spLocks noGrp="1"/>
          </p:cNvSpPr>
          <p:nvPr>
            <p:ph idx="1"/>
          </p:nvPr>
        </p:nvSpPr>
        <p:spPr>
          <a:xfrm>
            <a:off x="323528" y="1484784"/>
            <a:ext cx="8568952" cy="4389120"/>
          </a:xfrm>
        </p:spPr>
        <p:txBody>
          <a:bodyPr>
            <a:noAutofit/>
          </a:bodyPr>
          <a:lstStyle/>
          <a:p>
            <a:pPr marL="0" indent="0">
              <a:buNone/>
            </a:pPr>
            <a:r>
              <a:rPr lang="zh-TW" altLang="en-US" sz="3600" b="1" dirty="0" smtClean="0"/>
              <a:t>參考</a:t>
            </a:r>
            <a:r>
              <a:rPr lang="en-US" altLang="zh-TW" sz="3600" b="1" dirty="0" smtClean="0"/>
              <a:t>:</a:t>
            </a:r>
            <a:r>
              <a:rPr lang="zh-TW" altLang="en-US" sz="3600" b="1" dirty="0" smtClean="0"/>
              <a:t>農業用地興建農舍辦法第</a:t>
            </a:r>
            <a:r>
              <a:rPr lang="en-US" altLang="zh-TW" sz="3600" b="1" dirty="0" smtClean="0"/>
              <a:t>11</a:t>
            </a:r>
            <a:r>
              <a:rPr lang="zh-TW" altLang="en-US" sz="3600" b="1" dirty="0" smtClean="0"/>
              <a:t>條 </a:t>
            </a:r>
            <a:endParaRPr lang="en-US" altLang="zh-TW" sz="3600" b="1" dirty="0" smtClean="0"/>
          </a:p>
          <a:p>
            <a:pPr marL="0" indent="0">
              <a:buNone/>
            </a:pPr>
            <a:r>
              <a:rPr lang="zh-TW" altLang="en-US" sz="3200" dirty="0" smtClean="0"/>
              <a:t>一、離島</a:t>
            </a:r>
            <a:r>
              <a:rPr lang="en-US" altLang="zh-TW" sz="3200" dirty="0" smtClean="0"/>
              <a:t>10</a:t>
            </a:r>
            <a:r>
              <a:rPr lang="zh-TW" altLang="en-US" sz="3200" dirty="0" smtClean="0"/>
              <a:t>戶以上</a:t>
            </a:r>
            <a:r>
              <a:rPr lang="en-US" altLang="zh-TW" sz="3200" dirty="0" smtClean="0"/>
              <a:t>;</a:t>
            </a:r>
            <a:r>
              <a:rPr lang="zh-TW" altLang="en-US" sz="3200" b="1" dirty="0" smtClean="0">
                <a:solidFill>
                  <a:srgbClr val="FF0000"/>
                </a:solidFill>
              </a:rPr>
              <a:t>本島</a:t>
            </a:r>
            <a:r>
              <a:rPr lang="en-US" altLang="zh-TW" sz="3200" b="1" dirty="0" smtClean="0">
                <a:solidFill>
                  <a:srgbClr val="FF0000"/>
                </a:solidFill>
              </a:rPr>
              <a:t>20</a:t>
            </a:r>
            <a:r>
              <a:rPr lang="zh-TW" altLang="en-US" sz="3200" b="1" dirty="0" smtClean="0">
                <a:solidFill>
                  <a:srgbClr val="FF0000"/>
                </a:solidFill>
              </a:rPr>
              <a:t>戶以上</a:t>
            </a:r>
            <a:r>
              <a:rPr lang="en-US" altLang="zh-TW" sz="3200" dirty="0" smtClean="0"/>
              <a:t>50</a:t>
            </a:r>
            <a:r>
              <a:rPr lang="zh-TW" altLang="en-US" sz="3200" dirty="0" smtClean="0"/>
              <a:t>戶以下</a:t>
            </a:r>
            <a:endParaRPr lang="en-US" altLang="zh-TW" sz="3200" dirty="0" smtClean="0"/>
          </a:p>
          <a:p>
            <a:pPr marL="0" indent="0">
              <a:buNone/>
            </a:pPr>
            <a:r>
              <a:rPr lang="zh-TW" altLang="en-US" sz="3200" dirty="0" smtClean="0"/>
              <a:t>二、透天厝</a:t>
            </a:r>
            <a:endParaRPr lang="en-US" altLang="zh-TW" sz="3200" dirty="0" smtClean="0"/>
          </a:p>
          <a:p>
            <a:pPr marL="0" indent="0">
              <a:buNone/>
            </a:pPr>
            <a:r>
              <a:rPr lang="zh-TW" altLang="en-US" sz="3200" dirty="0" smtClean="0"/>
              <a:t>三、</a:t>
            </a:r>
            <a:r>
              <a:rPr lang="zh-TW" altLang="en-US" sz="3200" b="1" dirty="0" smtClean="0">
                <a:solidFill>
                  <a:srgbClr val="FF0000"/>
                </a:solidFill>
              </a:rPr>
              <a:t>集村坐落地</a:t>
            </a:r>
            <a:r>
              <a:rPr lang="en-US" altLang="zh-TW" sz="3200" b="1" dirty="0" smtClean="0">
                <a:solidFill>
                  <a:srgbClr val="FF0000"/>
                </a:solidFill>
              </a:rPr>
              <a:t>:</a:t>
            </a:r>
            <a:r>
              <a:rPr lang="zh-TW" altLang="en-US" sz="3200" b="1" dirty="0" smtClean="0">
                <a:solidFill>
                  <a:srgbClr val="FF0000"/>
                </a:solidFill>
              </a:rPr>
              <a:t>一般農業區、山坡地農牧用地， </a:t>
            </a:r>
            <a:endParaRPr lang="en-US" altLang="zh-TW" sz="3200" b="1" dirty="0" smtClean="0">
              <a:solidFill>
                <a:srgbClr val="FF0000"/>
              </a:solidFill>
            </a:endParaRPr>
          </a:p>
          <a:p>
            <a:pPr marL="0" indent="0">
              <a:buNone/>
            </a:pPr>
            <a:r>
              <a:rPr lang="en-US" altLang="zh-TW" sz="3200" b="1" dirty="0">
                <a:solidFill>
                  <a:srgbClr val="FF0000"/>
                </a:solidFill>
              </a:rPr>
              <a:t> </a:t>
            </a:r>
            <a:r>
              <a:rPr lang="en-US" altLang="zh-TW" sz="3200" b="1" dirty="0" smtClean="0">
                <a:solidFill>
                  <a:srgbClr val="FF0000"/>
                </a:solidFill>
              </a:rPr>
              <a:t>       </a:t>
            </a:r>
            <a:r>
              <a:rPr lang="zh-TW" altLang="en-US" sz="3200" b="1" dirty="0" smtClean="0">
                <a:solidFill>
                  <a:srgbClr val="FF0000"/>
                </a:solidFill>
              </a:rPr>
              <a:t>面積</a:t>
            </a:r>
            <a:r>
              <a:rPr lang="en-US" altLang="zh-TW" sz="3200" b="1" dirty="0" smtClean="0">
                <a:solidFill>
                  <a:srgbClr val="FF0000"/>
                </a:solidFill>
              </a:rPr>
              <a:t>10000</a:t>
            </a:r>
            <a:r>
              <a:rPr lang="zh-TW" altLang="en-US" sz="3200" b="1" dirty="0" smtClean="0">
                <a:solidFill>
                  <a:srgbClr val="FF0000"/>
                </a:solidFill>
              </a:rPr>
              <a:t>平方公尺以下。</a:t>
            </a:r>
            <a:endParaRPr lang="en-US" altLang="zh-TW" sz="3200" b="1" dirty="0" smtClean="0">
              <a:solidFill>
                <a:srgbClr val="FF0000"/>
              </a:solidFill>
            </a:endParaRPr>
          </a:p>
          <a:p>
            <a:pPr marL="0" indent="0">
              <a:buNone/>
            </a:pPr>
            <a:r>
              <a:rPr lang="zh-TW" altLang="en-US" sz="3200" dirty="0" smtClean="0"/>
              <a:t>四、</a:t>
            </a:r>
            <a:r>
              <a:rPr lang="zh-TW" altLang="en-US" sz="3200" b="1" dirty="0" smtClean="0"/>
              <a:t>配地、坐落地</a:t>
            </a:r>
            <a:r>
              <a:rPr lang="en-US" altLang="zh-TW" sz="3200" b="1" dirty="0" smtClean="0"/>
              <a:t>(</a:t>
            </a:r>
            <a:r>
              <a:rPr lang="zh-TW" altLang="en-US" sz="3200" b="1" dirty="0" smtClean="0"/>
              <a:t>同一分區、同一或毗鄰相鎮</a:t>
            </a:r>
            <a:r>
              <a:rPr lang="en-US" altLang="zh-TW" sz="3200" dirty="0" smtClean="0"/>
              <a:t>)</a:t>
            </a:r>
          </a:p>
          <a:p>
            <a:pPr marL="0" indent="0">
              <a:buNone/>
            </a:pPr>
            <a:r>
              <a:rPr lang="zh-TW" altLang="en-US" sz="3200" dirty="0" smtClean="0"/>
              <a:t>五、</a:t>
            </a:r>
            <a:r>
              <a:rPr lang="zh-TW" altLang="en-US" sz="3200" b="1" dirty="0" smtClean="0">
                <a:solidFill>
                  <a:srgbClr val="FF0000"/>
                </a:solidFill>
              </a:rPr>
              <a:t>配地可為特定農業區</a:t>
            </a:r>
            <a:endParaRPr lang="en-US" altLang="zh-TW" sz="3200" b="1" dirty="0" smtClean="0">
              <a:solidFill>
                <a:srgbClr val="FF0000"/>
              </a:solidFill>
            </a:endParaRPr>
          </a:p>
          <a:p>
            <a:pPr marL="0" indent="0">
              <a:buNone/>
            </a:pPr>
            <a:r>
              <a:rPr lang="zh-TW" altLang="en-US" sz="3200" dirty="0" smtClean="0"/>
              <a:t>六 、</a:t>
            </a:r>
            <a:r>
              <a:rPr lang="zh-TW" altLang="en-US" sz="3200" b="1" dirty="0" smtClean="0"/>
              <a:t>配地、戶籍二年以上</a:t>
            </a:r>
            <a:r>
              <a:rPr lang="zh-TW" altLang="en-US" sz="3200" dirty="0" smtClean="0"/>
              <a:t>。</a:t>
            </a:r>
            <a:endParaRPr lang="en-US" altLang="zh-TW" sz="3200" dirty="0" smtClean="0"/>
          </a:p>
        </p:txBody>
      </p:sp>
    </p:spTree>
    <p:extLst>
      <p:ext uri="{BB962C8B-B14F-4D97-AF65-F5344CB8AC3E}">
        <p14:creationId xmlns:p14="http://schemas.microsoft.com/office/powerpoint/2010/main" val="2478140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332656"/>
            <a:ext cx="8077200" cy="1143000"/>
          </a:xfrm>
        </p:spPr>
        <p:txBody>
          <a:bodyPr>
            <a:normAutofit/>
          </a:bodyPr>
          <a:lstStyle/>
          <a:p>
            <a:r>
              <a:rPr lang="zh-TW" altLang="en-US" sz="5400" dirty="0" smtClean="0">
                <a:latin typeface="標楷體"/>
                <a:ea typeface="標楷體"/>
              </a:rPr>
              <a:t>四、</a:t>
            </a:r>
            <a:r>
              <a:rPr lang="zh-TW" altLang="en-US" sz="5400" b="1" dirty="0" smtClean="0">
                <a:solidFill>
                  <a:srgbClr val="FF0000"/>
                </a:solidFill>
              </a:rPr>
              <a:t>農村社區重劃</a:t>
            </a:r>
            <a:r>
              <a:rPr lang="en-US" altLang="zh-TW" sz="5400" dirty="0" smtClean="0"/>
              <a:t>(</a:t>
            </a:r>
            <a:r>
              <a:rPr lang="zh-TW" altLang="en-US" sz="5400" dirty="0" smtClean="0"/>
              <a:t>略述</a:t>
            </a:r>
            <a:r>
              <a:rPr lang="en-US" altLang="zh-TW" sz="5400" dirty="0" smtClean="0"/>
              <a:t>)</a:t>
            </a:r>
            <a:endParaRPr lang="zh-TW" altLang="en-US" sz="5400" dirty="0"/>
          </a:p>
        </p:txBody>
      </p:sp>
      <p:sp>
        <p:nvSpPr>
          <p:cNvPr id="3" name="內容版面配置區 2"/>
          <p:cNvSpPr>
            <a:spLocks noGrp="1"/>
          </p:cNvSpPr>
          <p:nvPr>
            <p:ph idx="1"/>
          </p:nvPr>
        </p:nvSpPr>
        <p:spPr>
          <a:xfrm>
            <a:off x="395536" y="1529409"/>
            <a:ext cx="8077200" cy="5328591"/>
          </a:xfrm>
        </p:spPr>
        <p:txBody>
          <a:bodyPr>
            <a:normAutofit/>
          </a:bodyPr>
          <a:lstStyle/>
          <a:p>
            <a:pPr marL="0" indent="0">
              <a:buNone/>
            </a:pPr>
            <a:r>
              <a:rPr lang="zh-TW" altLang="en-US" sz="3600" dirty="0" smtClean="0"/>
              <a:t>參考</a:t>
            </a:r>
            <a:r>
              <a:rPr lang="en-US" altLang="zh-TW" sz="3600" dirty="0" smtClean="0"/>
              <a:t>:</a:t>
            </a:r>
            <a:r>
              <a:rPr lang="zh-TW" altLang="en-US" sz="3600" b="1" dirty="0" smtClean="0"/>
              <a:t>農村社區土地重劃條例、施行細則。</a:t>
            </a:r>
            <a:endParaRPr lang="en-US" altLang="zh-TW" sz="3600" b="1" dirty="0"/>
          </a:p>
          <a:p>
            <a:pPr marL="0" indent="0">
              <a:buNone/>
            </a:pPr>
            <a:r>
              <a:rPr lang="zh-TW" altLang="en-US" sz="3600" dirty="0" smtClean="0"/>
              <a:t>一、</a:t>
            </a:r>
            <a:r>
              <a:rPr lang="zh-TW" altLang="en-US" sz="3600" b="1" dirty="0" smtClean="0">
                <a:solidFill>
                  <a:srgbClr val="FF0000"/>
                </a:solidFill>
              </a:rPr>
              <a:t>鄉村區範圍內</a:t>
            </a:r>
            <a:endParaRPr lang="en-US" altLang="zh-TW" sz="3600" b="1" dirty="0" smtClean="0">
              <a:solidFill>
                <a:srgbClr val="FF0000"/>
              </a:solidFill>
            </a:endParaRPr>
          </a:p>
          <a:p>
            <a:pPr marL="0" indent="0">
              <a:buNone/>
            </a:pPr>
            <a:r>
              <a:rPr lang="zh-TW" altLang="en-US" sz="3600" b="1" dirty="0" smtClean="0"/>
              <a:t>二、乙建面積</a:t>
            </a:r>
            <a:r>
              <a:rPr lang="en-US" altLang="zh-TW" sz="3600" b="1" dirty="0" smtClean="0"/>
              <a:t>5000</a:t>
            </a:r>
            <a:r>
              <a:rPr lang="zh-TW" altLang="en-US" sz="3600" b="1" dirty="0" smtClean="0"/>
              <a:t>平方公尺以上</a:t>
            </a:r>
            <a:endParaRPr lang="en-US" altLang="zh-TW" sz="3600" b="1" dirty="0" smtClean="0"/>
          </a:p>
          <a:p>
            <a:pPr marL="0" indent="0">
              <a:buNone/>
            </a:pPr>
            <a:r>
              <a:rPr lang="zh-TW" altLang="en-US" sz="3600" b="1" dirty="0" smtClean="0"/>
              <a:t>三、</a:t>
            </a:r>
            <a:r>
              <a:rPr lang="zh-TW" altLang="en-US" sz="3600" b="1" dirty="0" smtClean="0">
                <a:solidFill>
                  <a:srgbClr val="FF0000"/>
                </a:solidFill>
              </a:rPr>
              <a:t>其他是非建築用地</a:t>
            </a:r>
            <a:endParaRPr lang="en-US" altLang="zh-TW" sz="3600" b="1" dirty="0" smtClean="0">
              <a:solidFill>
                <a:srgbClr val="FF0000"/>
              </a:solidFill>
            </a:endParaRPr>
          </a:p>
          <a:p>
            <a:pPr marL="0" indent="0">
              <a:buNone/>
            </a:pPr>
            <a:r>
              <a:rPr lang="zh-TW" altLang="en-US" sz="3600" b="1" dirty="0" smtClean="0"/>
              <a:t>四、若乙建面積不足，得毗鄰</a:t>
            </a:r>
            <a:r>
              <a:rPr lang="en-US" altLang="zh-TW" sz="3600" b="1" dirty="0" smtClean="0"/>
              <a:t>20</a:t>
            </a:r>
            <a:r>
              <a:rPr lang="zh-TW" altLang="en-US" sz="3600" b="1" dirty="0" smtClean="0"/>
              <a:t>公尺之</a:t>
            </a:r>
            <a:endParaRPr lang="en-US" altLang="zh-TW" sz="3600" b="1" dirty="0" smtClean="0"/>
          </a:p>
          <a:p>
            <a:pPr marL="0" indent="0">
              <a:buNone/>
            </a:pPr>
            <a:r>
              <a:rPr lang="en-US" altLang="zh-TW" sz="3600" b="1" dirty="0">
                <a:solidFill>
                  <a:srgbClr val="FF0000"/>
                </a:solidFill>
              </a:rPr>
              <a:t> </a:t>
            </a:r>
            <a:r>
              <a:rPr lang="en-US" altLang="zh-TW" sz="3600" b="1" dirty="0" smtClean="0">
                <a:solidFill>
                  <a:srgbClr val="FF0000"/>
                </a:solidFill>
              </a:rPr>
              <a:t>       </a:t>
            </a:r>
            <a:r>
              <a:rPr lang="zh-TW" altLang="en-US" sz="3600" b="1" dirty="0" smtClean="0">
                <a:solidFill>
                  <a:srgbClr val="FF0000"/>
                </a:solidFill>
              </a:rPr>
              <a:t>甲丙建併計</a:t>
            </a:r>
            <a:endParaRPr lang="en-US" altLang="zh-TW" sz="3600" b="1" dirty="0" smtClean="0">
              <a:solidFill>
                <a:srgbClr val="FF0000"/>
              </a:solidFill>
            </a:endParaRPr>
          </a:p>
          <a:p>
            <a:pPr marL="0" indent="0">
              <a:buNone/>
            </a:pPr>
            <a:r>
              <a:rPr lang="zh-TW" altLang="en-US" sz="3600" b="1" dirty="0" smtClean="0"/>
              <a:t>五、</a:t>
            </a:r>
            <a:r>
              <a:rPr lang="zh-TW" altLang="en-US" sz="3600" b="1" dirty="0" smtClean="0">
                <a:solidFill>
                  <a:srgbClr val="FF0000"/>
                </a:solidFill>
              </a:rPr>
              <a:t>最近五年</a:t>
            </a:r>
            <a:r>
              <a:rPr lang="en-US" altLang="zh-TW" sz="3600" b="1" dirty="0" smtClean="0">
                <a:solidFill>
                  <a:srgbClr val="FF0000"/>
                </a:solidFill>
              </a:rPr>
              <a:t>15</a:t>
            </a:r>
            <a:r>
              <a:rPr lang="zh-TW" altLang="en-US" sz="3600" b="1" dirty="0" smtClean="0">
                <a:solidFill>
                  <a:srgbClr val="FF0000"/>
                </a:solidFill>
              </a:rPr>
              <a:t>戶以上，人口</a:t>
            </a:r>
            <a:r>
              <a:rPr lang="en-US" altLang="zh-TW" sz="3600" b="1" dirty="0" smtClean="0">
                <a:solidFill>
                  <a:srgbClr val="FF0000"/>
                </a:solidFill>
              </a:rPr>
              <a:t>50</a:t>
            </a:r>
            <a:r>
              <a:rPr lang="zh-TW" altLang="en-US" sz="3600" b="1" dirty="0" smtClean="0">
                <a:solidFill>
                  <a:srgbClr val="FF0000"/>
                </a:solidFill>
              </a:rPr>
              <a:t>人以上</a:t>
            </a:r>
            <a:endParaRPr lang="en-US" altLang="zh-TW" sz="3600" b="1" dirty="0" smtClean="0">
              <a:solidFill>
                <a:srgbClr val="FF0000"/>
              </a:solidFill>
            </a:endParaRPr>
          </a:p>
        </p:txBody>
      </p:sp>
    </p:spTree>
    <p:extLst>
      <p:ext uri="{BB962C8B-B14F-4D97-AF65-F5344CB8AC3E}">
        <p14:creationId xmlns:p14="http://schemas.microsoft.com/office/powerpoint/2010/main" val="3205931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48680"/>
            <a:ext cx="8077200" cy="1143000"/>
          </a:xfrm>
        </p:spPr>
        <p:txBody>
          <a:bodyPr>
            <a:normAutofit fontScale="90000"/>
          </a:bodyPr>
          <a:lstStyle/>
          <a:p>
            <a:r>
              <a:rPr lang="zh-TW" altLang="en-US" sz="4800" dirty="0" smtClean="0">
                <a:latin typeface="標楷體" pitchFamily="65" charset="-120"/>
                <a:ea typeface="標楷體" pitchFamily="65" charset="-120"/>
              </a:rPr>
              <a:t>五、</a:t>
            </a:r>
            <a:r>
              <a:rPr lang="zh-TW" altLang="en-US" sz="4800" b="1" dirty="0" smtClean="0">
                <a:latin typeface="標楷體" pitchFamily="65" charset="-120"/>
                <a:ea typeface="標楷體" pitchFamily="65" charset="-120"/>
              </a:rPr>
              <a:t>拆遷</a:t>
            </a:r>
            <a:r>
              <a:rPr lang="zh-TW" altLang="en-US" sz="4800" b="1" dirty="0" smtClean="0">
                <a:solidFill>
                  <a:srgbClr val="FF0000"/>
                </a:solidFill>
                <a:latin typeface="標楷體" pitchFamily="65" charset="-120"/>
                <a:ea typeface="標楷體" pitchFamily="65" charset="-120"/>
              </a:rPr>
              <a:t>異地重建</a:t>
            </a: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保護區、農業區</a:t>
            </a:r>
            <a:r>
              <a:rPr lang="en-US" altLang="zh-TW" sz="4000" b="1" dirty="0" smtClean="0">
                <a:latin typeface="標楷體" pitchFamily="65" charset="-120"/>
                <a:ea typeface="標楷體" pitchFamily="65" charset="-120"/>
              </a:rPr>
              <a:t>)</a:t>
            </a:r>
            <a:endParaRPr lang="zh-TW" altLang="en-US" sz="4000" b="1" dirty="0">
              <a:latin typeface="標楷體" pitchFamily="65" charset="-120"/>
              <a:ea typeface="標楷體" pitchFamily="65" charset="-120"/>
            </a:endParaRPr>
          </a:p>
        </p:txBody>
      </p:sp>
      <p:sp>
        <p:nvSpPr>
          <p:cNvPr id="3" name="內容版面配置區 2"/>
          <p:cNvSpPr>
            <a:spLocks noGrp="1"/>
          </p:cNvSpPr>
          <p:nvPr>
            <p:ph idx="1"/>
          </p:nvPr>
        </p:nvSpPr>
        <p:spPr>
          <a:xfrm>
            <a:off x="467544" y="1772816"/>
            <a:ext cx="8077200" cy="4769032"/>
          </a:xfrm>
        </p:spPr>
        <p:txBody>
          <a:bodyPr>
            <a:noAutofit/>
          </a:bodyPr>
          <a:lstStyle/>
          <a:p>
            <a:pPr marL="0" indent="0">
              <a:buNone/>
            </a:pPr>
            <a:r>
              <a:rPr lang="zh-TW" altLang="en-US" sz="3200" b="1" dirty="0" smtClean="0">
                <a:latin typeface="標楷體" pitchFamily="65" charset="-120"/>
                <a:ea typeface="標楷體" pitchFamily="65" charset="-120"/>
              </a:rPr>
              <a:t>參考都市計畫法臺灣省施行細則第</a:t>
            </a:r>
            <a:r>
              <a:rPr lang="en-US" altLang="zh-TW" sz="3200" b="1" dirty="0" smtClean="0">
                <a:latin typeface="標楷體" pitchFamily="65" charset="-120"/>
                <a:ea typeface="標楷體" pitchFamily="65" charset="-120"/>
              </a:rPr>
              <a:t>39-1</a:t>
            </a:r>
            <a:r>
              <a:rPr lang="zh-TW" altLang="en-US" sz="3200" b="1" dirty="0" smtClean="0">
                <a:latin typeface="標楷體" pitchFamily="65" charset="-120"/>
                <a:ea typeface="標楷體" pitchFamily="65" charset="-120"/>
              </a:rPr>
              <a:t>條</a:t>
            </a:r>
            <a:endParaRPr lang="en-US" altLang="zh-TW" sz="3200" b="1" dirty="0">
              <a:latin typeface="標楷體" pitchFamily="65" charset="-120"/>
              <a:ea typeface="標楷體" pitchFamily="65" charset="-120"/>
            </a:endParaRPr>
          </a:p>
          <a:p>
            <a:pPr marL="0" indent="0">
              <a:buNone/>
            </a:pPr>
            <a:r>
              <a:rPr lang="zh-TW" altLang="en-US" sz="2800" dirty="0">
                <a:solidFill>
                  <a:srgbClr val="FF0000"/>
                </a:solidFill>
                <a:latin typeface="標楷體" pitchFamily="65" charset="-120"/>
                <a:ea typeface="標楷體" pitchFamily="65" charset="-120"/>
              </a:rPr>
              <a:t>都市計畫住宅區、風景區、保護區或農業區內之合法建築物</a:t>
            </a:r>
            <a:r>
              <a:rPr lang="zh-TW" altLang="en-US" sz="2800" dirty="0">
                <a:latin typeface="標楷體" pitchFamily="65" charset="-120"/>
                <a:ea typeface="標楷體" pitchFamily="65" charset="-120"/>
              </a:rPr>
              <a:t>，經依</a:t>
            </a:r>
            <a:r>
              <a:rPr lang="zh-TW" altLang="en-US" sz="2800" dirty="0" smtClean="0">
                <a:latin typeface="標楷體" pitchFamily="65" charset="-120"/>
                <a:ea typeface="標楷體" pitchFamily="65" charset="-120"/>
              </a:rPr>
              <a:t>行政院專案</a:t>
            </a:r>
            <a:r>
              <a:rPr lang="zh-TW" altLang="en-US" sz="2800" dirty="0">
                <a:latin typeface="標楷體" pitchFamily="65" charset="-120"/>
                <a:ea typeface="標楷體" pitchFamily="65" charset="-120"/>
              </a:rPr>
              <a:t>核定之相關公共工程拆遷處理規定獲准遷建，或因地震毀損並經</a:t>
            </a:r>
            <a:r>
              <a:rPr lang="zh-TW" altLang="en-US" sz="2800" dirty="0" smtClean="0">
                <a:latin typeface="標楷體" pitchFamily="65" charset="-120"/>
                <a:ea typeface="標楷體" pitchFamily="65" charset="-120"/>
              </a:rPr>
              <a:t>全部拆除</a:t>
            </a:r>
            <a:r>
              <a:rPr lang="zh-TW" altLang="en-US" sz="2800" dirty="0">
                <a:latin typeface="標楷體" pitchFamily="65" charset="-120"/>
                <a:ea typeface="標楷體" pitchFamily="65" charset="-120"/>
              </a:rPr>
              <a:t>而無法於原地重建者，得按其原都市計畫及相關法規規定之建蔽率</a:t>
            </a:r>
            <a:r>
              <a:rPr lang="zh-TW" altLang="en-US" sz="2800" dirty="0" smtClean="0">
                <a:latin typeface="標楷體" pitchFamily="65" charset="-120"/>
                <a:ea typeface="標楷體" pitchFamily="65" charset="-120"/>
              </a:rPr>
              <a:t>、容積</a:t>
            </a:r>
            <a:r>
              <a:rPr lang="zh-TW" altLang="en-US" sz="2800" dirty="0">
                <a:latin typeface="標楷體" pitchFamily="65" charset="-120"/>
                <a:ea typeface="標楷體" pitchFamily="65" charset="-120"/>
              </a:rPr>
              <a:t>率、建築物高度或總樓地板面積，</a:t>
            </a:r>
            <a:r>
              <a:rPr lang="zh-TW" altLang="en-US" sz="2800" dirty="0">
                <a:solidFill>
                  <a:srgbClr val="FF0000"/>
                </a:solidFill>
                <a:latin typeface="標楷體" pitchFamily="65" charset="-120"/>
                <a:ea typeface="標楷體" pitchFamily="65" charset="-120"/>
              </a:rPr>
              <a:t>於同一縣（市）都市計畫住宅區</a:t>
            </a:r>
            <a:r>
              <a:rPr lang="zh-TW" altLang="en-US" sz="2800" dirty="0" smtClean="0">
                <a:solidFill>
                  <a:srgbClr val="FF0000"/>
                </a:solidFill>
                <a:latin typeface="標楷體" pitchFamily="65" charset="-120"/>
                <a:ea typeface="標楷體" pitchFamily="65" charset="-120"/>
              </a:rPr>
              <a:t>、風景區</a:t>
            </a:r>
            <a:r>
              <a:rPr lang="zh-TW" altLang="en-US" sz="2800" dirty="0">
                <a:solidFill>
                  <a:srgbClr val="FF0000"/>
                </a:solidFill>
                <a:latin typeface="標楷體" pitchFamily="65" charset="-120"/>
                <a:ea typeface="標楷體" pitchFamily="65" charset="-120"/>
              </a:rPr>
              <a:t>、保護區或農業區之自有土地，辦理重建</a:t>
            </a:r>
            <a:r>
              <a:rPr lang="zh-TW" altLang="en-US" sz="2800" dirty="0">
                <a:latin typeface="標楷體" pitchFamily="65" charset="-120"/>
                <a:ea typeface="標楷體" pitchFamily="65" charset="-120"/>
              </a:rPr>
              <a:t>。原拆遷戶於重建後自</a:t>
            </a:r>
            <a:r>
              <a:rPr lang="zh-TW" altLang="en-US" sz="2800" dirty="0" smtClean="0">
                <a:latin typeface="標楷體" pitchFamily="65" charset="-120"/>
                <a:ea typeface="標楷體" pitchFamily="65" charset="-120"/>
              </a:rPr>
              <a:t>有土地</a:t>
            </a:r>
            <a:r>
              <a:rPr lang="zh-TW" altLang="en-US" sz="2800" dirty="0">
                <a:latin typeface="標楷體" pitchFamily="65" charset="-120"/>
                <a:ea typeface="標楷體" pitchFamily="65" charset="-120"/>
              </a:rPr>
              <a:t>上之增建、改建或拆除後新建，亦同</a:t>
            </a:r>
            <a:r>
              <a:rPr lang="zh-TW" altLang="en-US" sz="2800" dirty="0" smtClean="0">
                <a:latin typeface="標楷體" pitchFamily="65" charset="-120"/>
                <a:ea typeface="標楷體" pitchFamily="65" charset="-120"/>
              </a:rPr>
              <a:t>。</a:t>
            </a:r>
            <a:endParaRPr lang="zh-TW" altLang="en-US" sz="2800" dirty="0">
              <a:latin typeface="標楷體" pitchFamily="65" charset="-120"/>
              <a:ea typeface="標楷體" pitchFamily="65" charset="-120"/>
            </a:endParaRPr>
          </a:p>
        </p:txBody>
      </p:sp>
    </p:spTree>
    <p:extLst>
      <p:ext uri="{BB962C8B-B14F-4D97-AF65-F5344CB8AC3E}">
        <p14:creationId xmlns:p14="http://schemas.microsoft.com/office/powerpoint/2010/main" val="1628957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70992" y="2492896"/>
            <a:ext cx="9073008" cy="3180928"/>
          </a:xfrm>
        </p:spPr>
        <p:txBody>
          <a:bodyPr>
            <a:normAutofit/>
          </a:bodyPr>
          <a:lstStyle/>
          <a:p>
            <a:pPr algn="ctr"/>
            <a:r>
              <a:rPr lang="zh-TW" altLang="en-US" sz="7200" b="1" dirty="0" smtClean="0">
                <a:solidFill>
                  <a:schemeClr val="tx1"/>
                </a:solidFill>
                <a:latin typeface="標楷體" pitchFamily="65" charset="-120"/>
                <a:ea typeface="標楷體" pitchFamily="65" charset="-120"/>
              </a:rPr>
              <a:t>黃煒家</a:t>
            </a:r>
            <a:r>
              <a:rPr lang="en-US" altLang="zh-TW" sz="4000" b="1" dirty="0" smtClean="0">
                <a:solidFill>
                  <a:schemeClr val="tx1"/>
                </a:solidFill>
                <a:latin typeface="標楷體" pitchFamily="65" charset="-120"/>
                <a:ea typeface="標楷體" pitchFamily="65" charset="-120"/>
              </a:rPr>
              <a:t>(</a:t>
            </a:r>
            <a:r>
              <a:rPr lang="zh-TW" altLang="en-US" sz="4000" b="1" dirty="0" smtClean="0">
                <a:solidFill>
                  <a:schemeClr val="tx1"/>
                </a:solidFill>
                <a:latin typeface="標楷體" pitchFamily="65" charset="-120"/>
                <a:ea typeface="標楷體" pitchFamily="65" charset="-120"/>
              </a:rPr>
              <a:t>地政士 、經紀人</a:t>
            </a:r>
            <a:r>
              <a:rPr lang="en-US" altLang="zh-TW" sz="4000" b="1" dirty="0" smtClean="0">
                <a:solidFill>
                  <a:schemeClr val="tx1"/>
                </a:solidFill>
                <a:latin typeface="標楷體" pitchFamily="65" charset="-120"/>
                <a:ea typeface="標楷體" pitchFamily="65" charset="-120"/>
              </a:rPr>
              <a:t>)</a:t>
            </a:r>
          </a:p>
          <a:p>
            <a:endParaRPr lang="en-US" altLang="zh-TW" sz="800" b="1" dirty="0" smtClean="0">
              <a:solidFill>
                <a:schemeClr val="tx1"/>
              </a:solidFill>
              <a:latin typeface="標楷體" pitchFamily="65" charset="-120"/>
              <a:ea typeface="標楷體" pitchFamily="65" charset="-120"/>
            </a:endParaRPr>
          </a:p>
          <a:p>
            <a:pPr algn="l"/>
            <a:r>
              <a:rPr lang="zh-TW" altLang="en-US" sz="3200" b="1" dirty="0" smtClean="0">
                <a:solidFill>
                  <a:schemeClr val="tx1"/>
                </a:solidFill>
                <a:latin typeface="標楷體" pitchFamily="65" charset="-120"/>
                <a:ea typeface="標楷體" pitchFamily="65" charset="-120"/>
              </a:rPr>
              <a:t>    社團法人新竹縣土地利用學會    理事長</a:t>
            </a:r>
            <a:endParaRPr lang="en-US" altLang="zh-TW" sz="3200" b="1" dirty="0" smtClean="0">
              <a:solidFill>
                <a:schemeClr val="tx1"/>
              </a:solidFill>
              <a:latin typeface="標楷體" pitchFamily="65" charset="-120"/>
              <a:ea typeface="標楷體" pitchFamily="65" charset="-120"/>
            </a:endParaRPr>
          </a:p>
          <a:p>
            <a:pPr algn="l"/>
            <a:r>
              <a:rPr lang="zh-TW" altLang="en-US" sz="3200" b="1" dirty="0" smtClean="0">
                <a:solidFill>
                  <a:schemeClr val="tx1"/>
                </a:solidFill>
                <a:latin typeface="標楷體" pitchFamily="65" charset="-120"/>
                <a:ea typeface="標楷體" pitchFamily="65" charset="-120"/>
              </a:rPr>
              <a:t>    新竹縣不動產經紀人公會        常務監事</a:t>
            </a:r>
            <a:endParaRPr lang="en-US" altLang="zh-TW" sz="3200" b="1" dirty="0" smtClean="0">
              <a:solidFill>
                <a:schemeClr val="tx1"/>
              </a:solidFill>
              <a:latin typeface="標楷體" pitchFamily="65" charset="-120"/>
              <a:ea typeface="標楷體" pitchFamily="65" charset="-120"/>
            </a:endParaRPr>
          </a:p>
          <a:p>
            <a:pPr algn="l"/>
            <a:r>
              <a:rPr lang="zh-TW" altLang="en-US" sz="3200" b="1" dirty="0" smtClean="0">
                <a:solidFill>
                  <a:schemeClr val="tx1"/>
                </a:solidFill>
                <a:latin typeface="標楷體" pitchFamily="65" charset="-120"/>
                <a:ea typeface="標楷體" pitchFamily="65" charset="-120"/>
              </a:rPr>
              <a:t>    </a:t>
            </a:r>
            <a:r>
              <a:rPr lang="zh-TW" altLang="en-US" sz="3200" b="1" dirty="0" smtClean="0">
                <a:solidFill>
                  <a:srgbClr val="FF0000"/>
                </a:solidFill>
                <a:latin typeface="標楷體" pitchFamily="65" charset="-120"/>
                <a:ea typeface="標楷體" pitchFamily="65" charset="-120"/>
              </a:rPr>
              <a:t>黃煒家、朱日紅、黃方芳聯合地政士事務所</a:t>
            </a:r>
            <a:endParaRPr lang="en-US" altLang="zh-TW" sz="3200" b="1" dirty="0" smtClean="0">
              <a:solidFill>
                <a:srgbClr val="FF0000"/>
              </a:solidFill>
              <a:latin typeface="標楷體" pitchFamily="65" charset="-120"/>
              <a:ea typeface="標楷體" pitchFamily="65" charset="-120"/>
            </a:endParaRPr>
          </a:p>
          <a:p>
            <a:endParaRPr lang="zh-TW" altLang="en-US" dirty="0"/>
          </a:p>
        </p:txBody>
      </p:sp>
      <p:sp>
        <p:nvSpPr>
          <p:cNvPr id="2" name="投影片編號版面配置區 1"/>
          <p:cNvSpPr>
            <a:spLocks noGrp="1"/>
          </p:cNvSpPr>
          <p:nvPr>
            <p:ph type="sldNum" sz="quarter" idx="12"/>
          </p:nvPr>
        </p:nvSpPr>
        <p:spPr/>
        <p:txBody>
          <a:bodyPr/>
          <a:lstStyle/>
          <a:p>
            <a:fld id="{0EAC3251-8D37-402F-9220-F545E833C0EA}" type="slidenum">
              <a:rPr lang="zh-TW" altLang="en-US" smtClean="0">
                <a:solidFill>
                  <a:srgbClr val="DBF5F9">
                    <a:shade val="90000"/>
                  </a:srgbClr>
                </a:solidFill>
              </a:rPr>
              <a:pPr/>
              <a:t>2</a:t>
            </a:fld>
            <a:endParaRPr lang="zh-TW" altLang="en-US">
              <a:solidFill>
                <a:srgbClr val="DBF5F9">
                  <a:shade val="90000"/>
                </a:srgbClr>
              </a:solidFill>
            </a:endParaRPr>
          </a:p>
        </p:txBody>
      </p:sp>
    </p:spTree>
    <p:extLst>
      <p:ext uri="{BB962C8B-B14F-4D97-AF65-F5344CB8AC3E}">
        <p14:creationId xmlns:p14="http://schemas.microsoft.com/office/powerpoint/2010/main" val="1052139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116632"/>
            <a:ext cx="8077200" cy="1143000"/>
          </a:xfrm>
        </p:spPr>
        <p:txBody>
          <a:bodyPr>
            <a:normAutofit fontScale="90000"/>
          </a:bodyPr>
          <a:lstStyle/>
          <a:p>
            <a:r>
              <a:rPr lang="zh-TW" altLang="en-US" sz="4800" dirty="0" smtClean="0">
                <a:latin typeface="標楷體" pitchFamily="65" charset="-120"/>
                <a:ea typeface="標楷體" pitchFamily="65" charset="-120"/>
              </a:rPr>
              <a:t>六、</a:t>
            </a:r>
            <a:r>
              <a:rPr lang="zh-TW" altLang="en-US" sz="4800" b="1" dirty="0" smtClean="0">
                <a:solidFill>
                  <a:srgbClr val="FF0000"/>
                </a:solidFill>
                <a:latin typeface="標楷體" pitchFamily="65" charset="-120"/>
                <a:ea typeface="標楷體" pitchFamily="65" charset="-120"/>
              </a:rPr>
              <a:t>老農土地徵收異地興建農舍</a:t>
            </a:r>
            <a:endParaRPr lang="zh-TW" altLang="en-US" sz="4800" b="1"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611560" y="1340768"/>
            <a:ext cx="8077200" cy="4873427"/>
          </a:xfrm>
        </p:spPr>
        <p:txBody>
          <a:bodyPr>
            <a:noAutofit/>
          </a:bodyPr>
          <a:lstStyle/>
          <a:p>
            <a:pPr marL="0" indent="0">
              <a:buNone/>
            </a:pPr>
            <a:r>
              <a:rPr lang="zh-TW" altLang="en-US" sz="3200" b="1" dirty="0" smtClean="0">
                <a:latin typeface="標楷體" pitchFamily="65" charset="-120"/>
                <a:ea typeface="標楷體" pitchFamily="65" charset="-120"/>
              </a:rPr>
              <a:t>參考農業用地興建農舍辦法第四條</a:t>
            </a:r>
            <a:endParaRPr lang="en-US" altLang="zh-TW" sz="3200" b="1" dirty="0" smtClean="0">
              <a:latin typeface="標楷體" pitchFamily="65" charset="-120"/>
              <a:ea typeface="標楷體" pitchFamily="65" charset="-120"/>
            </a:endParaRPr>
          </a:p>
          <a:p>
            <a:pPr marL="0" indent="0">
              <a:buNone/>
            </a:pPr>
            <a:r>
              <a:rPr lang="zh-TW" altLang="en-US" sz="2400" b="1" dirty="0">
                <a:latin typeface="標楷體" pitchFamily="65" charset="-120"/>
                <a:ea typeface="標楷體" pitchFamily="65" charset="-120"/>
              </a:rPr>
              <a:t>本條例中華民國</a:t>
            </a:r>
            <a:r>
              <a:rPr lang="zh-TW" altLang="en-US" sz="2400" b="1" dirty="0">
                <a:solidFill>
                  <a:srgbClr val="FF0000"/>
                </a:solidFill>
                <a:latin typeface="標楷體" pitchFamily="65" charset="-120"/>
                <a:ea typeface="標楷體" pitchFamily="65" charset="-120"/>
              </a:rPr>
              <a:t>八十九年一月二十八日修正施行前取得之農業用地</a:t>
            </a:r>
            <a:r>
              <a:rPr lang="zh-TW" altLang="en-US" sz="2400" b="1" dirty="0">
                <a:latin typeface="標楷體" pitchFamily="65" charset="-120"/>
                <a:ea typeface="標楷體" pitchFamily="65" charset="-120"/>
              </a:rPr>
              <a:t>，有</a:t>
            </a:r>
            <a:r>
              <a:rPr lang="zh-TW" altLang="en-US" sz="2400" b="1" dirty="0" smtClean="0">
                <a:latin typeface="標楷體" pitchFamily="65" charset="-120"/>
                <a:ea typeface="標楷體" pitchFamily="65" charset="-120"/>
              </a:rPr>
              <a:t>下列</a:t>
            </a:r>
            <a:r>
              <a:rPr lang="zh-TW" altLang="en-US" sz="2400" b="1" dirty="0">
                <a:latin typeface="標楷體" pitchFamily="65" charset="-120"/>
                <a:ea typeface="標楷體" pitchFamily="65" charset="-120"/>
              </a:rPr>
              <a:t>情形之一者，得準用前條規定申請興建農舍：</a:t>
            </a:r>
            <a:br>
              <a:rPr lang="zh-TW" altLang="en-US" sz="2400" b="1" dirty="0">
                <a:latin typeface="標楷體" pitchFamily="65" charset="-120"/>
                <a:ea typeface="標楷體" pitchFamily="65" charset="-120"/>
              </a:rPr>
            </a:br>
            <a:r>
              <a:rPr lang="zh-TW" altLang="en-US" sz="2400" b="1" dirty="0">
                <a:latin typeface="標楷體" pitchFamily="65" charset="-120"/>
                <a:ea typeface="標楷體" pitchFamily="65" charset="-120"/>
              </a:rPr>
              <a:t>一、依法被徵收之農業用地。但經核准全部或</a:t>
            </a:r>
            <a:r>
              <a:rPr lang="zh-TW" altLang="en-US" sz="2400" b="1" dirty="0" smtClean="0">
                <a:latin typeface="標楷體" pitchFamily="65" charset="-120"/>
                <a:ea typeface="標楷體" pitchFamily="65" charset="-120"/>
              </a:rPr>
              <a:t>部分</a:t>
            </a:r>
            <a:endParaRPr lang="en-US" altLang="zh-TW" sz="2400" b="1" dirty="0" smtClean="0">
              <a:latin typeface="標楷體" pitchFamily="65" charset="-120"/>
              <a:ea typeface="標楷體" pitchFamily="65" charset="-120"/>
            </a:endParaRPr>
          </a:p>
          <a:p>
            <a:pPr marL="0" indent="0">
              <a:buNone/>
            </a:pPr>
            <a:r>
              <a:rPr lang="en-US" altLang="zh-TW" sz="2400" b="1" dirty="0">
                <a:latin typeface="標楷體" pitchFamily="65" charset="-120"/>
                <a:ea typeface="標楷體" pitchFamily="65" charset="-120"/>
              </a:rPr>
              <a:t> </a:t>
            </a:r>
            <a:r>
              <a:rPr lang="en-US" altLang="zh-TW"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發給</a:t>
            </a:r>
            <a:r>
              <a:rPr lang="zh-TW" altLang="en-US" sz="2400" b="1" dirty="0">
                <a:latin typeface="標楷體" pitchFamily="65" charset="-120"/>
                <a:ea typeface="標楷體" pitchFamily="65" charset="-120"/>
              </a:rPr>
              <a:t>抵價地者，</a:t>
            </a:r>
            <a:r>
              <a:rPr lang="zh-TW" altLang="en-US" sz="2400" b="1" dirty="0" smtClean="0">
                <a:latin typeface="標楷體" pitchFamily="65" charset="-120"/>
                <a:ea typeface="標楷體" pitchFamily="65" charset="-120"/>
              </a:rPr>
              <a:t>不適用之</a:t>
            </a:r>
            <a:r>
              <a:rPr lang="zh-TW" altLang="en-US" sz="2400" b="1" dirty="0">
                <a:latin typeface="標楷體" pitchFamily="65" charset="-120"/>
                <a:ea typeface="標楷體" pitchFamily="65" charset="-120"/>
              </a:rPr>
              <a:t>。</a:t>
            </a:r>
            <a:br>
              <a:rPr lang="zh-TW" altLang="en-US" sz="2400" b="1" dirty="0">
                <a:latin typeface="標楷體" pitchFamily="65" charset="-120"/>
                <a:ea typeface="標楷體" pitchFamily="65" charset="-120"/>
              </a:rPr>
            </a:br>
            <a:r>
              <a:rPr lang="zh-TW" altLang="en-US" sz="2400" b="1" dirty="0">
                <a:latin typeface="標楷體" pitchFamily="65" charset="-120"/>
                <a:ea typeface="標楷體" pitchFamily="65" charset="-120"/>
              </a:rPr>
              <a:t>二、</a:t>
            </a:r>
            <a:r>
              <a:rPr lang="zh-TW" altLang="en-US" sz="2400" b="1" dirty="0">
                <a:solidFill>
                  <a:srgbClr val="FF0000"/>
                </a:solidFill>
                <a:latin typeface="標楷體" pitchFamily="65" charset="-120"/>
                <a:ea typeface="標楷體" pitchFamily="65" charset="-120"/>
              </a:rPr>
              <a:t>依法為得徵收之土地，經土地所有權人自願</a:t>
            </a:r>
            <a:r>
              <a:rPr lang="zh-TW" altLang="en-US" sz="2400" b="1" dirty="0" smtClean="0">
                <a:solidFill>
                  <a:srgbClr val="FF0000"/>
                </a:solidFill>
                <a:latin typeface="標楷體" pitchFamily="65" charset="-120"/>
                <a:ea typeface="標楷體" pitchFamily="65" charset="-120"/>
              </a:rPr>
              <a:t>以</a:t>
            </a:r>
            <a:endParaRPr lang="en-US" altLang="zh-TW" sz="2400" b="1" dirty="0" smtClean="0">
              <a:solidFill>
                <a:srgbClr val="FF0000"/>
              </a:solidFill>
              <a:latin typeface="標楷體" pitchFamily="65" charset="-120"/>
              <a:ea typeface="標楷體" pitchFamily="65" charset="-120"/>
            </a:endParaRPr>
          </a:p>
          <a:p>
            <a:pPr marL="0" indent="0">
              <a:buNone/>
            </a:pPr>
            <a:r>
              <a:rPr lang="en-US" altLang="zh-TW" sz="2400" b="1" dirty="0">
                <a:solidFill>
                  <a:srgbClr val="FF0000"/>
                </a:solidFill>
                <a:latin typeface="標楷體" pitchFamily="65" charset="-120"/>
                <a:ea typeface="標楷體" pitchFamily="65" charset="-120"/>
              </a:rPr>
              <a:t> </a:t>
            </a:r>
            <a:r>
              <a:rPr lang="en-US" altLang="zh-TW" sz="2400" b="1" dirty="0" smtClean="0">
                <a:solidFill>
                  <a:srgbClr val="FF0000"/>
                </a:solidFill>
                <a:latin typeface="標楷體" pitchFamily="65" charset="-120"/>
                <a:ea typeface="標楷體" pitchFamily="65" charset="-120"/>
              </a:rPr>
              <a:t>   </a:t>
            </a:r>
            <a:r>
              <a:rPr lang="zh-TW" altLang="en-US" sz="2400" b="1" dirty="0" smtClean="0">
                <a:solidFill>
                  <a:srgbClr val="FF0000"/>
                </a:solidFill>
                <a:latin typeface="標楷體" pitchFamily="65" charset="-120"/>
                <a:ea typeface="標楷體" pitchFamily="65" charset="-120"/>
              </a:rPr>
              <a:t>協議</a:t>
            </a:r>
            <a:r>
              <a:rPr lang="zh-TW" altLang="en-US" sz="2400" b="1" dirty="0">
                <a:solidFill>
                  <a:srgbClr val="FF0000"/>
                </a:solidFill>
                <a:latin typeface="標楷體" pitchFamily="65" charset="-120"/>
                <a:ea typeface="標楷體" pitchFamily="65" charset="-120"/>
              </a:rPr>
              <a:t>價購方式讓售與</a:t>
            </a:r>
            <a:r>
              <a:rPr lang="zh-TW" altLang="en-US" sz="2400" b="1" dirty="0" smtClean="0">
                <a:solidFill>
                  <a:srgbClr val="FF0000"/>
                </a:solidFill>
                <a:latin typeface="標楷體" pitchFamily="65" charset="-120"/>
                <a:ea typeface="標楷體" pitchFamily="65" charset="-120"/>
              </a:rPr>
              <a:t>需地</a:t>
            </a:r>
            <a:r>
              <a:rPr lang="zh-TW" altLang="en-US" sz="2400" b="1" dirty="0">
                <a:solidFill>
                  <a:srgbClr val="FF0000"/>
                </a:solidFill>
                <a:latin typeface="標楷體" pitchFamily="65" charset="-120"/>
                <a:ea typeface="標楷體" pitchFamily="65" charset="-120"/>
              </a:rPr>
              <a:t>機關</a:t>
            </a:r>
            <a:r>
              <a:rPr lang="zh-TW" altLang="en-US" sz="2400" b="1" dirty="0">
                <a:latin typeface="標楷體" pitchFamily="65" charset="-120"/>
                <a:ea typeface="標楷體" pitchFamily="65" charset="-120"/>
              </a:rPr>
              <a:t>。</a:t>
            </a:r>
            <a:br>
              <a:rPr lang="zh-TW" altLang="en-US" sz="2400" b="1" dirty="0">
                <a:latin typeface="標楷體" pitchFamily="65" charset="-120"/>
                <a:ea typeface="標楷體" pitchFamily="65" charset="-120"/>
              </a:rPr>
            </a:br>
            <a:r>
              <a:rPr lang="zh-TW" altLang="en-US" sz="2400" b="1" dirty="0">
                <a:latin typeface="標楷體" pitchFamily="65" charset="-120"/>
                <a:ea typeface="標楷體" pitchFamily="65" charset="-120"/>
              </a:rPr>
              <a:t>前項土地所有權人申請興建農舍，以自完成徵收所有權登記後三十日起</a:t>
            </a:r>
            <a:r>
              <a:rPr lang="zh-TW" altLang="en-US" sz="2400" b="1" dirty="0" smtClean="0">
                <a:latin typeface="標楷體" pitchFamily="65" charset="-120"/>
                <a:ea typeface="標楷體" pitchFamily="65" charset="-120"/>
              </a:rPr>
              <a:t>或完成</a:t>
            </a:r>
            <a:r>
              <a:rPr lang="zh-TW" altLang="en-US" sz="2400" b="1" dirty="0">
                <a:latin typeface="標楷體" pitchFamily="65" charset="-120"/>
                <a:ea typeface="標楷體" pitchFamily="65" charset="-120"/>
              </a:rPr>
              <a:t>讓售移轉登記之日起三年內，於同一直轄市、縣（市）內取得農業</a:t>
            </a:r>
            <a:r>
              <a:rPr lang="zh-TW" altLang="en-US" sz="2400" b="1" dirty="0" smtClean="0">
                <a:latin typeface="標楷體" pitchFamily="65" charset="-120"/>
                <a:ea typeface="標楷體" pitchFamily="65" charset="-120"/>
              </a:rPr>
              <a:t>用地</a:t>
            </a:r>
            <a:r>
              <a:rPr lang="zh-TW" altLang="en-US" sz="2400" b="1" dirty="0">
                <a:latin typeface="標楷體" pitchFamily="65" charset="-120"/>
                <a:ea typeface="標楷體" pitchFamily="65" charset="-120"/>
              </a:rPr>
              <a:t>並提出申請者為限，其申請面積並不得超過原被徵收</a:t>
            </a:r>
            <a:r>
              <a:rPr lang="zh-TW" altLang="en-US" sz="2800" dirty="0">
                <a:latin typeface="標楷體" pitchFamily="65" charset="-120"/>
                <a:ea typeface="標楷體" pitchFamily="65" charset="-120"/>
              </a:rPr>
              <a:t>或讓售土地之</a:t>
            </a:r>
            <a:r>
              <a:rPr lang="zh-TW" altLang="en-US" sz="2800" dirty="0" smtClean="0">
                <a:latin typeface="標楷體" pitchFamily="65" charset="-120"/>
                <a:ea typeface="標楷體" pitchFamily="65" charset="-120"/>
              </a:rPr>
              <a:t>面積。</a:t>
            </a:r>
            <a:r>
              <a:rPr lang="zh-TW" altLang="en-US" sz="3600" dirty="0" smtClean="0">
                <a:latin typeface="標楷體" pitchFamily="65" charset="-120"/>
                <a:ea typeface="標楷體" pitchFamily="65" charset="-120"/>
                <a:hlinkClick r:id="rId2" action="ppaction://hlinkfile"/>
              </a:rPr>
              <a:t>例</a:t>
            </a:r>
            <a:r>
              <a:rPr lang="en-US" altLang="zh-TW" sz="3600" dirty="0" smtClean="0">
                <a:latin typeface="標楷體" pitchFamily="65" charset="-120"/>
                <a:ea typeface="標楷體" pitchFamily="65" charset="-120"/>
                <a:hlinkClick r:id="rId2" action="ppaction://hlinkfile"/>
              </a:rPr>
              <a:t>7</a:t>
            </a:r>
            <a:endParaRPr lang="zh-TW" altLang="en-US" sz="3600" dirty="0">
              <a:latin typeface="標楷體" pitchFamily="65" charset="-120"/>
              <a:ea typeface="標楷體" pitchFamily="65" charset="-120"/>
            </a:endParaRPr>
          </a:p>
        </p:txBody>
      </p:sp>
    </p:spTree>
    <p:extLst>
      <p:ext uri="{BB962C8B-B14F-4D97-AF65-F5344CB8AC3E}">
        <p14:creationId xmlns:p14="http://schemas.microsoft.com/office/powerpoint/2010/main" val="1825079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836712"/>
            <a:ext cx="8229600" cy="1143000"/>
          </a:xfrm>
        </p:spPr>
        <p:txBody>
          <a:bodyPr>
            <a:normAutofit/>
          </a:bodyPr>
          <a:lstStyle/>
          <a:p>
            <a:r>
              <a:rPr lang="zh-TW" altLang="en-US" sz="7200" b="1" dirty="0" smtClean="0">
                <a:solidFill>
                  <a:schemeClr val="tx1"/>
                </a:solidFill>
                <a:latin typeface="標楷體" pitchFamily="65" charset="-120"/>
                <a:ea typeface="標楷體" pitchFamily="65" charset="-120"/>
              </a:rPr>
              <a:t>七、農地之區別</a:t>
            </a:r>
            <a:endParaRPr lang="zh-TW" altLang="en-US" sz="7200" b="1" dirty="0">
              <a:solidFill>
                <a:schemeClr val="tx1"/>
              </a:solidFill>
              <a:latin typeface="標楷體" pitchFamily="65" charset="-120"/>
              <a:ea typeface="標楷體" pitchFamily="65" charset="-120"/>
            </a:endParaRPr>
          </a:p>
        </p:txBody>
      </p:sp>
      <p:sp>
        <p:nvSpPr>
          <p:cNvPr id="3" name="文字方塊 2"/>
          <p:cNvSpPr txBox="1"/>
          <p:nvPr/>
        </p:nvSpPr>
        <p:spPr>
          <a:xfrm>
            <a:off x="1259632" y="2348880"/>
            <a:ext cx="6840760" cy="2862322"/>
          </a:xfrm>
          <a:prstGeom prst="rect">
            <a:avLst/>
          </a:prstGeom>
          <a:noFill/>
        </p:spPr>
        <p:txBody>
          <a:bodyPr wrap="square" rtlCol="0">
            <a:spAutoFit/>
          </a:bodyPr>
          <a:lstStyle/>
          <a:p>
            <a:r>
              <a:rPr lang="en-US" altLang="zh-TW" sz="6000" b="1" dirty="0" smtClean="0">
                <a:solidFill>
                  <a:srgbClr val="FF0000"/>
                </a:solidFill>
                <a:latin typeface="標楷體" pitchFamily="65" charset="-120"/>
                <a:ea typeface="標楷體" pitchFamily="65" charset="-120"/>
              </a:rPr>
              <a:t>(</a:t>
            </a:r>
            <a:r>
              <a:rPr lang="zh-TW" altLang="en-US" sz="6000" b="1" dirty="0" smtClean="0">
                <a:solidFill>
                  <a:srgbClr val="FF0000"/>
                </a:solidFill>
                <a:latin typeface="標楷體" pitchFamily="65" charset="-120"/>
                <a:ea typeface="標楷體" pitchFamily="65" charset="-120"/>
              </a:rPr>
              <a:t>一</a:t>
            </a:r>
            <a:r>
              <a:rPr lang="en-US" altLang="zh-TW" sz="6000" b="1" dirty="0" smtClean="0">
                <a:solidFill>
                  <a:srgbClr val="FF0000"/>
                </a:solidFill>
                <a:latin typeface="標楷體" pitchFamily="65" charset="-120"/>
                <a:ea typeface="標楷體" pitchFamily="65" charset="-120"/>
              </a:rPr>
              <a:t>)</a:t>
            </a:r>
            <a:r>
              <a:rPr lang="zh-TW" altLang="en-US" sz="6000" b="1" dirty="0" smtClean="0">
                <a:solidFill>
                  <a:srgbClr val="FF0000"/>
                </a:solidFill>
                <a:latin typeface="標楷體" pitchFamily="65" charset="-120"/>
                <a:ea typeface="標楷體" pitchFamily="65" charset="-120"/>
              </a:rPr>
              <a:t>耕地</a:t>
            </a:r>
            <a:endParaRPr lang="en-US" altLang="zh-TW" sz="6000" b="1" dirty="0">
              <a:solidFill>
                <a:srgbClr val="FF0000"/>
              </a:solidFill>
              <a:latin typeface="標楷體" pitchFamily="65" charset="-120"/>
              <a:ea typeface="標楷體" pitchFamily="65" charset="-120"/>
            </a:endParaRPr>
          </a:p>
          <a:p>
            <a:r>
              <a:rPr lang="en-US" altLang="zh-TW" sz="6000" b="1" dirty="0" smtClean="0">
                <a:solidFill>
                  <a:prstClr val="black"/>
                </a:solidFill>
                <a:latin typeface="標楷體" pitchFamily="65" charset="-120"/>
                <a:ea typeface="標楷體" pitchFamily="65" charset="-120"/>
              </a:rPr>
              <a:t>(</a:t>
            </a:r>
            <a:r>
              <a:rPr lang="zh-TW" altLang="en-US" sz="6000" b="1" dirty="0" smtClean="0">
                <a:solidFill>
                  <a:prstClr val="black"/>
                </a:solidFill>
                <a:latin typeface="標楷體" pitchFamily="65" charset="-120"/>
                <a:ea typeface="標楷體" pitchFamily="65" charset="-120"/>
              </a:rPr>
              <a:t>二</a:t>
            </a:r>
            <a:r>
              <a:rPr lang="en-US" altLang="zh-TW" sz="6000" b="1" dirty="0" smtClean="0">
                <a:solidFill>
                  <a:prstClr val="black"/>
                </a:solidFill>
                <a:latin typeface="標楷體" pitchFamily="65" charset="-120"/>
                <a:ea typeface="標楷體" pitchFamily="65" charset="-120"/>
              </a:rPr>
              <a:t>)</a:t>
            </a:r>
            <a:r>
              <a:rPr lang="zh-TW" altLang="en-US" sz="6000" b="1" dirty="0" smtClean="0">
                <a:solidFill>
                  <a:prstClr val="black"/>
                </a:solidFill>
                <a:latin typeface="標楷體" pitchFamily="65" charset="-120"/>
                <a:ea typeface="標楷體" pitchFamily="65" charset="-120"/>
              </a:rPr>
              <a:t>非</a:t>
            </a:r>
            <a:r>
              <a:rPr lang="zh-TW" altLang="en-US" sz="6000" b="1" dirty="0">
                <a:solidFill>
                  <a:prstClr val="black"/>
                </a:solidFill>
                <a:latin typeface="標楷體" pitchFamily="65" charset="-120"/>
                <a:ea typeface="標楷體" pitchFamily="65" charset="-120"/>
              </a:rPr>
              <a:t>耕地</a:t>
            </a:r>
            <a:endParaRPr lang="en-US" altLang="zh-TW" sz="6000" b="1" dirty="0">
              <a:solidFill>
                <a:prstClr val="black"/>
              </a:solidFill>
              <a:latin typeface="標楷體" pitchFamily="65" charset="-120"/>
              <a:ea typeface="標楷體" pitchFamily="65" charset="-120"/>
            </a:endParaRPr>
          </a:p>
          <a:p>
            <a:r>
              <a:rPr lang="en-US" altLang="zh-TW" sz="6000" b="1" dirty="0" smtClean="0">
                <a:solidFill>
                  <a:srgbClr val="FF0000"/>
                </a:solidFill>
                <a:latin typeface="標楷體" pitchFamily="65" charset="-120"/>
                <a:ea typeface="標楷體" pitchFamily="65" charset="-120"/>
              </a:rPr>
              <a:t>(</a:t>
            </a:r>
            <a:r>
              <a:rPr lang="zh-TW" altLang="en-US" sz="6000" b="1" dirty="0" smtClean="0">
                <a:solidFill>
                  <a:srgbClr val="FF0000"/>
                </a:solidFill>
                <a:latin typeface="標楷體" pitchFamily="65" charset="-120"/>
                <a:ea typeface="標楷體" pitchFamily="65" charset="-120"/>
              </a:rPr>
              <a:t>三</a:t>
            </a:r>
            <a:r>
              <a:rPr lang="en-US" altLang="zh-TW" sz="6000" b="1" dirty="0" smtClean="0">
                <a:solidFill>
                  <a:srgbClr val="FF0000"/>
                </a:solidFill>
                <a:latin typeface="標楷體" pitchFamily="65" charset="-120"/>
                <a:ea typeface="標楷體" pitchFamily="65" charset="-120"/>
              </a:rPr>
              <a:t>)</a:t>
            </a:r>
            <a:r>
              <a:rPr lang="zh-TW" altLang="en-US" sz="6000" b="1" dirty="0" smtClean="0">
                <a:solidFill>
                  <a:srgbClr val="FF0000"/>
                </a:solidFill>
                <a:latin typeface="標楷體" pitchFamily="65" charset="-120"/>
                <a:ea typeface="標楷體" pitchFamily="65" charset="-120"/>
              </a:rPr>
              <a:t>視為</a:t>
            </a:r>
            <a:r>
              <a:rPr lang="zh-TW" altLang="en-US" sz="6000" b="1" dirty="0">
                <a:solidFill>
                  <a:srgbClr val="FF0000"/>
                </a:solidFill>
                <a:latin typeface="標楷體" pitchFamily="65" charset="-120"/>
                <a:ea typeface="標楷體" pitchFamily="65" charset="-120"/>
              </a:rPr>
              <a:t>農業用地</a:t>
            </a: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21</a:t>
            </a:fld>
            <a:endParaRPr lang="zh-TW" altLang="en-US">
              <a:solidFill>
                <a:srgbClr val="04617B">
                  <a:shade val="90000"/>
                </a:srgbClr>
              </a:solidFill>
            </a:endParaRPr>
          </a:p>
        </p:txBody>
      </p:sp>
    </p:spTree>
    <p:extLst>
      <p:ext uri="{BB962C8B-B14F-4D97-AF65-F5344CB8AC3E}">
        <p14:creationId xmlns:p14="http://schemas.microsoft.com/office/powerpoint/2010/main" val="3376800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332656"/>
            <a:ext cx="8229600" cy="1143000"/>
          </a:xfrm>
        </p:spPr>
        <p:txBody>
          <a:bodyPr/>
          <a:lstStyle/>
          <a:p>
            <a:r>
              <a:rPr lang="en-US" altLang="zh-TW" b="1" dirty="0" smtClean="0">
                <a:solidFill>
                  <a:schemeClr val="tx1"/>
                </a:solidFill>
                <a:latin typeface="標楷體" pitchFamily="65" charset="-120"/>
                <a:ea typeface="標楷體" pitchFamily="65" charset="-120"/>
              </a:rPr>
              <a:t>(</a:t>
            </a:r>
            <a:r>
              <a:rPr lang="zh-TW" altLang="en-US" b="1" dirty="0" smtClean="0">
                <a:solidFill>
                  <a:schemeClr val="tx1"/>
                </a:solidFill>
                <a:latin typeface="標楷體" pitchFamily="65" charset="-120"/>
                <a:ea typeface="標楷體" pitchFamily="65" charset="-120"/>
              </a:rPr>
              <a:t>一</a:t>
            </a:r>
            <a:r>
              <a:rPr lang="en-US" altLang="zh-TW" b="1" dirty="0" smtClean="0">
                <a:solidFill>
                  <a:schemeClr val="tx1"/>
                </a:solidFill>
                <a:latin typeface="標楷體" pitchFamily="65" charset="-120"/>
                <a:ea typeface="標楷體" pitchFamily="65" charset="-120"/>
              </a:rPr>
              <a:t>)</a:t>
            </a:r>
            <a:r>
              <a:rPr lang="zh-TW" altLang="en-US" b="1" dirty="0" smtClean="0">
                <a:solidFill>
                  <a:schemeClr val="tx1"/>
                </a:solidFill>
                <a:latin typeface="標楷體" pitchFamily="65" charset="-120"/>
                <a:ea typeface="標楷體" pitchFamily="65" charset="-120"/>
              </a:rPr>
              <a:t>耕地</a:t>
            </a:r>
            <a:endParaRPr lang="zh-TW" altLang="en-US"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395536" y="1484784"/>
            <a:ext cx="8352928" cy="4572000"/>
          </a:xfrm>
        </p:spPr>
        <p:txBody>
          <a:bodyPr>
            <a:normAutofit/>
          </a:bodyPr>
          <a:lstStyle/>
          <a:p>
            <a:pPr marL="45720" indent="0">
              <a:buNone/>
            </a:pPr>
            <a:r>
              <a:rPr lang="zh-TW" altLang="en-US" sz="3200" b="1" dirty="0" smtClean="0">
                <a:latin typeface="標楷體" pitchFamily="65" charset="-120"/>
                <a:ea typeface="標楷體" pitchFamily="65" charset="-120"/>
                <a:sym typeface="Wingdings"/>
              </a:rPr>
              <a:t>參考</a:t>
            </a:r>
            <a:r>
              <a:rPr lang="zh-TW" altLang="en-US" sz="3200" b="1" dirty="0" smtClean="0">
                <a:latin typeface="標楷體" pitchFamily="65" charset="-120"/>
                <a:ea typeface="標楷體" pitchFamily="65" charset="-120"/>
              </a:rPr>
              <a:t>：農業發展條例第三條第十一款</a:t>
            </a:r>
            <a:endParaRPr lang="en-US" altLang="zh-TW" sz="3200" b="1" dirty="0" smtClean="0">
              <a:latin typeface="標楷體" pitchFamily="65" charset="-120"/>
              <a:ea typeface="標楷體" pitchFamily="65" charset="-120"/>
            </a:endParaRPr>
          </a:p>
          <a:p>
            <a:pPr marL="45720" indent="0">
              <a:buNone/>
            </a:pPr>
            <a:endParaRPr lang="en-US" altLang="zh-TW" sz="3600" b="1" dirty="0" smtClean="0">
              <a:latin typeface="標楷體" pitchFamily="65" charset="-120"/>
              <a:ea typeface="標楷體"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810740672"/>
              </p:ext>
            </p:extLst>
          </p:nvPr>
        </p:nvGraphicFramePr>
        <p:xfrm>
          <a:off x="539552" y="2204864"/>
          <a:ext cx="8136904" cy="4206240"/>
        </p:xfrm>
        <a:graphic>
          <a:graphicData uri="http://schemas.openxmlformats.org/drawingml/2006/table">
            <a:tbl>
              <a:tblPr firstRow="1" bandRow="1">
                <a:tableStyleId>{21E4AEA4-8DFA-4A89-87EB-49C32662AFE0}</a:tableStyleId>
              </a:tblPr>
              <a:tblGrid>
                <a:gridCol w="4068452"/>
                <a:gridCol w="4068452"/>
              </a:tblGrid>
              <a:tr h="662473">
                <a:tc>
                  <a:txBody>
                    <a:bodyPr/>
                    <a:lstStyle/>
                    <a:p>
                      <a:pPr algn="ctr"/>
                      <a:r>
                        <a:rPr lang="zh-TW" altLang="en-US" sz="4400" b="1" dirty="0" smtClean="0">
                          <a:solidFill>
                            <a:srgbClr val="FF0000"/>
                          </a:solidFill>
                          <a:latin typeface="標楷體" pitchFamily="65" charset="-120"/>
                          <a:ea typeface="標楷體" pitchFamily="65" charset="-120"/>
                        </a:rPr>
                        <a:t>使用分區</a:t>
                      </a:r>
                      <a:endParaRPr lang="zh-TW" altLang="en-US" sz="4400" b="1" dirty="0">
                        <a:solidFill>
                          <a:srgbClr val="FF0000"/>
                        </a:solidFill>
                        <a:latin typeface="標楷體" pitchFamily="65" charset="-120"/>
                        <a:ea typeface="標楷體" pitchFamily="65" charset="-120"/>
                      </a:endParaRPr>
                    </a:p>
                  </a:txBody>
                  <a:tcPr anchor="ctr"/>
                </a:tc>
                <a:tc>
                  <a:txBody>
                    <a:bodyPr/>
                    <a:lstStyle/>
                    <a:p>
                      <a:pPr algn="ctr"/>
                      <a:r>
                        <a:rPr lang="zh-TW" altLang="en-US" sz="4800" b="0" dirty="0" smtClean="0">
                          <a:solidFill>
                            <a:srgbClr val="FF0000"/>
                          </a:solidFill>
                          <a:latin typeface="標楷體" pitchFamily="65" charset="-120"/>
                          <a:ea typeface="標楷體" pitchFamily="65" charset="-120"/>
                        </a:rPr>
                        <a:t>使用地類別</a:t>
                      </a:r>
                      <a:endParaRPr lang="zh-TW" altLang="en-US" sz="4800" b="0" dirty="0">
                        <a:solidFill>
                          <a:srgbClr val="FF0000"/>
                        </a:solidFill>
                        <a:latin typeface="標楷體" pitchFamily="65" charset="-120"/>
                        <a:ea typeface="標楷體" pitchFamily="65" charset="-120"/>
                      </a:endParaRPr>
                    </a:p>
                  </a:txBody>
                  <a:tcPr anchor="ctr"/>
                </a:tc>
              </a:tr>
              <a:tr h="806489">
                <a:tc>
                  <a:txBody>
                    <a:bodyPr/>
                    <a:lstStyle/>
                    <a:p>
                      <a:pPr algn="ctr"/>
                      <a:r>
                        <a:rPr lang="zh-TW" altLang="en-US" sz="4800" b="1" dirty="0" smtClean="0">
                          <a:solidFill>
                            <a:srgbClr val="FF0000"/>
                          </a:solidFill>
                          <a:latin typeface="標楷體" pitchFamily="65" charset="-120"/>
                          <a:ea typeface="標楷體" pitchFamily="65" charset="-120"/>
                        </a:rPr>
                        <a:t>特</a:t>
                      </a:r>
                      <a:r>
                        <a:rPr lang="zh-TW" altLang="en-US" sz="3200" b="1" dirty="0" smtClean="0">
                          <a:latin typeface="標楷體" pitchFamily="65" charset="-120"/>
                          <a:ea typeface="標楷體" pitchFamily="65" charset="-120"/>
                        </a:rPr>
                        <a:t>定農業區</a:t>
                      </a:r>
                      <a:endParaRPr lang="zh-TW" altLang="en-US" sz="3200" b="1" dirty="0">
                        <a:latin typeface="標楷體" pitchFamily="65" charset="-120"/>
                        <a:ea typeface="標楷體" pitchFamily="65" charset="-120"/>
                      </a:endParaRPr>
                    </a:p>
                  </a:txBody>
                  <a:tcPr anchor="ctr"/>
                </a:tc>
                <a:tc>
                  <a:txBody>
                    <a:bodyPr/>
                    <a:lstStyle/>
                    <a:p>
                      <a:pPr algn="ctr"/>
                      <a:r>
                        <a:rPr lang="zh-TW" altLang="en-US" sz="2400" b="1" dirty="0" smtClean="0">
                          <a:latin typeface="標楷體" pitchFamily="65" charset="-120"/>
                          <a:ea typeface="標楷體" pitchFamily="65" charset="-120"/>
                        </a:rPr>
                        <a:t>農牧用地</a:t>
                      </a:r>
                      <a:endParaRPr lang="zh-TW" altLang="en-US" sz="2400" b="1" dirty="0">
                        <a:latin typeface="標楷體" pitchFamily="65" charset="-120"/>
                        <a:ea typeface="標楷體" pitchFamily="65" charset="-120"/>
                      </a:endParaRPr>
                    </a:p>
                  </a:txBody>
                  <a:tcPr anchor="ctr"/>
                </a:tc>
              </a:tr>
              <a:tr h="806489">
                <a:tc>
                  <a:txBody>
                    <a:bodyPr/>
                    <a:lstStyle/>
                    <a:p>
                      <a:pPr algn="ctr"/>
                      <a:r>
                        <a:rPr lang="zh-TW" altLang="en-US" sz="4800" b="1" dirty="0" smtClean="0">
                          <a:solidFill>
                            <a:srgbClr val="FF0000"/>
                          </a:solidFill>
                          <a:latin typeface="標楷體" pitchFamily="65" charset="-120"/>
                          <a:ea typeface="標楷體" pitchFamily="65" charset="-120"/>
                        </a:rPr>
                        <a:t>一</a:t>
                      </a:r>
                      <a:r>
                        <a:rPr lang="zh-TW" altLang="en-US" sz="3600" b="1" dirty="0" smtClean="0">
                          <a:latin typeface="標楷體" pitchFamily="65" charset="-120"/>
                          <a:ea typeface="標楷體" pitchFamily="65" charset="-120"/>
                        </a:rPr>
                        <a:t>般農業區</a:t>
                      </a:r>
                      <a:endParaRPr lang="zh-TW" altLang="en-US" sz="3600" b="1" dirty="0">
                        <a:latin typeface="標楷體" pitchFamily="65" charset="-120"/>
                        <a:ea typeface="標楷體" pitchFamily="65" charset="-120"/>
                      </a:endParaRPr>
                    </a:p>
                  </a:txBody>
                  <a:tcPr anchor="ctr"/>
                </a:tc>
                <a:tc>
                  <a:txBody>
                    <a:bodyPr/>
                    <a:lstStyle/>
                    <a:p>
                      <a:pPr algn="ctr"/>
                      <a:r>
                        <a:rPr lang="zh-TW" altLang="en-US" sz="2400" b="1" dirty="0" smtClean="0">
                          <a:latin typeface="標楷體" pitchFamily="65" charset="-120"/>
                          <a:ea typeface="標楷體" pitchFamily="65" charset="-120"/>
                        </a:rPr>
                        <a:t>農牧用地</a:t>
                      </a:r>
                      <a:endParaRPr lang="zh-TW" altLang="en-US" sz="2400" b="1" dirty="0">
                        <a:latin typeface="標楷體" pitchFamily="65" charset="-120"/>
                        <a:ea typeface="標楷體" pitchFamily="65" charset="-120"/>
                      </a:endParaRPr>
                    </a:p>
                  </a:txBody>
                  <a:tcPr anchor="ctr"/>
                </a:tc>
              </a:tr>
              <a:tr h="806489">
                <a:tc>
                  <a:txBody>
                    <a:bodyPr/>
                    <a:lstStyle/>
                    <a:p>
                      <a:pPr algn="ctr"/>
                      <a:r>
                        <a:rPr lang="zh-TW" altLang="en-US" sz="4800" b="1" dirty="0" smtClean="0">
                          <a:solidFill>
                            <a:srgbClr val="FF0000"/>
                          </a:solidFill>
                          <a:latin typeface="標楷體" pitchFamily="65" charset="-120"/>
                          <a:ea typeface="標楷體" pitchFamily="65" charset="-120"/>
                        </a:rPr>
                        <a:t>山</a:t>
                      </a:r>
                      <a:r>
                        <a:rPr lang="zh-TW" altLang="en-US" sz="3200" b="1" dirty="0" smtClean="0">
                          <a:latin typeface="標楷體" pitchFamily="65" charset="-120"/>
                          <a:ea typeface="標楷體" pitchFamily="65" charset="-120"/>
                        </a:rPr>
                        <a:t>坡地保育區</a:t>
                      </a:r>
                      <a:endParaRPr lang="zh-TW" altLang="en-US" sz="3200" b="1" dirty="0">
                        <a:latin typeface="標楷體" pitchFamily="65" charset="-120"/>
                        <a:ea typeface="標楷體" pitchFamily="65" charset="-120"/>
                      </a:endParaRPr>
                    </a:p>
                  </a:txBody>
                  <a:tcPr anchor="ctr"/>
                </a:tc>
                <a:tc>
                  <a:txBody>
                    <a:bodyPr/>
                    <a:lstStyle/>
                    <a:p>
                      <a:pPr algn="ctr"/>
                      <a:r>
                        <a:rPr lang="zh-TW" altLang="en-US" sz="2400" b="1" dirty="0" smtClean="0">
                          <a:latin typeface="標楷體" pitchFamily="65" charset="-120"/>
                          <a:ea typeface="標楷體" pitchFamily="65" charset="-120"/>
                        </a:rPr>
                        <a:t>農牧用地</a:t>
                      </a:r>
                      <a:endParaRPr lang="zh-TW" altLang="en-US" sz="2400" b="1" dirty="0">
                        <a:latin typeface="標楷體" pitchFamily="65" charset="-120"/>
                        <a:ea typeface="標楷體" pitchFamily="65" charset="-120"/>
                      </a:endParaRPr>
                    </a:p>
                  </a:txBody>
                  <a:tcPr anchor="ctr"/>
                </a:tc>
              </a:tr>
              <a:tr h="806489">
                <a:tc>
                  <a:txBody>
                    <a:bodyPr/>
                    <a:lstStyle/>
                    <a:p>
                      <a:pPr algn="ctr"/>
                      <a:r>
                        <a:rPr lang="zh-TW" altLang="en-US" sz="5400" b="1" dirty="0" smtClean="0">
                          <a:solidFill>
                            <a:srgbClr val="FF0000"/>
                          </a:solidFill>
                          <a:latin typeface="標楷體" pitchFamily="65" charset="-120"/>
                          <a:ea typeface="標楷體" pitchFamily="65" charset="-120"/>
                        </a:rPr>
                        <a:t>森</a:t>
                      </a:r>
                      <a:r>
                        <a:rPr lang="zh-TW" altLang="en-US" sz="4400" b="1" dirty="0" smtClean="0">
                          <a:latin typeface="標楷體" pitchFamily="65" charset="-120"/>
                          <a:ea typeface="標楷體" pitchFamily="65" charset="-120"/>
                        </a:rPr>
                        <a:t>林區</a:t>
                      </a:r>
                      <a:endParaRPr lang="zh-TW" altLang="en-US" sz="4400" b="1" dirty="0">
                        <a:latin typeface="標楷體" pitchFamily="65" charset="-120"/>
                        <a:ea typeface="標楷體" pitchFamily="65" charset="-120"/>
                      </a:endParaRPr>
                    </a:p>
                  </a:txBody>
                  <a:tcPr anchor="ctr"/>
                </a:tc>
                <a:tc>
                  <a:txBody>
                    <a:bodyPr/>
                    <a:lstStyle/>
                    <a:p>
                      <a:pPr algn="ctr"/>
                      <a:r>
                        <a:rPr lang="zh-TW" altLang="en-US" sz="2400" b="1" dirty="0" smtClean="0">
                          <a:latin typeface="標楷體" pitchFamily="65" charset="-120"/>
                          <a:ea typeface="標楷體" pitchFamily="65" charset="-120"/>
                        </a:rPr>
                        <a:t>農牧用地</a:t>
                      </a:r>
                      <a:endParaRPr lang="zh-TW" altLang="en-US" sz="2400" b="1" dirty="0">
                        <a:latin typeface="標楷體" pitchFamily="65" charset="-120"/>
                        <a:ea typeface="標楷體" pitchFamily="65" charset="-120"/>
                      </a:endParaRPr>
                    </a:p>
                  </a:txBody>
                  <a:tcPr anchor="ctr"/>
                </a:tc>
              </a:tr>
            </a:tbl>
          </a:graphicData>
        </a:graphic>
      </p:graphicFrame>
      <p:sp>
        <p:nvSpPr>
          <p:cNvPr id="5" name="投影片編號版面配置區 4"/>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22</a:t>
            </a:fld>
            <a:endParaRPr lang="zh-TW" altLang="en-US">
              <a:solidFill>
                <a:srgbClr val="04617B">
                  <a:shade val="90000"/>
                </a:srgbClr>
              </a:solidFill>
            </a:endParaRPr>
          </a:p>
        </p:txBody>
      </p:sp>
    </p:spTree>
    <p:extLst>
      <p:ext uri="{BB962C8B-B14F-4D97-AF65-F5344CB8AC3E}">
        <p14:creationId xmlns:p14="http://schemas.microsoft.com/office/powerpoint/2010/main" val="3211214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04664"/>
            <a:ext cx="8229600" cy="1143000"/>
          </a:xfrm>
        </p:spPr>
        <p:txBody>
          <a:bodyPr>
            <a:normAutofit/>
          </a:bodyPr>
          <a:lstStyle/>
          <a:p>
            <a:r>
              <a:rPr lang="en-US" altLang="zh-TW" b="1" dirty="0" smtClean="0">
                <a:solidFill>
                  <a:schemeClr val="tx1"/>
                </a:solidFill>
                <a:latin typeface="標楷體" pitchFamily="65" charset="-120"/>
                <a:ea typeface="標楷體" pitchFamily="65" charset="-120"/>
              </a:rPr>
              <a:t>(</a:t>
            </a:r>
            <a:r>
              <a:rPr lang="zh-TW" altLang="en-US" b="1" dirty="0" smtClean="0">
                <a:solidFill>
                  <a:schemeClr val="tx1"/>
                </a:solidFill>
                <a:latin typeface="標楷體" pitchFamily="65" charset="-120"/>
                <a:ea typeface="標楷體" pitchFamily="65" charset="-120"/>
              </a:rPr>
              <a:t>二</a:t>
            </a:r>
            <a:r>
              <a:rPr lang="en-US" altLang="zh-TW" b="1" dirty="0" smtClean="0">
                <a:solidFill>
                  <a:schemeClr val="tx1"/>
                </a:solidFill>
                <a:latin typeface="標楷體" pitchFamily="65" charset="-120"/>
                <a:ea typeface="標楷體" pitchFamily="65" charset="-120"/>
              </a:rPr>
              <a:t>)</a:t>
            </a:r>
            <a:r>
              <a:rPr lang="zh-TW" altLang="en-US" sz="5400" b="1" dirty="0" smtClean="0">
                <a:solidFill>
                  <a:srgbClr val="FF0000"/>
                </a:solidFill>
                <a:latin typeface="標楷體" pitchFamily="65" charset="-120"/>
                <a:ea typeface="標楷體" pitchFamily="65" charset="-120"/>
              </a:rPr>
              <a:t>原耕地變為非耕地</a:t>
            </a:r>
            <a:endParaRPr lang="zh-TW" altLang="en-US" sz="5400" b="1"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539552" y="1700808"/>
            <a:ext cx="8147248" cy="4572000"/>
          </a:xfrm>
        </p:spPr>
        <p:txBody>
          <a:bodyPr>
            <a:normAutofit/>
          </a:bodyPr>
          <a:lstStyle/>
          <a:p>
            <a:pPr marL="45720" indent="0">
              <a:buNone/>
            </a:pPr>
            <a:r>
              <a:rPr lang="zh-TW" altLang="en-US" sz="3600" b="1" dirty="0" smtClean="0">
                <a:solidFill>
                  <a:schemeClr val="tx1"/>
                </a:solidFill>
                <a:latin typeface="標楷體" pitchFamily="65" charset="-120"/>
                <a:ea typeface="標楷體" pitchFamily="65" charset="-120"/>
                <a:sym typeface="Wingdings"/>
              </a:rPr>
              <a:t></a:t>
            </a:r>
            <a:r>
              <a:rPr lang="zh-TW" altLang="en-US" sz="3600" b="1" dirty="0" smtClean="0">
                <a:latin typeface="標楷體" pitchFamily="65" charset="-120"/>
                <a:ea typeface="標楷體" pitchFamily="65" charset="-120"/>
                <a:sym typeface="Wingdings"/>
              </a:rPr>
              <a:t>參考</a:t>
            </a:r>
            <a:r>
              <a:rPr lang="zh-TW" altLang="en-US" sz="3600" b="1" dirty="0" smtClean="0">
                <a:solidFill>
                  <a:schemeClr val="tx1"/>
                </a:solidFill>
                <a:latin typeface="標楷體" pitchFamily="65" charset="-120"/>
                <a:ea typeface="標楷體" pitchFamily="65" charset="-120"/>
              </a:rPr>
              <a:t>：農業發展條例第三條第十一款</a:t>
            </a:r>
            <a:endParaRPr lang="en-US" altLang="zh-TW" sz="3600" b="1" dirty="0" smtClean="0">
              <a:solidFill>
                <a:schemeClr val="tx1"/>
              </a:solidFill>
              <a:latin typeface="標楷體" pitchFamily="65" charset="-120"/>
              <a:ea typeface="標楷體" pitchFamily="65" charset="-120"/>
            </a:endParaRPr>
          </a:p>
          <a:p>
            <a:pPr marL="45720" indent="0">
              <a:buNone/>
            </a:pPr>
            <a:r>
              <a:rPr lang="zh-TW" altLang="en-US" sz="3600" b="1" dirty="0" smtClean="0">
                <a:solidFill>
                  <a:schemeClr val="tx1"/>
                </a:solidFill>
                <a:latin typeface="標楷體" pitchFamily="65" charset="-120"/>
                <a:ea typeface="標楷體" pitchFamily="65" charset="-120"/>
                <a:sym typeface="Wingdings"/>
              </a:rPr>
              <a:t>時間</a:t>
            </a:r>
            <a:r>
              <a:rPr lang="zh-TW" altLang="en-US" sz="3600" b="1" dirty="0" smtClean="0">
                <a:solidFill>
                  <a:schemeClr val="tx1"/>
                </a:solidFill>
                <a:latin typeface="標楷體" pitchFamily="65" charset="-120"/>
                <a:ea typeface="標楷體" pitchFamily="65" charset="-120"/>
              </a:rPr>
              <a:t>：</a:t>
            </a:r>
            <a:r>
              <a:rPr lang="en-US" altLang="zh-TW" sz="3600" b="1" dirty="0" smtClean="0">
                <a:solidFill>
                  <a:srgbClr val="FF0000"/>
                </a:solidFill>
                <a:latin typeface="標楷體" pitchFamily="65" charset="-120"/>
                <a:ea typeface="標楷體" pitchFamily="65" charset="-120"/>
              </a:rPr>
              <a:t>92</a:t>
            </a:r>
            <a:r>
              <a:rPr lang="zh-TW" altLang="en-US" sz="3600" b="1" dirty="0" smtClean="0">
                <a:solidFill>
                  <a:srgbClr val="FF0000"/>
                </a:solidFill>
                <a:latin typeface="標楷體" pitchFamily="65" charset="-120"/>
                <a:ea typeface="標楷體" pitchFamily="65" charset="-120"/>
              </a:rPr>
              <a:t>年</a:t>
            </a:r>
            <a:r>
              <a:rPr lang="en-US" altLang="zh-TW" sz="3600" b="1" dirty="0" smtClean="0">
                <a:solidFill>
                  <a:srgbClr val="FF0000"/>
                </a:solidFill>
                <a:latin typeface="標楷體" pitchFamily="65" charset="-120"/>
                <a:ea typeface="標楷體" pitchFamily="65" charset="-120"/>
              </a:rPr>
              <a:t>2</a:t>
            </a:r>
            <a:r>
              <a:rPr lang="zh-TW" altLang="en-US" sz="3600" b="1" dirty="0" smtClean="0">
                <a:solidFill>
                  <a:srgbClr val="FF0000"/>
                </a:solidFill>
                <a:latin typeface="標楷體" pitchFamily="65" charset="-120"/>
                <a:ea typeface="標楷體" pitchFamily="65" charset="-120"/>
              </a:rPr>
              <a:t>月</a:t>
            </a:r>
            <a:r>
              <a:rPr lang="en-US" altLang="zh-TW" sz="3600" b="1" dirty="0" smtClean="0">
                <a:solidFill>
                  <a:srgbClr val="FF0000"/>
                </a:solidFill>
                <a:latin typeface="標楷體" pitchFamily="65" charset="-120"/>
                <a:ea typeface="標楷體" pitchFamily="65" charset="-120"/>
              </a:rPr>
              <a:t>7</a:t>
            </a:r>
            <a:r>
              <a:rPr lang="zh-TW" altLang="en-US" sz="3600" b="1" dirty="0" smtClean="0">
                <a:solidFill>
                  <a:srgbClr val="FF0000"/>
                </a:solidFill>
                <a:latin typeface="標楷體" pitchFamily="65" charset="-120"/>
                <a:ea typeface="標楷體" pitchFamily="65" charset="-120"/>
              </a:rPr>
              <a:t>日</a:t>
            </a:r>
            <a:r>
              <a:rPr lang="zh-TW" altLang="en-US" sz="3600" b="1" dirty="0" smtClean="0">
                <a:solidFill>
                  <a:schemeClr val="tx1"/>
                </a:solidFill>
                <a:latin typeface="標楷體" pitchFamily="65" charset="-120"/>
                <a:ea typeface="標楷體" pitchFamily="65" charset="-120"/>
              </a:rPr>
              <a:t>條文修改前</a:t>
            </a:r>
            <a:endParaRPr lang="en-US" altLang="zh-TW" sz="3600" b="1" dirty="0" smtClean="0">
              <a:solidFill>
                <a:schemeClr val="tx1"/>
              </a:solidFill>
              <a:latin typeface="標楷體" pitchFamily="65" charset="-120"/>
              <a:ea typeface="標楷體" pitchFamily="65" charset="-120"/>
            </a:endParaRPr>
          </a:p>
          <a:p>
            <a:pPr marL="45720" indent="0">
              <a:buNone/>
            </a:pPr>
            <a:endParaRPr lang="en-US" altLang="zh-TW" sz="3600" b="1" dirty="0" smtClean="0">
              <a:solidFill>
                <a:schemeClr val="tx1"/>
              </a:solidFill>
              <a:latin typeface="標楷體" pitchFamily="65" charset="-120"/>
              <a:ea typeface="標楷體" pitchFamily="65" charset="-120"/>
            </a:endParaRPr>
          </a:p>
          <a:p>
            <a:pPr marL="45720" indent="0">
              <a:buNone/>
            </a:pPr>
            <a:r>
              <a:rPr lang="en-US" altLang="zh-TW" sz="3600" b="1" dirty="0">
                <a:solidFill>
                  <a:schemeClr val="tx1"/>
                </a:solidFill>
              </a:rPr>
              <a:t> </a:t>
            </a:r>
            <a:r>
              <a:rPr lang="en-US" altLang="zh-TW" sz="3600" b="1" dirty="0" smtClean="0">
                <a:solidFill>
                  <a:schemeClr val="tx1"/>
                </a:solidFill>
              </a:rPr>
              <a:t>  </a:t>
            </a:r>
          </a:p>
        </p:txBody>
      </p:sp>
      <p:graphicFrame>
        <p:nvGraphicFramePr>
          <p:cNvPr id="4" name="表格 3"/>
          <p:cNvGraphicFramePr>
            <a:graphicFrameLocks noGrp="1"/>
          </p:cNvGraphicFramePr>
          <p:nvPr>
            <p:extLst>
              <p:ext uri="{D42A27DB-BD31-4B8C-83A1-F6EECF244321}">
                <p14:modId xmlns:p14="http://schemas.microsoft.com/office/powerpoint/2010/main" val="3098363"/>
              </p:ext>
            </p:extLst>
          </p:nvPr>
        </p:nvGraphicFramePr>
        <p:xfrm>
          <a:off x="323528" y="3140968"/>
          <a:ext cx="8064896" cy="3527108"/>
        </p:xfrm>
        <a:graphic>
          <a:graphicData uri="http://schemas.openxmlformats.org/drawingml/2006/table">
            <a:tbl>
              <a:tblPr firstRow="1" bandRow="1">
                <a:tableStyleId>{F5AB1C69-6EDB-4FF4-983F-18BD219EF322}</a:tableStyleId>
              </a:tblPr>
              <a:tblGrid>
                <a:gridCol w="1656184"/>
                <a:gridCol w="3024336"/>
                <a:gridCol w="2088232"/>
                <a:gridCol w="1296144"/>
              </a:tblGrid>
              <a:tr h="691277">
                <a:tc>
                  <a:txBody>
                    <a:bodyPr/>
                    <a:lstStyle/>
                    <a:p>
                      <a:pPr algn="ctr"/>
                      <a:r>
                        <a:rPr lang="zh-TW" altLang="en-US" sz="4000" b="1" dirty="0" smtClean="0">
                          <a:solidFill>
                            <a:srgbClr val="FF0000"/>
                          </a:solidFill>
                          <a:latin typeface="標楷體" pitchFamily="65" charset="-120"/>
                          <a:ea typeface="標楷體" pitchFamily="65" charset="-120"/>
                        </a:rPr>
                        <a:t>區別</a:t>
                      </a:r>
                      <a:endParaRPr lang="zh-TW" altLang="en-US" sz="4000" b="1" dirty="0">
                        <a:solidFill>
                          <a:srgbClr val="FF0000"/>
                        </a:solidFill>
                        <a:latin typeface="標楷體" pitchFamily="65" charset="-120"/>
                        <a:ea typeface="標楷體" pitchFamily="65" charset="-120"/>
                      </a:endParaRPr>
                    </a:p>
                  </a:txBody>
                  <a:tcPr/>
                </a:tc>
                <a:tc>
                  <a:txBody>
                    <a:bodyPr/>
                    <a:lstStyle/>
                    <a:p>
                      <a:pPr algn="ctr"/>
                      <a:r>
                        <a:rPr lang="zh-TW" altLang="en-US" sz="4400" b="1" dirty="0" smtClean="0">
                          <a:solidFill>
                            <a:srgbClr val="FF0000"/>
                          </a:solidFill>
                          <a:latin typeface="標楷體" pitchFamily="65" charset="-120"/>
                          <a:ea typeface="標楷體" pitchFamily="65" charset="-120"/>
                        </a:rPr>
                        <a:t>使用分區</a:t>
                      </a:r>
                      <a:endParaRPr lang="zh-TW" altLang="en-US" sz="4400" b="1" dirty="0">
                        <a:solidFill>
                          <a:srgbClr val="FF0000"/>
                        </a:solidFill>
                        <a:latin typeface="標楷體" pitchFamily="65" charset="-120"/>
                        <a:ea typeface="標楷體" pitchFamily="65" charset="-120"/>
                      </a:endParaRPr>
                    </a:p>
                  </a:txBody>
                  <a:tcPr/>
                </a:tc>
                <a:tc>
                  <a:txBody>
                    <a:bodyPr/>
                    <a:lstStyle/>
                    <a:p>
                      <a:pPr algn="ctr"/>
                      <a:r>
                        <a:rPr lang="zh-TW" altLang="en-US" sz="2800" b="1" dirty="0" smtClean="0">
                          <a:solidFill>
                            <a:srgbClr val="FF0000"/>
                          </a:solidFill>
                          <a:latin typeface="標楷體" pitchFamily="65" charset="-120"/>
                          <a:ea typeface="標楷體" pitchFamily="65" charset="-120"/>
                        </a:rPr>
                        <a:t>使用地類別</a:t>
                      </a:r>
                      <a:endParaRPr lang="zh-TW" altLang="en-US" sz="2800" b="1" dirty="0">
                        <a:solidFill>
                          <a:srgbClr val="FF0000"/>
                        </a:solidFill>
                        <a:latin typeface="標楷體" pitchFamily="65" charset="-120"/>
                        <a:ea typeface="標楷體" pitchFamily="65" charset="-120"/>
                      </a:endParaRPr>
                    </a:p>
                  </a:txBody>
                  <a:tcPr/>
                </a:tc>
                <a:tc>
                  <a:txBody>
                    <a:bodyPr/>
                    <a:lstStyle/>
                    <a:p>
                      <a:pPr algn="ctr"/>
                      <a:r>
                        <a:rPr lang="zh-TW" altLang="en-US" sz="3600" b="1" dirty="0" smtClean="0">
                          <a:solidFill>
                            <a:srgbClr val="FF0000"/>
                          </a:solidFill>
                          <a:latin typeface="標楷體" pitchFamily="65" charset="-120"/>
                          <a:ea typeface="標楷體" pitchFamily="65" charset="-120"/>
                        </a:rPr>
                        <a:t>地目</a:t>
                      </a:r>
                      <a:endParaRPr lang="zh-TW" altLang="en-US" sz="3600" b="1" dirty="0">
                        <a:solidFill>
                          <a:srgbClr val="FF0000"/>
                        </a:solidFill>
                        <a:latin typeface="標楷體" pitchFamily="65" charset="-120"/>
                        <a:ea typeface="標楷體" pitchFamily="65" charset="-120"/>
                      </a:endParaRPr>
                    </a:p>
                  </a:txBody>
                  <a:tcPr/>
                </a:tc>
              </a:tr>
              <a:tr h="691277">
                <a:tc>
                  <a:txBody>
                    <a:bodyPr/>
                    <a:lstStyle/>
                    <a:p>
                      <a:pPr algn="ctr"/>
                      <a:r>
                        <a:rPr lang="zh-TW" altLang="en-US" sz="2800" b="1" dirty="0" smtClean="0">
                          <a:latin typeface="標楷體" pitchFamily="65" charset="-120"/>
                          <a:ea typeface="標楷體" pitchFamily="65" charset="-120"/>
                        </a:rPr>
                        <a:t>非都</a:t>
                      </a:r>
                      <a:endParaRPr lang="zh-TW" altLang="en-US" sz="2800" b="1" dirty="0">
                        <a:latin typeface="標楷體" pitchFamily="65" charset="-120"/>
                        <a:ea typeface="標楷體" pitchFamily="65" charset="-120"/>
                      </a:endParaRPr>
                    </a:p>
                  </a:txBody>
                  <a:tcPr/>
                </a:tc>
                <a:tc>
                  <a:txBody>
                    <a:bodyPr/>
                    <a:lstStyle/>
                    <a:p>
                      <a:pPr algn="ctr"/>
                      <a:r>
                        <a:rPr lang="zh-TW" altLang="en-US" sz="2800" b="1" dirty="0" smtClean="0">
                          <a:latin typeface="標楷體" pitchFamily="65" charset="-120"/>
                          <a:ea typeface="標楷體" pitchFamily="65" charset="-120"/>
                        </a:rPr>
                        <a:t>特、一、山、森</a:t>
                      </a:r>
                      <a:endParaRPr lang="zh-TW" altLang="en-US" sz="2800" b="1" dirty="0">
                        <a:latin typeface="標楷體" pitchFamily="65" charset="-120"/>
                        <a:ea typeface="標楷體" pitchFamily="65" charset="-120"/>
                      </a:endParaRPr>
                    </a:p>
                  </a:txBody>
                  <a:tcPr/>
                </a:tc>
                <a:tc>
                  <a:txBody>
                    <a:bodyPr/>
                    <a:lstStyle/>
                    <a:p>
                      <a:pPr algn="ctr"/>
                      <a:r>
                        <a:rPr lang="zh-TW" altLang="en-US" sz="2800" b="1" dirty="0" smtClean="0">
                          <a:latin typeface="標楷體" pitchFamily="65" charset="-120"/>
                          <a:ea typeface="標楷體" pitchFamily="65" charset="-120"/>
                        </a:rPr>
                        <a:t>農牧用地</a:t>
                      </a:r>
                      <a:endParaRPr lang="zh-TW" altLang="en-US" sz="2800" b="1" dirty="0">
                        <a:latin typeface="標楷體" pitchFamily="65" charset="-120"/>
                        <a:ea typeface="標楷體" pitchFamily="65" charset="-120"/>
                      </a:endParaRPr>
                    </a:p>
                  </a:txBody>
                  <a:tcPr/>
                </a:tc>
                <a:tc>
                  <a:txBody>
                    <a:bodyPr/>
                    <a:lstStyle/>
                    <a:p>
                      <a:pPr algn="ctr"/>
                      <a:endParaRPr lang="zh-TW" altLang="en-US" sz="2800" b="1" dirty="0">
                        <a:latin typeface="標楷體" pitchFamily="65" charset="-120"/>
                        <a:ea typeface="標楷體" pitchFamily="65" charset="-120"/>
                      </a:endParaRPr>
                    </a:p>
                  </a:txBody>
                  <a:tcPr/>
                </a:tc>
              </a:tr>
              <a:tr h="691277">
                <a:tc>
                  <a:txBody>
                    <a:bodyPr/>
                    <a:lstStyle/>
                    <a:p>
                      <a:pPr algn="ctr"/>
                      <a:r>
                        <a:rPr lang="zh-TW" altLang="en-US" sz="2800" b="1" dirty="0" smtClean="0">
                          <a:solidFill>
                            <a:srgbClr val="FF0000"/>
                          </a:solidFill>
                          <a:latin typeface="標楷體" pitchFamily="65" charset="-120"/>
                          <a:ea typeface="標楷體" pitchFamily="65" charset="-120"/>
                        </a:rPr>
                        <a:t>都內</a:t>
                      </a:r>
                      <a:endParaRPr lang="zh-TW" altLang="en-US" sz="2800" b="1" dirty="0">
                        <a:solidFill>
                          <a:srgbClr val="FF0000"/>
                        </a:solidFill>
                        <a:latin typeface="標楷體" pitchFamily="65" charset="-120"/>
                        <a:ea typeface="標楷體" pitchFamily="65" charset="-120"/>
                      </a:endParaRPr>
                    </a:p>
                  </a:txBody>
                  <a:tcPr/>
                </a:tc>
                <a:tc>
                  <a:txBody>
                    <a:bodyPr/>
                    <a:lstStyle/>
                    <a:p>
                      <a:pPr algn="ctr"/>
                      <a:r>
                        <a:rPr lang="zh-TW" altLang="en-US" sz="2800" b="1" dirty="0" smtClean="0">
                          <a:solidFill>
                            <a:srgbClr val="FF0000"/>
                          </a:solidFill>
                          <a:latin typeface="標楷體" pitchFamily="65" charset="-120"/>
                          <a:ea typeface="標楷體" pitchFamily="65" charset="-120"/>
                        </a:rPr>
                        <a:t>農業區、保護區</a:t>
                      </a:r>
                      <a:endParaRPr lang="zh-TW" altLang="en-US" sz="2800" b="1" dirty="0">
                        <a:solidFill>
                          <a:srgbClr val="FF0000"/>
                        </a:solidFill>
                        <a:latin typeface="標楷體" pitchFamily="65" charset="-120"/>
                        <a:ea typeface="標楷體" pitchFamily="65" charset="-120"/>
                      </a:endParaRPr>
                    </a:p>
                  </a:txBody>
                  <a:tcPr/>
                </a:tc>
                <a:tc>
                  <a:txBody>
                    <a:bodyPr/>
                    <a:lstStyle/>
                    <a:p>
                      <a:pPr algn="ctr"/>
                      <a:endParaRPr lang="zh-TW" altLang="en-US" sz="2800" b="1" dirty="0">
                        <a:latin typeface="標楷體" pitchFamily="65" charset="-120"/>
                        <a:ea typeface="標楷體" pitchFamily="65" charset="-120"/>
                      </a:endParaRPr>
                    </a:p>
                  </a:txBody>
                  <a:tcPr/>
                </a:tc>
                <a:tc>
                  <a:txBody>
                    <a:bodyPr/>
                    <a:lstStyle/>
                    <a:p>
                      <a:pPr algn="ctr"/>
                      <a:r>
                        <a:rPr lang="zh-TW" altLang="en-US" sz="2800" b="1" dirty="0" smtClean="0">
                          <a:solidFill>
                            <a:srgbClr val="FF0000"/>
                          </a:solidFill>
                          <a:latin typeface="標楷體" pitchFamily="65" charset="-120"/>
                          <a:ea typeface="標楷體" pitchFamily="65" charset="-120"/>
                        </a:rPr>
                        <a:t>田、旱</a:t>
                      </a:r>
                      <a:endParaRPr lang="zh-TW" altLang="en-US" sz="2800" b="1" dirty="0">
                        <a:solidFill>
                          <a:srgbClr val="FF0000"/>
                        </a:solidFill>
                        <a:latin typeface="標楷體" pitchFamily="65" charset="-120"/>
                        <a:ea typeface="標楷體" pitchFamily="65" charset="-120"/>
                      </a:endParaRPr>
                    </a:p>
                  </a:txBody>
                  <a:tcPr/>
                </a:tc>
              </a:tr>
              <a:tr h="691277">
                <a:tc>
                  <a:txBody>
                    <a:bodyPr/>
                    <a:lstStyle/>
                    <a:p>
                      <a:pPr algn="ctr"/>
                      <a:r>
                        <a:rPr lang="zh-TW" altLang="en-US" sz="2800" b="1" dirty="0" smtClean="0">
                          <a:latin typeface="標楷體" pitchFamily="65" charset="-120"/>
                          <a:ea typeface="標楷體" pitchFamily="65" charset="-120"/>
                        </a:rPr>
                        <a:t>非都</a:t>
                      </a:r>
                      <a:endParaRPr lang="zh-TW" altLang="en-US" sz="2800" b="1" dirty="0">
                        <a:latin typeface="標楷體" pitchFamily="65" charset="-120"/>
                        <a:ea typeface="標楷體" pitchFamily="65" charset="-120"/>
                      </a:endParaRPr>
                    </a:p>
                  </a:txBody>
                  <a:tcPr/>
                </a:tc>
                <a:tc>
                  <a:txBody>
                    <a:bodyPr/>
                    <a:lstStyle/>
                    <a:p>
                      <a:pPr algn="ctr"/>
                      <a:endParaRPr lang="zh-TW" altLang="en-US" sz="2800" b="1" dirty="0">
                        <a:latin typeface="標楷體" pitchFamily="65" charset="-120"/>
                        <a:ea typeface="標楷體" pitchFamily="65" charset="-120"/>
                      </a:endParaRPr>
                    </a:p>
                  </a:txBody>
                  <a:tcPr/>
                </a:tc>
                <a:tc>
                  <a:txBody>
                    <a:bodyPr/>
                    <a:lstStyle/>
                    <a:p>
                      <a:pPr algn="ctr"/>
                      <a:endParaRPr lang="zh-TW" altLang="en-US" sz="2800" b="1" dirty="0">
                        <a:latin typeface="標楷體" pitchFamily="65" charset="-120"/>
                        <a:ea typeface="標楷體" pitchFamily="65" charset="-120"/>
                      </a:endParaRPr>
                    </a:p>
                  </a:txBody>
                  <a:tcPr/>
                </a:tc>
                <a:tc>
                  <a:txBody>
                    <a:bodyPr/>
                    <a:lstStyle/>
                    <a:p>
                      <a:pPr algn="ctr"/>
                      <a:r>
                        <a:rPr lang="zh-TW" altLang="en-US" sz="2800" b="1" dirty="0" smtClean="0">
                          <a:latin typeface="標楷體" pitchFamily="65" charset="-120"/>
                          <a:ea typeface="標楷體" pitchFamily="65" charset="-120"/>
                        </a:rPr>
                        <a:t>田、旱</a:t>
                      </a:r>
                      <a:endParaRPr lang="zh-TW" altLang="en-US" sz="2800" b="1" dirty="0">
                        <a:latin typeface="標楷體" pitchFamily="65" charset="-120"/>
                        <a:ea typeface="標楷體" pitchFamily="65" charset="-120"/>
                      </a:endParaRPr>
                    </a:p>
                  </a:txBody>
                  <a:tcPr/>
                </a:tc>
              </a:tr>
              <a:tr h="691277">
                <a:tc>
                  <a:txBody>
                    <a:bodyPr/>
                    <a:lstStyle/>
                    <a:p>
                      <a:pPr algn="ctr"/>
                      <a:r>
                        <a:rPr lang="zh-TW" altLang="en-US" sz="2800" b="1" dirty="0" smtClean="0">
                          <a:latin typeface="標楷體" pitchFamily="65" charset="-120"/>
                          <a:ea typeface="標楷體" pitchFamily="65" charset="-120"/>
                        </a:rPr>
                        <a:t>國家公園</a:t>
                      </a:r>
                      <a:endParaRPr lang="zh-TW" altLang="en-US" sz="2800" b="1" dirty="0">
                        <a:latin typeface="標楷體" pitchFamily="65" charset="-120"/>
                        <a:ea typeface="標楷體" pitchFamily="65" charset="-120"/>
                      </a:endParaRPr>
                    </a:p>
                  </a:txBody>
                  <a:tcPr/>
                </a:tc>
                <a:tc gridSpan="3">
                  <a:txBody>
                    <a:bodyPr/>
                    <a:lstStyle/>
                    <a:p>
                      <a:pPr algn="ctr"/>
                      <a:r>
                        <a:rPr lang="zh-TW" altLang="en-US" sz="2800" b="1" dirty="0" smtClean="0">
                          <a:latin typeface="標楷體" pitchFamily="65" charset="-120"/>
                          <a:ea typeface="標楷體" pitchFamily="65" charset="-120"/>
                        </a:rPr>
                        <a:t>依國家公園法劃定者</a:t>
                      </a:r>
                      <a:endParaRPr lang="zh-TW" altLang="en-US" sz="2800" b="1" dirty="0">
                        <a:latin typeface="標楷體" pitchFamily="65" charset="-120"/>
                        <a:ea typeface="標楷體" pitchFamily="65" charset="-120"/>
                      </a:endParaRPr>
                    </a:p>
                  </a:txBody>
                  <a:tcPr/>
                </a:tc>
                <a:tc hMerge="1">
                  <a:txBody>
                    <a:bodyPr/>
                    <a:lstStyle/>
                    <a:p>
                      <a:endParaRPr lang="zh-TW" altLang="en-US"/>
                    </a:p>
                  </a:txBody>
                  <a:tcPr/>
                </a:tc>
                <a:tc hMerge="1">
                  <a:txBody>
                    <a:bodyPr/>
                    <a:lstStyle/>
                    <a:p>
                      <a:endParaRPr lang="zh-TW" altLang="en-US" dirty="0"/>
                    </a:p>
                  </a:txBody>
                  <a:tcPr/>
                </a:tc>
              </a:tr>
            </a:tbl>
          </a:graphicData>
        </a:graphic>
      </p:graphicFrame>
      <p:sp>
        <p:nvSpPr>
          <p:cNvPr id="5" name="投影片編號版面配置區 4"/>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23</a:t>
            </a:fld>
            <a:endParaRPr lang="zh-TW" altLang="en-US">
              <a:solidFill>
                <a:srgbClr val="04617B">
                  <a:shade val="90000"/>
                </a:srgbClr>
              </a:solidFill>
            </a:endParaRPr>
          </a:p>
        </p:txBody>
      </p:sp>
    </p:spTree>
    <p:extLst>
      <p:ext uri="{BB962C8B-B14F-4D97-AF65-F5344CB8AC3E}">
        <p14:creationId xmlns:p14="http://schemas.microsoft.com/office/powerpoint/2010/main" val="3505675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836712"/>
            <a:ext cx="7772400" cy="5688632"/>
          </a:xfrm>
        </p:spPr>
        <p:txBody>
          <a:bodyPr/>
          <a:lstStyle/>
          <a:p>
            <a:pPr marL="0" indent="0">
              <a:buNone/>
            </a:pPr>
            <a:r>
              <a:rPr lang="zh-TW" altLang="en-US" sz="3200" b="1" dirty="0" smtClean="0">
                <a:solidFill>
                  <a:schemeClr val="tx1"/>
                </a:solidFill>
                <a:latin typeface="標楷體" pitchFamily="65" charset="-120"/>
                <a:ea typeface="標楷體" pitchFamily="65" charset="-120"/>
                <a:sym typeface="Wingdings"/>
              </a:rPr>
              <a:t></a:t>
            </a:r>
            <a:r>
              <a:rPr lang="zh-TW" altLang="en-US" sz="3200" b="1" dirty="0" smtClean="0">
                <a:solidFill>
                  <a:schemeClr val="tx1"/>
                </a:solidFill>
                <a:latin typeface="標楷體" pitchFamily="65" charset="-120"/>
                <a:ea typeface="標楷體" pitchFamily="65" charset="-120"/>
              </a:rPr>
              <a:t>農業</a:t>
            </a:r>
            <a:r>
              <a:rPr lang="zh-TW" altLang="en-US" sz="3200" b="1" dirty="0">
                <a:solidFill>
                  <a:schemeClr val="tx1"/>
                </a:solidFill>
                <a:latin typeface="標楷體" pitchFamily="65" charset="-120"/>
                <a:ea typeface="標楷體" pitchFamily="65" charset="-120"/>
              </a:rPr>
              <a:t>發展條例第</a:t>
            </a:r>
            <a:r>
              <a:rPr lang="en-US" altLang="zh-TW" sz="3200" b="1" dirty="0">
                <a:solidFill>
                  <a:schemeClr val="tx1"/>
                </a:solidFill>
                <a:latin typeface="標楷體" pitchFamily="65" charset="-120"/>
                <a:ea typeface="標楷體" pitchFamily="65" charset="-120"/>
              </a:rPr>
              <a:t>18</a:t>
            </a:r>
            <a:r>
              <a:rPr lang="zh-TW" altLang="en-US" sz="3200" b="1" dirty="0">
                <a:solidFill>
                  <a:schemeClr val="tx1"/>
                </a:solidFill>
                <a:latin typeface="標楷體" pitchFamily="65" charset="-120"/>
                <a:ea typeface="標楷體" pitchFamily="65" charset="-120"/>
              </a:rPr>
              <a:t>條第三</a:t>
            </a:r>
            <a:r>
              <a:rPr lang="zh-TW" altLang="en-US" sz="3200" b="1" dirty="0" smtClean="0">
                <a:solidFill>
                  <a:schemeClr val="tx1"/>
                </a:solidFill>
                <a:latin typeface="標楷體" pitchFamily="65" charset="-120"/>
                <a:ea typeface="標楷體" pitchFamily="65" charset="-120"/>
              </a:rPr>
              <a:t>項</a:t>
            </a:r>
            <a:r>
              <a:rPr lang="en-US" altLang="zh-TW" sz="4000" b="1" dirty="0" smtClean="0">
                <a:solidFill>
                  <a:srgbClr val="FF0000"/>
                </a:solidFill>
                <a:latin typeface="標楷體" pitchFamily="65" charset="-120"/>
                <a:ea typeface="標楷體" pitchFamily="65" charset="-120"/>
              </a:rPr>
              <a:t>(</a:t>
            </a:r>
            <a:r>
              <a:rPr lang="zh-TW" altLang="en-US" sz="4000" b="1" dirty="0" smtClean="0">
                <a:solidFill>
                  <a:srgbClr val="FF0000"/>
                </a:solidFill>
                <a:latin typeface="標楷體" pitchFamily="65" charset="-120"/>
                <a:ea typeface="標楷體" pitchFamily="65" charset="-120"/>
              </a:rPr>
              <a:t>老農</a:t>
            </a:r>
            <a:r>
              <a:rPr lang="en-US" altLang="zh-TW" sz="4000" b="1" dirty="0" smtClean="0">
                <a:solidFill>
                  <a:srgbClr val="FF0000"/>
                </a:solidFill>
                <a:latin typeface="標楷體" pitchFamily="65" charset="-120"/>
                <a:ea typeface="標楷體" pitchFamily="65" charset="-120"/>
              </a:rPr>
              <a:t>)</a:t>
            </a:r>
            <a:endParaRPr lang="en-US" altLang="zh-TW" sz="3200" b="1" dirty="0">
              <a:solidFill>
                <a:srgbClr val="FF0000"/>
              </a:solidFill>
              <a:latin typeface="標楷體" pitchFamily="65" charset="-120"/>
              <a:ea typeface="標楷體" pitchFamily="65" charset="-120"/>
            </a:endParaRPr>
          </a:p>
          <a:p>
            <a:pPr marL="0" indent="0">
              <a:buNone/>
            </a:pPr>
            <a:endParaRPr lang="en-US" altLang="zh-TW" sz="800" dirty="0" smtClean="0">
              <a:solidFill>
                <a:schemeClr val="tx1"/>
              </a:solidFill>
              <a:latin typeface="標楷體" pitchFamily="65" charset="-120"/>
              <a:ea typeface="標楷體" pitchFamily="65" charset="-120"/>
            </a:endParaRPr>
          </a:p>
          <a:p>
            <a:pPr marL="0" indent="0">
              <a:buNone/>
            </a:pPr>
            <a:endParaRPr lang="zh-TW" altLang="en-US" sz="800" b="1" dirty="0">
              <a:solidFill>
                <a:schemeClr val="tx1"/>
              </a:solidFill>
              <a:latin typeface="標楷體" pitchFamily="65" charset="-120"/>
              <a:ea typeface="標楷體" pitchFamily="65" charset="-120"/>
            </a:endParaRPr>
          </a:p>
          <a:p>
            <a:pPr marL="0" indent="0">
              <a:buNone/>
            </a:pPr>
            <a:r>
              <a:rPr lang="zh-TW" altLang="en-US" sz="3000" b="1" dirty="0">
                <a:solidFill>
                  <a:schemeClr val="tx1"/>
                </a:solidFill>
                <a:latin typeface="標楷體" pitchFamily="65" charset="-120"/>
                <a:ea typeface="標楷體" pitchFamily="65" charset="-120"/>
              </a:rPr>
              <a:t>本條例中華民國八十九年一月四日修正施行前共有耕地，而於本條例</a:t>
            </a:r>
            <a:r>
              <a:rPr lang="zh-TW" altLang="en-US" sz="3000" b="1" dirty="0" smtClean="0">
                <a:solidFill>
                  <a:schemeClr val="tx1"/>
                </a:solidFill>
                <a:latin typeface="標楷體" pitchFamily="65" charset="-120"/>
                <a:ea typeface="標楷體" pitchFamily="65" charset="-120"/>
              </a:rPr>
              <a:t>中華民國</a:t>
            </a:r>
            <a:r>
              <a:rPr lang="zh-TW" altLang="en-US" sz="3000" b="1" dirty="0">
                <a:solidFill>
                  <a:schemeClr val="tx1"/>
                </a:solidFill>
                <a:latin typeface="標楷體" pitchFamily="65" charset="-120"/>
                <a:ea typeface="標楷體" pitchFamily="65" charset="-120"/>
              </a:rPr>
              <a:t>八十九年一月四日</a:t>
            </a:r>
            <a:r>
              <a:rPr lang="zh-TW" altLang="en-US" sz="3200" b="1" dirty="0">
                <a:solidFill>
                  <a:srgbClr val="FF0000"/>
                </a:solidFill>
                <a:latin typeface="標楷體" pitchFamily="65" charset="-120"/>
                <a:ea typeface="標楷體" pitchFamily="65" charset="-120"/>
              </a:rPr>
              <a:t>修正施行後分割為單獨所有，且無自用農舍而需</a:t>
            </a:r>
            <a:r>
              <a:rPr lang="zh-TW" altLang="en-US" sz="3200" b="1" dirty="0" smtClean="0">
                <a:solidFill>
                  <a:srgbClr val="FF0000"/>
                </a:solidFill>
                <a:latin typeface="標楷體" pitchFamily="65" charset="-120"/>
                <a:ea typeface="標楷體" pitchFamily="65" charset="-120"/>
              </a:rPr>
              <a:t>興建</a:t>
            </a:r>
            <a:r>
              <a:rPr lang="zh-TW" altLang="en-US" sz="3200" b="1" dirty="0">
                <a:solidFill>
                  <a:srgbClr val="FF0000"/>
                </a:solidFill>
                <a:latin typeface="標楷體" pitchFamily="65" charset="-120"/>
                <a:ea typeface="標楷體" pitchFamily="65" charset="-120"/>
              </a:rPr>
              <a:t>者</a:t>
            </a:r>
            <a:r>
              <a:rPr lang="zh-TW" altLang="en-US" sz="3000" b="1" dirty="0">
                <a:solidFill>
                  <a:schemeClr val="tx1"/>
                </a:solidFill>
                <a:latin typeface="標楷體" pitchFamily="65" charset="-120"/>
                <a:ea typeface="標楷體" pitchFamily="65" charset="-120"/>
              </a:rPr>
              <a:t>，亦同</a:t>
            </a:r>
            <a:r>
              <a:rPr lang="zh-TW" altLang="en-US" sz="3000" b="1" dirty="0" smtClean="0">
                <a:solidFill>
                  <a:schemeClr val="tx1"/>
                </a:solidFill>
                <a:latin typeface="標楷體" pitchFamily="65" charset="-120"/>
                <a:ea typeface="標楷體" pitchFamily="65" charset="-120"/>
              </a:rPr>
              <a:t>。</a:t>
            </a:r>
            <a:r>
              <a:rPr lang="en-US" altLang="zh-TW" sz="3000" b="1" dirty="0" smtClean="0">
                <a:solidFill>
                  <a:schemeClr val="tx1"/>
                </a:solidFill>
                <a:latin typeface="標楷體" pitchFamily="65" charset="-120"/>
                <a:ea typeface="標楷體" pitchFamily="65" charset="-120"/>
              </a:rPr>
              <a:t>(</a:t>
            </a:r>
            <a:r>
              <a:rPr lang="zh-TW" altLang="en-US" sz="3000" b="1" dirty="0" smtClean="0">
                <a:solidFill>
                  <a:schemeClr val="tx1"/>
                </a:solidFill>
                <a:latin typeface="標楷體" pitchFamily="65" charset="-120"/>
                <a:ea typeface="標楷體" pitchFamily="65" charset="-120"/>
              </a:rPr>
              <a:t>即為老農</a:t>
            </a:r>
            <a:r>
              <a:rPr lang="en-US" altLang="zh-TW" sz="3000" b="1" dirty="0" smtClean="0">
                <a:solidFill>
                  <a:schemeClr val="tx1"/>
                </a:solidFill>
                <a:latin typeface="標楷體" pitchFamily="65" charset="-120"/>
                <a:ea typeface="標楷體" pitchFamily="65" charset="-120"/>
              </a:rPr>
              <a:t>)</a:t>
            </a:r>
          </a:p>
          <a:p>
            <a:pPr marL="0" indent="0">
              <a:buNone/>
            </a:pPr>
            <a:endParaRPr lang="en-US" altLang="zh-TW" sz="3000" b="1" dirty="0">
              <a:solidFill>
                <a:schemeClr val="tx1"/>
              </a:solidFill>
              <a:latin typeface="標楷體" pitchFamily="65" charset="-120"/>
              <a:ea typeface="標楷體" pitchFamily="65" charset="-120"/>
            </a:endParaRPr>
          </a:p>
          <a:p>
            <a:pPr marL="0" indent="0">
              <a:buNone/>
            </a:pPr>
            <a:r>
              <a:rPr lang="en-US" altLang="zh-TW" sz="3000" b="1" dirty="0" smtClean="0">
                <a:solidFill>
                  <a:srgbClr val="FF0000"/>
                </a:solidFill>
                <a:latin typeface="標楷體" pitchFamily="65" charset="-120"/>
                <a:ea typeface="標楷體" pitchFamily="65" charset="-120"/>
              </a:rPr>
              <a:t>92</a:t>
            </a:r>
            <a:r>
              <a:rPr lang="zh-TW" altLang="en-US" sz="3000" b="1" dirty="0" smtClean="0">
                <a:solidFill>
                  <a:srgbClr val="FF0000"/>
                </a:solidFill>
                <a:latin typeface="標楷體" pitchFamily="65" charset="-120"/>
                <a:ea typeface="標楷體" pitchFamily="65" charset="-120"/>
              </a:rPr>
              <a:t>年</a:t>
            </a:r>
            <a:r>
              <a:rPr lang="en-US" altLang="zh-TW" sz="3000" b="1" dirty="0" smtClean="0">
                <a:solidFill>
                  <a:srgbClr val="FF0000"/>
                </a:solidFill>
                <a:latin typeface="標楷體" pitchFamily="65" charset="-120"/>
                <a:ea typeface="標楷體" pitchFamily="65" charset="-120"/>
              </a:rPr>
              <a:t>2</a:t>
            </a:r>
            <a:r>
              <a:rPr lang="zh-TW" altLang="en-US" sz="3000" b="1" dirty="0" smtClean="0">
                <a:solidFill>
                  <a:srgbClr val="FF0000"/>
                </a:solidFill>
                <a:latin typeface="標楷體" pitchFamily="65" charset="-120"/>
                <a:ea typeface="標楷體" pitchFamily="65" charset="-120"/>
              </a:rPr>
              <a:t>月</a:t>
            </a:r>
            <a:r>
              <a:rPr lang="en-US" altLang="zh-TW" sz="3000" b="1" dirty="0" smtClean="0">
                <a:solidFill>
                  <a:srgbClr val="FF0000"/>
                </a:solidFill>
                <a:latin typeface="標楷體" pitchFamily="65" charset="-120"/>
                <a:ea typeface="標楷體" pitchFamily="65" charset="-120"/>
              </a:rPr>
              <a:t>7</a:t>
            </a:r>
            <a:r>
              <a:rPr lang="zh-TW" altLang="en-US" sz="3000" b="1" dirty="0" smtClean="0">
                <a:solidFill>
                  <a:srgbClr val="FF0000"/>
                </a:solidFill>
                <a:latin typeface="標楷體" pitchFamily="65" charset="-120"/>
                <a:ea typeface="標楷體" pitchFamily="65" charset="-120"/>
              </a:rPr>
              <a:t>日後原都內農業區、保護區共有田、旱地目者，辦分割為單獨所有者為新農</a:t>
            </a:r>
            <a:r>
              <a:rPr lang="zh-TW" altLang="en-US" sz="3000" b="1" dirty="0" smtClean="0">
                <a:solidFill>
                  <a:schemeClr val="tx1"/>
                </a:solidFill>
                <a:latin typeface="標楷體" pitchFamily="65" charset="-120"/>
                <a:ea typeface="標楷體" pitchFamily="65" charset="-120"/>
              </a:rPr>
              <a:t>。</a:t>
            </a:r>
            <a:endParaRPr lang="en-US" altLang="zh-TW" sz="3000" b="1" dirty="0" smtClean="0">
              <a:solidFill>
                <a:schemeClr val="tx1"/>
              </a:solidFill>
              <a:latin typeface="標楷體" pitchFamily="65" charset="-120"/>
              <a:ea typeface="標楷體" pitchFamily="65" charset="-120"/>
            </a:endParaRPr>
          </a:p>
          <a:p>
            <a:pPr marL="0" indent="0">
              <a:buNone/>
            </a:pPr>
            <a:r>
              <a:rPr lang="en-US" altLang="zh-TW" sz="4000" b="1" dirty="0" smtClean="0">
                <a:solidFill>
                  <a:schemeClr val="tx1"/>
                </a:solidFill>
                <a:latin typeface="標楷體" pitchFamily="65" charset="-120"/>
                <a:ea typeface="標楷體" pitchFamily="65" charset="-120"/>
              </a:rPr>
              <a:t>(</a:t>
            </a:r>
            <a:r>
              <a:rPr lang="zh-TW" altLang="en-US" sz="4000" b="1" dirty="0" smtClean="0">
                <a:solidFill>
                  <a:schemeClr val="tx1"/>
                </a:solidFill>
                <a:latin typeface="標楷體" pitchFamily="65" charset="-120"/>
                <a:ea typeface="標楷體" pitchFamily="65" charset="-120"/>
              </a:rPr>
              <a:t>非耕地</a:t>
            </a:r>
            <a:r>
              <a:rPr lang="en-US" altLang="zh-TW" sz="4000" b="1" dirty="0" smtClean="0">
                <a:solidFill>
                  <a:schemeClr val="tx1"/>
                </a:solidFill>
                <a:latin typeface="標楷體" pitchFamily="65" charset="-120"/>
                <a:ea typeface="標楷體" pitchFamily="65" charset="-120"/>
              </a:rPr>
              <a:t>)  </a:t>
            </a:r>
            <a:r>
              <a:rPr lang="zh-TW" altLang="en-US" sz="4000" b="1" dirty="0" smtClean="0">
                <a:solidFill>
                  <a:schemeClr val="tx1"/>
                </a:solidFill>
                <a:latin typeface="標楷體" pitchFamily="65" charset="-120"/>
                <a:ea typeface="標楷體" pitchFamily="65" charset="-120"/>
                <a:hlinkClick r:id="rId3" action="ppaction://hlinkfile"/>
              </a:rPr>
              <a:t>例</a:t>
            </a:r>
            <a:endParaRPr lang="zh-TW" altLang="en-US" sz="4000" b="1" dirty="0">
              <a:solidFill>
                <a:schemeClr val="tx1"/>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24</a:t>
            </a:fld>
            <a:endParaRPr lang="zh-TW" altLang="en-US">
              <a:solidFill>
                <a:srgbClr val="04617B">
                  <a:shade val="90000"/>
                </a:srgbClr>
              </a:solidFill>
            </a:endParaRPr>
          </a:p>
        </p:txBody>
      </p:sp>
    </p:spTree>
    <p:extLst>
      <p:ext uri="{BB962C8B-B14F-4D97-AF65-F5344CB8AC3E}">
        <p14:creationId xmlns:p14="http://schemas.microsoft.com/office/powerpoint/2010/main" val="6099992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60648"/>
            <a:ext cx="8229600" cy="1143000"/>
          </a:xfrm>
        </p:spPr>
        <p:txBody>
          <a:bodyPr>
            <a:normAutofit fontScale="90000"/>
          </a:bodyPr>
          <a:lstStyle/>
          <a:p>
            <a:r>
              <a:rPr lang="en-US" altLang="zh-TW" b="1" dirty="0" smtClean="0">
                <a:solidFill>
                  <a:schemeClr val="tx1"/>
                </a:solidFill>
                <a:latin typeface="標楷體" pitchFamily="65" charset="-120"/>
                <a:ea typeface="標楷體" pitchFamily="65" charset="-120"/>
              </a:rPr>
              <a:t>(</a:t>
            </a:r>
            <a:r>
              <a:rPr lang="zh-TW" altLang="en-US" b="1" dirty="0" smtClean="0">
                <a:solidFill>
                  <a:schemeClr val="tx1"/>
                </a:solidFill>
                <a:latin typeface="標楷體" pitchFamily="65" charset="-120"/>
                <a:ea typeface="標楷體" pitchFamily="65" charset="-120"/>
              </a:rPr>
              <a:t>三</a:t>
            </a:r>
            <a:r>
              <a:rPr lang="en-US" altLang="zh-TW" b="1" dirty="0" smtClean="0">
                <a:solidFill>
                  <a:schemeClr val="tx1"/>
                </a:solidFill>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rPr>
              <a:t>農業用地</a:t>
            </a:r>
            <a:r>
              <a:rPr lang="en-US" altLang="zh-TW" b="1" dirty="0" smtClean="0">
                <a:solidFill>
                  <a:schemeClr val="tx1"/>
                </a:solidFill>
                <a:latin typeface="標楷體" pitchFamily="65" charset="-120"/>
                <a:ea typeface="標楷體" pitchFamily="65" charset="-120"/>
              </a:rPr>
              <a:t>(</a:t>
            </a:r>
            <a:r>
              <a:rPr lang="zh-TW" altLang="en-US" b="1" dirty="0" smtClean="0">
                <a:solidFill>
                  <a:schemeClr val="tx1"/>
                </a:solidFill>
                <a:latin typeface="標楷體" pitchFamily="65" charset="-120"/>
                <a:ea typeface="標楷體" pitchFamily="65" charset="-120"/>
              </a:rPr>
              <a:t>指供</a:t>
            </a:r>
            <a:r>
              <a:rPr lang="zh-TW" altLang="en-US" b="1" dirty="0" smtClean="0">
                <a:solidFill>
                  <a:srgbClr val="FF0000"/>
                </a:solidFill>
                <a:latin typeface="標楷體" pitchFamily="65" charset="-120"/>
                <a:ea typeface="標楷體" pitchFamily="65" charset="-120"/>
              </a:rPr>
              <a:t>使用之用途</a:t>
            </a:r>
            <a:r>
              <a:rPr lang="en-US" altLang="zh-TW" b="1" dirty="0" smtClean="0">
                <a:solidFill>
                  <a:schemeClr val="tx1"/>
                </a:solidFill>
                <a:latin typeface="標楷體" pitchFamily="65" charset="-120"/>
                <a:ea typeface="標楷體" pitchFamily="65" charset="-120"/>
              </a:rPr>
              <a:t>)</a:t>
            </a:r>
            <a:endParaRPr lang="zh-TW" altLang="en-US"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539552" y="1447800"/>
            <a:ext cx="8147248" cy="4572000"/>
          </a:xfrm>
        </p:spPr>
        <p:txBody>
          <a:bodyPr>
            <a:normAutofit fontScale="40000" lnSpcReduction="20000"/>
          </a:bodyPr>
          <a:lstStyle/>
          <a:p>
            <a:pPr marL="45720" indent="0">
              <a:buNone/>
            </a:pPr>
            <a:r>
              <a:rPr lang="zh-TW" altLang="en-US" sz="5800" b="1" dirty="0" smtClean="0">
                <a:latin typeface="標楷體" pitchFamily="65" charset="-120"/>
                <a:ea typeface="標楷體" pitchFamily="65" charset="-120"/>
                <a:sym typeface="Wingdings"/>
              </a:rPr>
              <a:t></a:t>
            </a:r>
            <a:r>
              <a:rPr lang="zh-TW" altLang="en-US" sz="8000" b="1" dirty="0" smtClean="0">
                <a:latin typeface="標楷體" pitchFamily="65" charset="-120"/>
                <a:ea typeface="標楷體" pitchFamily="65" charset="-120"/>
                <a:sym typeface="Wingdings"/>
              </a:rPr>
              <a:t>參考</a:t>
            </a:r>
            <a:r>
              <a:rPr lang="zh-TW" altLang="en-US" sz="8000" b="1" dirty="0" smtClean="0">
                <a:latin typeface="標楷體" pitchFamily="65" charset="-120"/>
                <a:ea typeface="標楷體" pitchFamily="65" charset="-120"/>
              </a:rPr>
              <a:t>：農業發展條例第三條第十款</a:t>
            </a:r>
            <a:endParaRPr lang="en-US" altLang="zh-TW" sz="5800" b="1" dirty="0">
              <a:latin typeface="標楷體" pitchFamily="65" charset="-120"/>
              <a:ea typeface="標楷體" pitchFamily="65" charset="-120"/>
            </a:endParaRPr>
          </a:p>
          <a:p>
            <a:pPr marL="45720" indent="0">
              <a:buNone/>
            </a:pPr>
            <a:r>
              <a:rPr lang="zh-TW" altLang="en-US" sz="8000" b="1" dirty="0" smtClean="0">
                <a:latin typeface="標楷體" pitchFamily="65" charset="-120"/>
                <a:ea typeface="標楷體" pitchFamily="65" charset="-120"/>
              </a:rPr>
              <a:t>農業</a:t>
            </a:r>
            <a:r>
              <a:rPr lang="zh-TW" altLang="en-US" sz="8000" b="1" dirty="0">
                <a:latin typeface="標楷體" pitchFamily="65" charset="-120"/>
                <a:ea typeface="標楷體" pitchFamily="65" charset="-120"/>
              </a:rPr>
              <a:t>用地</a:t>
            </a:r>
            <a:r>
              <a:rPr lang="zh-TW" altLang="en-US" sz="5100" b="1" dirty="0">
                <a:latin typeface="標楷體" pitchFamily="65" charset="-120"/>
                <a:ea typeface="標楷體" pitchFamily="65" charset="-120"/>
              </a:rPr>
              <a:t>：</a:t>
            </a:r>
            <a:r>
              <a:rPr lang="zh-TW" altLang="en-US" sz="5100" b="1" dirty="0">
                <a:solidFill>
                  <a:srgbClr val="FF0000"/>
                </a:solidFill>
                <a:latin typeface="標楷體" pitchFamily="65" charset="-120"/>
                <a:ea typeface="標楷體" pitchFamily="65" charset="-120"/>
              </a:rPr>
              <a:t>指</a:t>
            </a:r>
            <a:r>
              <a:rPr lang="zh-TW" altLang="en-US" sz="8000" b="1" dirty="0">
                <a:solidFill>
                  <a:srgbClr val="FF0000"/>
                </a:solidFill>
                <a:latin typeface="標楷體" pitchFamily="65" charset="-120"/>
                <a:ea typeface="標楷體" pitchFamily="65" charset="-120"/>
              </a:rPr>
              <a:t>非都市土地</a:t>
            </a:r>
            <a:r>
              <a:rPr lang="zh-TW" altLang="en-US" sz="7000" b="1" dirty="0">
                <a:solidFill>
                  <a:srgbClr val="FF0000"/>
                </a:solidFill>
                <a:latin typeface="標楷體" pitchFamily="65" charset="-120"/>
                <a:ea typeface="標楷體" pitchFamily="65" charset="-120"/>
              </a:rPr>
              <a:t>或</a:t>
            </a:r>
            <a:r>
              <a:rPr lang="zh-TW" altLang="en-US" sz="8000" b="1" dirty="0">
                <a:solidFill>
                  <a:srgbClr val="FF0000"/>
                </a:solidFill>
                <a:latin typeface="標楷體" pitchFamily="65" charset="-120"/>
                <a:ea typeface="標楷體" pitchFamily="65" charset="-120"/>
              </a:rPr>
              <a:t>都市土地農業區</a:t>
            </a:r>
            <a:r>
              <a:rPr lang="zh-TW" altLang="en-US" sz="5100" b="1" dirty="0">
                <a:solidFill>
                  <a:srgbClr val="FF0000"/>
                </a:solidFill>
                <a:latin typeface="標楷體" pitchFamily="65" charset="-120"/>
                <a:ea typeface="標楷體" pitchFamily="65" charset="-120"/>
              </a:rPr>
              <a:t>、</a:t>
            </a:r>
            <a:r>
              <a:rPr lang="zh-TW" altLang="en-US" sz="7600" b="1" dirty="0">
                <a:solidFill>
                  <a:srgbClr val="FF0000"/>
                </a:solidFill>
                <a:latin typeface="標楷體" pitchFamily="65" charset="-120"/>
                <a:ea typeface="標楷體" pitchFamily="65" charset="-120"/>
              </a:rPr>
              <a:t>保護區範圍內</a:t>
            </a:r>
            <a:r>
              <a:rPr lang="zh-TW" altLang="en-US" sz="5100" b="1" dirty="0">
                <a:latin typeface="標楷體" pitchFamily="65" charset="-120"/>
                <a:ea typeface="標楷體" pitchFamily="65" charset="-120"/>
              </a:rPr>
              <a:t>，</a:t>
            </a:r>
            <a:r>
              <a:rPr lang="zh-TW" altLang="en-US" sz="7300" b="1" dirty="0">
                <a:latin typeface="標楷體" pitchFamily="65" charset="-120"/>
                <a:ea typeface="標楷體" pitchFamily="65" charset="-120"/>
              </a:rPr>
              <a:t>依法</a:t>
            </a:r>
            <a:r>
              <a:rPr lang="zh-TW" altLang="en-US" sz="7300" b="1" dirty="0" smtClean="0">
                <a:latin typeface="標楷體" pitchFamily="65" charset="-120"/>
                <a:ea typeface="標楷體" pitchFamily="65" charset="-120"/>
              </a:rPr>
              <a:t>供下列</a:t>
            </a:r>
            <a:r>
              <a:rPr lang="zh-TW" altLang="en-US" sz="7300" b="1" dirty="0">
                <a:latin typeface="標楷體" pitchFamily="65" charset="-120"/>
                <a:ea typeface="標楷體" pitchFamily="65" charset="-120"/>
              </a:rPr>
              <a:t>使用之土地</a:t>
            </a:r>
            <a:r>
              <a:rPr lang="zh-TW" altLang="en-US" sz="5100" b="1" dirty="0" smtClean="0">
                <a:latin typeface="標楷體" pitchFamily="65" charset="-120"/>
                <a:ea typeface="標楷體" pitchFamily="65" charset="-120"/>
              </a:rPr>
              <a:t>：</a:t>
            </a:r>
            <a:endParaRPr lang="en-US" altLang="zh-TW" sz="5100" b="1" dirty="0" smtClean="0">
              <a:latin typeface="標楷體" pitchFamily="65" charset="-120"/>
              <a:ea typeface="標楷體" pitchFamily="65" charset="-120"/>
            </a:endParaRPr>
          </a:p>
          <a:p>
            <a:pPr marL="45720" indent="0">
              <a:buNone/>
            </a:pPr>
            <a:r>
              <a:rPr lang="zh-TW" altLang="en-US" sz="5100" b="1" dirty="0">
                <a:latin typeface="標楷體" pitchFamily="65" charset="-120"/>
                <a:ea typeface="標楷體" pitchFamily="65" charset="-120"/>
              </a:rPr>
              <a:t/>
            </a:r>
            <a:br>
              <a:rPr lang="zh-TW" altLang="en-US" sz="5100" b="1" dirty="0">
                <a:latin typeface="標楷體" pitchFamily="65" charset="-120"/>
                <a:ea typeface="標楷體" pitchFamily="65" charset="-120"/>
              </a:rPr>
            </a:br>
            <a:r>
              <a:rPr lang="en-US" altLang="zh-TW" sz="7000" b="1" dirty="0" smtClean="0">
                <a:latin typeface="標楷體" pitchFamily="65" charset="-120"/>
                <a:ea typeface="標楷體" pitchFamily="65" charset="-120"/>
              </a:rPr>
              <a:t>(</a:t>
            </a:r>
            <a:r>
              <a:rPr lang="en-US" altLang="zh-TW" sz="7000" b="1" dirty="0">
                <a:latin typeface="標楷體" pitchFamily="65" charset="-120"/>
                <a:ea typeface="標楷體" pitchFamily="65" charset="-120"/>
              </a:rPr>
              <a:t>1</a:t>
            </a:r>
            <a:r>
              <a:rPr lang="en-US" altLang="zh-TW" sz="7000" b="1" dirty="0" smtClean="0">
                <a:latin typeface="標楷體" pitchFamily="65" charset="-120"/>
                <a:ea typeface="標楷體" pitchFamily="65" charset="-120"/>
              </a:rPr>
              <a:t>) </a:t>
            </a:r>
            <a:r>
              <a:rPr lang="zh-TW" altLang="en-US" sz="7000" b="1" dirty="0">
                <a:latin typeface="標楷體" pitchFamily="65" charset="-120"/>
                <a:ea typeface="標楷體" pitchFamily="65" charset="-120"/>
              </a:rPr>
              <a:t>供農作、</a:t>
            </a:r>
            <a:r>
              <a:rPr lang="zh-TW" altLang="en-US" sz="7000" b="1" dirty="0">
                <a:solidFill>
                  <a:srgbClr val="FF0000"/>
                </a:solidFill>
                <a:latin typeface="標楷體" pitchFamily="65" charset="-120"/>
                <a:ea typeface="標楷體" pitchFamily="65" charset="-120"/>
              </a:rPr>
              <a:t>森林</a:t>
            </a:r>
            <a:r>
              <a:rPr lang="zh-TW" altLang="en-US" sz="7000" b="1" dirty="0">
                <a:latin typeface="標楷體" pitchFamily="65" charset="-120"/>
                <a:ea typeface="標楷體" pitchFamily="65" charset="-120"/>
              </a:rPr>
              <a:t>、養殖、</a:t>
            </a:r>
            <a:r>
              <a:rPr lang="zh-TW" altLang="en-US" sz="7000" b="1" dirty="0">
                <a:solidFill>
                  <a:srgbClr val="FF0000"/>
                </a:solidFill>
                <a:latin typeface="標楷體" pitchFamily="65" charset="-120"/>
                <a:ea typeface="標楷體" pitchFamily="65" charset="-120"/>
              </a:rPr>
              <a:t>畜牧</a:t>
            </a:r>
            <a:r>
              <a:rPr lang="zh-TW" altLang="en-US" sz="7000" b="1" dirty="0">
                <a:latin typeface="標楷體" pitchFamily="65" charset="-120"/>
                <a:ea typeface="標楷體" pitchFamily="65" charset="-120"/>
              </a:rPr>
              <a:t>及保育使用者。</a:t>
            </a:r>
            <a:br>
              <a:rPr lang="zh-TW" altLang="en-US" sz="7000" b="1" dirty="0">
                <a:latin typeface="標楷體" pitchFamily="65" charset="-120"/>
                <a:ea typeface="標楷體" pitchFamily="65" charset="-120"/>
              </a:rPr>
            </a:br>
            <a:r>
              <a:rPr lang="en-US" altLang="zh-TW" sz="7000" b="1" dirty="0" smtClean="0">
                <a:latin typeface="標楷體" pitchFamily="65" charset="-120"/>
                <a:ea typeface="標楷體" pitchFamily="65" charset="-120"/>
              </a:rPr>
              <a:t>(</a:t>
            </a:r>
            <a:r>
              <a:rPr lang="en-US" altLang="zh-TW" sz="7000" b="1" dirty="0">
                <a:latin typeface="標楷體" pitchFamily="65" charset="-120"/>
                <a:ea typeface="標楷體" pitchFamily="65" charset="-120"/>
              </a:rPr>
              <a:t>2</a:t>
            </a:r>
            <a:r>
              <a:rPr lang="en-US" altLang="zh-TW" sz="7000" b="1" dirty="0" smtClean="0">
                <a:latin typeface="標楷體" pitchFamily="65" charset="-120"/>
                <a:ea typeface="標楷體" pitchFamily="65" charset="-120"/>
              </a:rPr>
              <a:t>) </a:t>
            </a:r>
            <a:r>
              <a:rPr lang="zh-TW" altLang="en-US" sz="7000" b="1" dirty="0">
                <a:latin typeface="標楷體" pitchFamily="65" charset="-120"/>
                <a:ea typeface="標楷體" pitchFamily="65" charset="-120"/>
              </a:rPr>
              <a:t>供與農業經營不可分離之農舍、</a:t>
            </a:r>
            <a:r>
              <a:rPr lang="zh-TW" altLang="en-US" sz="7000" b="1" dirty="0">
                <a:solidFill>
                  <a:srgbClr val="FF0000"/>
                </a:solidFill>
                <a:latin typeface="標楷體" pitchFamily="65" charset="-120"/>
                <a:ea typeface="標楷體" pitchFamily="65" charset="-120"/>
              </a:rPr>
              <a:t>畜禽舍</a:t>
            </a:r>
            <a:r>
              <a:rPr lang="zh-TW" altLang="en-US" sz="7000" b="1" dirty="0" smtClean="0">
                <a:latin typeface="標楷體" pitchFamily="65" charset="-120"/>
                <a:ea typeface="標楷體" pitchFamily="65" charset="-120"/>
              </a:rPr>
              <a:t>、倉</a:t>
            </a:r>
            <a:endParaRPr lang="en-US" altLang="zh-TW" sz="7000" b="1" dirty="0" smtClean="0">
              <a:latin typeface="標楷體" pitchFamily="65" charset="-120"/>
              <a:ea typeface="標楷體" pitchFamily="65" charset="-120"/>
            </a:endParaRPr>
          </a:p>
          <a:p>
            <a:pPr marL="45720" indent="0">
              <a:buNone/>
            </a:pPr>
            <a:r>
              <a:rPr lang="en-US" altLang="zh-TW" sz="7000" b="1" dirty="0">
                <a:latin typeface="標楷體" pitchFamily="65" charset="-120"/>
                <a:ea typeface="標楷體" pitchFamily="65" charset="-120"/>
              </a:rPr>
              <a:t> </a:t>
            </a:r>
            <a:r>
              <a:rPr lang="en-US" altLang="zh-TW" sz="7000" b="1" dirty="0" smtClean="0">
                <a:latin typeface="標楷體" pitchFamily="65" charset="-120"/>
                <a:ea typeface="標楷體" pitchFamily="65" charset="-120"/>
              </a:rPr>
              <a:t>    </a:t>
            </a:r>
            <a:r>
              <a:rPr lang="zh-TW" altLang="en-US" sz="7000" b="1" dirty="0" smtClean="0">
                <a:latin typeface="標楷體" pitchFamily="65" charset="-120"/>
                <a:ea typeface="標楷體" pitchFamily="65" charset="-120"/>
              </a:rPr>
              <a:t>儲設備、</a:t>
            </a:r>
            <a:r>
              <a:rPr lang="zh-TW" altLang="en-US" sz="7000" b="1" dirty="0" smtClean="0">
                <a:solidFill>
                  <a:srgbClr val="FF0000"/>
                </a:solidFill>
                <a:latin typeface="標楷體" pitchFamily="65" charset="-120"/>
                <a:ea typeface="標楷體" pitchFamily="65" charset="-120"/>
              </a:rPr>
              <a:t>曬</a:t>
            </a:r>
            <a:r>
              <a:rPr lang="zh-TW" altLang="en-US" sz="7000" b="1" dirty="0">
                <a:solidFill>
                  <a:srgbClr val="FF0000"/>
                </a:solidFill>
                <a:latin typeface="標楷體" pitchFamily="65" charset="-120"/>
                <a:ea typeface="標楷體" pitchFamily="65" charset="-120"/>
              </a:rPr>
              <a:t>場、</a:t>
            </a:r>
            <a:r>
              <a:rPr lang="zh-TW" altLang="en-US" sz="7000" b="1" dirty="0">
                <a:latin typeface="標楷體" pitchFamily="65" charset="-120"/>
                <a:ea typeface="標楷體" pitchFamily="65" charset="-120"/>
              </a:rPr>
              <a:t>集</a:t>
            </a:r>
            <a:r>
              <a:rPr lang="zh-TW" altLang="en-US" sz="7000" b="1" dirty="0" smtClean="0">
                <a:latin typeface="標楷體" pitchFamily="65" charset="-120"/>
                <a:ea typeface="標楷體" pitchFamily="65" charset="-120"/>
              </a:rPr>
              <a:t>貨場</a:t>
            </a:r>
            <a:r>
              <a:rPr lang="zh-TW" altLang="en-US" sz="7000" b="1" dirty="0">
                <a:latin typeface="標楷體" pitchFamily="65" charset="-120"/>
                <a:ea typeface="標楷體" pitchFamily="65" charset="-120"/>
              </a:rPr>
              <a:t>、</a:t>
            </a:r>
            <a:r>
              <a:rPr lang="zh-TW" altLang="en-US" sz="7000" b="1" dirty="0">
                <a:solidFill>
                  <a:srgbClr val="FF0000"/>
                </a:solidFill>
                <a:latin typeface="標楷體" pitchFamily="65" charset="-120"/>
                <a:ea typeface="標楷體" pitchFamily="65" charset="-120"/>
              </a:rPr>
              <a:t>農路</a:t>
            </a:r>
            <a:r>
              <a:rPr lang="zh-TW" altLang="en-US" sz="7000" b="1" dirty="0">
                <a:latin typeface="標楷體" pitchFamily="65" charset="-120"/>
                <a:ea typeface="標楷體" pitchFamily="65" charset="-120"/>
              </a:rPr>
              <a:t>、灌溉</a:t>
            </a:r>
            <a:r>
              <a:rPr lang="zh-TW" altLang="en-US" sz="7000" b="1" dirty="0" smtClean="0">
                <a:latin typeface="標楷體" pitchFamily="65" charset="-120"/>
                <a:ea typeface="標楷體" pitchFamily="65" charset="-120"/>
              </a:rPr>
              <a:t>、</a:t>
            </a:r>
            <a:r>
              <a:rPr lang="zh-TW" altLang="en-US" sz="7000" b="1" dirty="0" smtClean="0">
                <a:solidFill>
                  <a:srgbClr val="FF0000"/>
                </a:solidFill>
                <a:latin typeface="標楷體" pitchFamily="65" charset="-120"/>
                <a:ea typeface="標楷體" pitchFamily="65" charset="-120"/>
              </a:rPr>
              <a:t>排水</a:t>
            </a:r>
            <a:endParaRPr lang="en-US" altLang="zh-TW" sz="7000" b="1" dirty="0" smtClean="0">
              <a:solidFill>
                <a:srgbClr val="FF0000"/>
              </a:solidFill>
              <a:latin typeface="標楷體" pitchFamily="65" charset="-120"/>
              <a:ea typeface="標楷體" pitchFamily="65" charset="-120"/>
            </a:endParaRPr>
          </a:p>
          <a:p>
            <a:pPr marL="45720" indent="0">
              <a:buNone/>
            </a:pPr>
            <a:r>
              <a:rPr lang="en-US" altLang="zh-TW" sz="7000" b="1" dirty="0">
                <a:latin typeface="標楷體" pitchFamily="65" charset="-120"/>
                <a:ea typeface="標楷體" pitchFamily="65" charset="-120"/>
              </a:rPr>
              <a:t> </a:t>
            </a:r>
            <a:r>
              <a:rPr lang="en-US" altLang="zh-TW" sz="7000" b="1" dirty="0" smtClean="0">
                <a:latin typeface="標楷體" pitchFamily="65" charset="-120"/>
                <a:ea typeface="標楷體" pitchFamily="65" charset="-120"/>
              </a:rPr>
              <a:t>    </a:t>
            </a:r>
            <a:r>
              <a:rPr lang="zh-TW" altLang="en-US" sz="7000" b="1" dirty="0" smtClean="0">
                <a:latin typeface="標楷體" pitchFamily="65" charset="-120"/>
                <a:ea typeface="標楷體" pitchFamily="65" charset="-120"/>
              </a:rPr>
              <a:t>及其他</a:t>
            </a:r>
            <a:r>
              <a:rPr lang="zh-TW" altLang="en-US" sz="7000" b="1" dirty="0">
                <a:latin typeface="標楷體" pitchFamily="65" charset="-120"/>
                <a:ea typeface="標楷體" pitchFamily="65" charset="-120"/>
              </a:rPr>
              <a:t>農用之土地。</a:t>
            </a:r>
            <a:br>
              <a:rPr lang="zh-TW" altLang="en-US" sz="7000" b="1" dirty="0">
                <a:latin typeface="標楷體" pitchFamily="65" charset="-120"/>
                <a:ea typeface="標楷體" pitchFamily="65" charset="-120"/>
              </a:rPr>
            </a:br>
            <a:r>
              <a:rPr lang="en-US" altLang="zh-TW" sz="7000" b="1" dirty="0" smtClean="0">
                <a:latin typeface="標楷體" pitchFamily="65" charset="-120"/>
                <a:ea typeface="標楷體" pitchFamily="65" charset="-120"/>
              </a:rPr>
              <a:t>(</a:t>
            </a:r>
            <a:r>
              <a:rPr lang="en-US" altLang="zh-TW" sz="7000" b="1" dirty="0">
                <a:latin typeface="標楷體" pitchFamily="65" charset="-120"/>
                <a:ea typeface="標楷體" pitchFamily="65" charset="-120"/>
              </a:rPr>
              <a:t>3</a:t>
            </a:r>
            <a:r>
              <a:rPr lang="en-US" altLang="zh-TW" sz="7000" b="1" dirty="0" smtClean="0">
                <a:latin typeface="標楷體" pitchFamily="65" charset="-120"/>
                <a:ea typeface="標楷體" pitchFamily="65" charset="-120"/>
              </a:rPr>
              <a:t>) </a:t>
            </a:r>
            <a:r>
              <a:rPr lang="zh-TW" altLang="en-US" sz="7000" b="1" dirty="0">
                <a:solidFill>
                  <a:srgbClr val="FF0000"/>
                </a:solidFill>
                <a:latin typeface="標楷體" pitchFamily="65" charset="-120"/>
                <a:ea typeface="標楷體" pitchFamily="65" charset="-120"/>
              </a:rPr>
              <a:t>農民團體</a:t>
            </a:r>
            <a:r>
              <a:rPr lang="zh-TW" altLang="en-US" sz="7000" b="1" dirty="0">
                <a:latin typeface="標楷體" pitchFamily="65" charset="-120"/>
                <a:ea typeface="標楷體" pitchFamily="65" charset="-120"/>
              </a:rPr>
              <a:t>與</a:t>
            </a:r>
            <a:r>
              <a:rPr lang="zh-TW" altLang="en-US" sz="7000" b="1" dirty="0">
                <a:solidFill>
                  <a:srgbClr val="FF0000"/>
                </a:solidFill>
                <a:latin typeface="標楷體" pitchFamily="65" charset="-120"/>
                <a:ea typeface="標楷體" pitchFamily="65" charset="-120"/>
              </a:rPr>
              <a:t>合作農場</a:t>
            </a:r>
            <a:r>
              <a:rPr lang="zh-TW" altLang="en-US" sz="7000" b="1" dirty="0">
                <a:latin typeface="標楷體" pitchFamily="65" charset="-120"/>
                <a:ea typeface="標楷體" pitchFamily="65" charset="-120"/>
              </a:rPr>
              <a:t>所有</a:t>
            </a:r>
            <a:r>
              <a:rPr lang="zh-TW" altLang="en-US" sz="7000" b="1" dirty="0">
                <a:solidFill>
                  <a:srgbClr val="FF0000"/>
                </a:solidFill>
                <a:latin typeface="標楷體" pitchFamily="65" charset="-120"/>
                <a:ea typeface="標楷體" pitchFamily="65" charset="-120"/>
              </a:rPr>
              <a:t>直接供農業</a:t>
            </a:r>
            <a:r>
              <a:rPr lang="zh-TW" altLang="en-US" sz="7000" b="1" dirty="0" smtClean="0">
                <a:solidFill>
                  <a:srgbClr val="FF0000"/>
                </a:solidFill>
                <a:latin typeface="標楷體" pitchFamily="65" charset="-120"/>
                <a:ea typeface="標楷體" pitchFamily="65" charset="-120"/>
              </a:rPr>
              <a:t>使用</a:t>
            </a:r>
            <a:r>
              <a:rPr lang="zh-TW" altLang="en-US" sz="7000" b="1" dirty="0" smtClean="0">
                <a:latin typeface="標楷體" pitchFamily="65" charset="-120"/>
                <a:ea typeface="標楷體" pitchFamily="65" charset="-120"/>
              </a:rPr>
              <a:t>之</a:t>
            </a:r>
            <a:endParaRPr lang="en-US" altLang="zh-TW" sz="7000" b="1" dirty="0" smtClean="0">
              <a:latin typeface="標楷體" pitchFamily="65" charset="-120"/>
              <a:ea typeface="標楷體" pitchFamily="65" charset="-120"/>
            </a:endParaRPr>
          </a:p>
          <a:p>
            <a:pPr marL="45720" indent="0">
              <a:buNone/>
            </a:pPr>
            <a:r>
              <a:rPr lang="en-US" altLang="zh-TW" sz="7000" b="1" dirty="0">
                <a:latin typeface="標楷體" pitchFamily="65" charset="-120"/>
                <a:ea typeface="標楷體" pitchFamily="65" charset="-120"/>
              </a:rPr>
              <a:t> </a:t>
            </a:r>
            <a:r>
              <a:rPr lang="en-US" altLang="zh-TW" sz="7000" b="1" dirty="0" smtClean="0">
                <a:latin typeface="標楷體" pitchFamily="65" charset="-120"/>
                <a:ea typeface="標楷體" pitchFamily="65" charset="-120"/>
              </a:rPr>
              <a:t>    </a:t>
            </a:r>
            <a:r>
              <a:rPr lang="zh-TW" altLang="en-US" sz="7000" b="1" dirty="0" smtClean="0">
                <a:latin typeface="標楷體" pitchFamily="65" charset="-120"/>
                <a:ea typeface="標楷體" pitchFamily="65" charset="-120"/>
              </a:rPr>
              <a:t>倉庫</a:t>
            </a:r>
            <a:r>
              <a:rPr lang="zh-TW" altLang="en-US" sz="7000" b="1" dirty="0">
                <a:latin typeface="標楷體" pitchFamily="65" charset="-120"/>
                <a:ea typeface="標楷體" pitchFamily="65" charset="-120"/>
              </a:rPr>
              <a:t>、</a:t>
            </a:r>
            <a:r>
              <a:rPr lang="zh-TW" altLang="en-US" sz="7000" b="1" dirty="0">
                <a:solidFill>
                  <a:srgbClr val="FF0000"/>
                </a:solidFill>
                <a:latin typeface="標楷體" pitchFamily="65" charset="-120"/>
                <a:ea typeface="標楷體" pitchFamily="65" charset="-120"/>
              </a:rPr>
              <a:t>冷凍 </a:t>
            </a:r>
            <a:r>
              <a:rPr lang="en-US" altLang="zh-TW" sz="7000" b="1" dirty="0">
                <a:solidFill>
                  <a:srgbClr val="FF0000"/>
                </a:solidFill>
                <a:latin typeface="標楷體" pitchFamily="65" charset="-120"/>
                <a:ea typeface="標楷體" pitchFamily="65" charset="-120"/>
              </a:rPr>
              <a:t>(</a:t>
            </a:r>
            <a:r>
              <a:rPr lang="zh-TW" altLang="en-US" sz="7000" b="1" dirty="0">
                <a:solidFill>
                  <a:srgbClr val="FF0000"/>
                </a:solidFill>
                <a:latin typeface="標楷體" pitchFamily="65" charset="-120"/>
                <a:ea typeface="標楷體" pitchFamily="65" charset="-120"/>
              </a:rPr>
              <a:t>藏</a:t>
            </a:r>
            <a:r>
              <a:rPr lang="en-US" altLang="zh-TW" sz="7000" b="1" dirty="0">
                <a:solidFill>
                  <a:srgbClr val="FF0000"/>
                </a:solidFill>
                <a:latin typeface="標楷體" pitchFamily="65" charset="-120"/>
                <a:ea typeface="標楷體" pitchFamily="65" charset="-120"/>
              </a:rPr>
              <a:t>) </a:t>
            </a:r>
            <a:r>
              <a:rPr lang="zh-TW" altLang="en-US" sz="7000" b="1" dirty="0" smtClean="0">
                <a:solidFill>
                  <a:srgbClr val="FF0000"/>
                </a:solidFill>
                <a:latin typeface="標楷體" pitchFamily="65" charset="-120"/>
                <a:ea typeface="標楷體" pitchFamily="65" charset="-120"/>
              </a:rPr>
              <a:t>庫</a:t>
            </a:r>
            <a:r>
              <a:rPr lang="zh-TW" altLang="en-US" sz="7000" b="1" dirty="0" smtClean="0">
                <a:latin typeface="標楷體" pitchFamily="65" charset="-120"/>
                <a:ea typeface="標楷體" pitchFamily="65" charset="-120"/>
              </a:rPr>
              <a:t>、</a:t>
            </a:r>
            <a:r>
              <a:rPr lang="zh-TW" altLang="en-US" sz="7000" b="1" dirty="0">
                <a:latin typeface="標楷體" pitchFamily="65" charset="-120"/>
                <a:ea typeface="標楷體" pitchFamily="65" charset="-120"/>
              </a:rPr>
              <a:t>農機中心、</a:t>
            </a:r>
            <a:r>
              <a:rPr lang="zh-TW" altLang="en-US" sz="7000" b="1" dirty="0">
                <a:solidFill>
                  <a:srgbClr val="FF0000"/>
                </a:solidFill>
                <a:latin typeface="標楷體" pitchFamily="65" charset="-120"/>
                <a:ea typeface="標楷體" pitchFamily="65" charset="-120"/>
              </a:rPr>
              <a:t>蠶種製造 </a:t>
            </a:r>
            <a:endParaRPr lang="en-US" altLang="zh-TW" sz="7000" b="1" dirty="0" smtClean="0">
              <a:solidFill>
                <a:srgbClr val="FF0000"/>
              </a:solidFill>
              <a:latin typeface="標楷體" pitchFamily="65" charset="-120"/>
              <a:ea typeface="標楷體" pitchFamily="65" charset="-120"/>
            </a:endParaRPr>
          </a:p>
          <a:p>
            <a:pPr marL="45720" indent="0">
              <a:buNone/>
            </a:pPr>
            <a:r>
              <a:rPr lang="en-US" altLang="zh-TW" sz="7000" b="1" dirty="0">
                <a:latin typeface="標楷體" pitchFamily="65" charset="-120"/>
                <a:ea typeface="標楷體" pitchFamily="65" charset="-120"/>
              </a:rPr>
              <a:t> </a:t>
            </a:r>
            <a:r>
              <a:rPr lang="en-US" altLang="zh-TW" sz="7000" b="1" dirty="0" smtClean="0">
                <a:latin typeface="標楷體" pitchFamily="65" charset="-120"/>
                <a:ea typeface="標楷體" pitchFamily="65" charset="-120"/>
              </a:rPr>
              <a:t>    </a:t>
            </a:r>
            <a:r>
              <a:rPr lang="en-US" altLang="zh-TW" sz="7000" b="1" dirty="0" smtClean="0">
                <a:solidFill>
                  <a:srgbClr val="FF0000"/>
                </a:solidFill>
                <a:latin typeface="標楷體" pitchFamily="65" charset="-120"/>
                <a:ea typeface="標楷體" pitchFamily="65" charset="-120"/>
              </a:rPr>
              <a:t>(</a:t>
            </a:r>
            <a:r>
              <a:rPr lang="zh-TW" altLang="en-US" sz="7000" b="1" dirty="0">
                <a:solidFill>
                  <a:srgbClr val="FF0000"/>
                </a:solidFill>
                <a:latin typeface="標楷體" pitchFamily="65" charset="-120"/>
                <a:ea typeface="標楷體" pitchFamily="65" charset="-120"/>
              </a:rPr>
              <a:t>繁殖</a:t>
            </a:r>
            <a:r>
              <a:rPr lang="en-US" altLang="zh-TW" sz="7000" b="1" dirty="0" smtClean="0">
                <a:solidFill>
                  <a:srgbClr val="FF0000"/>
                </a:solidFill>
                <a:latin typeface="標楷體" pitchFamily="65" charset="-120"/>
                <a:ea typeface="標楷體" pitchFamily="65" charset="-120"/>
              </a:rPr>
              <a:t>)</a:t>
            </a:r>
            <a:r>
              <a:rPr lang="zh-TW" altLang="en-US" sz="7000" b="1" dirty="0" smtClean="0">
                <a:solidFill>
                  <a:srgbClr val="FF0000"/>
                </a:solidFill>
                <a:latin typeface="標楷體" pitchFamily="65" charset="-120"/>
                <a:ea typeface="標楷體" pitchFamily="65" charset="-120"/>
              </a:rPr>
              <a:t>場</a:t>
            </a:r>
            <a:r>
              <a:rPr lang="zh-TW" altLang="en-US" sz="7000" b="1" dirty="0">
                <a:latin typeface="標楷體" pitchFamily="65" charset="-120"/>
                <a:ea typeface="標楷體" pitchFamily="65" charset="-120"/>
              </a:rPr>
              <a:t>、集貨場、</a:t>
            </a:r>
            <a:r>
              <a:rPr lang="zh-TW" altLang="en-US" sz="7000" b="1" dirty="0">
                <a:solidFill>
                  <a:srgbClr val="FF0000"/>
                </a:solidFill>
                <a:latin typeface="標楷體" pitchFamily="65" charset="-120"/>
                <a:ea typeface="標楷體" pitchFamily="65" charset="-120"/>
              </a:rPr>
              <a:t>檢驗場等用地</a:t>
            </a:r>
            <a:r>
              <a:rPr lang="zh-TW" altLang="en-US" sz="7000" b="1" dirty="0">
                <a:latin typeface="標楷體" pitchFamily="65" charset="-120"/>
                <a:ea typeface="標楷體" pitchFamily="65" charset="-120"/>
              </a:rPr>
              <a:t>。</a:t>
            </a:r>
            <a:endParaRPr lang="en-US" altLang="zh-TW" sz="70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25</a:t>
            </a:fld>
            <a:endParaRPr lang="zh-TW" altLang="en-US">
              <a:solidFill>
                <a:srgbClr val="04617B">
                  <a:shade val="90000"/>
                </a:srgbClr>
              </a:solidFill>
            </a:endParaRPr>
          </a:p>
        </p:txBody>
      </p:sp>
    </p:spTree>
    <p:extLst>
      <p:ext uri="{BB962C8B-B14F-4D97-AF65-F5344CB8AC3E}">
        <p14:creationId xmlns:p14="http://schemas.microsoft.com/office/powerpoint/2010/main" val="26068885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16632"/>
            <a:ext cx="8229600" cy="1143000"/>
          </a:xfrm>
        </p:spPr>
        <p:txBody>
          <a:bodyPr>
            <a:normAutofit/>
          </a:bodyPr>
          <a:lstStyle/>
          <a:p>
            <a:r>
              <a:rPr lang="en-US" altLang="zh-TW" dirty="0" smtClean="0">
                <a:solidFill>
                  <a:schemeClr val="tx1"/>
                </a:solidFill>
                <a:latin typeface="標楷體" pitchFamily="65" charset="-120"/>
                <a:ea typeface="標楷體" pitchFamily="65" charset="-120"/>
              </a:rPr>
              <a:t>(</a:t>
            </a:r>
            <a:r>
              <a:rPr lang="zh-TW" altLang="en-US" dirty="0" smtClean="0">
                <a:solidFill>
                  <a:schemeClr val="tx1"/>
                </a:solidFill>
                <a:latin typeface="標楷體" pitchFamily="65" charset="-120"/>
                <a:ea typeface="標楷體" pitchFamily="65" charset="-120"/>
              </a:rPr>
              <a:t>四</a:t>
            </a:r>
            <a:r>
              <a:rPr lang="en-US" altLang="zh-TW" dirty="0" smtClean="0">
                <a:solidFill>
                  <a:schemeClr val="tx1"/>
                </a:solidFill>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rPr>
              <a:t>非耕地</a:t>
            </a:r>
            <a:r>
              <a:rPr lang="en-US" altLang="zh-TW" b="1" dirty="0" smtClean="0">
                <a:solidFill>
                  <a:schemeClr val="tx1"/>
                </a:solidFill>
                <a:latin typeface="標楷體" pitchFamily="65" charset="-120"/>
                <a:ea typeface="標楷體" pitchFamily="65" charset="-120"/>
              </a:rPr>
              <a:t>=</a:t>
            </a:r>
            <a:r>
              <a:rPr lang="zh-TW" altLang="en-US" b="1" dirty="0" smtClean="0">
                <a:solidFill>
                  <a:schemeClr val="tx1"/>
                </a:solidFill>
                <a:latin typeface="標楷體" pitchFamily="65" charset="-120"/>
                <a:ea typeface="標楷體" pitchFamily="65" charset="-120"/>
              </a:rPr>
              <a:t>農業用地</a:t>
            </a:r>
            <a:r>
              <a:rPr lang="en-US" altLang="zh-TW" b="1" dirty="0" smtClean="0">
                <a:solidFill>
                  <a:schemeClr val="tx1"/>
                </a:solidFill>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rPr>
              <a:t>耕地</a:t>
            </a:r>
            <a:endParaRPr lang="zh-TW" altLang="en-US" b="1"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467544" y="1268760"/>
            <a:ext cx="8352928" cy="4896544"/>
          </a:xfrm>
        </p:spPr>
        <p:txBody>
          <a:bodyPr>
            <a:noAutofit/>
          </a:bodyPr>
          <a:lstStyle/>
          <a:p>
            <a:pPr marL="45720" indent="0">
              <a:buNone/>
            </a:pPr>
            <a:r>
              <a:rPr lang="zh-TW" altLang="en-US" sz="2800" b="1" dirty="0" smtClean="0">
                <a:latin typeface="標楷體" pitchFamily="65" charset="-120"/>
                <a:ea typeface="標楷體" pitchFamily="65" charset="-120"/>
                <a:sym typeface="Wingdings"/>
              </a:rPr>
              <a:t>參考</a:t>
            </a:r>
            <a:r>
              <a:rPr lang="zh-TW" altLang="en-US" sz="2800" b="1" dirty="0" smtClean="0">
                <a:latin typeface="標楷體" pitchFamily="65" charset="-120"/>
                <a:ea typeface="標楷體" pitchFamily="65" charset="-120"/>
              </a:rPr>
              <a:t>：</a:t>
            </a:r>
            <a:r>
              <a:rPr lang="zh-TW" altLang="en-US" sz="2400" b="1" dirty="0" smtClean="0">
                <a:solidFill>
                  <a:srgbClr val="FF0000"/>
                </a:solidFill>
                <a:latin typeface="標楷體" pitchFamily="65" charset="-120"/>
                <a:ea typeface="標楷體" pitchFamily="65" charset="-120"/>
              </a:rPr>
              <a:t>農業用地作農業使用認定及核發證明辦法 </a:t>
            </a:r>
            <a:r>
              <a:rPr lang="zh-TW" altLang="en-US" sz="2800" b="1" dirty="0" smtClean="0">
                <a:latin typeface="標楷體" pitchFamily="65" charset="-120"/>
                <a:ea typeface="標楷體" pitchFamily="65" charset="-120"/>
              </a:rPr>
              <a:t>第二條</a:t>
            </a:r>
            <a:endParaRPr lang="en-US" altLang="zh-TW" sz="1800" b="1" dirty="0" smtClean="0">
              <a:latin typeface="標楷體" pitchFamily="65" charset="-120"/>
              <a:ea typeface="標楷體" pitchFamily="65" charset="-120"/>
            </a:endParaRPr>
          </a:p>
          <a:p>
            <a:pPr marL="45720" indent="0">
              <a:buNone/>
            </a:pPr>
            <a:r>
              <a:rPr lang="zh-TW" altLang="en-US" sz="2200" b="1" dirty="0" smtClean="0">
                <a:solidFill>
                  <a:srgbClr val="FF0000"/>
                </a:solidFill>
                <a:latin typeface="標楷體" pitchFamily="65" charset="-120"/>
                <a:ea typeface="標楷體" pitchFamily="65" charset="-120"/>
              </a:rPr>
              <a:t>本</a:t>
            </a:r>
            <a:r>
              <a:rPr lang="zh-TW" altLang="en-US" sz="2200" b="1" dirty="0">
                <a:solidFill>
                  <a:srgbClr val="FF0000"/>
                </a:solidFill>
                <a:latin typeface="標楷體" pitchFamily="65" charset="-120"/>
                <a:ea typeface="標楷體" pitchFamily="65" charset="-120"/>
              </a:rPr>
              <a:t>辦法所稱農業用地之範圍如下：</a:t>
            </a:r>
            <a:r>
              <a:rPr lang="zh-TW" altLang="en-US" sz="2200" b="1" dirty="0">
                <a:latin typeface="標楷體" pitchFamily="65" charset="-120"/>
                <a:ea typeface="標楷體" pitchFamily="65" charset="-120"/>
              </a:rPr>
              <a:t/>
            </a:r>
            <a:br>
              <a:rPr lang="zh-TW" altLang="en-US" sz="2200" b="1" dirty="0">
                <a:latin typeface="標楷體" pitchFamily="65" charset="-120"/>
                <a:ea typeface="標楷體" pitchFamily="65" charset="-120"/>
              </a:rPr>
            </a:br>
            <a:r>
              <a:rPr lang="en-US" altLang="zh-TW" sz="2200" b="1" dirty="0" smtClean="0">
                <a:latin typeface="標楷體" pitchFamily="65" charset="-120"/>
                <a:ea typeface="標楷體" pitchFamily="65" charset="-120"/>
              </a:rPr>
              <a:t>(1)</a:t>
            </a:r>
            <a:r>
              <a:rPr lang="zh-TW" altLang="en-US" sz="2200" b="1" dirty="0" smtClean="0">
                <a:latin typeface="標楷體" pitchFamily="65" charset="-120"/>
                <a:ea typeface="標楷體" pitchFamily="65" charset="-120"/>
              </a:rPr>
              <a:t>、</a:t>
            </a:r>
            <a:r>
              <a:rPr lang="zh-TW" altLang="en-US" sz="2200" b="1" dirty="0">
                <a:latin typeface="標楷體" pitchFamily="65" charset="-120"/>
                <a:ea typeface="標楷體" pitchFamily="65" charset="-120"/>
              </a:rPr>
              <a:t>本條例第三條第十一款所稱之</a:t>
            </a:r>
            <a:r>
              <a:rPr lang="zh-TW" altLang="en-US" sz="3200" b="1" dirty="0">
                <a:solidFill>
                  <a:srgbClr val="FF0000"/>
                </a:solidFill>
                <a:latin typeface="標楷體" pitchFamily="65" charset="-120"/>
                <a:ea typeface="標楷體" pitchFamily="65" charset="-120"/>
              </a:rPr>
              <a:t>耕地。</a:t>
            </a:r>
            <a:r>
              <a:rPr lang="zh-TW" altLang="en-US" sz="2200" b="1" dirty="0">
                <a:latin typeface="標楷體" pitchFamily="65" charset="-120"/>
                <a:ea typeface="標楷體" pitchFamily="65" charset="-120"/>
              </a:rPr>
              <a:t/>
            </a:r>
            <a:br>
              <a:rPr lang="zh-TW" altLang="en-US" sz="2200" b="1" dirty="0">
                <a:latin typeface="標楷體" pitchFamily="65" charset="-120"/>
                <a:ea typeface="標楷體" pitchFamily="65" charset="-120"/>
              </a:rPr>
            </a:br>
            <a:r>
              <a:rPr lang="en-US" altLang="zh-TW" sz="2200" b="1" dirty="0" smtClean="0">
                <a:latin typeface="標楷體" pitchFamily="65" charset="-120"/>
                <a:ea typeface="標楷體" pitchFamily="65" charset="-120"/>
              </a:rPr>
              <a:t>(2)</a:t>
            </a:r>
            <a:r>
              <a:rPr lang="zh-TW" altLang="en-US" sz="2200" b="1" dirty="0" smtClean="0">
                <a:latin typeface="標楷體" pitchFamily="65" charset="-120"/>
                <a:ea typeface="標楷體" pitchFamily="65" charset="-120"/>
              </a:rPr>
              <a:t>、</a:t>
            </a:r>
            <a:r>
              <a:rPr lang="zh-TW" altLang="en-US" sz="2200" b="1" dirty="0">
                <a:latin typeface="標楷體" pitchFamily="65" charset="-120"/>
                <a:ea typeface="標楷體" pitchFamily="65" charset="-120"/>
              </a:rPr>
              <a:t>依</a:t>
            </a:r>
            <a:r>
              <a:rPr lang="zh-TW" altLang="en-US" sz="2800" b="1" dirty="0">
                <a:solidFill>
                  <a:srgbClr val="FF0000"/>
                </a:solidFill>
                <a:latin typeface="標楷體" pitchFamily="65" charset="-120"/>
                <a:ea typeface="標楷體" pitchFamily="65" charset="-120"/>
              </a:rPr>
              <a:t>區域計畫法</a:t>
            </a:r>
            <a:r>
              <a:rPr lang="zh-TW" altLang="en-US" sz="2200" b="1" dirty="0">
                <a:latin typeface="標楷體" pitchFamily="65" charset="-120"/>
                <a:ea typeface="標楷體" pitchFamily="65" charset="-120"/>
              </a:rPr>
              <a:t>劃定為各種使用分區內所編定之</a:t>
            </a:r>
            <a:r>
              <a:rPr lang="zh-TW" altLang="en-US" sz="2400" b="1" dirty="0">
                <a:solidFill>
                  <a:srgbClr val="FF0000"/>
                </a:solidFill>
                <a:latin typeface="標楷體" pitchFamily="65" charset="-120"/>
                <a:ea typeface="標楷體" pitchFamily="65" charset="-120"/>
              </a:rPr>
              <a:t>林業用地、</a:t>
            </a:r>
            <a:r>
              <a:rPr lang="zh-TW" altLang="en-US" sz="2400" b="1" dirty="0" smtClean="0">
                <a:solidFill>
                  <a:srgbClr val="FF0000"/>
                </a:solidFill>
                <a:latin typeface="標楷體" pitchFamily="65" charset="-120"/>
                <a:ea typeface="標楷體" pitchFamily="65" charset="-120"/>
              </a:rPr>
              <a:t>養殖</a:t>
            </a:r>
            <a:r>
              <a:rPr lang="zh-TW" altLang="en-US" sz="2400" b="1" dirty="0">
                <a:solidFill>
                  <a:srgbClr val="FF0000"/>
                </a:solidFill>
                <a:latin typeface="標楷體" pitchFamily="65" charset="-120"/>
                <a:ea typeface="標楷體" pitchFamily="65" charset="-120"/>
              </a:rPr>
              <a:t>用地</a:t>
            </a:r>
            <a:r>
              <a:rPr lang="zh-TW" altLang="en-US" sz="2400" b="1" dirty="0" smtClean="0">
                <a:solidFill>
                  <a:srgbClr val="FF0000"/>
                </a:solidFill>
                <a:latin typeface="標楷體" pitchFamily="65" charset="-120"/>
                <a:ea typeface="標楷體" pitchFamily="65" charset="-120"/>
              </a:rPr>
              <a:t>、水利</a:t>
            </a:r>
            <a:r>
              <a:rPr lang="zh-TW" altLang="en-US" sz="2400" b="1" dirty="0">
                <a:solidFill>
                  <a:srgbClr val="FF0000"/>
                </a:solidFill>
                <a:latin typeface="標楷體" pitchFamily="65" charset="-120"/>
                <a:ea typeface="標楷體" pitchFamily="65" charset="-120"/>
              </a:rPr>
              <a:t>用地、生態保護用地、國土保安用地</a:t>
            </a:r>
            <a:r>
              <a:rPr lang="zh-TW" altLang="en-US" sz="2400" b="1" dirty="0">
                <a:latin typeface="標楷體" pitchFamily="65" charset="-120"/>
                <a:ea typeface="標楷體" pitchFamily="65" charset="-120"/>
              </a:rPr>
              <a:t>及供</a:t>
            </a:r>
            <a:r>
              <a:rPr lang="zh-TW" altLang="en-US" sz="2400" b="1" dirty="0">
                <a:solidFill>
                  <a:srgbClr val="FF0000"/>
                </a:solidFill>
                <a:latin typeface="標楷體" pitchFamily="65" charset="-120"/>
                <a:ea typeface="標楷體" pitchFamily="65" charset="-120"/>
              </a:rPr>
              <a:t>農</a:t>
            </a:r>
            <a:r>
              <a:rPr lang="zh-TW" altLang="en-US" sz="2400" b="1" dirty="0" smtClean="0">
                <a:solidFill>
                  <a:srgbClr val="FF0000"/>
                </a:solidFill>
                <a:latin typeface="標楷體" pitchFamily="65" charset="-120"/>
                <a:ea typeface="標楷體" pitchFamily="65" charset="-120"/>
              </a:rPr>
              <a:t>路</a:t>
            </a:r>
            <a:r>
              <a:rPr lang="zh-TW" altLang="en-US" sz="2400" b="1" dirty="0" smtClean="0">
                <a:latin typeface="標楷體" pitchFamily="65" charset="-120"/>
                <a:ea typeface="標楷體" pitchFamily="65" charset="-120"/>
              </a:rPr>
              <a:t>使用</a:t>
            </a:r>
            <a:r>
              <a:rPr lang="zh-TW" altLang="en-US" sz="2400" b="1" dirty="0">
                <a:latin typeface="標楷體" pitchFamily="65" charset="-120"/>
                <a:ea typeface="標楷體" pitchFamily="65" charset="-120"/>
              </a:rPr>
              <a:t>之土地</a:t>
            </a:r>
            <a:r>
              <a:rPr lang="zh-TW" altLang="en-US" sz="2400" b="1" dirty="0" smtClean="0">
                <a:latin typeface="標楷體" pitchFamily="65" charset="-120"/>
                <a:ea typeface="標楷體" pitchFamily="65" charset="-120"/>
              </a:rPr>
              <a:t>，或上</a:t>
            </a:r>
            <a:r>
              <a:rPr lang="zh-TW" altLang="en-US" sz="2400" b="1" dirty="0" smtClean="0">
                <a:solidFill>
                  <a:srgbClr val="FF0000"/>
                </a:solidFill>
                <a:latin typeface="標楷體" pitchFamily="65" charset="-120"/>
                <a:ea typeface="標楷體" pitchFamily="65" charset="-120"/>
              </a:rPr>
              <a:t>開</a:t>
            </a:r>
            <a:r>
              <a:rPr lang="zh-TW" altLang="en-US" sz="2400" b="1" dirty="0">
                <a:solidFill>
                  <a:srgbClr val="FF0000"/>
                </a:solidFill>
                <a:latin typeface="標楷體" pitchFamily="65" charset="-120"/>
                <a:ea typeface="標楷體" pitchFamily="65" charset="-120"/>
              </a:rPr>
              <a:t>分區內暫未依法編定用地別之土地</a:t>
            </a:r>
            <a:r>
              <a:rPr lang="zh-TW" altLang="en-US" sz="2400" b="1" dirty="0">
                <a:latin typeface="標楷體" pitchFamily="65" charset="-120"/>
                <a:ea typeface="標楷體" pitchFamily="65" charset="-120"/>
              </a:rPr>
              <a:t>。</a:t>
            </a:r>
            <a:r>
              <a:rPr lang="zh-TW" altLang="en-US" sz="2200" b="1" dirty="0">
                <a:latin typeface="標楷體" pitchFamily="65" charset="-120"/>
                <a:ea typeface="標楷體" pitchFamily="65" charset="-120"/>
              </a:rPr>
              <a:t/>
            </a:r>
            <a:br>
              <a:rPr lang="zh-TW" altLang="en-US" sz="2200" b="1" dirty="0">
                <a:latin typeface="標楷體" pitchFamily="65" charset="-120"/>
                <a:ea typeface="標楷體" pitchFamily="65" charset="-120"/>
              </a:rPr>
            </a:br>
            <a:r>
              <a:rPr lang="en-US" altLang="zh-TW" sz="2200" b="1" dirty="0" smtClean="0">
                <a:latin typeface="標楷體" pitchFamily="65" charset="-120"/>
                <a:ea typeface="標楷體" pitchFamily="65" charset="-120"/>
              </a:rPr>
              <a:t>(3)</a:t>
            </a:r>
            <a:r>
              <a:rPr lang="zh-TW" altLang="en-US" sz="2200" b="1" dirty="0" smtClean="0">
                <a:latin typeface="標楷體" pitchFamily="65" charset="-120"/>
                <a:ea typeface="標楷體" pitchFamily="65" charset="-120"/>
              </a:rPr>
              <a:t>、</a:t>
            </a:r>
            <a:r>
              <a:rPr lang="zh-TW" altLang="en-US" sz="2200" b="1" dirty="0">
                <a:latin typeface="標楷體" pitchFamily="65" charset="-120"/>
                <a:ea typeface="標楷體" pitchFamily="65" charset="-120"/>
              </a:rPr>
              <a:t>依</a:t>
            </a:r>
            <a:r>
              <a:rPr lang="zh-TW" altLang="en-US" sz="3200" b="1" dirty="0">
                <a:solidFill>
                  <a:srgbClr val="FF0000"/>
                </a:solidFill>
                <a:latin typeface="標楷體" pitchFamily="65" charset="-120"/>
                <a:ea typeface="標楷體" pitchFamily="65" charset="-120"/>
              </a:rPr>
              <a:t>區域計畫法</a:t>
            </a:r>
            <a:r>
              <a:rPr lang="zh-TW" altLang="en-US" sz="2200" b="1" dirty="0">
                <a:latin typeface="標楷體" pitchFamily="65" charset="-120"/>
                <a:ea typeface="標楷體" pitchFamily="65" charset="-120"/>
              </a:rPr>
              <a:t>劃定為</a:t>
            </a:r>
            <a:r>
              <a:rPr lang="zh-TW" altLang="en-US" sz="2800" b="1" dirty="0">
                <a:latin typeface="標楷體" pitchFamily="65" charset="-120"/>
                <a:ea typeface="標楷體" pitchFamily="65" charset="-120"/>
              </a:rPr>
              <a:t>特定農業區、一般農業區、山坡地</a:t>
            </a:r>
            <a:r>
              <a:rPr lang="zh-TW" altLang="en-US" sz="2800" b="1" dirty="0" smtClean="0">
                <a:latin typeface="標楷體" pitchFamily="65" charset="-120"/>
                <a:ea typeface="標楷體" pitchFamily="65" charset="-120"/>
              </a:rPr>
              <a:t>保育區</a:t>
            </a:r>
            <a:r>
              <a:rPr lang="zh-TW" altLang="en-US" sz="2800" b="1" dirty="0">
                <a:latin typeface="標楷體" pitchFamily="65" charset="-120"/>
                <a:ea typeface="標楷體" pitchFamily="65" charset="-120"/>
              </a:rPr>
              <a:t>、</a:t>
            </a:r>
            <a:r>
              <a:rPr lang="zh-TW" altLang="en-US" sz="2800" b="1" dirty="0" smtClean="0">
                <a:latin typeface="標楷體" pitchFamily="65" charset="-120"/>
                <a:ea typeface="標楷體" pitchFamily="65" charset="-120"/>
              </a:rPr>
              <a:t>森林區</a:t>
            </a:r>
            <a:r>
              <a:rPr lang="zh-TW" altLang="en-US" sz="2400" b="1" dirty="0">
                <a:solidFill>
                  <a:srgbClr val="FF0000"/>
                </a:solidFill>
                <a:latin typeface="標楷體" pitchFamily="65" charset="-120"/>
                <a:ea typeface="標楷體" pitchFamily="65" charset="-120"/>
              </a:rPr>
              <a:t>以外之分區內所編定之農牧用地</a:t>
            </a:r>
            <a:r>
              <a:rPr lang="zh-TW" altLang="en-US" sz="2000" b="1" dirty="0">
                <a:latin typeface="標楷體" pitchFamily="65" charset="-120"/>
                <a:ea typeface="標楷體" pitchFamily="65" charset="-120"/>
              </a:rPr>
              <a:t>。</a:t>
            </a:r>
            <a:r>
              <a:rPr lang="zh-TW" altLang="en-US" sz="2200" b="1" dirty="0">
                <a:latin typeface="標楷體" pitchFamily="65" charset="-120"/>
                <a:ea typeface="標楷體" pitchFamily="65" charset="-120"/>
              </a:rPr>
              <a:t/>
            </a:r>
            <a:br>
              <a:rPr lang="zh-TW" altLang="en-US" sz="2200" b="1" dirty="0">
                <a:latin typeface="標楷體" pitchFamily="65" charset="-120"/>
                <a:ea typeface="標楷體" pitchFamily="65" charset="-120"/>
              </a:rPr>
            </a:br>
            <a:r>
              <a:rPr lang="en-US" altLang="zh-TW" sz="2800" b="1" dirty="0" smtClean="0">
                <a:latin typeface="標楷體" pitchFamily="65" charset="-120"/>
                <a:ea typeface="標楷體" pitchFamily="65" charset="-120"/>
              </a:rPr>
              <a:t>(4)</a:t>
            </a:r>
            <a:r>
              <a:rPr lang="zh-TW" altLang="en-US" sz="2800" b="1" dirty="0" smtClean="0">
                <a:latin typeface="標楷體" pitchFamily="65" charset="-120"/>
                <a:ea typeface="標楷體" pitchFamily="65" charset="-120"/>
              </a:rPr>
              <a:t>、</a:t>
            </a:r>
            <a:r>
              <a:rPr lang="zh-TW" altLang="en-US" sz="2800" b="1" dirty="0">
                <a:latin typeface="標楷體" pitchFamily="65" charset="-120"/>
                <a:ea typeface="標楷體" pitchFamily="65" charset="-120"/>
              </a:rPr>
              <a:t>依</a:t>
            </a:r>
            <a:r>
              <a:rPr lang="zh-TW" altLang="en-US" sz="2800" b="1" dirty="0">
                <a:solidFill>
                  <a:srgbClr val="FF0000"/>
                </a:solidFill>
                <a:latin typeface="標楷體" pitchFamily="65" charset="-120"/>
                <a:ea typeface="標楷體" pitchFamily="65" charset="-120"/>
              </a:rPr>
              <a:t>都市計畫法</a:t>
            </a:r>
            <a:r>
              <a:rPr lang="zh-TW" altLang="en-US" sz="2800" b="1" dirty="0">
                <a:latin typeface="標楷體" pitchFamily="65" charset="-120"/>
                <a:ea typeface="標楷體" pitchFamily="65" charset="-120"/>
              </a:rPr>
              <a:t>劃定為</a:t>
            </a:r>
            <a:r>
              <a:rPr lang="zh-TW" altLang="en-US" sz="2800" b="1" dirty="0">
                <a:solidFill>
                  <a:srgbClr val="FF0000"/>
                </a:solidFill>
                <a:latin typeface="標楷體" pitchFamily="65" charset="-120"/>
                <a:ea typeface="標楷體" pitchFamily="65" charset="-120"/>
              </a:rPr>
              <a:t>農業區、保護區</a:t>
            </a:r>
            <a:r>
              <a:rPr lang="zh-TW" altLang="en-US" sz="2800" b="1" dirty="0">
                <a:latin typeface="標楷體" pitchFamily="65" charset="-120"/>
                <a:ea typeface="標楷體" pitchFamily="65" charset="-120"/>
              </a:rPr>
              <a:t>內之土地。</a:t>
            </a:r>
            <a:r>
              <a:rPr lang="zh-TW" altLang="en-US" sz="2200" b="1" dirty="0">
                <a:latin typeface="標楷體" pitchFamily="65" charset="-120"/>
                <a:ea typeface="標楷體" pitchFamily="65" charset="-120"/>
              </a:rPr>
              <a:t/>
            </a:r>
            <a:br>
              <a:rPr lang="zh-TW" altLang="en-US" sz="2200" b="1" dirty="0">
                <a:latin typeface="標楷體" pitchFamily="65" charset="-120"/>
                <a:ea typeface="標楷體" pitchFamily="65" charset="-120"/>
              </a:rPr>
            </a:br>
            <a:r>
              <a:rPr lang="en-US" altLang="zh-TW" sz="2200" b="1" dirty="0" smtClean="0">
                <a:latin typeface="標楷體" pitchFamily="65" charset="-120"/>
                <a:ea typeface="標楷體" pitchFamily="65" charset="-120"/>
              </a:rPr>
              <a:t>(5)</a:t>
            </a:r>
            <a:r>
              <a:rPr lang="zh-TW" altLang="en-US" sz="2200" b="1" dirty="0" smtClean="0">
                <a:latin typeface="標楷體" pitchFamily="65" charset="-120"/>
                <a:ea typeface="標楷體" pitchFamily="65" charset="-120"/>
              </a:rPr>
              <a:t>、</a:t>
            </a:r>
            <a:r>
              <a:rPr lang="zh-TW" altLang="en-US" sz="2200" b="1" dirty="0">
                <a:latin typeface="標楷體" pitchFamily="65" charset="-120"/>
                <a:ea typeface="標楷體" pitchFamily="65" charset="-120"/>
              </a:rPr>
              <a:t>依</a:t>
            </a:r>
            <a:r>
              <a:rPr lang="zh-TW" altLang="en-US" sz="3200" b="1" dirty="0">
                <a:solidFill>
                  <a:srgbClr val="FF0000"/>
                </a:solidFill>
                <a:latin typeface="標楷體" pitchFamily="65" charset="-120"/>
                <a:ea typeface="標楷體" pitchFamily="65" charset="-120"/>
              </a:rPr>
              <a:t>國家公園法</a:t>
            </a:r>
            <a:r>
              <a:rPr lang="zh-TW" altLang="en-US" sz="2000" b="1" dirty="0">
                <a:solidFill>
                  <a:srgbClr val="FF0000"/>
                </a:solidFill>
                <a:latin typeface="標楷體" pitchFamily="65" charset="-120"/>
                <a:ea typeface="標楷體" pitchFamily="65" charset="-120"/>
              </a:rPr>
              <a:t>劃定為國家公園區內</a:t>
            </a:r>
            <a:r>
              <a:rPr lang="zh-TW" altLang="en-US" sz="2200" b="1" dirty="0">
                <a:latin typeface="標楷體" pitchFamily="65" charset="-120"/>
                <a:ea typeface="標楷體" pitchFamily="65" charset="-120"/>
              </a:rPr>
              <a:t>按各分區別及使用性質</a:t>
            </a:r>
            <a:r>
              <a:rPr lang="zh-TW" altLang="en-US" sz="2200" b="1" dirty="0" smtClean="0">
                <a:latin typeface="標楷體" pitchFamily="65" charset="-120"/>
                <a:ea typeface="標楷體" pitchFamily="65" charset="-120"/>
              </a:rPr>
              <a:t>，經國家公園</a:t>
            </a:r>
            <a:r>
              <a:rPr lang="zh-TW" altLang="en-US" sz="2200" b="1" dirty="0">
                <a:latin typeface="標楷體" pitchFamily="65" charset="-120"/>
                <a:ea typeface="標楷體" pitchFamily="65" charset="-120"/>
              </a:rPr>
              <a:t>管理機關會同有關機關認定合於前三款規定之土地。</a:t>
            </a:r>
            <a:endParaRPr lang="en-US" altLang="zh-TW" sz="22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26</a:t>
            </a:fld>
            <a:endParaRPr lang="zh-TW" altLang="en-US">
              <a:solidFill>
                <a:srgbClr val="04617B">
                  <a:shade val="90000"/>
                </a:srgbClr>
              </a:solidFill>
            </a:endParaRPr>
          </a:p>
        </p:txBody>
      </p:sp>
    </p:spTree>
    <p:extLst>
      <p:ext uri="{BB962C8B-B14F-4D97-AF65-F5344CB8AC3E}">
        <p14:creationId xmlns:p14="http://schemas.microsoft.com/office/powerpoint/2010/main" val="17275528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67544" y="500110"/>
            <a:ext cx="8229600" cy="1143000"/>
          </a:xfrm>
        </p:spPr>
        <p:txBody>
          <a:bodyPr>
            <a:normAutofit/>
          </a:bodyPr>
          <a:lstStyle/>
          <a:p>
            <a:r>
              <a:rPr lang="zh-TW" altLang="zh-TW" sz="3600" b="1" dirty="0">
                <a:solidFill>
                  <a:schemeClr val="tx1"/>
                </a:solidFill>
                <a:effectLst/>
                <a:latin typeface="標楷體" pitchFamily="65" charset="-120"/>
                <a:ea typeface="標楷體" pitchFamily="65" charset="-120"/>
              </a:rPr>
              <a:t>使用分區內各種使用地變更編定原則表</a:t>
            </a:r>
            <a:endParaRPr lang="zh-TW" altLang="en-US" sz="3600" b="1" dirty="0">
              <a:solidFill>
                <a:schemeClr val="tx1"/>
              </a:solidFill>
              <a:latin typeface="標楷體" pitchFamily="65" charset="-120"/>
              <a:ea typeface="標楷體" pitchFamily="65" charset="-120"/>
            </a:endParaRPr>
          </a:p>
        </p:txBody>
      </p:sp>
      <p:sp>
        <p:nvSpPr>
          <p:cNvPr id="2" name="內容版面配置區 1"/>
          <p:cNvSpPr>
            <a:spLocks noGrp="1"/>
          </p:cNvSpPr>
          <p:nvPr>
            <p:ph idx="1"/>
          </p:nvPr>
        </p:nvSpPr>
        <p:spPr>
          <a:xfrm>
            <a:off x="467544" y="1484784"/>
            <a:ext cx="8229600" cy="4824536"/>
          </a:xfrm>
        </p:spPr>
        <p:txBody>
          <a:bodyPr>
            <a:normAutofit lnSpcReduction="10000"/>
          </a:bodyPr>
          <a:lstStyle/>
          <a:p>
            <a:pPr marL="109728" indent="0">
              <a:buNone/>
            </a:pPr>
            <a:endParaRPr lang="en-US" altLang="zh-TW" dirty="0" smtClean="0"/>
          </a:p>
          <a:p>
            <a:pPr marL="109728" indent="0">
              <a:buNone/>
            </a:pPr>
            <a:endParaRPr lang="en-US" altLang="zh-TW" dirty="0"/>
          </a:p>
          <a:p>
            <a:pPr marL="109728" indent="0">
              <a:buNone/>
            </a:pPr>
            <a:endParaRPr lang="en-US" altLang="zh-TW" sz="1200" dirty="0" smtClean="0"/>
          </a:p>
          <a:p>
            <a:pPr marL="109728" indent="0">
              <a:buNone/>
            </a:pPr>
            <a:endParaRPr lang="en-US" altLang="zh-TW" sz="1200" dirty="0"/>
          </a:p>
          <a:p>
            <a:pPr marL="109728" indent="0">
              <a:buNone/>
            </a:pPr>
            <a:endParaRPr lang="en-US" altLang="zh-TW" sz="1200" dirty="0" smtClean="0"/>
          </a:p>
          <a:p>
            <a:pPr marL="109728" indent="0">
              <a:buNone/>
            </a:pPr>
            <a:endParaRPr lang="en-US" altLang="zh-TW" sz="1200" dirty="0"/>
          </a:p>
          <a:p>
            <a:pPr marL="109728" indent="0">
              <a:buNone/>
            </a:pPr>
            <a:endParaRPr lang="en-US" altLang="zh-TW" sz="1200" dirty="0" smtClean="0"/>
          </a:p>
          <a:p>
            <a:pPr marL="109728" indent="0">
              <a:buNone/>
            </a:pPr>
            <a:endParaRPr lang="en-US" altLang="zh-TW" sz="1200" dirty="0"/>
          </a:p>
          <a:p>
            <a:pPr marL="109728" indent="0">
              <a:buNone/>
            </a:pPr>
            <a:endParaRPr lang="en-US" altLang="zh-TW" sz="1200" dirty="0" smtClean="0"/>
          </a:p>
          <a:p>
            <a:pPr marL="109728" indent="0">
              <a:buNone/>
            </a:pPr>
            <a:endParaRPr lang="en-US" altLang="zh-TW" sz="1200" dirty="0"/>
          </a:p>
          <a:p>
            <a:pPr marL="109728" indent="0">
              <a:buNone/>
            </a:pPr>
            <a:endParaRPr lang="en-US" altLang="zh-TW" sz="1200" dirty="0" smtClean="0"/>
          </a:p>
          <a:p>
            <a:pPr marL="109728" indent="0">
              <a:buNone/>
            </a:pPr>
            <a:endParaRPr lang="en-US" altLang="zh-TW" sz="1200" dirty="0"/>
          </a:p>
          <a:p>
            <a:pPr marL="109728" indent="0">
              <a:buNone/>
            </a:pPr>
            <a:endParaRPr lang="en-US" altLang="zh-TW" sz="1200" dirty="0" smtClean="0"/>
          </a:p>
          <a:p>
            <a:pPr marL="109728" indent="0">
              <a:buNone/>
            </a:pPr>
            <a:endParaRPr lang="en-US" altLang="zh-TW" sz="1200" dirty="0"/>
          </a:p>
          <a:p>
            <a:pPr marL="109728" indent="0">
              <a:buNone/>
            </a:pPr>
            <a:endParaRPr lang="en-US" altLang="zh-TW" sz="1200" dirty="0" smtClean="0"/>
          </a:p>
          <a:p>
            <a:pPr marL="109728" indent="0">
              <a:buNone/>
            </a:pPr>
            <a:endParaRPr lang="en-US" altLang="zh-TW" sz="1200" dirty="0" smtClean="0">
              <a:latin typeface="標楷體" pitchFamily="65" charset="-120"/>
              <a:ea typeface="標楷體" pitchFamily="65" charset="-120"/>
            </a:endParaRPr>
          </a:p>
          <a:p>
            <a:pPr marL="109728" indent="0">
              <a:buNone/>
            </a:pPr>
            <a:endParaRPr lang="en-US" altLang="zh-TW" sz="1200" dirty="0">
              <a:latin typeface="標楷體" pitchFamily="65" charset="-120"/>
              <a:ea typeface="標楷體" pitchFamily="65" charset="-120"/>
            </a:endParaRPr>
          </a:p>
          <a:p>
            <a:pPr marL="109728" indent="0">
              <a:buNone/>
            </a:pPr>
            <a:endParaRPr lang="en-US" altLang="zh-TW" sz="1200" dirty="0" smtClean="0">
              <a:latin typeface="標楷體" pitchFamily="65" charset="-120"/>
              <a:ea typeface="標楷體" pitchFamily="65" charset="-120"/>
            </a:endParaRPr>
          </a:p>
          <a:p>
            <a:pPr marL="109728" indent="0">
              <a:buNone/>
            </a:pPr>
            <a:r>
              <a:rPr lang="zh-TW" altLang="zh-TW" sz="1200" dirty="0" smtClean="0">
                <a:latin typeface="標楷體" pitchFamily="65" charset="-120"/>
                <a:ea typeface="標楷體" pitchFamily="65" charset="-120"/>
              </a:rPr>
              <a:t>說明：</a:t>
            </a:r>
            <a:endParaRPr lang="en-US" altLang="zh-TW" sz="1200" dirty="0">
              <a:latin typeface="標楷體" pitchFamily="65" charset="-120"/>
              <a:ea typeface="標楷體" pitchFamily="65" charset="-120"/>
            </a:endParaRPr>
          </a:p>
          <a:p>
            <a:pPr marL="109728" indent="0">
              <a:buNone/>
            </a:pPr>
            <a:r>
              <a:rPr lang="en-US" altLang="zh-TW" sz="1200" dirty="0" smtClean="0">
                <a:latin typeface="標楷體" pitchFamily="65" charset="-120"/>
                <a:ea typeface="標楷體" pitchFamily="65" charset="-120"/>
              </a:rPr>
              <a:t>      </a:t>
            </a:r>
            <a:r>
              <a:rPr lang="zh-TW" altLang="zh-TW" sz="1200" dirty="0" smtClean="0">
                <a:latin typeface="標楷體" pitchFamily="65" charset="-120"/>
                <a:ea typeface="標楷體" pitchFamily="65" charset="-120"/>
              </a:rPr>
              <a:t>一</a:t>
            </a:r>
            <a:r>
              <a:rPr lang="zh-TW" altLang="zh-TW" sz="1200" dirty="0">
                <a:latin typeface="標楷體" pitchFamily="65" charset="-120"/>
                <a:ea typeface="標楷體" pitchFamily="65" charset="-120"/>
              </a:rPr>
              <a:t>、「×」為不允許變更編定為該類使用地。但本規則另有規定者，得依其規定辦理。</a:t>
            </a:r>
          </a:p>
          <a:p>
            <a:pPr marL="109728" indent="0">
              <a:buNone/>
            </a:pPr>
            <a:r>
              <a:rPr lang="en-US" altLang="zh-TW" sz="1200" dirty="0" smtClean="0">
                <a:latin typeface="標楷體" pitchFamily="65" charset="-120"/>
                <a:ea typeface="標楷體" pitchFamily="65" charset="-120"/>
              </a:rPr>
              <a:t>      </a:t>
            </a:r>
            <a:r>
              <a:rPr lang="zh-TW" altLang="zh-TW" sz="1200" dirty="0" smtClean="0">
                <a:latin typeface="標楷體" pitchFamily="65" charset="-120"/>
                <a:ea typeface="標楷體" pitchFamily="65" charset="-120"/>
              </a:rPr>
              <a:t>二</a:t>
            </a:r>
            <a:r>
              <a:rPr lang="zh-TW" altLang="zh-TW" sz="1200" dirty="0">
                <a:latin typeface="標楷體" pitchFamily="65" charset="-120"/>
                <a:ea typeface="標楷體" pitchFamily="65" charset="-120"/>
              </a:rPr>
              <a:t>、「＋」為允許依本規則規定申請變更編定為該類使用地。</a:t>
            </a:r>
          </a:p>
          <a:p>
            <a:pPr marL="109728" indent="0">
              <a:buNone/>
            </a:pPr>
            <a:endParaRPr lang="zh-TW" altLang="en-US" dirty="0"/>
          </a:p>
        </p:txBody>
      </p:sp>
      <p:pic>
        <p:nvPicPr>
          <p:cNvPr id="2119" name="Picture 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58" y="1214422"/>
            <a:ext cx="7920880" cy="4475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27</a:t>
            </a:fld>
            <a:endParaRPr lang="zh-TW" altLang="en-US">
              <a:solidFill>
                <a:srgbClr val="04617B">
                  <a:shade val="90000"/>
                </a:srgbClr>
              </a:solidFill>
            </a:endParaRPr>
          </a:p>
        </p:txBody>
      </p:sp>
    </p:spTree>
    <p:extLst>
      <p:ext uri="{BB962C8B-B14F-4D97-AF65-F5344CB8AC3E}">
        <p14:creationId xmlns:p14="http://schemas.microsoft.com/office/powerpoint/2010/main" val="3085367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76672"/>
            <a:ext cx="8229600" cy="1143000"/>
          </a:xfrm>
        </p:spPr>
        <p:txBody>
          <a:bodyPr/>
          <a:lstStyle/>
          <a:p>
            <a:r>
              <a:rPr lang="en-US" altLang="zh-TW" b="1" dirty="0" smtClean="0">
                <a:solidFill>
                  <a:schemeClr val="tx1"/>
                </a:solidFill>
                <a:latin typeface="標楷體" pitchFamily="65" charset="-120"/>
                <a:ea typeface="標楷體" pitchFamily="65" charset="-120"/>
              </a:rPr>
              <a:t>(</a:t>
            </a:r>
            <a:r>
              <a:rPr lang="zh-TW" altLang="en-US" b="1" dirty="0" smtClean="0">
                <a:solidFill>
                  <a:schemeClr val="tx1"/>
                </a:solidFill>
                <a:latin typeface="標楷體" pitchFamily="65" charset="-120"/>
                <a:ea typeface="標楷體" pitchFamily="65" charset="-120"/>
              </a:rPr>
              <a:t>五</a:t>
            </a:r>
            <a:r>
              <a:rPr lang="en-US" altLang="zh-TW" b="1" dirty="0" smtClean="0">
                <a:solidFill>
                  <a:schemeClr val="tx1"/>
                </a:solidFill>
                <a:latin typeface="標楷體" pitchFamily="65" charset="-120"/>
                <a:ea typeface="標楷體" pitchFamily="65" charset="-120"/>
              </a:rPr>
              <a:t>)</a:t>
            </a:r>
            <a:r>
              <a:rPr lang="zh-TW" altLang="en-US" sz="5400" b="1" dirty="0" smtClean="0">
                <a:solidFill>
                  <a:srgbClr val="FF0000"/>
                </a:solidFill>
                <a:latin typeface="標楷體" pitchFamily="65" charset="-120"/>
                <a:ea typeface="標楷體" pitchFamily="65" charset="-120"/>
              </a:rPr>
              <a:t>視為</a:t>
            </a:r>
            <a:r>
              <a:rPr lang="zh-TW" altLang="en-US" b="1" dirty="0" smtClean="0">
                <a:solidFill>
                  <a:schemeClr val="tx1"/>
                </a:solidFill>
                <a:latin typeface="標楷體" pitchFamily="65" charset="-120"/>
                <a:ea typeface="標楷體" pitchFamily="65" charset="-120"/>
              </a:rPr>
              <a:t>農業用地</a:t>
            </a:r>
            <a:r>
              <a:rPr lang="en-US" altLang="zh-TW" b="1" dirty="0" smtClean="0">
                <a:solidFill>
                  <a:schemeClr val="tx1"/>
                </a:solidFill>
                <a:latin typeface="標楷體" pitchFamily="65" charset="-120"/>
                <a:ea typeface="標楷體" pitchFamily="65" charset="-120"/>
              </a:rPr>
              <a:t>(</a:t>
            </a:r>
            <a:r>
              <a:rPr lang="zh-TW" altLang="en-US" sz="5400" b="1" dirty="0" smtClean="0">
                <a:solidFill>
                  <a:srgbClr val="FF0000"/>
                </a:solidFill>
                <a:latin typeface="標楷體" pitchFamily="65" charset="-120"/>
                <a:ea typeface="標楷體" pitchFamily="65" charset="-120"/>
              </a:rPr>
              <a:t>假農地</a:t>
            </a:r>
            <a:r>
              <a:rPr lang="en-US" altLang="zh-TW" b="1" dirty="0" smtClean="0">
                <a:solidFill>
                  <a:schemeClr val="tx1"/>
                </a:solidFill>
                <a:latin typeface="標楷體" pitchFamily="65" charset="-120"/>
                <a:ea typeface="標楷體" pitchFamily="65" charset="-120"/>
              </a:rPr>
              <a:t>)</a:t>
            </a:r>
            <a:endParaRPr lang="zh-TW" altLang="en-US" b="1" dirty="0">
              <a:solidFill>
                <a:schemeClr val="tx1"/>
              </a:solidFill>
              <a:latin typeface="標楷體" pitchFamily="65" charset="-120"/>
              <a:ea typeface="標楷體" pitchFamily="65" charset="-120"/>
            </a:endParaRPr>
          </a:p>
        </p:txBody>
      </p:sp>
      <p:sp>
        <p:nvSpPr>
          <p:cNvPr id="4" name="內容版面配置區 3"/>
          <p:cNvSpPr>
            <a:spLocks noGrp="1"/>
          </p:cNvSpPr>
          <p:nvPr>
            <p:ph idx="1"/>
          </p:nvPr>
        </p:nvSpPr>
        <p:spPr/>
        <p:txBody>
          <a:bodyPr>
            <a:normAutofit/>
          </a:bodyPr>
          <a:lstStyle/>
          <a:p>
            <a:r>
              <a:rPr lang="zh-TW" altLang="en-US" sz="4400" b="1" dirty="0" smtClean="0">
                <a:latin typeface="標楷體" pitchFamily="65" charset="-120"/>
                <a:ea typeface="標楷體" pitchFamily="65" charset="-120"/>
              </a:rPr>
              <a:t>參考</a:t>
            </a:r>
            <a:r>
              <a:rPr lang="en-US" altLang="zh-TW" sz="4400" b="1" dirty="0" smtClean="0">
                <a:latin typeface="標楷體" pitchFamily="65" charset="-120"/>
                <a:ea typeface="標楷體" pitchFamily="65" charset="-120"/>
              </a:rPr>
              <a:t>:</a:t>
            </a:r>
            <a:r>
              <a:rPr lang="zh-TW" altLang="en-US" sz="4400" b="1" dirty="0" smtClean="0">
                <a:latin typeface="標楷體" pitchFamily="65" charset="-120"/>
                <a:ea typeface="標楷體" pitchFamily="65" charset="-120"/>
              </a:rPr>
              <a:t>農業發展條例第</a:t>
            </a:r>
            <a:r>
              <a:rPr lang="en-US" altLang="zh-TW" sz="4400" b="1" dirty="0" smtClean="0">
                <a:latin typeface="標楷體" pitchFamily="65" charset="-120"/>
                <a:ea typeface="標楷體" pitchFamily="65" charset="-120"/>
              </a:rPr>
              <a:t>38-1</a:t>
            </a:r>
            <a:r>
              <a:rPr lang="zh-TW" altLang="en-US" sz="4400" b="1" dirty="0" smtClean="0">
                <a:latin typeface="標楷體" pitchFamily="65" charset="-120"/>
                <a:ea typeface="標楷體" pitchFamily="65" charset="-120"/>
              </a:rPr>
              <a:t>條</a:t>
            </a:r>
            <a:endParaRPr lang="en-US" altLang="zh-TW" sz="4400" b="1" dirty="0" smtClean="0">
              <a:latin typeface="標楷體" pitchFamily="65" charset="-120"/>
              <a:ea typeface="標楷體" pitchFamily="65" charset="-120"/>
            </a:endParaRPr>
          </a:p>
          <a:p>
            <a:pPr marL="0" indent="0">
              <a:buNone/>
            </a:pPr>
            <a:r>
              <a:rPr lang="zh-TW" altLang="en-US" sz="5400" b="1" dirty="0" smtClean="0">
                <a:latin typeface="標楷體" pitchFamily="65" charset="-120"/>
                <a:ea typeface="標楷體" pitchFamily="65" charset="-120"/>
              </a:rPr>
              <a:t>農業用地</a:t>
            </a:r>
            <a:r>
              <a:rPr lang="zh-TW" altLang="en-US" sz="6000" b="1" dirty="0" smtClean="0">
                <a:latin typeface="標楷體"/>
                <a:ea typeface="標楷體"/>
              </a:rPr>
              <a:t>→</a:t>
            </a:r>
            <a:r>
              <a:rPr lang="zh-TW" altLang="en-US" sz="5400" b="1" dirty="0" smtClean="0">
                <a:solidFill>
                  <a:srgbClr val="FF0000"/>
                </a:solidFill>
                <a:latin typeface="標楷體"/>
                <a:ea typeface="標楷體"/>
              </a:rPr>
              <a:t>依法律變更</a:t>
            </a:r>
            <a:endParaRPr lang="en-US" altLang="zh-TW" sz="4400" b="1" dirty="0" smtClean="0">
              <a:solidFill>
                <a:srgbClr val="FF0000"/>
              </a:solidFill>
              <a:latin typeface="標楷體"/>
              <a:ea typeface="標楷體"/>
            </a:endParaRPr>
          </a:p>
          <a:p>
            <a:pPr marL="0" indent="0">
              <a:buNone/>
            </a:pPr>
            <a:r>
              <a:rPr lang="zh-TW" altLang="en-US" sz="4800" b="1" dirty="0" smtClean="0">
                <a:latin typeface="標楷體"/>
                <a:ea typeface="標楷體"/>
              </a:rPr>
              <a:t>→</a:t>
            </a:r>
            <a:r>
              <a:rPr lang="zh-TW" altLang="en-US" sz="6000" b="1" dirty="0" smtClean="0">
                <a:solidFill>
                  <a:srgbClr val="FF0000"/>
                </a:solidFill>
                <a:latin typeface="標楷體"/>
                <a:ea typeface="標楷體"/>
              </a:rPr>
              <a:t>非</a:t>
            </a:r>
            <a:r>
              <a:rPr lang="zh-TW" altLang="en-US" sz="4800" b="1" dirty="0" smtClean="0">
                <a:latin typeface="標楷體"/>
                <a:ea typeface="標楷體"/>
              </a:rPr>
              <a:t>農業用地</a:t>
            </a:r>
            <a:r>
              <a:rPr lang="zh-TW" altLang="en-US" sz="6000" b="1" dirty="0" smtClean="0">
                <a:latin typeface="標楷體"/>
                <a:ea typeface="標楷體"/>
              </a:rPr>
              <a:t>→</a:t>
            </a:r>
            <a:r>
              <a:rPr lang="zh-TW" altLang="en-US" sz="4800" b="1" dirty="0" smtClean="0">
                <a:solidFill>
                  <a:srgbClr val="FF0000"/>
                </a:solidFill>
                <a:latin typeface="標楷體"/>
                <a:ea typeface="標楷體"/>
              </a:rPr>
              <a:t>但不能</a:t>
            </a:r>
            <a:r>
              <a:rPr lang="zh-TW" altLang="en-US" sz="5400" b="1" dirty="0" smtClean="0">
                <a:latin typeface="標楷體"/>
                <a:ea typeface="標楷體"/>
              </a:rPr>
              <a:t>建築</a:t>
            </a:r>
            <a:endParaRPr lang="zh-TW" altLang="en-US" sz="5400" b="1" dirty="0">
              <a:latin typeface="標楷體" pitchFamily="65" charset="-120"/>
              <a:ea typeface="標楷體" pitchFamily="65" charset="-120"/>
            </a:endParaRPr>
          </a:p>
        </p:txBody>
      </p:sp>
      <p:sp>
        <p:nvSpPr>
          <p:cNvPr id="3" name="投影片編號版面配置區 2"/>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28</a:t>
            </a:fld>
            <a:endParaRPr lang="zh-TW" altLang="en-US">
              <a:solidFill>
                <a:srgbClr val="04617B">
                  <a:shade val="90000"/>
                </a:srgbClr>
              </a:solidFill>
            </a:endParaRPr>
          </a:p>
        </p:txBody>
      </p:sp>
    </p:spTree>
    <p:extLst>
      <p:ext uri="{BB962C8B-B14F-4D97-AF65-F5344CB8AC3E}">
        <p14:creationId xmlns:p14="http://schemas.microsoft.com/office/powerpoint/2010/main" val="23024036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052983"/>
            <a:ext cx="8147248" cy="5796136"/>
          </a:xfrm>
        </p:spPr>
        <p:txBody>
          <a:bodyPr>
            <a:noAutofit/>
          </a:bodyPr>
          <a:lstStyle/>
          <a:p>
            <a:pPr marL="45720" indent="0">
              <a:buNone/>
            </a:pPr>
            <a:r>
              <a:rPr lang="zh-TW" altLang="en-US" sz="3200" b="1" dirty="0" smtClean="0">
                <a:latin typeface="標楷體" pitchFamily="65" charset="-120"/>
                <a:ea typeface="標楷體" pitchFamily="65" charset="-120"/>
                <a:sym typeface="Wingdings"/>
              </a:rPr>
              <a:t>參考</a:t>
            </a:r>
            <a:r>
              <a:rPr lang="zh-TW" altLang="en-US" sz="32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農業發展條例第</a:t>
            </a:r>
            <a:r>
              <a:rPr lang="en-US" altLang="zh-TW" sz="4000" b="1" dirty="0" smtClean="0">
                <a:latin typeface="標楷體" pitchFamily="65" charset="-120"/>
                <a:ea typeface="標楷體" pitchFamily="65" charset="-120"/>
              </a:rPr>
              <a:t>38-1</a:t>
            </a:r>
            <a:r>
              <a:rPr lang="zh-TW" altLang="en-US" sz="4000" b="1" dirty="0" smtClean="0">
                <a:latin typeface="標楷體" pitchFamily="65" charset="-120"/>
                <a:ea typeface="標楷體" pitchFamily="65" charset="-120"/>
              </a:rPr>
              <a:t>條</a:t>
            </a:r>
            <a:endParaRPr lang="en-US" altLang="zh-TW" sz="4000" b="1" dirty="0" smtClean="0">
              <a:latin typeface="標楷體" pitchFamily="65" charset="-120"/>
              <a:ea typeface="標楷體" pitchFamily="65" charset="-120"/>
            </a:endParaRPr>
          </a:p>
          <a:p>
            <a:pPr marL="45720" indent="0">
              <a:buNone/>
            </a:pPr>
            <a:r>
              <a:rPr lang="zh-TW" altLang="en-US" sz="3200" b="1" dirty="0" smtClean="0">
                <a:latin typeface="標楷體" pitchFamily="65" charset="-120"/>
                <a:ea typeface="標楷體" pitchFamily="65" charset="-120"/>
                <a:sym typeface="Wingdings"/>
              </a:rPr>
              <a:t>參考</a:t>
            </a:r>
            <a:r>
              <a:rPr lang="zh-TW" altLang="en-US" sz="3200" b="1" dirty="0" smtClean="0">
                <a:latin typeface="標楷體" pitchFamily="65" charset="-120"/>
                <a:ea typeface="標楷體" pitchFamily="65" charset="-120"/>
              </a:rPr>
              <a:t>：</a:t>
            </a:r>
            <a:r>
              <a:rPr lang="en-US" altLang="zh-TW" sz="3600" b="1" dirty="0" smtClean="0">
                <a:solidFill>
                  <a:srgbClr val="FF0000"/>
                </a:solidFill>
                <a:latin typeface="標楷體" pitchFamily="65" charset="-120"/>
                <a:ea typeface="標楷體" pitchFamily="65" charset="-120"/>
              </a:rPr>
              <a:t>92.10.15</a:t>
            </a:r>
            <a:r>
              <a:rPr lang="zh-TW" altLang="en-US" sz="3600" b="1" dirty="0" smtClean="0">
                <a:solidFill>
                  <a:srgbClr val="FF0000"/>
                </a:solidFill>
                <a:latin typeface="標楷體" pitchFamily="65" charset="-120"/>
                <a:ea typeface="標楷體" pitchFamily="65" charset="-120"/>
              </a:rPr>
              <a:t>日修正前之平均地權         條例施行細則</a:t>
            </a:r>
            <a:r>
              <a:rPr lang="en-US" altLang="zh-TW" sz="3600" b="1" dirty="0" smtClean="0">
                <a:solidFill>
                  <a:srgbClr val="FF0000"/>
                </a:solidFill>
                <a:latin typeface="標楷體" pitchFamily="65" charset="-120"/>
                <a:ea typeface="標楷體" pitchFamily="65" charset="-120"/>
              </a:rPr>
              <a:t>34</a:t>
            </a:r>
            <a:r>
              <a:rPr lang="zh-TW" altLang="en-US" sz="3600" b="1" dirty="0" smtClean="0">
                <a:solidFill>
                  <a:srgbClr val="FF0000"/>
                </a:solidFill>
                <a:latin typeface="標楷體" pitchFamily="65" charset="-120"/>
                <a:ea typeface="標楷體" pitchFamily="65" charset="-120"/>
              </a:rPr>
              <a:t>條，非都土地編定</a:t>
            </a:r>
            <a:endParaRPr lang="en-US" altLang="zh-TW" sz="3200" b="1" dirty="0" smtClean="0">
              <a:solidFill>
                <a:srgbClr val="FF0000"/>
              </a:solidFill>
              <a:latin typeface="標楷體" pitchFamily="65" charset="-120"/>
              <a:ea typeface="標楷體" pitchFamily="65" charset="-120"/>
            </a:endParaRPr>
          </a:p>
          <a:p>
            <a:pPr marL="45720" indent="0">
              <a:buNone/>
            </a:pPr>
            <a:r>
              <a:rPr lang="en-US" altLang="zh-TW" sz="3200" b="1" dirty="0" smtClean="0">
                <a:latin typeface="標楷體" pitchFamily="65" charset="-120"/>
                <a:ea typeface="標楷體" pitchFamily="65" charset="-120"/>
              </a:rPr>
              <a:t>(1)</a:t>
            </a:r>
            <a:r>
              <a:rPr lang="zh-TW" altLang="en-US" sz="3200" b="1" dirty="0" smtClean="0">
                <a:latin typeface="標楷體" pitchFamily="65" charset="-120"/>
                <a:ea typeface="標楷體" pitchFamily="65" charset="-120"/>
              </a:rPr>
              <a:t>農牧  </a:t>
            </a:r>
            <a:r>
              <a:rPr lang="en-US" altLang="zh-TW" sz="3200" b="1" dirty="0" smtClean="0">
                <a:latin typeface="標楷體" pitchFamily="65" charset="-120"/>
                <a:ea typeface="標楷體" pitchFamily="65" charset="-120"/>
              </a:rPr>
              <a:t>(2)</a:t>
            </a:r>
            <a:r>
              <a:rPr lang="zh-TW" altLang="en-US" sz="3200" b="1" dirty="0" smtClean="0">
                <a:latin typeface="標楷體" pitchFamily="65" charset="-120"/>
                <a:ea typeface="標楷體" pitchFamily="65" charset="-120"/>
              </a:rPr>
              <a:t>林業      </a:t>
            </a:r>
            <a:r>
              <a:rPr lang="en-US" altLang="zh-TW" sz="3200" b="1" dirty="0" smtClean="0">
                <a:latin typeface="標楷體" pitchFamily="65" charset="-120"/>
                <a:ea typeface="標楷體" pitchFamily="65" charset="-120"/>
              </a:rPr>
              <a:t>(3)</a:t>
            </a:r>
            <a:r>
              <a:rPr lang="zh-TW" altLang="en-US" sz="3200" b="1" dirty="0" smtClean="0">
                <a:latin typeface="標楷體" pitchFamily="65" charset="-120"/>
                <a:ea typeface="標楷體" pitchFamily="65" charset="-120"/>
              </a:rPr>
              <a:t>養殖</a:t>
            </a:r>
            <a:endParaRPr lang="en-US" altLang="zh-TW" sz="3200" b="1" dirty="0" smtClean="0">
              <a:latin typeface="標楷體" pitchFamily="65" charset="-120"/>
              <a:ea typeface="標楷體" pitchFamily="65" charset="-120"/>
            </a:endParaRPr>
          </a:p>
          <a:p>
            <a:pPr marL="45720" indent="0">
              <a:buNone/>
            </a:pPr>
            <a:r>
              <a:rPr lang="en-US" altLang="zh-TW" sz="3200" b="1" dirty="0" smtClean="0">
                <a:latin typeface="標楷體" pitchFamily="65" charset="-120"/>
                <a:ea typeface="標楷體" pitchFamily="65" charset="-120"/>
              </a:rPr>
              <a:t>(4)</a:t>
            </a:r>
            <a:r>
              <a:rPr lang="zh-TW" altLang="en-US" sz="3200" b="1" dirty="0" smtClean="0">
                <a:latin typeface="標楷體" pitchFamily="65" charset="-120"/>
                <a:ea typeface="標楷體" pitchFamily="65" charset="-120"/>
              </a:rPr>
              <a:t>水利  </a:t>
            </a:r>
            <a:r>
              <a:rPr lang="en-US" altLang="zh-TW" sz="3200" b="1" dirty="0" smtClean="0">
                <a:latin typeface="標楷體" pitchFamily="65" charset="-120"/>
                <a:ea typeface="標楷體" pitchFamily="65" charset="-120"/>
              </a:rPr>
              <a:t>(5)</a:t>
            </a:r>
            <a:r>
              <a:rPr lang="zh-TW" altLang="en-US" sz="3200" b="1" dirty="0" smtClean="0">
                <a:latin typeface="標楷體" pitchFamily="65" charset="-120"/>
                <a:ea typeface="標楷體" pitchFamily="65" charset="-120"/>
              </a:rPr>
              <a:t>生態保護  </a:t>
            </a:r>
            <a:r>
              <a:rPr lang="en-US" altLang="zh-TW" sz="3200" b="1" dirty="0" smtClean="0">
                <a:latin typeface="標楷體" pitchFamily="65" charset="-120"/>
                <a:ea typeface="標楷體" pitchFamily="65" charset="-120"/>
              </a:rPr>
              <a:t>(6)</a:t>
            </a:r>
            <a:r>
              <a:rPr lang="zh-TW" altLang="en-US" sz="3200" b="1" dirty="0" smtClean="0">
                <a:latin typeface="標楷體" pitchFamily="65" charset="-120"/>
                <a:ea typeface="標楷體" pitchFamily="65" charset="-120"/>
              </a:rPr>
              <a:t>國土保安用地</a:t>
            </a:r>
            <a:endParaRPr lang="en-US" altLang="zh-TW" sz="3200" b="1" dirty="0" smtClean="0">
              <a:latin typeface="標楷體" pitchFamily="65" charset="-120"/>
              <a:ea typeface="標楷體" pitchFamily="65" charset="-120"/>
            </a:endParaRPr>
          </a:p>
          <a:p>
            <a:pPr marL="45720" indent="0">
              <a:buNone/>
            </a:pPr>
            <a:endParaRPr lang="en-US" altLang="zh-TW" sz="3200" b="1" dirty="0" smtClean="0">
              <a:latin typeface="標楷體" pitchFamily="65" charset="-120"/>
              <a:ea typeface="標楷體" pitchFamily="65" charset="-120"/>
            </a:endParaRPr>
          </a:p>
          <a:p>
            <a:pPr marL="45720" indent="0">
              <a:buNone/>
            </a:pPr>
            <a:r>
              <a:rPr lang="zh-TW" altLang="en-US" sz="4400" b="1" dirty="0" smtClean="0">
                <a:solidFill>
                  <a:srgbClr val="FF0000"/>
                </a:solidFill>
                <a:latin typeface="標楷體" pitchFamily="65" charset="-120"/>
                <a:ea typeface="標楷體" pitchFamily="65" charset="-120"/>
              </a:rPr>
              <a:t>其他不是農業用地</a:t>
            </a:r>
            <a:r>
              <a:rPr lang="zh-TW" altLang="en-US" sz="3200" b="1" dirty="0">
                <a:latin typeface="標楷體" pitchFamily="65" charset="-120"/>
                <a:ea typeface="標楷體" pitchFamily="65" charset="-120"/>
              </a:rPr>
              <a:t/>
            </a:r>
            <a:br>
              <a:rPr lang="zh-TW" altLang="en-US" sz="3200" b="1" dirty="0">
                <a:latin typeface="標楷體" pitchFamily="65" charset="-120"/>
                <a:ea typeface="標楷體" pitchFamily="65" charset="-120"/>
              </a:rPr>
            </a:br>
            <a:endParaRPr lang="en-US" altLang="zh-TW" sz="32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29</a:t>
            </a:fld>
            <a:endParaRPr lang="zh-TW" altLang="en-US">
              <a:solidFill>
                <a:srgbClr val="04617B">
                  <a:shade val="90000"/>
                </a:srgbClr>
              </a:solidFill>
            </a:endParaRPr>
          </a:p>
        </p:txBody>
      </p:sp>
    </p:spTree>
    <p:extLst>
      <p:ext uri="{BB962C8B-B14F-4D97-AF65-F5344CB8AC3E}">
        <p14:creationId xmlns:p14="http://schemas.microsoft.com/office/powerpoint/2010/main" val="2238662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8229600" cy="1143000"/>
          </a:xfrm>
        </p:spPr>
        <p:txBody>
          <a:bodyPr/>
          <a:lstStyle/>
          <a:p>
            <a:r>
              <a:rPr lang="zh-TW" altLang="en-US" b="1" dirty="0" smtClean="0">
                <a:latin typeface="標楷體" pitchFamily="65" charset="-120"/>
                <a:ea typeface="標楷體" pitchFamily="65" charset="-120"/>
              </a:rPr>
              <a:t>課程大綱</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a:xfrm>
            <a:off x="500034" y="1412776"/>
            <a:ext cx="8229600" cy="4905146"/>
          </a:xfrm>
        </p:spPr>
        <p:txBody>
          <a:bodyPr>
            <a:normAutofit/>
          </a:bodyPr>
          <a:lstStyle/>
          <a:p>
            <a:pPr marL="0" indent="0">
              <a:buNone/>
            </a:pPr>
            <a:r>
              <a:rPr lang="zh-TW" altLang="zh-TW" sz="4000" b="1" dirty="0">
                <a:solidFill>
                  <a:srgbClr val="FF0000"/>
                </a:solidFill>
                <a:latin typeface="標楷體" pitchFamily="65" charset="-120"/>
                <a:ea typeface="標楷體" pitchFamily="65" charset="-120"/>
              </a:rPr>
              <a:t>一</a:t>
            </a:r>
            <a:r>
              <a:rPr lang="zh-TW" altLang="zh-TW" sz="4000" b="1" dirty="0" smtClean="0">
                <a:solidFill>
                  <a:srgbClr val="FF0000"/>
                </a:solidFill>
                <a:latin typeface="標楷體" pitchFamily="65" charset="-120"/>
                <a:ea typeface="標楷體" pitchFamily="65" charset="-120"/>
              </a:rPr>
              <a:t>、</a:t>
            </a:r>
            <a:r>
              <a:rPr lang="zh-TW" altLang="en-US" sz="4000" b="1" dirty="0" smtClean="0">
                <a:solidFill>
                  <a:srgbClr val="FF0000"/>
                </a:solidFill>
                <a:latin typeface="標楷體" pitchFamily="65" charset="-120"/>
                <a:ea typeface="標楷體" pitchFamily="65" charset="-120"/>
              </a:rPr>
              <a:t>土地使用之限制</a:t>
            </a:r>
            <a:endParaRPr lang="zh-TW" altLang="zh-TW" sz="4000" b="1" dirty="0">
              <a:solidFill>
                <a:srgbClr val="FF0000"/>
              </a:solidFill>
              <a:latin typeface="標楷體" pitchFamily="65" charset="-120"/>
              <a:ea typeface="標楷體" pitchFamily="65" charset="-120"/>
            </a:endParaRPr>
          </a:p>
          <a:p>
            <a:pPr marL="0" indent="0">
              <a:buNone/>
            </a:pPr>
            <a:r>
              <a:rPr lang="zh-TW" altLang="zh-TW" sz="4000" b="1" dirty="0">
                <a:latin typeface="標楷體" pitchFamily="65" charset="-120"/>
                <a:ea typeface="標楷體" pitchFamily="65" charset="-120"/>
              </a:rPr>
              <a:t>二</a:t>
            </a:r>
            <a:r>
              <a:rPr lang="zh-TW"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農牧用地可以做什麼使用</a:t>
            </a:r>
            <a:r>
              <a:rPr lang="en-US" altLang="zh-TW" sz="4000" b="1" dirty="0" smtClean="0">
                <a:latin typeface="標楷體" pitchFamily="65" charset="-120"/>
                <a:ea typeface="標楷體" pitchFamily="65" charset="-120"/>
              </a:rPr>
              <a:t>?</a:t>
            </a:r>
            <a:endParaRPr lang="zh-TW" altLang="zh-TW" sz="4000" b="1" dirty="0">
              <a:latin typeface="標楷體" pitchFamily="65" charset="-120"/>
              <a:ea typeface="標楷體" pitchFamily="65" charset="-120"/>
            </a:endParaRPr>
          </a:p>
          <a:p>
            <a:pPr marL="0" indent="0">
              <a:buNone/>
            </a:pPr>
            <a:r>
              <a:rPr lang="zh-TW" altLang="zh-TW" sz="4000" b="1" dirty="0">
                <a:solidFill>
                  <a:srgbClr val="FF0000"/>
                </a:solidFill>
                <a:latin typeface="標楷體" pitchFamily="65" charset="-120"/>
                <a:ea typeface="標楷體" pitchFamily="65" charset="-120"/>
              </a:rPr>
              <a:t>三</a:t>
            </a:r>
            <a:r>
              <a:rPr lang="zh-TW" altLang="zh-TW" sz="4000" b="1" dirty="0" smtClean="0">
                <a:solidFill>
                  <a:srgbClr val="FF0000"/>
                </a:solidFill>
                <a:latin typeface="標楷體" pitchFamily="65" charset="-120"/>
                <a:ea typeface="標楷體" pitchFamily="65" charset="-120"/>
              </a:rPr>
              <a:t>、</a:t>
            </a:r>
            <a:r>
              <a:rPr lang="zh-TW" altLang="en-US" sz="4000" b="1" dirty="0" smtClean="0">
                <a:solidFill>
                  <a:srgbClr val="FF0000"/>
                </a:solidFill>
                <a:latin typeface="標楷體" pitchFamily="65" charset="-120"/>
                <a:ea typeface="標楷體" pitchFamily="65" charset="-120"/>
              </a:rPr>
              <a:t>集村農舍</a:t>
            </a:r>
            <a:endParaRPr lang="zh-TW" altLang="zh-TW" sz="4000" b="1" dirty="0">
              <a:solidFill>
                <a:srgbClr val="FF0000"/>
              </a:solidFill>
              <a:latin typeface="標楷體" pitchFamily="65" charset="-120"/>
              <a:ea typeface="標楷體" pitchFamily="65" charset="-120"/>
            </a:endParaRPr>
          </a:p>
          <a:p>
            <a:pPr marL="0" indent="0">
              <a:buNone/>
            </a:pPr>
            <a:r>
              <a:rPr lang="zh-TW" altLang="zh-TW" sz="4000" b="1" dirty="0">
                <a:latin typeface="標楷體" pitchFamily="65" charset="-120"/>
                <a:ea typeface="標楷體" pitchFamily="65" charset="-120"/>
              </a:rPr>
              <a:t>四</a:t>
            </a:r>
            <a:r>
              <a:rPr lang="zh-TW"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農村社區重劃</a:t>
            </a:r>
            <a:endParaRPr lang="zh-TW" altLang="zh-TW" sz="4000" b="1" dirty="0">
              <a:latin typeface="標楷體" pitchFamily="65" charset="-120"/>
              <a:ea typeface="標楷體" pitchFamily="65" charset="-120"/>
            </a:endParaRPr>
          </a:p>
          <a:p>
            <a:pPr marL="0" indent="0">
              <a:buNone/>
            </a:pPr>
            <a:r>
              <a:rPr lang="zh-TW" altLang="zh-TW" sz="4000" b="1" dirty="0">
                <a:solidFill>
                  <a:srgbClr val="FF0000"/>
                </a:solidFill>
                <a:latin typeface="標楷體" pitchFamily="65" charset="-120"/>
                <a:ea typeface="標楷體" pitchFamily="65" charset="-120"/>
              </a:rPr>
              <a:t>五</a:t>
            </a:r>
            <a:r>
              <a:rPr lang="zh-TW" altLang="zh-TW" sz="4000" b="1" dirty="0" smtClean="0">
                <a:solidFill>
                  <a:srgbClr val="FF0000"/>
                </a:solidFill>
                <a:latin typeface="標楷體" pitchFamily="65" charset="-120"/>
                <a:ea typeface="標楷體" pitchFamily="65" charset="-120"/>
              </a:rPr>
              <a:t>、</a:t>
            </a:r>
            <a:r>
              <a:rPr lang="zh-TW" altLang="en-US" sz="4000" b="1" dirty="0" smtClean="0">
                <a:solidFill>
                  <a:srgbClr val="FF0000"/>
                </a:solidFill>
                <a:latin typeface="標楷體" pitchFamily="65" charset="-120"/>
                <a:ea typeface="標楷體" pitchFamily="65" charset="-120"/>
              </a:rPr>
              <a:t>拆遷異地重建</a:t>
            </a:r>
            <a:endParaRPr lang="en-US" altLang="zh-TW" sz="4000" b="1" dirty="0" smtClean="0">
              <a:solidFill>
                <a:srgbClr val="FF0000"/>
              </a:solidFill>
              <a:latin typeface="標楷體" pitchFamily="65" charset="-120"/>
              <a:ea typeface="標楷體" pitchFamily="65" charset="-120"/>
            </a:endParaRPr>
          </a:p>
          <a:p>
            <a:pPr marL="0" indent="0">
              <a:buNone/>
            </a:pPr>
            <a:r>
              <a:rPr lang="zh-TW" altLang="en-US" sz="4000" b="1" dirty="0" smtClean="0">
                <a:latin typeface="標楷體" pitchFamily="65" charset="-120"/>
                <a:ea typeface="標楷體" pitchFamily="65" charset="-120"/>
              </a:rPr>
              <a:t>六、老農土地徵收異地興建農舍</a:t>
            </a:r>
            <a:endParaRPr lang="zh-TW" altLang="zh-TW" sz="4000" b="1" dirty="0">
              <a:latin typeface="標楷體" pitchFamily="65" charset="-120"/>
              <a:ea typeface="標楷體" pitchFamily="65" charset="-120"/>
            </a:endParaRPr>
          </a:p>
          <a:p>
            <a:pPr marL="0" indent="0">
              <a:buNone/>
            </a:pPr>
            <a:endParaRPr lang="zh-TW" altLang="en-US" dirty="0"/>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3</a:t>
            </a:fld>
            <a:endParaRPr lang="zh-TW" altLang="en-US">
              <a:solidFill>
                <a:srgbClr val="04617B">
                  <a:shade val="90000"/>
                </a:srgbClr>
              </a:solidFill>
            </a:endParaRPr>
          </a:p>
        </p:txBody>
      </p:sp>
    </p:spTree>
    <p:extLst>
      <p:ext uri="{BB962C8B-B14F-4D97-AF65-F5344CB8AC3E}">
        <p14:creationId xmlns:p14="http://schemas.microsoft.com/office/powerpoint/2010/main" val="6046259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196752"/>
            <a:ext cx="8147248" cy="5148064"/>
          </a:xfrm>
        </p:spPr>
        <p:txBody>
          <a:bodyPr>
            <a:noAutofit/>
          </a:bodyPr>
          <a:lstStyle/>
          <a:p>
            <a:pPr marL="45720" indent="0">
              <a:buNone/>
            </a:pPr>
            <a:r>
              <a:rPr lang="zh-TW" altLang="en-US" sz="6600" b="1" dirty="0" smtClean="0">
                <a:solidFill>
                  <a:srgbClr val="FF0000"/>
                </a:solidFill>
                <a:latin typeface="標楷體" pitchFamily="65" charset="-120"/>
                <a:ea typeface="標楷體" pitchFamily="65" charset="-120"/>
                <a:sym typeface="Wingdings"/>
              </a:rPr>
              <a:t>如何證明</a:t>
            </a:r>
            <a:r>
              <a:rPr lang="en-US" altLang="zh-TW" sz="6600" b="1" dirty="0" smtClean="0">
                <a:solidFill>
                  <a:srgbClr val="FF0000"/>
                </a:solidFill>
                <a:latin typeface="標楷體" pitchFamily="65" charset="-120"/>
                <a:ea typeface="標楷體" pitchFamily="65" charset="-120"/>
                <a:sym typeface="Wingdings"/>
              </a:rPr>
              <a:t>?</a:t>
            </a:r>
          </a:p>
          <a:p>
            <a:pPr marL="45720" indent="0">
              <a:buNone/>
            </a:pPr>
            <a:endParaRPr lang="en-US" altLang="zh-TW" sz="6600" b="1" dirty="0" smtClean="0">
              <a:solidFill>
                <a:srgbClr val="FF0000"/>
              </a:solidFill>
              <a:latin typeface="標楷體" pitchFamily="65" charset="-120"/>
              <a:ea typeface="標楷體" pitchFamily="65" charset="-120"/>
              <a:sym typeface="Wingdings"/>
            </a:endParaRPr>
          </a:p>
          <a:p>
            <a:pPr marL="45720" indent="0">
              <a:buNone/>
            </a:pPr>
            <a:r>
              <a:rPr lang="zh-TW" altLang="en-US" sz="4400" b="1" dirty="0" smtClean="0">
                <a:latin typeface="標楷體" pitchFamily="65" charset="-120"/>
                <a:ea typeface="標楷體" pitchFamily="65" charset="-120"/>
                <a:sym typeface="Wingdings"/>
              </a:rPr>
              <a:t>申請</a:t>
            </a:r>
            <a:r>
              <a:rPr lang="zh-TW" altLang="en-US" sz="4400" b="1" dirty="0" smtClean="0">
                <a:solidFill>
                  <a:srgbClr val="FF0000"/>
                </a:solidFill>
                <a:latin typeface="標楷體" pitchFamily="65" charset="-120"/>
                <a:ea typeface="標楷體" pitchFamily="65" charset="-120"/>
                <a:sym typeface="Wingdings"/>
              </a:rPr>
              <a:t>都市計劃   </a:t>
            </a:r>
            <a:r>
              <a:rPr lang="zh-TW" altLang="en-US" sz="4400" b="1" dirty="0" smtClean="0">
                <a:latin typeface="標楷體" pitchFamily="65" charset="-120"/>
                <a:ea typeface="標楷體" pitchFamily="65" charset="-120"/>
                <a:sym typeface="Wingdings"/>
              </a:rPr>
              <a:t>第</a:t>
            </a:r>
            <a:r>
              <a:rPr lang="en-US" altLang="zh-TW" sz="4400" b="1" dirty="0" smtClean="0">
                <a:latin typeface="標楷體" pitchFamily="65" charset="-120"/>
                <a:ea typeface="標楷體" pitchFamily="65" charset="-120"/>
                <a:sym typeface="Wingdings"/>
              </a:rPr>
              <a:t>1</a:t>
            </a:r>
            <a:r>
              <a:rPr lang="zh-TW" altLang="en-US" sz="4400" b="1" dirty="0" smtClean="0">
                <a:latin typeface="標楷體" pitchFamily="65" charset="-120"/>
                <a:ea typeface="標楷體" pitchFamily="65" charset="-120"/>
                <a:sym typeface="Wingdings"/>
              </a:rPr>
              <a:t>次 </a:t>
            </a:r>
            <a:r>
              <a:rPr lang="zh-TW" altLang="en-US" sz="4400" b="1" dirty="0" smtClean="0">
                <a:solidFill>
                  <a:srgbClr val="FF0000"/>
                </a:solidFill>
                <a:latin typeface="標楷體" pitchFamily="65" charset="-120"/>
                <a:ea typeface="標楷體" pitchFamily="65" charset="-120"/>
                <a:sym typeface="Wingdings"/>
              </a:rPr>
              <a:t>公告前</a:t>
            </a:r>
            <a:r>
              <a:rPr lang="zh-TW" altLang="en-US" sz="4400" b="1" dirty="0" smtClean="0">
                <a:latin typeface="標楷體" pitchFamily="65" charset="-120"/>
                <a:ea typeface="標楷體" pitchFamily="65" charset="-120"/>
                <a:sym typeface="Wingdings"/>
              </a:rPr>
              <a:t>                之手抄土地登記簿謄本</a:t>
            </a:r>
            <a:endParaRPr lang="en-US" altLang="zh-TW" sz="4400" b="1" dirty="0" smtClean="0">
              <a:latin typeface="標楷體" pitchFamily="65" charset="-120"/>
              <a:ea typeface="標楷體" pitchFamily="65" charset="-120"/>
              <a:sym typeface="Wingdings"/>
            </a:endParaRPr>
          </a:p>
          <a:p>
            <a:pPr marL="45720" indent="0">
              <a:buNone/>
            </a:pPr>
            <a:endParaRPr lang="en-US" altLang="zh-TW" sz="32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30</a:t>
            </a:fld>
            <a:endParaRPr lang="zh-TW" altLang="en-US">
              <a:solidFill>
                <a:srgbClr val="04617B">
                  <a:shade val="90000"/>
                </a:srgbClr>
              </a:solidFill>
            </a:endParaRPr>
          </a:p>
        </p:txBody>
      </p:sp>
    </p:spTree>
    <p:extLst>
      <p:ext uri="{BB962C8B-B14F-4D97-AF65-F5344CB8AC3E}">
        <p14:creationId xmlns:p14="http://schemas.microsoft.com/office/powerpoint/2010/main" val="23236699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980728"/>
            <a:ext cx="8147248" cy="5580112"/>
          </a:xfrm>
        </p:spPr>
        <p:txBody>
          <a:bodyPr>
            <a:noAutofit/>
          </a:bodyPr>
          <a:lstStyle/>
          <a:p>
            <a:pPr marL="45720" indent="0">
              <a:buNone/>
            </a:pPr>
            <a:r>
              <a:rPr lang="zh-TW" altLang="en-US" sz="3600" b="1" dirty="0" smtClean="0">
                <a:solidFill>
                  <a:srgbClr val="FF0000"/>
                </a:solidFill>
                <a:latin typeface="標楷體" pitchFamily="65" charset="-120"/>
                <a:ea typeface="標楷體" pitchFamily="65" charset="-120"/>
                <a:sym typeface="Wingdings"/>
              </a:rPr>
              <a:t>經都市計劃主管機關認定</a:t>
            </a:r>
            <a:r>
              <a:rPr lang="zh-TW" altLang="en-US" sz="3600" b="1" dirty="0" smtClean="0">
                <a:latin typeface="標楷體" pitchFamily="65" charset="-120"/>
                <a:ea typeface="標楷體" pitchFamily="65" charset="-120"/>
                <a:sym typeface="Wingdings"/>
              </a:rPr>
              <a:t>符合之一</a:t>
            </a:r>
            <a:endParaRPr lang="en-US" altLang="zh-TW" sz="3600" b="1" dirty="0" smtClean="0">
              <a:latin typeface="標楷體" pitchFamily="65" charset="-120"/>
              <a:ea typeface="標楷體" pitchFamily="65" charset="-120"/>
              <a:sym typeface="Wingdings"/>
            </a:endParaRPr>
          </a:p>
          <a:p>
            <a:pPr marL="45720" indent="0">
              <a:buNone/>
            </a:pPr>
            <a:r>
              <a:rPr lang="en-US" altLang="zh-TW" sz="3200" b="1" dirty="0" smtClean="0">
                <a:latin typeface="標楷體" pitchFamily="65" charset="-120"/>
                <a:ea typeface="標楷體" pitchFamily="65" charset="-120"/>
                <a:sym typeface="Wingdings"/>
              </a:rPr>
              <a:t>(1)</a:t>
            </a:r>
            <a:r>
              <a:rPr lang="zh-TW" altLang="en-US" sz="3200" b="1" dirty="0" smtClean="0">
                <a:latin typeface="標楷體" pitchFamily="65" charset="-120"/>
                <a:ea typeface="標楷體" pitchFamily="65" charset="-120"/>
                <a:sym typeface="Wingdings"/>
              </a:rPr>
              <a:t>應</a:t>
            </a:r>
            <a:r>
              <a:rPr lang="zh-TW" altLang="en-US" sz="3600" b="1" dirty="0" smtClean="0">
                <a:solidFill>
                  <a:srgbClr val="FF0000"/>
                </a:solidFill>
                <a:latin typeface="標楷體" pitchFamily="65" charset="-120"/>
                <a:ea typeface="標楷體" pitchFamily="65" charset="-120"/>
                <a:sym typeface="Wingdings"/>
              </a:rPr>
              <a:t>完成</a:t>
            </a:r>
            <a:r>
              <a:rPr lang="zh-TW" altLang="en-US" sz="3200" b="1" dirty="0" smtClean="0">
                <a:latin typeface="標楷體" pitchFamily="65" charset="-120"/>
                <a:ea typeface="標楷體" pitchFamily="65" charset="-120"/>
                <a:sym typeface="Wingdings"/>
              </a:rPr>
              <a:t>細部計劃，</a:t>
            </a:r>
            <a:r>
              <a:rPr lang="zh-TW" altLang="en-US" sz="3200" b="1" dirty="0" smtClean="0">
                <a:solidFill>
                  <a:srgbClr val="FF0000"/>
                </a:solidFill>
                <a:latin typeface="標楷體" pitchFamily="65" charset="-120"/>
                <a:ea typeface="標楷體" pitchFamily="65" charset="-120"/>
                <a:sym typeface="Wingdings"/>
              </a:rPr>
              <a:t>未完成</a:t>
            </a:r>
            <a:r>
              <a:rPr lang="zh-TW" altLang="en-US" sz="3200" b="1" dirty="0" smtClean="0">
                <a:latin typeface="標楷體" pitchFamily="65" charset="-120"/>
                <a:ea typeface="標楷體" pitchFamily="65" charset="-120"/>
                <a:sym typeface="Wingdings"/>
              </a:rPr>
              <a:t>且</a:t>
            </a:r>
            <a:r>
              <a:rPr lang="zh-TW" altLang="en-US" sz="3200" b="1" dirty="0" smtClean="0">
                <a:solidFill>
                  <a:srgbClr val="FF0000"/>
                </a:solidFill>
                <a:latin typeface="標楷體" pitchFamily="65" charset="-120"/>
                <a:ea typeface="標楷體" pitchFamily="65" charset="-120"/>
                <a:sym typeface="Wingdings"/>
              </a:rPr>
              <a:t>未能</a:t>
            </a:r>
            <a:r>
              <a:rPr lang="zh-TW" altLang="en-US" sz="3200" b="1" dirty="0" smtClean="0">
                <a:latin typeface="標楷體" pitchFamily="65" charset="-120"/>
                <a:ea typeface="標楷體" pitchFamily="65" charset="-120"/>
                <a:sym typeface="Wingdings"/>
              </a:rPr>
              <a:t>依計劃</a:t>
            </a:r>
            <a:endParaRPr lang="en-US" altLang="zh-TW" sz="3200" b="1" dirty="0" smtClean="0">
              <a:latin typeface="標楷體" pitchFamily="65" charset="-120"/>
              <a:ea typeface="標楷體" pitchFamily="65" charset="-120"/>
              <a:sym typeface="Wingdings"/>
            </a:endParaRPr>
          </a:p>
          <a:p>
            <a:pPr marL="45720" indent="0">
              <a:buNone/>
            </a:pPr>
            <a:r>
              <a:rPr lang="en-US" altLang="zh-TW" sz="3200" b="1" dirty="0">
                <a:latin typeface="標楷體" pitchFamily="65" charset="-120"/>
                <a:ea typeface="標楷體" pitchFamily="65" charset="-120"/>
                <a:sym typeface="Wingdings"/>
              </a:rPr>
              <a:t> </a:t>
            </a:r>
            <a:r>
              <a:rPr lang="en-US" altLang="zh-TW" sz="3200" b="1" dirty="0" smtClean="0">
                <a:latin typeface="標楷體" pitchFamily="65" charset="-120"/>
                <a:ea typeface="標楷體" pitchFamily="65" charset="-120"/>
                <a:sym typeface="Wingdings"/>
              </a:rPr>
              <a:t>  </a:t>
            </a:r>
            <a:r>
              <a:rPr lang="zh-TW" altLang="en-US" sz="3200" b="1" dirty="0" smtClean="0">
                <a:latin typeface="標楷體" pitchFamily="65" charset="-120"/>
                <a:ea typeface="標楷體" pitchFamily="65" charset="-120"/>
                <a:sym typeface="Wingdings"/>
              </a:rPr>
              <a:t>用途</a:t>
            </a:r>
            <a:r>
              <a:rPr lang="zh-TW" altLang="en-US" sz="3200" b="1" dirty="0" smtClean="0">
                <a:solidFill>
                  <a:srgbClr val="FF0000"/>
                </a:solidFill>
                <a:latin typeface="標楷體" pitchFamily="65" charset="-120"/>
                <a:ea typeface="標楷體" pitchFamily="65" charset="-120"/>
                <a:sym typeface="Wingdings"/>
              </a:rPr>
              <a:t>使用</a:t>
            </a:r>
            <a:r>
              <a:rPr lang="zh-TW" altLang="en-US" sz="3200" b="1" dirty="0" smtClean="0">
                <a:latin typeface="標楷體" pitchFamily="65" charset="-120"/>
                <a:ea typeface="標楷體" pitchFamily="65" charset="-120"/>
                <a:sym typeface="Wingdings"/>
              </a:rPr>
              <a:t>。</a:t>
            </a:r>
            <a:endParaRPr lang="en-US" altLang="zh-TW" sz="3200" b="1" dirty="0" smtClean="0">
              <a:latin typeface="標楷體" pitchFamily="65" charset="-120"/>
              <a:ea typeface="標楷體" pitchFamily="65" charset="-120"/>
              <a:sym typeface="Wingdings"/>
            </a:endParaRPr>
          </a:p>
          <a:p>
            <a:pPr marL="45720" indent="0">
              <a:buNone/>
            </a:pPr>
            <a:r>
              <a:rPr lang="en-US" altLang="zh-TW" sz="3200" b="1" dirty="0" smtClean="0">
                <a:latin typeface="標楷體" pitchFamily="65" charset="-120"/>
                <a:ea typeface="標楷體" pitchFamily="65" charset="-120"/>
                <a:sym typeface="Wingdings"/>
              </a:rPr>
              <a:t>(2)</a:t>
            </a:r>
            <a:r>
              <a:rPr lang="zh-TW" altLang="en-US" sz="3600" b="1" dirty="0" smtClean="0">
                <a:solidFill>
                  <a:srgbClr val="FF0000"/>
                </a:solidFill>
                <a:latin typeface="標楷體" pitchFamily="65" charset="-120"/>
                <a:ea typeface="標楷體" pitchFamily="65" charset="-120"/>
                <a:sym typeface="Wingdings"/>
              </a:rPr>
              <a:t>已發布</a:t>
            </a:r>
            <a:r>
              <a:rPr lang="zh-TW" altLang="en-US" sz="3200" b="1" dirty="0" smtClean="0">
                <a:latin typeface="標楷體" pitchFamily="65" charset="-120"/>
                <a:ea typeface="標楷體" pitchFamily="65" charset="-120"/>
                <a:sym typeface="Wingdings"/>
              </a:rPr>
              <a:t>細部計劃，應實施市地重劃、區</a:t>
            </a:r>
            <a:endParaRPr lang="en-US" altLang="zh-TW" sz="3200" b="1" dirty="0" smtClean="0">
              <a:latin typeface="標楷體" pitchFamily="65" charset="-120"/>
              <a:ea typeface="標楷體" pitchFamily="65" charset="-120"/>
              <a:sym typeface="Wingdings"/>
            </a:endParaRPr>
          </a:p>
          <a:p>
            <a:pPr marL="45720" indent="0">
              <a:buNone/>
            </a:pPr>
            <a:r>
              <a:rPr lang="en-US" altLang="zh-TW" sz="3200" b="1" dirty="0">
                <a:latin typeface="標楷體" pitchFamily="65" charset="-120"/>
                <a:ea typeface="標楷體" pitchFamily="65" charset="-120"/>
                <a:sym typeface="Wingdings"/>
              </a:rPr>
              <a:t> </a:t>
            </a:r>
            <a:r>
              <a:rPr lang="en-US" altLang="zh-TW" sz="3200" b="1" dirty="0" smtClean="0">
                <a:latin typeface="標楷體" pitchFamily="65" charset="-120"/>
                <a:ea typeface="標楷體" pitchFamily="65" charset="-120"/>
                <a:sym typeface="Wingdings"/>
              </a:rPr>
              <a:t>  </a:t>
            </a:r>
            <a:r>
              <a:rPr lang="zh-TW" altLang="en-US" sz="3200" b="1" dirty="0" smtClean="0">
                <a:latin typeface="標楷體" pitchFamily="65" charset="-120"/>
                <a:ea typeface="標楷體" pitchFamily="65" charset="-120"/>
                <a:sym typeface="Wingdings"/>
              </a:rPr>
              <a:t>段徵收，但</a:t>
            </a:r>
            <a:r>
              <a:rPr lang="zh-TW" altLang="en-US" sz="3200" b="1" dirty="0" smtClean="0">
                <a:solidFill>
                  <a:srgbClr val="FF0000"/>
                </a:solidFill>
                <a:latin typeface="標楷體" pitchFamily="65" charset="-120"/>
                <a:ea typeface="標楷體" pitchFamily="65" charset="-120"/>
                <a:sym typeface="Wingdings"/>
              </a:rPr>
              <a:t>未公告實施前</a:t>
            </a:r>
            <a:r>
              <a:rPr lang="zh-TW" altLang="en-US" sz="3200" b="1" dirty="0" smtClean="0">
                <a:latin typeface="標楷體" pitchFamily="65" charset="-120"/>
                <a:ea typeface="標楷體" pitchFamily="65" charset="-120"/>
                <a:sym typeface="Wingdings"/>
              </a:rPr>
              <a:t>，</a:t>
            </a:r>
            <a:r>
              <a:rPr lang="zh-TW" altLang="en-US" sz="3200" b="1" dirty="0" smtClean="0">
                <a:solidFill>
                  <a:srgbClr val="FF0000"/>
                </a:solidFill>
                <a:latin typeface="標楷體" pitchFamily="65" charset="-120"/>
                <a:ea typeface="標楷體" pitchFamily="65" charset="-120"/>
                <a:sym typeface="Wingdings"/>
              </a:rPr>
              <a:t>未能</a:t>
            </a:r>
            <a:r>
              <a:rPr lang="zh-TW" altLang="en-US" sz="3200" b="1" dirty="0" smtClean="0">
                <a:latin typeface="標楷體" pitchFamily="65" charset="-120"/>
                <a:ea typeface="標楷體" pitchFamily="65" charset="-120"/>
                <a:sym typeface="Wingdings"/>
              </a:rPr>
              <a:t>依變更</a:t>
            </a:r>
            <a:endParaRPr lang="en-US" altLang="zh-TW" sz="3200" b="1" dirty="0" smtClean="0">
              <a:latin typeface="標楷體" pitchFamily="65" charset="-120"/>
              <a:ea typeface="標楷體" pitchFamily="65" charset="-120"/>
              <a:sym typeface="Wingdings"/>
            </a:endParaRPr>
          </a:p>
          <a:p>
            <a:pPr marL="45720" indent="0">
              <a:buNone/>
            </a:pPr>
            <a:r>
              <a:rPr lang="en-US" altLang="zh-TW" sz="3200" b="1" dirty="0">
                <a:latin typeface="標楷體" pitchFamily="65" charset="-120"/>
                <a:ea typeface="標楷體" pitchFamily="65" charset="-120"/>
                <a:sym typeface="Wingdings"/>
              </a:rPr>
              <a:t> </a:t>
            </a:r>
            <a:r>
              <a:rPr lang="en-US" altLang="zh-TW" sz="3200" b="1" dirty="0" smtClean="0">
                <a:latin typeface="標楷體" pitchFamily="65" charset="-120"/>
                <a:ea typeface="標楷體" pitchFamily="65" charset="-120"/>
                <a:sym typeface="Wingdings"/>
              </a:rPr>
              <a:t>  </a:t>
            </a:r>
            <a:r>
              <a:rPr lang="zh-TW" altLang="en-US" sz="3200" b="1" dirty="0" smtClean="0">
                <a:latin typeface="標楷體" pitchFamily="65" charset="-120"/>
                <a:ea typeface="標楷體" pitchFamily="65" charset="-120"/>
                <a:sym typeface="Wingdings"/>
              </a:rPr>
              <a:t>後用途建築</a:t>
            </a:r>
            <a:r>
              <a:rPr lang="zh-TW" altLang="en-US" sz="3200" b="1" dirty="0" smtClean="0">
                <a:solidFill>
                  <a:srgbClr val="FF0000"/>
                </a:solidFill>
                <a:latin typeface="標楷體" pitchFamily="65" charset="-120"/>
                <a:ea typeface="標楷體" pitchFamily="65" charset="-120"/>
                <a:sym typeface="Wingdings"/>
              </a:rPr>
              <a:t>使用</a:t>
            </a:r>
            <a:r>
              <a:rPr lang="zh-TW" altLang="en-US" sz="3200" b="1" dirty="0" smtClean="0">
                <a:latin typeface="標楷體" pitchFamily="65" charset="-120"/>
                <a:ea typeface="標楷體" pitchFamily="65" charset="-120"/>
                <a:sym typeface="Wingdings"/>
              </a:rPr>
              <a:t>。</a:t>
            </a:r>
            <a:endParaRPr lang="en-US" altLang="zh-TW" sz="3200" b="1" dirty="0" smtClean="0">
              <a:latin typeface="標楷體" pitchFamily="65" charset="-120"/>
              <a:ea typeface="標楷體" pitchFamily="65" charset="-120"/>
              <a:sym typeface="Wingdings"/>
            </a:endParaRPr>
          </a:p>
          <a:p>
            <a:pPr marL="45720" indent="0">
              <a:buNone/>
            </a:pPr>
            <a:r>
              <a:rPr lang="en-US" altLang="zh-TW" sz="3200" b="1" dirty="0" smtClean="0">
                <a:latin typeface="標楷體" pitchFamily="65" charset="-120"/>
                <a:ea typeface="標楷體" pitchFamily="65" charset="-120"/>
                <a:sym typeface="Wingdings"/>
              </a:rPr>
              <a:t>(3)</a:t>
            </a:r>
            <a:r>
              <a:rPr lang="en-US" altLang="zh-TW" sz="3200" b="1" dirty="0" smtClean="0">
                <a:solidFill>
                  <a:srgbClr val="FF0000"/>
                </a:solidFill>
                <a:latin typeface="標楷體" pitchFamily="65" charset="-120"/>
                <a:ea typeface="標楷體" pitchFamily="65" charset="-120"/>
                <a:sym typeface="Wingdings"/>
              </a:rPr>
              <a:t>72</a:t>
            </a:r>
            <a:r>
              <a:rPr lang="zh-TW" altLang="en-US" sz="3200" b="1" dirty="0" smtClean="0">
                <a:solidFill>
                  <a:srgbClr val="FF0000"/>
                </a:solidFill>
                <a:latin typeface="標楷體" pitchFamily="65" charset="-120"/>
                <a:ea typeface="標楷體" pitchFamily="65" charset="-120"/>
                <a:sym typeface="Wingdings"/>
              </a:rPr>
              <a:t>年</a:t>
            </a:r>
            <a:r>
              <a:rPr lang="en-US" altLang="zh-TW" sz="3200" b="1" dirty="0" smtClean="0">
                <a:solidFill>
                  <a:srgbClr val="FF0000"/>
                </a:solidFill>
                <a:latin typeface="標楷體" pitchFamily="65" charset="-120"/>
                <a:ea typeface="標楷體" pitchFamily="65" charset="-120"/>
                <a:sym typeface="Wingdings"/>
              </a:rPr>
              <a:t>8</a:t>
            </a:r>
            <a:r>
              <a:rPr lang="zh-TW" altLang="en-US" sz="3200" b="1" dirty="0" smtClean="0">
                <a:solidFill>
                  <a:srgbClr val="FF0000"/>
                </a:solidFill>
                <a:latin typeface="標楷體" pitchFamily="65" charset="-120"/>
                <a:ea typeface="標楷體" pitchFamily="65" charset="-120"/>
                <a:sym typeface="Wingdings"/>
              </a:rPr>
              <a:t>月</a:t>
            </a:r>
            <a:r>
              <a:rPr lang="en-US" altLang="zh-TW" sz="3200" b="1" dirty="0" smtClean="0">
                <a:solidFill>
                  <a:srgbClr val="FF0000"/>
                </a:solidFill>
                <a:latin typeface="標楷體" pitchFamily="65" charset="-120"/>
                <a:ea typeface="標楷體" pitchFamily="65" charset="-120"/>
                <a:sym typeface="Wingdings"/>
              </a:rPr>
              <a:t>3</a:t>
            </a:r>
            <a:r>
              <a:rPr lang="zh-TW" altLang="en-US" sz="3200" b="1" dirty="0" smtClean="0">
                <a:solidFill>
                  <a:srgbClr val="FF0000"/>
                </a:solidFill>
                <a:latin typeface="標楷體" pitchFamily="65" charset="-120"/>
                <a:ea typeface="標楷體" pitchFamily="65" charset="-120"/>
                <a:sym typeface="Wingdings"/>
              </a:rPr>
              <a:t>日</a:t>
            </a:r>
            <a:r>
              <a:rPr lang="zh-TW" altLang="en-US" sz="3200" b="1" dirty="0" smtClean="0">
                <a:latin typeface="標楷體" pitchFamily="65" charset="-120"/>
                <a:ea typeface="標楷體" pitchFamily="65" charset="-120"/>
                <a:sym typeface="Wingdings"/>
              </a:rPr>
              <a:t>修正生效</a:t>
            </a:r>
            <a:r>
              <a:rPr lang="zh-TW" altLang="en-US" sz="3200" b="1" dirty="0" smtClean="0">
                <a:solidFill>
                  <a:srgbClr val="FF0000"/>
                </a:solidFill>
                <a:latin typeface="標楷體" pitchFamily="65" charset="-120"/>
                <a:ea typeface="標楷體" pitchFamily="65" charset="-120"/>
                <a:sym typeface="Wingdings"/>
              </a:rPr>
              <a:t>前已變更為非農地</a:t>
            </a:r>
            <a:r>
              <a:rPr lang="zh-TW" altLang="en-US" sz="3200" b="1" dirty="0" smtClean="0">
                <a:latin typeface="標楷體" pitchFamily="65" charset="-120"/>
                <a:ea typeface="標楷體" pitchFamily="65" charset="-120"/>
                <a:sym typeface="Wingdings"/>
              </a:rPr>
              <a:t>， </a:t>
            </a:r>
            <a:endParaRPr lang="en-US" altLang="zh-TW" sz="3200" b="1" dirty="0" smtClean="0">
              <a:latin typeface="標楷體" pitchFamily="65" charset="-120"/>
              <a:ea typeface="標楷體" pitchFamily="65" charset="-120"/>
              <a:sym typeface="Wingdings"/>
            </a:endParaRPr>
          </a:p>
          <a:p>
            <a:pPr marL="45720" indent="0">
              <a:buNone/>
            </a:pPr>
            <a:r>
              <a:rPr lang="en-US" altLang="zh-TW" sz="3200" b="1" dirty="0">
                <a:latin typeface="標楷體" pitchFamily="65" charset="-120"/>
                <a:ea typeface="標楷體" pitchFamily="65" charset="-120"/>
                <a:sym typeface="Wingdings"/>
              </a:rPr>
              <a:t> </a:t>
            </a:r>
            <a:r>
              <a:rPr lang="en-US" altLang="zh-TW" sz="3200" b="1" dirty="0" smtClean="0">
                <a:latin typeface="標楷體" pitchFamily="65" charset="-120"/>
                <a:ea typeface="標楷體" pitchFamily="65" charset="-120"/>
                <a:sym typeface="Wingdings"/>
              </a:rPr>
              <a:t>  </a:t>
            </a:r>
            <a:r>
              <a:rPr lang="zh-TW" altLang="en-US" sz="3200" b="1" dirty="0" smtClean="0">
                <a:latin typeface="標楷體" pitchFamily="65" charset="-120"/>
                <a:ea typeface="標楷體" pitchFamily="65" charset="-120"/>
                <a:sym typeface="Wingdings"/>
              </a:rPr>
              <a:t>經直轄市、縣</a:t>
            </a:r>
            <a:r>
              <a:rPr lang="en-US" altLang="zh-TW" sz="3200" b="1" dirty="0" smtClean="0">
                <a:latin typeface="標楷體" pitchFamily="65" charset="-120"/>
                <a:ea typeface="標楷體" pitchFamily="65" charset="-120"/>
                <a:sym typeface="Wingdings"/>
              </a:rPr>
              <a:t>(</a:t>
            </a:r>
            <a:r>
              <a:rPr lang="zh-TW" altLang="en-US" sz="3200" b="1" dirty="0" smtClean="0">
                <a:latin typeface="標楷體" pitchFamily="65" charset="-120"/>
                <a:ea typeface="標楷體" pitchFamily="65" charset="-120"/>
                <a:sym typeface="Wingdings"/>
              </a:rPr>
              <a:t>市</a:t>
            </a:r>
            <a:r>
              <a:rPr lang="en-US" altLang="zh-TW" sz="3200" b="1" dirty="0" smtClean="0">
                <a:latin typeface="標楷體" pitchFamily="65" charset="-120"/>
                <a:ea typeface="標楷體" pitchFamily="65" charset="-120"/>
                <a:sym typeface="Wingdings"/>
              </a:rPr>
              <a:t>)</a:t>
            </a:r>
            <a:r>
              <a:rPr lang="zh-TW" altLang="en-US" sz="3200" b="1" dirty="0" smtClean="0">
                <a:latin typeface="標楷體" pitchFamily="65" charset="-120"/>
                <a:ea typeface="標楷體" pitchFamily="65" charset="-120"/>
                <a:sym typeface="Wingdings"/>
              </a:rPr>
              <a:t>政府劃為</a:t>
            </a:r>
            <a:r>
              <a:rPr lang="zh-TW" altLang="en-US" sz="3200" b="1" dirty="0" smtClean="0">
                <a:solidFill>
                  <a:srgbClr val="FF0000"/>
                </a:solidFill>
                <a:latin typeface="標楷體" pitchFamily="65" charset="-120"/>
                <a:ea typeface="標楷體" pitchFamily="65" charset="-120"/>
                <a:sym typeface="Wingdings"/>
              </a:rPr>
              <a:t>後期開發區</a:t>
            </a:r>
            <a:r>
              <a:rPr lang="zh-TW" altLang="en-US" sz="3200" b="1" dirty="0" smtClean="0">
                <a:latin typeface="標楷體" pitchFamily="65" charset="-120"/>
                <a:ea typeface="標楷體" pitchFamily="65" charset="-120"/>
                <a:sym typeface="Wingdings"/>
              </a:rPr>
              <a:t>。</a:t>
            </a:r>
            <a:endParaRPr lang="en-US" altLang="zh-TW" sz="3200" b="1" dirty="0" smtClean="0">
              <a:latin typeface="標楷體" pitchFamily="65" charset="-120"/>
              <a:ea typeface="標楷體" pitchFamily="65" charset="-120"/>
              <a:sym typeface="Wingdings"/>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31</a:t>
            </a:fld>
            <a:endParaRPr lang="zh-TW" altLang="en-US">
              <a:solidFill>
                <a:srgbClr val="04617B">
                  <a:shade val="90000"/>
                </a:srgbClr>
              </a:solidFill>
            </a:endParaRPr>
          </a:p>
        </p:txBody>
      </p:sp>
    </p:spTree>
    <p:extLst>
      <p:ext uri="{BB962C8B-B14F-4D97-AF65-F5344CB8AC3E}">
        <p14:creationId xmlns:p14="http://schemas.microsoft.com/office/powerpoint/2010/main" val="7018199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980728"/>
            <a:ext cx="8147248" cy="5364088"/>
          </a:xfrm>
        </p:spPr>
        <p:txBody>
          <a:bodyPr>
            <a:noAutofit/>
          </a:bodyPr>
          <a:lstStyle/>
          <a:p>
            <a:pPr marL="45720" indent="0">
              <a:buNone/>
            </a:pPr>
            <a:r>
              <a:rPr lang="zh-TW" altLang="en-US" sz="4400" b="1" dirty="0" smtClean="0">
                <a:latin typeface="標楷體" pitchFamily="65" charset="-120"/>
                <a:ea typeface="標楷體" pitchFamily="65" charset="-120"/>
                <a:sym typeface="Wingdings"/>
              </a:rPr>
              <a:t></a:t>
            </a:r>
            <a:r>
              <a:rPr lang="zh-TW" altLang="en-US" sz="4000" b="1" dirty="0" smtClean="0">
                <a:latin typeface="標楷體" pitchFamily="65" charset="-120"/>
                <a:ea typeface="標楷體" pitchFamily="65" charset="-120"/>
                <a:sym typeface="Wingdings"/>
              </a:rPr>
              <a:t>取得農業用地作</a:t>
            </a:r>
            <a:r>
              <a:rPr lang="zh-TW" altLang="en-US" sz="4000" b="1" dirty="0" smtClean="0">
                <a:solidFill>
                  <a:srgbClr val="FF0000"/>
                </a:solidFill>
                <a:latin typeface="標楷體" pitchFamily="65" charset="-120"/>
                <a:ea typeface="標楷體" pitchFamily="65" charset="-120"/>
                <a:sym typeface="Wingdings"/>
              </a:rPr>
              <a:t>農業使用證明書</a:t>
            </a:r>
            <a:endParaRPr lang="en-US" altLang="zh-TW" sz="4000" b="1" dirty="0" smtClean="0">
              <a:solidFill>
                <a:srgbClr val="FF0000"/>
              </a:solidFill>
              <a:latin typeface="標楷體" pitchFamily="65" charset="-120"/>
              <a:ea typeface="標楷體" pitchFamily="65" charset="-120"/>
              <a:sym typeface="Wingdings"/>
            </a:endParaRPr>
          </a:p>
          <a:p>
            <a:pPr marL="45720" indent="0">
              <a:buNone/>
            </a:pPr>
            <a:r>
              <a:rPr lang="zh-TW" altLang="en-US" sz="6000" b="1" dirty="0" smtClean="0">
                <a:solidFill>
                  <a:srgbClr val="FF0000"/>
                </a:solidFill>
                <a:latin typeface="標楷體" pitchFamily="65" charset="-120"/>
                <a:ea typeface="標楷體" pitchFamily="65" charset="-120"/>
                <a:sym typeface="Wingdings"/>
              </a:rPr>
              <a:t>不課徵</a:t>
            </a:r>
            <a:r>
              <a:rPr lang="zh-TW" altLang="en-US" sz="8000" b="1" dirty="0" smtClean="0">
                <a:latin typeface="標楷體"/>
                <a:ea typeface="標楷體"/>
                <a:sym typeface="Wingdings"/>
              </a:rPr>
              <a:t>→</a:t>
            </a:r>
            <a:r>
              <a:rPr lang="zh-TW" altLang="en-US" sz="6000" b="1" dirty="0" smtClean="0">
                <a:latin typeface="標楷體"/>
                <a:ea typeface="標楷體"/>
                <a:sym typeface="Wingdings"/>
              </a:rPr>
              <a:t>土地</a:t>
            </a:r>
            <a:r>
              <a:rPr lang="zh-TW" altLang="en-US" sz="6000" b="1" dirty="0" smtClean="0">
                <a:solidFill>
                  <a:srgbClr val="FF0000"/>
                </a:solidFill>
                <a:latin typeface="標楷體"/>
                <a:ea typeface="標楷體"/>
                <a:sym typeface="Wingdings"/>
              </a:rPr>
              <a:t>增值稅</a:t>
            </a:r>
            <a:r>
              <a:rPr lang="zh-TW" altLang="en-US" sz="6000" b="1" dirty="0" smtClean="0">
                <a:latin typeface="標楷體"/>
                <a:ea typeface="標楷體"/>
                <a:sym typeface="Wingdings"/>
              </a:rPr>
              <a:t>、      免</a:t>
            </a:r>
            <a:r>
              <a:rPr lang="zh-TW" altLang="en-US" sz="6000" b="1" dirty="0" smtClean="0">
                <a:solidFill>
                  <a:srgbClr val="FF0000"/>
                </a:solidFill>
                <a:latin typeface="標楷體"/>
                <a:ea typeface="標楷體"/>
                <a:sym typeface="Wingdings"/>
              </a:rPr>
              <a:t>遺產稅</a:t>
            </a:r>
            <a:r>
              <a:rPr lang="zh-TW" altLang="en-US" sz="6000" b="1" dirty="0" smtClean="0">
                <a:latin typeface="標楷體"/>
                <a:ea typeface="標楷體"/>
                <a:sym typeface="Wingdings"/>
              </a:rPr>
              <a:t>、免</a:t>
            </a:r>
            <a:r>
              <a:rPr lang="zh-TW" altLang="en-US" sz="6000" b="1" dirty="0" smtClean="0">
                <a:solidFill>
                  <a:srgbClr val="FF0000"/>
                </a:solidFill>
                <a:latin typeface="標楷體"/>
                <a:ea typeface="標楷體"/>
                <a:sym typeface="Wingdings"/>
              </a:rPr>
              <a:t>贈與稅</a:t>
            </a:r>
            <a:r>
              <a:rPr lang="zh-TW" altLang="en-US" sz="6000" b="1" dirty="0" smtClean="0">
                <a:latin typeface="標楷體"/>
                <a:ea typeface="標楷體"/>
                <a:sym typeface="Wingdings"/>
              </a:rPr>
              <a:t>、免</a:t>
            </a:r>
            <a:r>
              <a:rPr lang="zh-TW" altLang="en-US" sz="6000" b="1" dirty="0" smtClean="0">
                <a:solidFill>
                  <a:srgbClr val="FF0000"/>
                </a:solidFill>
                <a:latin typeface="標楷體"/>
                <a:ea typeface="標楷體"/>
                <a:sym typeface="Wingdings"/>
              </a:rPr>
              <a:t>田賦</a:t>
            </a:r>
            <a:endParaRPr lang="en-US" altLang="zh-TW" sz="6000" b="1" dirty="0" smtClean="0">
              <a:solidFill>
                <a:srgbClr val="FF0000"/>
              </a:solidFill>
              <a:latin typeface="標楷體"/>
              <a:ea typeface="標楷體"/>
              <a:sym typeface="Wingdings"/>
            </a:endParaRPr>
          </a:p>
          <a:p>
            <a:pPr marL="45720" indent="0">
              <a:buNone/>
            </a:pPr>
            <a:r>
              <a:rPr lang="zh-TW" altLang="en-US" sz="4400" b="1" dirty="0" smtClean="0">
                <a:latin typeface="標楷體"/>
                <a:ea typeface="標楷體"/>
                <a:sym typeface="Wingdings"/>
                <a:hlinkClick r:id="rId3" action="ppaction://hlinkfile"/>
              </a:rPr>
              <a:t>例</a:t>
            </a:r>
            <a:r>
              <a:rPr lang="en-US" altLang="zh-TW" sz="4400" b="1" dirty="0" smtClean="0">
                <a:latin typeface="標楷體"/>
                <a:ea typeface="標楷體"/>
                <a:sym typeface="Wingdings"/>
                <a:hlinkClick r:id="rId3" action="ppaction://hlinkfile"/>
              </a:rPr>
              <a:t>1</a:t>
            </a:r>
            <a:endParaRPr lang="en-US" altLang="zh-TW" sz="4400" b="1" dirty="0">
              <a:latin typeface="標楷體"/>
              <a:ea typeface="標楷體"/>
              <a:sym typeface="Wingdings"/>
            </a:endParaRPr>
          </a:p>
          <a:p>
            <a:pPr marL="45720" indent="0">
              <a:buNone/>
            </a:pPr>
            <a:endParaRPr lang="en-US" altLang="zh-TW" sz="4400" b="1" dirty="0" smtClean="0">
              <a:latin typeface="標楷體" pitchFamily="65" charset="-120"/>
              <a:ea typeface="標楷體" pitchFamily="65" charset="-120"/>
              <a:sym typeface="Wingdings"/>
            </a:endParaRPr>
          </a:p>
          <a:p>
            <a:pPr marL="45720" indent="0">
              <a:buNone/>
            </a:pPr>
            <a:endParaRPr lang="en-US" altLang="zh-TW" sz="32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32</a:t>
            </a:fld>
            <a:endParaRPr lang="zh-TW" altLang="en-US">
              <a:solidFill>
                <a:srgbClr val="04617B">
                  <a:shade val="90000"/>
                </a:srgbClr>
              </a:solidFill>
            </a:endParaRPr>
          </a:p>
        </p:txBody>
      </p:sp>
    </p:spTree>
    <p:extLst>
      <p:ext uri="{BB962C8B-B14F-4D97-AF65-F5344CB8AC3E}">
        <p14:creationId xmlns:p14="http://schemas.microsoft.com/office/powerpoint/2010/main" val="8375559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0"/>
            <a:ext cx="8229600" cy="857232"/>
          </a:xfrm>
        </p:spPr>
        <p:txBody>
          <a:bodyPr>
            <a:normAutofit/>
          </a:bodyPr>
          <a:lstStyle/>
          <a:p>
            <a:r>
              <a:rPr lang="zh-TW" altLang="en-US" sz="4000" b="1" dirty="0" smtClean="0">
                <a:solidFill>
                  <a:schemeClr val="tx1"/>
                </a:solidFill>
                <a:latin typeface="標楷體" pitchFamily="65" charset="-120"/>
                <a:ea typeface="標楷體" pitchFamily="65" charset="-120"/>
              </a:rPr>
              <a:t>簡表說明</a:t>
            </a:r>
            <a:endParaRPr lang="zh-TW" altLang="en-US" sz="4000" b="1" dirty="0">
              <a:solidFill>
                <a:schemeClr val="tx1"/>
              </a:solidFill>
              <a:latin typeface="標楷體" pitchFamily="65" charset="-120"/>
              <a:ea typeface="標楷體" pitchFamily="65"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98729890"/>
              </p:ext>
            </p:extLst>
          </p:nvPr>
        </p:nvGraphicFramePr>
        <p:xfrm>
          <a:off x="285720" y="1071547"/>
          <a:ext cx="8352928" cy="5786453"/>
        </p:xfrm>
        <a:graphic>
          <a:graphicData uri="http://schemas.openxmlformats.org/drawingml/2006/table">
            <a:tbl>
              <a:tblPr firstRow="1" bandRow="1">
                <a:tableStyleId>{5C22544A-7EE6-4342-B048-85BDC9FD1C3A}</a:tableStyleId>
              </a:tblPr>
              <a:tblGrid>
                <a:gridCol w="2355002"/>
                <a:gridCol w="2019804"/>
                <a:gridCol w="3978122"/>
              </a:tblGrid>
              <a:tr h="591288">
                <a:tc>
                  <a:txBody>
                    <a:bodyPr/>
                    <a:lstStyle/>
                    <a:p>
                      <a:r>
                        <a:rPr lang="zh-TW" altLang="en-US" b="1" dirty="0" smtClean="0">
                          <a:latin typeface="標楷體" pitchFamily="65" charset="-120"/>
                          <a:ea typeface="標楷體" pitchFamily="65" charset="-120"/>
                        </a:rPr>
                        <a:t>參考法律依據</a:t>
                      </a:r>
                      <a:endParaRPr lang="zh-TW" altLang="en-US" b="1" dirty="0">
                        <a:latin typeface="標楷體" pitchFamily="65" charset="-120"/>
                        <a:ea typeface="標楷體" pitchFamily="65" charset="-120"/>
                      </a:endParaRPr>
                    </a:p>
                  </a:txBody>
                  <a:tcPr/>
                </a:tc>
                <a:tc>
                  <a:txBody>
                    <a:bodyPr/>
                    <a:lstStyle/>
                    <a:p>
                      <a:r>
                        <a:rPr lang="zh-TW" altLang="en-US" sz="3200" b="1" dirty="0" smtClean="0">
                          <a:solidFill>
                            <a:srgbClr val="FF0000"/>
                          </a:solidFill>
                          <a:latin typeface="標楷體" pitchFamily="65" charset="-120"/>
                          <a:ea typeface="標楷體" pitchFamily="65" charset="-120"/>
                        </a:rPr>
                        <a:t>類別</a:t>
                      </a:r>
                      <a:endParaRPr lang="zh-TW" altLang="en-US" sz="3200" b="1" dirty="0">
                        <a:solidFill>
                          <a:srgbClr val="FF0000"/>
                        </a:solidFill>
                        <a:latin typeface="標楷體" pitchFamily="65" charset="-120"/>
                        <a:ea typeface="標楷體" pitchFamily="65" charset="-120"/>
                      </a:endParaRPr>
                    </a:p>
                  </a:txBody>
                  <a:tcPr/>
                </a:tc>
                <a:tc>
                  <a:txBody>
                    <a:bodyPr/>
                    <a:lstStyle/>
                    <a:p>
                      <a:r>
                        <a:rPr lang="zh-TW" altLang="en-US" b="1" dirty="0" smtClean="0">
                          <a:latin typeface="標楷體" pitchFamily="65" charset="-120"/>
                          <a:ea typeface="標楷體" pitchFamily="65" charset="-120"/>
                        </a:rPr>
                        <a:t>說明</a:t>
                      </a:r>
                      <a:endParaRPr lang="zh-TW" altLang="en-US" b="1" dirty="0">
                        <a:latin typeface="標楷體" pitchFamily="65" charset="-120"/>
                        <a:ea typeface="標楷體" pitchFamily="65" charset="-120"/>
                      </a:endParaRPr>
                    </a:p>
                  </a:txBody>
                  <a:tcPr/>
                </a:tc>
              </a:tr>
              <a:tr h="1460711">
                <a:tc>
                  <a:txBody>
                    <a:bodyPr/>
                    <a:lstStyle/>
                    <a:p>
                      <a:pPr algn="ctr"/>
                      <a:r>
                        <a:rPr lang="zh-TW" altLang="en-US" sz="2400" b="1" dirty="0" smtClean="0">
                          <a:latin typeface="標楷體" pitchFamily="65" charset="-120"/>
                          <a:ea typeface="標楷體" pitchFamily="65" charset="-120"/>
                        </a:rPr>
                        <a:t>農業發展第三條</a:t>
                      </a:r>
                      <a:endParaRPr lang="en-US" altLang="zh-TW" sz="2400" b="1" dirty="0" smtClean="0">
                        <a:latin typeface="標楷體" pitchFamily="65" charset="-120"/>
                        <a:ea typeface="標楷體" pitchFamily="65" charset="-120"/>
                      </a:endParaRPr>
                    </a:p>
                    <a:p>
                      <a:pPr algn="ctr"/>
                      <a:r>
                        <a:rPr lang="zh-TW" altLang="en-US" sz="2400" b="1" dirty="0" smtClean="0">
                          <a:latin typeface="標楷體" pitchFamily="65" charset="-120"/>
                          <a:ea typeface="標楷體" pitchFamily="65" charset="-120"/>
                        </a:rPr>
                        <a:t>第十一款</a:t>
                      </a:r>
                      <a:endParaRPr lang="zh-TW" altLang="en-US" sz="2400" b="1" dirty="0">
                        <a:latin typeface="標楷體" pitchFamily="65" charset="-120"/>
                        <a:ea typeface="標楷體" pitchFamily="65" charset="-120"/>
                      </a:endParaRPr>
                    </a:p>
                  </a:txBody>
                  <a:tcPr anchor="ctr"/>
                </a:tc>
                <a:tc>
                  <a:txBody>
                    <a:bodyPr/>
                    <a:lstStyle/>
                    <a:p>
                      <a:pPr algn="ctr"/>
                      <a:r>
                        <a:rPr lang="zh-TW" altLang="en-US" sz="5400" b="1" dirty="0" smtClean="0">
                          <a:latin typeface="標楷體" pitchFamily="65" charset="-120"/>
                          <a:ea typeface="標楷體" pitchFamily="65" charset="-120"/>
                        </a:rPr>
                        <a:t>耕地</a:t>
                      </a:r>
                      <a:endParaRPr lang="zh-TW" altLang="en-US" sz="5400" b="1" dirty="0">
                        <a:latin typeface="標楷體" pitchFamily="65" charset="-120"/>
                        <a:ea typeface="標楷體" pitchFamily="65" charset="-120"/>
                      </a:endParaRPr>
                    </a:p>
                  </a:txBody>
                  <a:tcPr anchor="ctr"/>
                </a:tc>
                <a:tc>
                  <a:txBody>
                    <a:bodyPr/>
                    <a:lstStyle/>
                    <a:p>
                      <a:pPr algn="l"/>
                      <a:r>
                        <a:rPr lang="zh-TW" altLang="en-US" sz="2000" b="1" dirty="0" smtClean="0">
                          <a:solidFill>
                            <a:srgbClr val="FF0000"/>
                          </a:solidFill>
                          <a:latin typeface="標楷體" pitchFamily="65" charset="-120"/>
                          <a:ea typeface="標楷體" pitchFamily="65" charset="-120"/>
                        </a:rPr>
                        <a:t>森</a:t>
                      </a:r>
                      <a:endParaRPr lang="en-US" altLang="zh-TW" sz="2000" b="1" dirty="0" smtClean="0">
                        <a:solidFill>
                          <a:srgbClr val="FF0000"/>
                        </a:solidFill>
                        <a:latin typeface="標楷體" pitchFamily="65" charset="-120"/>
                        <a:ea typeface="標楷體" pitchFamily="65" charset="-120"/>
                      </a:endParaRPr>
                    </a:p>
                    <a:p>
                      <a:pPr algn="l"/>
                      <a:r>
                        <a:rPr lang="zh-TW" altLang="en-US" sz="2000" b="1" dirty="0" smtClean="0">
                          <a:solidFill>
                            <a:srgbClr val="FF0000"/>
                          </a:solidFill>
                          <a:latin typeface="標楷體" pitchFamily="65" charset="-120"/>
                          <a:ea typeface="標楷體" pitchFamily="65" charset="-120"/>
                        </a:rPr>
                        <a:t>山</a:t>
                      </a:r>
                      <a:endParaRPr lang="en-US" altLang="zh-TW" sz="2000" b="1" dirty="0" smtClean="0">
                        <a:solidFill>
                          <a:srgbClr val="FF0000"/>
                        </a:solidFill>
                        <a:latin typeface="標楷體" pitchFamily="65" charset="-120"/>
                        <a:ea typeface="標楷體" pitchFamily="65" charset="-120"/>
                      </a:endParaRPr>
                    </a:p>
                    <a:p>
                      <a:pPr algn="l"/>
                      <a:r>
                        <a:rPr lang="zh-TW" altLang="en-US" sz="2000" b="1" dirty="0" smtClean="0">
                          <a:solidFill>
                            <a:srgbClr val="FF0000"/>
                          </a:solidFill>
                          <a:latin typeface="標楷體" pitchFamily="65" charset="-120"/>
                          <a:ea typeface="標楷體" pitchFamily="65" charset="-120"/>
                        </a:rPr>
                        <a:t>一            農牧用地</a:t>
                      </a:r>
                      <a:endParaRPr lang="en-US" altLang="zh-TW" sz="2000" b="1" dirty="0" smtClean="0">
                        <a:solidFill>
                          <a:srgbClr val="FF0000"/>
                        </a:solidFill>
                        <a:latin typeface="標楷體" pitchFamily="65" charset="-120"/>
                        <a:ea typeface="標楷體" pitchFamily="65" charset="-120"/>
                      </a:endParaRPr>
                    </a:p>
                    <a:p>
                      <a:pPr algn="l"/>
                      <a:r>
                        <a:rPr lang="zh-TW" altLang="en-US" sz="2000" b="1" dirty="0" smtClean="0">
                          <a:solidFill>
                            <a:srgbClr val="FF0000"/>
                          </a:solidFill>
                          <a:latin typeface="標楷體" pitchFamily="65" charset="-120"/>
                          <a:ea typeface="標楷體" pitchFamily="65" charset="-120"/>
                        </a:rPr>
                        <a:t>特</a:t>
                      </a:r>
                      <a:endParaRPr lang="zh-TW" altLang="en-US" sz="2000" b="1" dirty="0">
                        <a:solidFill>
                          <a:srgbClr val="FF0000"/>
                        </a:solidFill>
                        <a:latin typeface="標楷體" pitchFamily="65" charset="-120"/>
                        <a:ea typeface="標楷體" pitchFamily="65" charset="-120"/>
                      </a:endParaRPr>
                    </a:p>
                  </a:txBody>
                  <a:tcPr anchor="ctr"/>
                </a:tc>
              </a:tr>
              <a:tr h="2053950">
                <a:tc>
                  <a:txBody>
                    <a:bodyPr/>
                    <a:lstStyle/>
                    <a:p>
                      <a:pPr algn="ctr"/>
                      <a:r>
                        <a:rPr lang="zh-TW" altLang="en-US" sz="2800" b="1" dirty="0" smtClean="0">
                          <a:latin typeface="標楷體" pitchFamily="65" charset="-120"/>
                          <a:ea typeface="標楷體" pitchFamily="65" charset="-120"/>
                        </a:rPr>
                        <a:t>農業用地作</a:t>
                      </a:r>
                      <a:r>
                        <a:rPr lang="zh-TW" altLang="en-US" sz="2400" b="1" dirty="0" smtClean="0">
                          <a:solidFill>
                            <a:srgbClr val="FF0000"/>
                          </a:solidFill>
                          <a:latin typeface="標楷體" pitchFamily="65" charset="-120"/>
                          <a:ea typeface="標楷體" pitchFamily="65" charset="-120"/>
                        </a:rPr>
                        <a:t>農業使用認定及核發證明辦法</a:t>
                      </a:r>
                      <a:r>
                        <a:rPr lang="zh-TW" altLang="en-US" sz="1800" b="1" dirty="0" smtClean="0">
                          <a:latin typeface="標楷體" pitchFamily="65" charset="-120"/>
                          <a:ea typeface="標楷體" pitchFamily="65" charset="-120"/>
                        </a:rPr>
                        <a:t>第</a:t>
                      </a:r>
                      <a:r>
                        <a:rPr lang="en-US" altLang="zh-TW" sz="1800" b="1" dirty="0" smtClean="0">
                          <a:latin typeface="標楷體" pitchFamily="65" charset="-120"/>
                          <a:ea typeface="標楷體" pitchFamily="65" charset="-120"/>
                        </a:rPr>
                        <a:t>2</a:t>
                      </a:r>
                      <a:r>
                        <a:rPr lang="zh-TW" altLang="en-US" sz="1800" b="1" dirty="0" smtClean="0">
                          <a:latin typeface="標楷體" pitchFamily="65" charset="-120"/>
                          <a:ea typeface="標楷體" pitchFamily="65" charset="-120"/>
                        </a:rPr>
                        <a:t>條</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扣除耕地</a:t>
                      </a:r>
                      <a:r>
                        <a:rPr lang="en-US" altLang="zh-TW" sz="1800" b="1" dirty="0" smtClean="0">
                          <a:latin typeface="標楷體" pitchFamily="65" charset="-120"/>
                          <a:ea typeface="標楷體" pitchFamily="65" charset="-120"/>
                        </a:rPr>
                        <a:t>)</a:t>
                      </a:r>
                      <a:endParaRPr lang="zh-TW" altLang="en-US" sz="1800" b="1" dirty="0">
                        <a:latin typeface="標楷體" pitchFamily="65" charset="-120"/>
                        <a:ea typeface="標楷體" pitchFamily="65" charset="-120"/>
                      </a:endParaRPr>
                    </a:p>
                  </a:txBody>
                  <a:tcPr anchor="ctr"/>
                </a:tc>
                <a:tc>
                  <a:txBody>
                    <a:bodyPr/>
                    <a:lstStyle/>
                    <a:p>
                      <a:pPr algn="ctr"/>
                      <a:r>
                        <a:rPr lang="zh-TW" altLang="en-US" sz="3600" b="1" dirty="0" smtClean="0">
                          <a:latin typeface="標楷體" pitchFamily="65" charset="-120"/>
                          <a:ea typeface="標楷體" pitchFamily="65" charset="-120"/>
                        </a:rPr>
                        <a:t>農業用地</a:t>
                      </a:r>
                      <a:endParaRPr lang="zh-TW" altLang="en-US" sz="3600" b="1" dirty="0">
                        <a:latin typeface="標楷體" pitchFamily="65" charset="-120"/>
                        <a:ea typeface="標楷體" pitchFamily="65" charset="-120"/>
                      </a:endParaRPr>
                    </a:p>
                  </a:txBody>
                  <a:tcPr anchor="ctr"/>
                </a:tc>
                <a:tc>
                  <a:txBody>
                    <a:bodyPr/>
                    <a:lstStyle/>
                    <a:p>
                      <a:pPr algn="l"/>
                      <a:r>
                        <a:rPr lang="zh-TW" altLang="en-US" b="1" dirty="0" smtClean="0">
                          <a:latin typeface="標楷體" pitchFamily="65" charset="-120"/>
                          <a:ea typeface="標楷體" pitchFamily="65" charset="-120"/>
                        </a:rPr>
                        <a:t>各種分區</a:t>
                      </a:r>
                      <a:endParaRPr lang="en-US" altLang="zh-TW" b="1" dirty="0" smtClean="0">
                        <a:latin typeface="標楷體" pitchFamily="65" charset="-120"/>
                        <a:ea typeface="標楷體" pitchFamily="65" charset="-120"/>
                      </a:endParaRPr>
                    </a:p>
                    <a:p>
                      <a:pPr algn="l"/>
                      <a:r>
                        <a:rPr lang="zh-TW" altLang="en-US" sz="1800" b="1" dirty="0" smtClean="0">
                          <a:solidFill>
                            <a:srgbClr val="FF0000"/>
                          </a:solidFill>
                          <a:latin typeface="標楷體" pitchFamily="65" charset="-120"/>
                          <a:ea typeface="標楷體" pitchFamily="65" charset="-120"/>
                        </a:rPr>
                        <a:t>農牧</a:t>
                      </a:r>
                      <a:endParaRPr lang="en-US" altLang="zh-TW" sz="1800" b="1" dirty="0" smtClean="0">
                        <a:solidFill>
                          <a:srgbClr val="FF0000"/>
                        </a:solidFill>
                        <a:latin typeface="標楷體" pitchFamily="65" charset="-120"/>
                        <a:ea typeface="標楷體" pitchFamily="65" charset="-120"/>
                      </a:endParaRPr>
                    </a:p>
                    <a:p>
                      <a:pPr algn="l"/>
                      <a:r>
                        <a:rPr lang="zh-TW" altLang="en-US" sz="1800" b="1" dirty="0" smtClean="0">
                          <a:solidFill>
                            <a:srgbClr val="FF0000"/>
                          </a:solidFill>
                          <a:latin typeface="標楷體" pitchFamily="65" charset="-120"/>
                          <a:ea typeface="標楷體" pitchFamily="65" charset="-120"/>
                        </a:rPr>
                        <a:t>林業</a:t>
                      </a:r>
                      <a:endParaRPr lang="en-US" altLang="zh-TW" sz="1800" b="1" dirty="0" smtClean="0">
                        <a:solidFill>
                          <a:srgbClr val="FF0000"/>
                        </a:solidFill>
                        <a:latin typeface="標楷體" pitchFamily="65" charset="-120"/>
                        <a:ea typeface="標楷體" pitchFamily="65" charset="-120"/>
                      </a:endParaRPr>
                    </a:p>
                    <a:p>
                      <a:pPr algn="l"/>
                      <a:r>
                        <a:rPr lang="zh-TW" altLang="en-US" sz="1800" b="1" dirty="0" smtClean="0">
                          <a:solidFill>
                            <a:srgbClr val="FF0000"/>
                          </a:solidFill>
                          <a:latin typeface="標楷體" pitchFamily="65" charset="-120"/>
                          <a:ea typeface="標楷體" pitchFamily="65" charset="-120"/>
                        </a:rPr>
                        <a:t>養殖            </a:t>
                      </a:r>
                      <a:endParaRPr lang="en-US" altLang="zh-TW" sz="1800" b="1" dirty="0" smtClean="0">
                        <a:solidFill>
                          <a:srgbClr val="FF0000"/>
                        </a:solidFill>
                        <a:latin typeface="標楷體" pitchFamily="65" charset="-120"/>
                        <a:ea typeface="標楷體" pitchFamily="65" charset="-120"/>
                      </a:endParaRPr>
                    </a:p>
                    <a:p>
                      <a:pPr algn="l"/>
                      <a:r>
                        <a:rPr lang="zh-TW" altLang="en-US" sz="1800" b="1" dirty="0" smtClean="0">
                          <a:solidFill>
                            <a:srgbClr val="FF0000"/>
                          </a:solidFill>
                          <a:latin typeface="標楷體" pitchFamily="65" charset="-120"/>
                          <a:ea typeface="標楷體" pitchFamily="65" charset="-120"/>
                        </a:rPr>
                        <a:t>水利             用地</a:t>
                      </a:r>
                      <a:endParaRPr lang="en-US" altLang="zh-TW" sz="1800" b="1" dirty="0" smtClean="0">
                        <a:solidFill>
                          <a:srgbClr val="FF0000"/>
                        </a:solidFill>
                        <a:latin typeface="標楷體" pitchFamily="65" charset="-120"/>
                        <a:ea typeface="標楷體" pitchFamily="65" charset="-120"/>
                      </a:endParaRPr>
                    </a:p>
                    <a:p>
                      <a:pPr algn="l"/>
                      <a:r>
                        <a:rPr lang="zh-TW" altLang="en-US" sz="1800" b="1" dirty="0" smtClean="0">
                          <a:solidFill>
                            <a:srgbClr val="FF0000"/>
                          </a:solidFill>
                          <a:latin typeface="標楷體" pitchFamily="65" charset="-120"/>
                          <a:ea typeface="標楷體" pitchFamily="65" charset="-120"/>
                        </a:rPr>
                        <a:t>生態保護</a:t>
                      </a:r>
                      <a:endParaRPr lang="en-US" altLang="zh-TW" sz="1800" b="1" dirty="0" smtClean="0">
                        <a:solidFill>
                          <a:srgbClr val="FF0000"/>
                        </a:solidFill>
                        <a:latin typeface="標楷體" pitchFamily="65" charset="-120"/>
                        <a:ea typeface="標楷體" pitchFamily="65" charset="-120"/>
                      </a:endParaRPr>
                    </a:p>
                    <a:p>
                      <a:pPr algn="l"/>
                      <a:r>
                        <a:rPr lang="zh-TW" altLang="en-US" sz="1800" b="1" dirty="0" smtClean="0">
                          <a:solidFill>
                            <a:srgbClr val="FF0000"/>
                          </a:solidFill>
                          <a:latin typeface="標楷體" pitchFamily="65" charset="-120"/>
                          <a:ea typeface="標楷體" pitchFamily="65" charset="-120"/>
                        </a:rPr>
                        <a:t>國土保安</a:t>
                      </a:r>
                      <a:endParaRPr lang="zh-TW" altLang="en-US" b="1" dirty="0">
                        <a:solidFill>
                          <a:srgbClr val="FF0000"/>
                        </a:solidFill>
                        <a:latin typeface="標楷體" pitchFamily="65" charset="-120"/>
                        <a:ea typeface="標楷體" pitchFamily="65" charset="-120"/>
                      </a:endParaRPr>
                    </a:p>
                  </a:txBody>
                  <a:tcPr anchor="ctr"/>
                </a:tc>
              </a:tr>
              <a:tr h="840252">
                <a:tc>
                  <a:txBody>
                    <a:bodyPr/>
                    <a:lstStyle/>
                    <a:p>
                      <a:pPr algn="ctr"/>
                      <a:r>
                        <a:rPr lang="zh-TW" altLang="en-US" sz="2400" b="1" dirty="0" smtClean="0">
                          <a:solidFill>
                            <a:srgbClr val="FF0000"/>
                          </a:solidFill>
                          <a:latin typeface="標楷體" pitchFamily="65" charset="-120"/>
                          <a:ea typeface="標楷體" pitchFamily="65" charset="-120"/>
                        </a:rPr>
                        <a:t>農業發展條例第三條第十款</a:t>
                      </a:r>
                      <a:endParaRPr lang="zh-TW" altLang="en-US" sz="2400" b="1" dirty="0">
                        <a:solidFill>
                          <a:srgbClr val="FF0000"/>
                        </a:solidFill>
                        <a:latin typeface="標楷體" pitchFamily="65" charset="-120"/>
                        <a:ea typeface="標楷體" pitchFamily="65" charset="-120"/>
                      </a:endParaRPr>
                    </a:p>
                  </a:txBody>
                  <a:tcPr anchor="ctr"/>
                </a:tc>
                <a:tc>
                  <a:txBody>
                    <a:bodyPr/>
                    <a:lstStyle/>
                    <a:p>
                      <a:pPr algn="ctr"/>
                      <a:r>
                        <a:rPr lang="zh-TW" altLang="en-US" sz="3200" b="1" dirty="0" smtClean="0">
                          <a:latin typeface="標楷體" pitchFamily="65" charset="-120"/>
                          <a:ea typeface="標楷體" pitchFamily="65" charset="-120"/>
                        </a:rPr>
                        <a:t>農業用地</a:t>
                      </a:r>
                      <a:endParaRPr lang="zh-TW" altLang="en-US" sz="3200" b="1" dirty="0">
                        <a:latin typeface="標楷體" pitchFamily="65" charset="-120"/>
                        <a:ea typeface="標楷體" pitchFamily="65" charset="-120"/>
                      </a:endParaRPr>
                    </a:p>
                  </a:txBody>
                  <a:tcPr anchor="ctr"/>
                </a:tc>
                <a:tc>
                  <a:txBody>
                    <a:bodyPr/>
                    <a:lstStyle/>
                    <a:p>
                      <a:pPr algn="ctr"/>
                      <a:r>
                        <a:rPr lang="zh-TW" altLang="en-US" b="1" dirty="0" smtClean="0">
                          <a:latin typeface="標楷體" pitchFamily="65" charset="-120"/>
                          <a:ea typeface="標楷體" pitchFamily="65" charset="-120"/>
                        </a:rPr>
                        <a:t>指供使用之用途</a:t>
                      </a:r>
                      <a:endParaRPr lang="zh-TW" altLang="en-US" b="1" dirty="0">
                        <a:latin typeface="標楷體" pitchFamily="65" charset="-120"/>
                        <a:ea typeface="標楷體" pitchFamily="65" charset="-120"/>
                      </a:endParaRPr>
                    </a:p>
                  </a:txBody>
                  <a:tcPr anchor="ctr"/>
                </a:tc>
              </a:tr>
              <a:tr h="840252">
                <a:tc>
                  <a:txBody>
                    <a:bodyPr/>
                    <a:lstStyle/>
                    <a:p>
                      <a:pPr algn="ctr"/>
                      <a:r>
                        <a:rPr lang="zh-TW" altLang="en-US" sz="2400" b="1" dirty="0" smtClean="0">
                          <a:latin typeface="標楷體" pitchFamily="65" charset="-120"/>
                          <a:ea typeface="標楷體" pitchFamily="65" charset="-120"/>
                        </a:rPr>
                        <a:t>農業發展條例第</a:t>
                      </a:r>
                      <a:r>
                        <a:rPr lang="en-US" altLang="zh-TW" sz="2400" b="1" dirty="0" smtClean="0">
                          <a:latin typeface="標楷體" pitchFamily="65" charset="-120"/>
                          <a:ea typeface="標楷體" pitchFamily="65" charset="-120"/>
                        </a:rPr>
                        <a:t>38-1</a:t>
                      </a:r>
                      <a:r>
                        <a:rPr lang="zh-TW" altLang="en-US" sz="2400" b="1" dirty="0" smtClean="0">
                          <a:latin typeface="標楷體" pitchFamily="65" charset="-120"/>
                          <a:ea typeface="標楷體" pitchFamily="65" charset="-120"/>
                        </a:rPr>
                        <a:t>條</a:t>
                      </a:r>
                      <a:endParaRPr lang="zh-TW" altLang="en-US" sz="2400" b="1" dirty="0">
                        <a:latin typeface="標楷體" pitchFamily="65" charset="-120"/>
                        <a:ea typeface="標楷體" pitchFamily="65" charset="-120"/>
                      </a:endParaRPr>
                    </a:p>
                  </a:txBody>
                  <a:tcPr anchor="ctr"/>
                </a:tc>
                <a:tc>
                  <a:txBody>
                    <a:bodyPr/>
                    <a:lstStyle/>
                    <a:p>
                      <a:pPr algn="ctr"/>
                      <a:r>
                        <a:rPr lang="zh-TW" altLang="en-US" sz="2400" b="1" dirty="0" smtClean="0">
                          <a:latin typeface="標楷體" pitchFamily="65" charset="-120"/>
                          <a:ea typeface="標楷體" pitchFamily="65" charset="-120"/>
                        </a:rPr>
                        <a:t>視為農業用地</a:t>
                      </a:r>
                      <a:endParaRPr lang="zh-TW" altLang="en-US" sz="2400" b="1" dirty="0">
                        <a:latin typeface="標楷體" pitchFamily="65" charset="-120"/>
                        <a:ea typeface="標楷體" pitchFamily="65" charset="-120"/>
                      </a:endParaRPr>
                    </a:p>
                  </a:txBody>
                  <a:tcPr anchor="ctr"/>
                </a:tc>
                <a:tc>
                  <a:txBody>
                    <a:bodyPr/>
                    <a:lstStyle/>
                    <a:p>
                      <a:pPr algn="ctr"/>
                      <a:r>
                        <a:rPr lang="zh-TW" altLang="en-US" b="1" dirty="0" smtClean="0">
                          <a:latin typeface="標楷體" pitchFamily="65" charset="-120"/>
                          <a:ea typeface="標楷體" pitchFamily="65" charset="-120"/>
                        </a:rPr>
                        <a:t>平均地權條例施行細則</a:t>
                      </a:r>
                      <a:endParaRPr lang="en-US" altLang="zh-TW" b="1" dirty="0" smtClean="0">
                        <a:latin typeface="標楷體" pitchFamily="65" charset="-120"/>
                        <a:ea typeface="標楷體" pitchFamily="65" charset="-120"/>
                      </a:endParaRPr>
                    </a:p>
                    <a:p>
                      <a:pPr algn="ctr"/>
                      <a:r>
                        <a:rPr lang="en-US" altLang="zh-TW" b="1" dirty="0" smtClean="0">
                          <a:latin typeface="標楷體" pitchFamily="65" charset="-120"/>
                          <a:ea typeface="標楷體" pitchFamily="65" charset="-120"/>
                        </a:rPr>
                        <a:t>92</a:t>
                      </a:r>
                      <a:r>
                        <a:rPr lang="zh-TW" altLang="en-US" b="1" dirty="0" smtClean="0">
                          <a:latin typeface="標楷體" pitchFamily="65" charset="-120"/>
                          <a:ea typeface="標楷體" pitchFamily="65" charset="-120"/>
                        </a:rPr>
                        <a:t>年</a:t>
                      </a:r>
                      <a:r>
                        <a:rPr lang="en-US" altLang="zh-TW" b="1" dirty="0" smtClean="0">
                          <a:latin typeface="標楷體" pitchFamily="65" charset="-120"/>
                          <a:ea typeface="標楷體" pitchFamily="65" charset="-120"/>
                        </a:rPr>
                        <a:t>10</a:t>
                      </a:r>
                      <a:r>
                        <a:rPr lang="zh-TW" altLang="en-US" b="1" dirty="0" smtClean="0">
                          <a:latin typeface="標楷體" pitchFamily="65" charset="-120"/>
                          <a:ea typeface="標楷體" pitchFamily="65" charset="-120"/>
                        </a:rPr>
                        <a:t>月</a:t>
                      </a:r>
                      <a:r>
                        <a:rPr lang="en-US" altLang="zh-TW" b="1" dirty="0" smtClean="0">
                          <a:latin typeface="標楷體" pitchFamily="65" charset="-120"/>
                          <a:ea typeface="標楷體" pitchFamily="65" charset="-120"/>
                        </a:rPr>
                        <a:t>15</a:t>
                      </a:r>
                      <a:r>
                        <a:rPr lang="zh-TW" altLang="en-US" b="1" dirty="0" smtClean="0">
                          <a:latin typeface="標楷體" pitchFamily="65" charset="-120"/>
                          <a:ea typeface="標楷體" pitchFamily="65" charset="-120"/>
                        </a:rPr>
                        <a:t>日修正前第</a:t>
                      </a:r>
                      <a:r>
                        <a:rPr lang="en-US" altLang="zh-TW" b="1" dirty="0" smtClean="0">
                          <a:latin typeface="標楷體" pitchFamily="65" charset="-120"/>
                          <a:ea typeface="標楷體" pitchFamily="65" charset="-120"/>
                        </a:rPr>
                        <a:t>34</a:t>
                      </a:r>
                      <a:r>
                        <a:rPr lang="zh-TW" altLang="en-US" b="1" dirty="0" smtClean="0">
                          <a:latin typeface="標楷體" pitchFamily="65" charset="-120"/>
                          <a:ea typeface="標楷體" pitchFamily="65" charset="-120"/>
                        </a:rPr>
                        <a:t>條</a:t>
                      </a:r>
                      <a:endParaRPr lang="zh-TW" altLang="en-US" b="1" dirty="0">
                        <a:latin typeface="標楷體" pitchFamily="65" charset="-120"/>
                        <a:ea typeface="標楷體" pitchFamily="65" charset="-120"/>
                      </a:endParaRPr>
                    </a:p>
                  </a:txBody>
                  <a:tcPr anchor="ctr"/>
                </a:tc>
              </a:tr>
            </a:tbl>
          </a:graphicData>
        </a:graphic>
      </p:graphicFrame>
      <p:sp>
        <p:nvSpPr>
          <p:cNvPr id="3" name="右大括弧 2"/>
          <p:cNvSpPr/>
          <p:nvPr/>
        </p:nvSpPr>
        <p:spPr>
          <a:xfrm>
            <a:off x="5652120" y="3720455"/>
            <a:ext cx="936104" cy="1296144"/>
          </a:xfrm>
          <a:prstGeom prst="rightBrace">
            <a:avLst>
              <a:gd name="adj1" fmla="val 11273"/>
              <a:gd name="adj2" fmla="val 492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prstClr val="black"/>
              </a:solidFill>
            </a:endParaRPr>
          </a:p>
        </p:txBody>
      </p:sp>
      <p:sp>
        <p:nvSpPr>
          <p:cNvPr id="5" name="投影片編號版面配置區 4"/>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33</a:t>
            </a:fld>
            <a:endParaRPr lang="zh-TW" altLang="en-US">
              <a:solidFill>
                <a:srgbClr val="04617B">
                  <a:shade val="90000"/>
                </a:srgbClr>
              </a:solidFill>
            </a:endParaRPr>
          </a:p>
        </p:txBody>
      </p:sp>
    </p:spTree>
    <p:extLst>
      <p:ext uri="{BB962C8B-B14F-4D97-AF65-F5344CB8AC3E}">
        <p14:creationId xmlns:p14="http://schemas.microsoft.com/office/powerpoint/2010/main" val="16663792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332656"/>
            <a:ext cx="8229600" cy="5793507"/>
          </a:xfrm>
        </p:spPr>
        <p:txBody>
          <a:bodyPr/>
          <a:lstStyle/>
          <a:p>
            <a:pPr algn="ctr">
              <a:buNone/>
            </a:pPr>
            <a:r>
              <a:rPr lang="zh-TW" altLang="en-US" sz="3000" dirty="0" smtClean="0">
                <a:latin typeface="標楷體" pitchFamily="65" charset="-120"/>
                <a:ea typeface="標楷體" pitchFamily="65" charset="-120"/>
              </a:rPr>
              <a:t>都市及非都市農業用地的種類及假農地的判定</a:t>
            </a:r>
            <a:endParaRPr lang="en-US" altLang="zh-TW" sz="3000" dirty="0" smtClean="0">
              <a:latin typeface="標楷體" pitchFamily="65" charset="-120"/>
              <a:ea typeface="標楷體" pitchFamily="65" charset="-120"/>
            </a:endParaRPr>
          </a:p>
          <a:p>
            <a:pPr>
              <a:buNone/>
            </a:pPr>
            <a:endParaRPr lang="en-US" altLang="zh-TW" dirty="0" smtClean="0"/>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196752"/>
            <a:ext cx="8853818" cy="4615778"/>
          </a:xfrm>
          <a:prstGeom prst="rect">
            <a:avLst/>
          </a:prstGeom>
        </p:spPr>
      </p:pic>
      <p:sp>
        <p:nvSpPr>
          <p:cNvPr id="2" name="投影片編號版面配置區 1"/>
          <p:cNvSpPr>
            <a:spLocks noGrp="1"/>
          </p:cNvSpPr>
          <p:nvPr>
            <p:ph type="sldNum" sz="quarter" idx="12"/>
          </p:nvPr>
        </p:nvSpPr>
        <p:spPr/>
        <p:txBody>
          <a:bodyPr/>
          <a:lstStyle/>
          <a:p>
            <a:fld id="{3A304286-2FCF-4FA2-B10E-2E2893199BD4}" type="slidenum">
              <a:rPr lang="zh-TW" altLang="en-US" smtClean="0">
                <a:solidFill>
                  <a:prstClr val="black">
                    <a:tint val="75000"/>
                  </a:prstClr>
                </a:solidFill>
              </a:rPr>
              <a:pPr/>
              <a:t>34</a:t>
            </a:fld>
            <a:endParaRPr lang="zh-TW" altLang="en-US">
              <a:solidFill>
                <a:prstClr val="black">
                  <a:tint val="75000"/>
                </a:prstClr>
              </a:solidFill>
            </a:endParaRPr>
          </a:p>
        </p:txBody>
      </p:sp>
    </p:spTree>
    <p:extLst>
      <p:ext uri="{BB962C8B-B14F-4D97-AF65-F5344CB8AC3E}">
        <p14:creationId xmlns:p14="http://schemas.microsoft.com/office/powerpoint/2010/main" val="12364742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34330"/>
            <a:ext cx="8229600" cy="1143000"/>
          </a:xfrm>
        </p:spPr>
        <p:txBody>
          <a:bodyPr/>
          <a:lstStyle/>
          <a:p>
            <a:r>
              <a:rPr lang="zh-TW" altLang="en-US" b="1" dirty="0" smtClean="0">
                <a:solidFill>
                  <a:srgbClr val="FF0000"/>
                </a:solidFill>
                <a:latin typeface="標楷體" pitchFamily="65" charset="-120"/>
                <a:ea typeface="標楷體" pitchFamily="65" charset="-120"/>
              </a:rPr>
              <a:t>問題討論</a:t>
            </a:r>
            <a:r>
              <a:rPr lang="en-US" altLang="zh-TW" b="1" dirty="0">
                <a:solidFill>
                  <a:srgbClr val="FF0000"/>
                </a:solidFill>
                <a:latin typeface="標楷體" pitchFamily="65" charset="-120"/>
                <a:ea typeface="標楷體" pitchFamily="65" charset="-120"/>
              </a:rPr>
              <a:t>:</a:t>
            </a:r>
            <a:endParaRPr lang="zh-TW" altLang="en-US" b="1"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395536" y="1268760"/>
            <a:ext cx="8424936" cy="4389120"/>
          </a:xfrm>
        </p:spPr>
        <p:txBody>
          <a:bodyPr>
            <a:normAutofit lnSpcReduction="10000"/>
          </a:bodyPr>
          <a:lstStyle/>
          <a:p>
            <a:pPr marL="0" indent="0">
              <a:buNone/>
            </a:pPr>
            <a:r>
              <a:rPr lang="zh-TW" altLang="en-US" sz="3600" b="1" dirty="0" smtClean="0">
                <a:latin typeface="標楷體" pitchFamily="65" charset="-120"/>
                <a:ea typeface="標楷體" pitchFamily="65" charset="-120"/>
              </a:rPr>
              <a:t>一、除農企法人經核准外，私法人不得</a:t>
            </a:r>
            <a:endParaRPr lang="en-US" altLang="zh-TW" sz="3600" b="1" dirty="0" smtClean="0">
              <a:latin typeface="標楷體" pitchFamily="65" charset="-120"/>
              <a:ea typeface="標楷體" pitchFamily="65" charset="-120"/>
            </a:endParaRPr>
          </a:p>
          <a:p>
            <a:pPr marL="0" indent="0">
              <a:buNone/>
            </a:pPr>
            <a:r>
              <a:rPr lang="en-US" altLang="zh-TW" sz="3600" b="1" dirty="0">
                <a:latin typeface="標楷體" pitchFamily="65" charset="-120"/>
                <a:ea typeface="標楷體" pitchFamily="65" charset="-120"/>
              </a:rPr>
              <a:t> </a:t>
            </a:r>
            <a:r>
              <a:rPr lang="en-US" altLang="zh-TW" sz="3600" b="1" dirty="0" smtClean="0">
                <a:latin typeface="標楷體" pitchFamily="65" charset="-120"/>
                <a:ea typeface="標楷體" pitchFamily="65" charset="-120"/>
              </a:rPr>
              <a:t>   </a:t>
            </a:r>
            <a:r>
              <a:rPr lang="zh-TW" altLang="en-US" sz="3600" b="1" dirty="0" smtClean="0">
                <a:latin typeface="標楷體" pitchFamily="65" charset="-120"/>
                <a:ea typeface="標楷體" pitchFamily="65" charset="-120"/>
              </a:rPr>
              <a:t>移轉登記取得那些土地</a:t>
            </a:r>
            <a:r>
              <a:rPr lang="en-US" altLang="zh-TW" sz="3600" b="1" dirty="0" smtClean="0">
                <a:latin typeface="標楷體" pitchFamily="65" charset="-120"/>
                <a:ea typeface="標楷體" pitchFamily="65" charset="-120"/>
              </a:rPr>
              <a:t>?</a:t>
            </a:r>
          </a:p>
          <a:p>
            <a:pPr marL="0" indent="0">
              <a:buNone/>
            </a:pPr>
            <a:r>
              <a:rPr lang="zh-TW" altLang="en-US" sz="3600" b="1" dirty="0" smtClean="0">
                <a:solidFill>
                  <a:srgbClr val="FF0000"/>
                </a:solidFill>
                <a:latin typeface="標楷體" pitchFamily="65" charset="-120"/>
                <a:ea typeface="標楷體" pitchFamily="65" charset="-120"/>
              </a:rPr>
              <a:t>二、外國人可以購買農業用地嗎</a:t>
            </a:r>
            <a:r>
              <a:rPr lang="en-US" altLang="zh-TW" sz="3600" b="1" dirty="0" smtClean="0">
                <a:solidFill>
                  <a:srgbClr val="FF0000"/>
                </a:solidFill>
                <a:latin typeface="標楷體" pitchFamily="65" charset="-120"/>
                <a:ea typeface="標楷體" pitchFamily="65" charset="-120"/>
              </a:rPr>
              <a:t>?</a:t>
            </a:r>
          </a:p>
          <a:p>
            <a:pPr marL="0" indent="0">
              <a:buNone/>
            </a:pPr>
            <a:r>
              <a:rPr lang="zh-TW" altLang="en-US" sz="3600" b="1" dirty="0" smtClean="0">
                <a:latin typeface="標楷體" pitchFamily="65" charset="-120"/>
                <a:ea typeface="標楷體" pitchFamily="65" charset="-120"/>
              </a:rPr>
              <a:t>三、外國人可以興建農舍嗎</a:t>
            </a:r>
            <a:r>
              <a:rPr lang="en-US" altLang="zh-TW" sz="3600" b="1" dirty="0" smtClean="0">
                <a:latin typeface="標楷體" pitchFamily="65" charset="-120"/>
                <a:ea typeface="標楷體" pitchFamily="65" charset="-120"/>
              </a:rPr>
              <a:t>?</a:t>
            </a:r>
          </a:p>
          <a:p>
            <a:pPr marL="0" indent="0">
              <a:buNone/>
            </a:pPr>
            <a:r>
              <a:rPr lang="zh-TW" altLang="en-US" sz="3600" b="1" dirty="0" smtClean="0">
                <a:solidFill>
                  <a:srgbClr val="FF0000"/>
                </a:solidFill>
                <a:latin typeface="標楷體" pitchFamily="65" charset="-120"/>
                <a:ea typeface="標楷體" pitchFamily="65" charset="-120"/>
              </a:rPr>
              <a:t>四、外國人可以購買農舍嗎</a:t>
            </a:r>
            <a:r>
              <a:rPr lang="en-US" altLang="zh-TW" sz="3600" b="1" dirty="0" smtClean="0">
                <a:solidFill>
                  <a:srgbClr val="FF0000"/>
                </a:solidFill>
                <a:latin typeface="標楷體" pitchFamily="65" charset="-120"/>
                <a:ea typeface="標楷體" pitchFamily="65" charset="-120"/>
              </a:rPr>
              <a:t>?</a:t>
            </a:r>
          </a:p>
          <a:p>
            <a:pPr marL="0" indent="0">
              <a:buNone/>
            </a:pPr>
            <a:r>
              <a:rPr lang="zh-TW" altLang="en-US" sz="3600" b="1" dirty="0" smtClean="0">
                <a:latin typeface="標楷體" pitchFamily="65" charset="-120"/>
                <a:ea typeface="標楷體" pitchFamily="65" charset="-120"/>
              </a:rPr>
              <a:t>五、公司可以購買農業區田旱地目土地嗎</a:t>
            </a:r>
            <a:r>
              <a:rPr lang="en-US" altLang="zh-TW" sz="3600" b="1" dirty="0" smtClean="0">
                <a:latin typeface="標楷體" pitchFamily="65" charset="-120"/>
                <a:ea typeface="標楷體" pitchFamily="65" charset="-120"/>
              </a:rPr>
              <a:t>?</a:t>
            </a:r>
          </a:p>
          <a:p>
            <a:pPr marL="0" indent="0">
              <a:buNone/>
            </a:pPr>
            <a:r>
              <a:rPr lang="zh-TW" altLang="en-US" sz="3600" b="1" dirty="0" smtClean="0">
                <a:solidFill>
                  <a:srgbClr val="FF0000"/>
                </a:solidFill>
                <a:latin typeface="標楷體" pitchFamily="65" charset="-120"/>
                <a:ea typeface="標楷體" pitchFamily="65" charset="-120"/>
              </a:rPr>
              <a:t>六、公司可以購買農業區之農舍嗎</a:t>
            </a:r>
            <a:r>
              <a:rPr lang="en-US" altLang="zh-TW" sz="3600" b="1" dirty="0" smtClean="0">
                <a:solidFill>
                  <a:srgbClr val="FF0000"/>
                </a:solidFill>
                <a:latin typeface="標楷體" pitchFamily="65" charset="-120"/>
                <a:ea typeface="標楷體" pitchFamily="65" charset="-120"/>
              </a:rPr>
              <a:t>?</a:t>
            </a: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35</a:t>
            </a:fld>
            <a:endParaRPr lang="zh-TW" altLang="en-US">
              <a:solidFill>
                <a:srgbClr val="04617B">
                  <a:shade val="90000"/>
                </a:srgbClr>
              </a:solidFill>
            </a:endParaRPr>
          </a:p>
        </p:txBody>
      </p:sp>
    </p:spTree>
    <p:extLst>
      <p:ext uri="{BB962C8B-B14F-4D97-AF65-F5344CB8AC3E}">
        <p14:creationId xmlns:p14="http://schemas.microsoft.com/office/powerpoint/2010/main" val="16101093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15094" y="1556792"/>
            <a:ext cx="8828906" cy="5112568"/>
          </a:xfrm>
        </p:spPr>
        <p:txBody>
          <a:bodyPr>
            <a:normAutofit fontScale="70000" lnSpcReduction="20000"/>
          </a:bodyPr>
          <a:lstStyle/>
          <a:p>
            <a:pPr marL="0" indent="0">
              <a:buNone/>
            </a:pPr>
            <a:r>
              <a:rPr lang="zh-TW" altLang="en-US" sz="4100" b="1" dirty="0" smtClean="0">
                <a:latin typeface="標楷體" pitchFamily="65" charset="-120"/>
                <a:ea typeface="標楷體" pitchFamily="65" charset="-120"/>
              </a:rPr>
              <a:t>參考</a:t>
            </a:r>
            <a:r>
              <a:rPr lang="en-US" altLang="zh-TW" sz="4100" b="1" dirty="0" smtClean="0">
                <a:latin typeface="標楷體" pitchFamily="65" charset="-120"/>
                <a:ea typeface="標楷體" pitchFamily="65" charset="-120"/>
              </a:rPr>
              <a:t>:</a:t>
            </a:r>
            <a:r>
              <a:rPr lang="zh-TW" altLang="en-US" sz="4600" b="1" dirty="0" smtClean="0">
                <a:solidFill>
                  <a:srgbClr val="FF0000"/>
                </a:solidFill>
                <a:latin typeface="標楷體" pitchFamily="65" charset="-120"/>
                <a:ea typeface="標楷體" pitchFamily="65" charset="-120"/>
              </a:rPr>
              <a:t>都市計劃法台灣施行細則第</a:t>
            </a:r>
            <a:r>
              <a:rPr lang="en-US" altLang="zh-TW" sz="4600" b="1" dirty="0" smtClean="0">
                <a:solidFill>
                  <a:srgbClr val="FF0000"/>
                </a:solidFill>
                <a:latin typeface="標楷體" pitchFamily="65" charset="-120"/>
                <a:ea typeface="標楷體" pitchFamily="65" charset="-120"/>
              </a:rPr>
              <a:t>30</a:t>
            </a:r>
            <a:r>
              <a:rPr lang="zh-TW" altLang="en-US" sz="4600" b="1" dirty="0" smtClean="0">
                <a:solidFill>
                  <a:srgbClr val="FF0000"/>
                </a:solidFill>
                <a:latin typeface="標楷體" pitchFamily="65" charset="-120"/>
                <a:ea typeface="標楷體" pitchFamily="65" charset="-120"/>
              </a:rPr>
              <a:t>條</a:t>
            </a:r>
            <a:endParaRPr lang="en-US" altLang="zh-TW" sz="4100" b="1" dirty="0" smtClean="0">
              <a:solidFill>
                <a:srgbClr val="FF0000"/>
              </a:solidFill>
              <a:latin typeface="標楷體" pitchFamily="65" charset="-120"/>
              <a:ea typeface="標楷體" pitchFamily="65" charset="-120"/>
            </a:endParaRPr>
          </a:p>
          <a:p>
            <a:pPr marL="0" indent="0">
              <a:buNone/>
            </a:pPr>
            <a:r>
              <a:rPr lang="zh-TW" altLang="en-US" b="1" dirty="0" smtClean="0">
                <a:latin typeface="標楷體" pitchFamily="65" charset="-120"/>
                <a:ea typeface="標楷體" pitchFamily="65" charset="-120"/>
              </a:rPr>
              <a:t>拆解條文</a:t>
            </a:r>
            <a:r>
              <a:rPr lang="en-US" altLang="zh-TW" b="1" dirty="0" smtClean="0">
                <a:latin typeface="標楷體" pitchFamily="65" charset="-120"/>
                <a:ea typeface="標楷體" pitchFamily="65" charset="-120"/>
              </a:rPr>
              <a:t>:</a:t>
            </a:r>
          </a:p>
          <a:p>
            <a:pPr marL="0" indent="0">
              <a:buNone/>
            </a:pPr>
            <a:r>
              <a:rPr lang="en-US" altLang="zh-TW" b="1" dirty="0" smtClean="0">
                <a:latin typeface="標楷體" pitchFamily="65" charset="-120"/>
                <a:ea typeface="標楷體" pitchFamily="65" charset="-120"/>
              </a:rPr>
              <a:t>1.</a:t>
            </a:r>
            <a:r>
              <a:rPr lang="zh-TW" altLang="en-US" sz="5100" b="1" dirty="0" smtClean="0">
                <a:solidFill>
                  <a:srgbClr val="FF0000"/>
                </a:solidFill>
                <a:latin typeface="標楷體" pitchFamily="65" charset="-120"/>
                <a:ea typeface="標楷體" pitchFamily="65" charset="-120"/>
              </a:rPr>
              <a:t>都市計劃發佈前已為建地目</a:t>
            </a:r>
            <a:r>
              <a:rPr lang="en-US" altLang="zh-TW" sz="3600" b="1" dirty="0" smtClean="0">
                <a:solidFill>
                  <a:srgbClr val="FF0000"/>
                </a:solidFill>
                <a:latin typeface="標楷體" pitchFamily="65" charset="-120"/>
                <a:ea typeface="標楷體" pitchFamily="65" charset="-120"/>
              </a:rPr>
              <a:t>:</a:t>
            </a:r>
            <a:endParaRPr lang="en-US" altLang="zh-TW" b="1" dirty="0" smtClean="0">
              <a:solidFill>
                <a:srgbClr val="FF0000"/>
              </a:solidFill>
              <a:latin typeface="標楷體" pitchFamily="65" charset="-120"/>
              <a:ea typeface="標楷體" pitchFamily="65" charset="-120"/>
            </a:endParaRPr>
          </a:p>
          <a:p>
            <a:pPr marL="0" indent="0">
              <a:buNone/>
            </a:pPr>
            <a:r>
              <a:rPr lang="en-US" altLang="zh-TW" b="1" dirty="0">
                <a:latin typeface="標楷體" pitchFamily="65" charset="-120"/>
                <a:ea typeface="標楷體" pitchFamily="65" charset="-120"/>
              </a:rPr>
              <a:t> </a:t>
            </a:r>
            <a:r>
              <a:rPr lang="en-US" altLang="zh-TW" b="1" dirty="0" smtClean="0">
                <a:latin typeface="標楷體" pitchFamily="65" charset="-120"/>
                <a:ea typeface="標楷體" pitchFamily="65" charset="-120"/>
              </a:rPr>
              <a:t>  </a:t>
            </a:r>
            <a:r>
              <a:rPr lang="en-US" altLang="zh-TW" sz="3600" b="1" dirty="0" smtClean="0">
                <a:latin typeface="標楷體" pitchFamily="65" charset="-120"/>
                <a:ea typeface="標楷體" pitchFamily="65" charset="-120"/>
              </a:rPr>
              <a:t>(1)</a:t>
            </a:r>
            <a:r>
              <a:rPr lang="zh-TW" altLang="en-US" sz="3600" b="1" dirty="0" smtClean="0">
                <a:latin typeface="標楷體" pitchFamily="65" charset="-120"/>
                <a:ea typeface="標楷體" pitchFamily="65" charset="-120"/>
              </a:rPr>
              <a:t>分區</a:t>
            </a:r>
            <a:r>
              <a:rPr lang="en-US" altLang="zh-TW" sz="3600" b="1" dirty="0">
                <a:latin typeface="標楷體" pitchFamily="65" charset="-120"/>
                <a:ea typeface="標楷體" pitchFamily="65" charset="-120"/>
              </a:rPr>
              <a:t> </a:t>
            </a:r>
            <a:r>
              <a:rPr lang="en-US" altLang="zh-TW" sz="3600" b="1" dirty="0" smtClean="0">
                <a:latin typeface="標楷體" pitchFamily="65" charset="-120"/>
                <a:ea typeface="標楷體" pitchFamily="65" charset="-120"/>
              </a:rPr>
              <a:t>  (2)</a:t>
            </a:r>
            <a:r>
              <a:rPr lang="zh-TW" altLang="en-US" sz="3600" b="1" dirty="0" smtClean="0">
                <a:latin typeface="標楷體" pitchFamily="65" charset="-120"/>
                <a:ea typeface="標楷體" pitchFamily="65" charset="-120"/>
              </a:rPr>
              <a:t>都計日期</a:t>
            </a:r>
            <a:r>
              <a:rPr lang="en-US" altLang="zh-TW" sz="3600" b="1" dirty="0">
                <a:latin typeface="標楷體" pitchFamily="65" charset="-120"/>
                <a:ea typeface="標楷體" pitchFamily="65" charset="-120"/>
              </a:rPr>
              <a:t> </a:t>
            </a:r>
            <a:r>
              <a:rPr lang="en-US" altLang="zh-TW" sz="3600" b="1" dirty="0" smtClean="0">
                <a:latin typeface="標楷體" pitchFamily="65" charset="-120"/>
                <a:ea typeface="標楷體" pitchFamily="65" charset="-120"/>
              </a:rPr>
              <a:t>   (3)</a:t>
            </a:r>
            <a:r>
              <a:rPr lang="zh-TW" altLang="en-US" sz="3600" b="1" dirty="0" smtClean="0">
                <a:latin typeface="標楷體" pitchFamily="65" charset="-120"/>
                <a:ea typeface="標楷體" pitchFamily="65" charset="-120"/>
              </a:rPr>
              <a:t>地目</a:t>
            </a:r>
            <a:endParaRPr lang="en-US" altLang="zh-TW" b="1" dirty="0" smtClean="0">
              <a:latin typeface="標楷體" pitchFamily="65" charset="-120"/>
              <a:ea typeface="標楷體" pitchFamily="65" charset="-120"/>
            </a:endParaRPr>
          </a:p>
          <a:p>
            <a:pPr marL="0" indent="0">
              <a:buNone/>
            </a:pPr>
            <a:r>
              <a:rPr lang="en-US" altLang="zh-TW" b="1" dirty="0" smtClean="0">
                <a:latin typeface="標楷體" pitchFamily="65" charset="-120"/>
                <a:ea typeface="標楷體" pitchFamily="65" charset="-120"/>
              </a:rPr>
              <a:t>2.</a:t>
            </a:r>
            <a:r>
              <a:rPr lang="zh-TW" altLang="en-US" sz="4600" b="1" dirty="0" smtClean="0">
                <a:solidFill>
                  <a:srgbClr val="FF0000"/>
                </a:solidFill>
                <a:latin typeface="標楷體" pitchFamily="65" charset="-120"/>
                <a:ea typeface="標楷體" pitchFamily="65" charset="-120"/>
              </a:rPr>
              <a:t>編定為可供興建住宅使用之建築用地</a:t>
            </a:r>
            <a:endParaRPr lang="en-US" altLang="zh-TW" b="1" dirty="0" smtClean="0">
              <a:solidFill>
                <a:srgbClr val="FF0000"/>
              </a:solidFill>
              <a:latin typeface="標楷體" pitchFamily="65" charset="-120"/>
              <a:ea typeface="標楷體" pitchFamily="65" charset="-120"/>
            </a:endParaRPr>
          </a:p>
          <a:p>
            <a:pPr marL="0" indent="0">
              <a:buNone/>
            </a:pPr>
            <a:r>
              <a:rPr lang="en-US" altLang="zh-TW" b="1" dirty="0" smtClean="0">
                <a:latin typeface="標楷體" pitchFamily="65" charset="-120"/>
                <a:ea typeface="標楷體" pitchFamily="65" charset="-120"/>
              </a:rPr>
              <a:t>  </a:t>
            </a:r>
            <a:r>
              <a:rPr lang="en-US" altLang="zh-TW" sz="2900" b="1" dirty="0" smtClean="0">
                <a:latin typeface="標楷體" pitchFamily="65" charset="-120"/>
                <a:ea typeface="標楷體" pitchFamily="65" charset="-120"/>
              </a:rPr>
              <a:t>(</a:t>
            </a:r>
            <a:r>
              <a:rPr lang="en-US" altLang="zh-TW" sz="3400" b="1" dirty="0" smtClean="0">
                <a:latin typeface="標楷體" pitchFamily="65" charset="-120"/>
                <a:ea typeface="標楷體" pitchFamily="65" charset="-120"/>
              </a:rPr>
              <a:t>1)</a:t>
            </a:r>
            <a:r>
              <a:rPr lang="zh-TW" altLang="en-US" sz="3400" b="1" dirty="0" smtClean="0">
                <a:latin typeface="標楷體" pitchFamily="65" charset="-120"/>
                <a:ea typeface="標楷體" pitchFamily="65" charset="-120"/>
              </a:rPr>
              <a:t>由非都之甲、乙、丙種建築用地變為都內農業區</a:t>
            </a:r>
            <a:endParaRPr lang="en-US" altLang="zh-TW" b="1" dirty="0">
              <a:latin typeface="標楷體" pitchFamily="65" charset="-120"/>
              <a:ea typeface="標楷體" pitchFamily="65" charset="-120"/>
            </a:endParaRPr>
          </a:p>
          <a:p>
            <a:pPr marL="0" indent="0">
              <a:buNone/>
            </a:pPr>
            <a:r>
              <a:rPr lang="en-US" altLang="zh-TW" b="1" dirty="0" smtClean="0">
                <a:latin typeface="標楷體" pitchFamily="65" charset="-120"/>
                <a:ea typeface="標楷體" pitchFamily="65" charset="-120"/>
              </a:rPr>
              <a:t>3.</a:t>
            </a:r>
            <a:r>
              <a:rPr lang="zh-TW" altLang="en-US" sz="4600" b="1" dirty="0" smtClean="0">
                <a:solidFill>
                  <a:srgbClr val="FF0000"/>
                </a:solidFill>
                <a:latin typeface="標楷體" pitchFamily="65" charset="-120"/>
                <a:ea typeface="標楷體" pitchFamily="65" charset="-120"/>
              </a:rPr>
              <a:t>已建築供居住使用之合法建築物基地者</a:t>
            </a:r>
            <a:r>
              <a:rPr lang="en-US" altLang="zh-TW" sz="4600" b="1" dirty="0" smtClean="0">
                <a:solidFill>
                  <a:srgbClr val="FF0000"/>
                </a:solidFill>
                <a:latin typeface="標楷體" pitchFamily="65" charset="-120"/>
                <a:ea typeface="標楷體" pitchFamily="65" charset="-120"/>
              </a:rPr>
              <a:t>:</a:t>
            </a:r>
            <a:endParaRPr lang="en-US" altLang="zh-TW" b="1" dirty="0" smtClean="0">
              <a:solidFill>
                <a:srgbClr val="FF0000"/>
              </a:solidFill>
              <a:latin typeface="標楷體" pitchFamily="65" charset="-120"/>
              <a:ea typeface="標楷體" pitchFamily="65" charset="-120"/>
            </a:endParaRPr>
          </a:p>
          <a:p>
            <a:pPr marL="0" indent="0">
              <a:buNone/>
            </a:pPr>
            <a:r>
              <a:rPr lang="en-US" altLang="zh-TW" b="1" dirty="0" smtClean="0">
                <a:latin typeface="標楷體" pitchFamily="65" charset="-120"/>
                <a:ea typeface="標楷體" pitchFamily="65" charset="-120"/>
              </a:rPr>
              <a:t>  </a:t>
            </a:r>
            <a:r>
              <a:rPr lang="en-US" altLang="zh-TW" sz="3400" b="1" dirty="0" smtClean="0">
                <a:latin typeface="標楷體" pitchFamily="65" charset="-120"/>
                <a:ea typeface="標楷體" pitchFamily="65" charset="-120"/>
              </a:rPr>
              <a:t>(1)</a:t>
            </a:r>
            <a:r>
              <a:rPr lang="zh-TW" altLang="en-US" sz="3400" b="1" dirty="0" smtClean="0">
                <a:latin typeface="標楷體" pitchFamily="65" charset="-120"/>
                <a:ea typeface="標楷體" pitchFamily="65" charset="-120"/>
              </a:rPr>
              <a:t>人居住      </a:t>
            </a:r>
            <a:r>
              <a:rPr lang="en-US" altLang="zh-TW" sz="3400" b="1" dirty="0" smtClean="0">
                <a:latin typeface="標楷體" pitchFamily="65" charset="-120"/>
                <a:ea typeface="標楷體" pitchFamily="65" charset="-120"/>
              </a:rPr>
              <a:t>(2)</a:t>
            </a:r>
            <a:r>
              <a:rPr lang="zh-TW" altLang="en-US" sz="3400" b="1" dirty="0" smtClean="0">
                <a:latin typeface="標楷體" pitchFamily="65" charset="-120"/>
                <a:ea typeface="標楷體" pitchFamily="65" charset="-120"/>
              </a:rPr>
              <a:t>非建地目  </a:t>
            </a:r>
            <a:r>
              <a:rPr lang="en-US" altLang="zh-TW" sz="3400" b="1" dirty="0" smtClean="0">
                <a:latin typeface="標楷體" pitchFamily="65" charset="-120"/>
                <a:ea typeface="標楷體" pitchFamily="65" charset="-120"/>
              </a:rPr>
              <a:t>(3)</a:t>
            </a:r>
            <a:r>
              <a:rPr lang="zh-TW" altLang="en-US" sz="3400" b="1" dirty="0" smtClean="0">
                <a:latin typeface="標楷體" pitchFamily="65" charset="-120"/>
                <a:ea typeface="標楷體" pitchFamily="65" charset="-120"/>
              </a:rPr>
              <a:t>舊建物存在 </a:t>
            </a:r>
            <a:endParaRPr lang="en-US" altLang="zh-TW" sz="2900" b="1" dirty="0" smtClean="0">
              <a:latin typeface="標楷體" pitchFamily="65" charset="-120"/>
              <a:ea typeface="標楷體" pitchFamily="65" charset="-120"/>
            </a:endParaRPr>
          </a:p>
          <a:p>
            <a:pPr marL="0" indent="0">
              <a:buNone/>
            </a:pPr>
            <a:r>
              <a:rPr lang="en-US" altLang="zh-TW" sz="2900" b="1" dirty="0">
                <a:latin typeface="標楷體" pitchFamily="65" charset="-120"/>
                <a:ea typeface="標楷體" pitchFamily="65" charset="-120"/>
              </a:rPr>
              <a:t> </a:t>
            </a:r>
            <a:r>
              <a:rPr lang="en-US" altLang="zh-TW" sz="2900" b="1" dirty="0" smtClean="0">
                <a:latin typeface="標楷體" pitchFamily="65" charset="-120"/>
                <a:ea typeface="標楷體" pitchFamily="65" charset="-120"/>
              </a:rPr>
              <a:t> </a:t>
            </a:r>
            <a:r>
              <a:rPr lang="en-US" altLang="zh-TW" sz="3600" b="1" dirty="0" smtClean="0">
                <a:latin typeface="標楷體" pitchFamily="65" charset="-120"/>
                <a:ea typeface="標楷體" pitchFamily="65" charset="-120"/>
              </a:rPr>
              <a:t>(4)62.12.24    (5)64.12.31  (6)73.10.15</a:t>
            </a:r>
            <a:endParaRPr lang="en-US" altLang="zh-TW" sz="2900" b="1" dirty="0" smtClean="0">
              <a:latin typeface="標楷體" pitchFamily="65" charset="-120"/>
              <a:ea typeface="標楷體" pitchFamily="65" charset="-120"/>
            </a:endParaRPr>
          </a:p>
          <a:p>
            <a:pPr marL="0" indent="0">
              <a:buNone/>
            </a:pPr>
            <a:r>
              <a:rPr lang="en-US" altLang="zh-TW" sz="2900" b="1" dirty="0">
                <a:latin typeface="標楷體" pitchFamily="65" charset="-120"/>
                <a:ea typeface="標楷體" pitchFamily="65" charset="-120"/>
              </a:rPr>
              <a:t> </a:t>
            </a:r>
            <a:r>
              <a:rPr lang="en-US" altLang="zh-TW" sz="2900" b="1" dirty="0" smtClean="0">
                <a:latin typeface="標楷體" pitchFamily="65" charset="-120"/>
                <a:ea typeface="標楷體" pitchFamily="65" charset="-120"/>
              </a:rPr>
              <a:t> (7)</a:t>
            </a:r>
            <a:r>
              <a:rPr lang="zh-TW" altLang="en-US" sz="2900" b="1" dirty="0" smtClean="0">
                <a:latin typeface="標楷體" pitchFamily="65" charset="-120"/>
                <a:ea typeface="標楷體" pitchFamily="65" charset="-120"/>
              </a:rPr>
              <a:t>比較都計日期</a:t>
            </a:r>
            <a:r>
              <a:rPr lang="en-US" altLang="zh-TW" sz="2900" b="1" dirty="0" smtClean="0">
                <a:latin typeface="標楷體" pitchFamily="65" charset="-120"/>
                <a:ea typeface="標楷體" pitchFamily="65" charset="-120"/>
              </a:rPr>
              <a:t>(8)</a:t>
            </a:r>
            <a:r>
              <a:rPr lang="zh-TW" altLang="en-US" sz="2900" b="1" dirty="0" smtClean="0">
                <a:latin typeface="標楷體" pitchFamily="65" charset="-120"/>
                <a:ea typeface="標楷體" pitchFamily="65" charset="-120"/>
              </a:rPr>
              <a:t>拆照併建照</a:t>
            </a:r>
            <a:r>
              <a:rPr lang="en-US" altLang="zh-TW" sz="2900" b="1" dirty="0" smtClean="0">
                <a:latin typeface="標楷體" pitchFamily="65" charset="-120"/>
                <a:ea typeface="標楷體" pitchFamily="65" charset="-120"/>
              </a:rPr>
              <a:t>(9)106.1.1</a:t>
            </a:r>
            <a:r>
              <a:rPr lang="zh-TW" altLang="en-US" sz="2900" b="1" dirty="0" smtClean="0">
                <a:latin typeface="標楷體" pitchFamily="65" charset="-120"/>
                <a:ea typeface="標楷體" pitchFamily="65" charset="-120"/>
              </a:rPr>
              <a:t>廢除地目等則</a:t>
            </a:r>
            <a:endParaRPr lang="en-US" altLang="zh-TW" sz="2900" b="1" dirty="0" smtClean="0">
              <a:latin typeface="標楷體" pitchFamily="65" charset="-120"/>
              <a:ea typeface="標楷體" pitchFamily="65" charset="-120"/>
            </a:endParaRPr>
          </a:p>
          <a:p>
            <a:pPr marL="0" indent="0">
              <a:buNone/>
            </a:pPr>
            <a:endParaRPr lang="en-US" altLang="zh-TW" sz="2900" b="1" dirty="0" smtClean="0">
              <a:latin typeface="標楷體" pitchFamily="65" charset="-120"/>
              <a:ea typeface="標楷體" pitchFamily="65" charset="-120"/>
            </a:endParaRPr>
          </a:p>
          <a:p>
            <a:pPr marL="0" indent="0">
              <a:buNone/>
            </a:pPr>
            <a:r>
              <a:rPr lang="zh-TW" altLang="en-US" sz="2900" dirty="0" smtClean="0">
                <a:latin typeface="標楷體" pitchFamily="65" charset="-120"/>
                <a:ea typeface="標楷體" pitchFamily="65" charset="-120"/>
              </a:rPr>
              <a:t>    </a:t>
            </a:r>
            <a:r>
              <a:rPr lang="zh-TW" altLang="en-US" sz="5700" dirty="0" smtClean="0">
                <a:latin typeface="標楷體" pitchFamily="65" charset="-120"/>
                <a:ea typeface="標楷體" pitchFamily="65" charset="-120"/>
                <a:hlinkClick r:id="rId3" action="ppaction://hlinkfile"/>
              </a:rPr>
              <a:t>例</a:t>
            </a:r>
            <a:r>
              <a:rPr lang="en-US" altLang="zh-TW" sz="5700" dirty="0" smtClean="0">
                <a:latin typeface="標楷體" pitchFamily="65" charset="-120"/>
                <a:ea typeface="標楷體" pitchFamily="65" charset="-120"/>
                <a:hlinkClick r:id="rId3" action="ppaction://hlinkfile"/>
              </a:rPr>
              <a:t>2</a:t>
            </a:r>
            <a:endParaRPr lang="zh-TW" altLang="en-US" sz="5700" dirty="0">
              <a:latin typeface="標楷體" pitchFamily="65" charset="-120"/>
              <a:ea typeface="標楷體" pitchFamily="65" charset="-120"/>
            </a:endParaRPr>
          </a:p>
        </p:txBody>
      </p:sp>
      <p:sp>
        <p:nvSpPr>
          <p:cNvPr id="4" name="標題 1"/>
          <p:cNvSpPr txBox="1">
            <a:spLocks/>
          </p:cNvSpPr>
          <p:nvPr/>
        </p:nvSpPr>
        <p:spPr>
          <a:xfrm>
            <a:off x="181422" y="188640"/>
            <a:ext cx="8496944"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zh-TW" altLang="en-US" b="1" dirty="0" smtClean="0">
                <a:solidFill>
                  <a:prstClr val="black"/>
                </a:solidFill>
                <a:latin typeface="標楷體" pitchFamily="65" charset="-120"/>
                <a:ea typeface="標楷體" pitchFamily="65" charset="-120"/>
              </a:rPr>
              <a:t>八、農業區</a:t>
            </a:r>
            <a:r>
              <a:rPr lang="zh-TW" altLang="en-US" b="1" dirty="0" smtClean="0">
                <a:solidFill>
                  <a:srgbClr val="FF0000"/>
                </a:solidFill>
                <a:latin typeface="標楷體" pitchFamily="65" charset="-120"/>
                <a:ea typeface="標楷體" pitchFamily="65" charset="-120"/>
              </a:rPr>
              <a:t>原有建地</a:t>
            </a:r>
            <a:r>
              <a:rPr lang="zh-TW" altLang="en-US" b="1" dirty="0" smtClean="0">
                <a:solidFill>
                  <a:prstClr val="black"/>
                </a:solidFill>
                <a:latin typeface="標楷體" pitchFamily="65" charset="-120"/>
                <a:ea typeface="標楷體" pitchFamily="65" charset="-120"/>
              </a:rPr>
              <a:t>使用商機</a:t>
            </a:r>
            <a:endParaRPr lang="zh-TW" altLang="en-US" b="1" dirty="0">
              <a:solidFill>
                <a:prstClr val="black"/>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36</a:t>
            </a:fld>
            <a:endParaRPr lang="zh-TW" altLang="en-US">
              <a:solidFill>
                <a:srgbClr val="04617B">
                  <a:shade val="90000"/>
                </a:srgbClr>
              </a:solidFill>
            </a:endParaRPr>
          </a:p>
        </p:txBody>
      </p:sp>
    </p:spTree>
    <p:extLst>
      <p:ext uri="{BB962C8B-B14F-4D97-AF65-F5344CB8AC3E}">
        <p14:creationId xmlns:p14="http://schemas.microsoft.com/office/powerpoint/2010/main" val="19471692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260648"/>
            <a:ext cx="8577386" cy="4389120"/>
          </a:xfrm>
        </p:spPr>
        <p:txBody>
          <a:bodyPr>
            <a:noAutofit/>
          </a:bodyPr>
          <a:lstStyle/>
          <a:p>
            <a:pPr marL="0" indent="0">
              <a:buNone/>
            </a:pPr>
            <a:r>
              <a:rPr lang="zh-TW" altLang="en-US" sz="2400" b="1" dirty="0" smtClean="0">
                <a:latin typeface="標楷體" pitchFamily="65" charset="-120"/>
                <a:ea typeface="標楷體" pitchFamily="65" charset="-120"/>
              </a:rPr>
              <a:t>拆解條文</a:t>
            </a:r>
            <a:r>
              <a:rPr lang="en-US" altLang="zh-TW" sz="2400" b="1" dirty="0" smtClean="0">
                <a:latin typeface="標楷體" pitchFamily="65" charset="-120"/>
                <a:ea typeface="標楷體" pitchFamily="65" charset="-120"/>
              </a:rPr>
              <a:t>:</a:t>
            </a:r>
          </a:p>
          <a:p>
            <a:pPr marL="0" indent="0">
              <a:buNone/>
            </a:pPr>
            <a:r>
              <a:rPr lang="en-US" altLang="zh-TW" sz="3200" b="1" dirty="0" smtClean="0">
                <a:solidFill>
                  <a:srgbClr val="FF0000"/>
                </a:solidFill>
                <a:latin typeface="標楷體" pitchFamily="65" charset="-120"/>
                <a:ea typeface="標楷體" pitchFamily="65" charset="-120"/>
              </a:rPr>
              <a:t>4.</a:t>
            </a:r>
            <a:r>
              <a:rPr lang="zh-TW" altLang="en-US" sz="3200" b="1" dirty="0" smtClean="0">
                <a:solidFill>
                  <a:srgbClr val="FF0000"/>
                </a:solidFill>
                <a:latin typeface="標楷體" pitchFamily="65" charset="-120"/>
                <a:ea typeface="標楷體" pitchFamily="65" charset="-120"/>
              </a:rPr>
              <a:t>如何證明</a:t>
            </a:r>
            <a:r>
              <a:rPr lang="en-US" altLang="zh-TW" sz="3200" b="1" dirty="0" smtClean="0">
                <a:solidFill>
                  <a:srgbClr val="FF0000"/>
                </a:solidFill>
                <a:latin typeface="標楷體" pitchFamily="65" charset="-120"/>
                <a:ea typeface="標楷體" pitchFamily="65" charset="-120"/>
              </a:rPr>
              <a:t>:</a:t>
            </a:r>
          </a:p>
          <a:p>
            <a:pPr marL="0" indent="0">
              <a:buNone/>
            </a:pPr>
            <a:r>
              <a:rPr lang="zh-TW" altLang="en-US" sz="2800" b="1" dirty="0" smtClean="0">
                <a:latin typeface="標楷體" pitchFamily="65" charset="-120"/>
                <a:ea typeface="標楷體" pitchFamily="65" charset="-120"/>
              </a:rPr>
              <a:t>有關該建物之下列文件之一</a:t>
            </a:r>
            <a:r>
              <a:rPr lang="en-US" altLang="zh-TW" sz="2800" b="1" dirty="0" smtClean="0">
                <a:latin typeface="標楷體" pitchFamily="65" charset="-120"/>
                <a:ea typeface="標楷體" pitchFamily="65" charset="-120"/>
              </a:rPr>
              <a:t>:</a:t>
            </a:r>
          </a:p>
          <a:p>
            <a:pPr marL="0" indent="0">
              <a:buNone/>
            </a:pPr>
            <a:r>
              <a:rPr lang="zh-TW" altLang="en-US" sz="2800" b="1" dirty="0" smtClean="0">
                <a:latin typeface="標楷體" pitchFamily="65" charset="-120"/>
                <a:ea typeface="標楷體" pitchFamily="65" charset="-120"/>
              </a:rPr>
              <a:t>    </a:t>
            </a:r>
            <a:r>
              <a:rPr lang="zh-TW" altLang="en-US" sz="2800" b="1" dirty="0" smtClean="0">
                <a:solidFill>
                  <a:srgbClr val="FF0000"/>
                </a:solidFill>
                <a:latin typeface="標楷體" pitchFamily="65" charset="-120"/>
                <a:ea typeface="標楷體" pitchFamily="65" charset="-120"/>
              </a:rPr>
              <a:t>一、曾於該建物設籍之戶籍謄本</a:t>
            </a:r>
            <a:endParaRPr lang="en-US" altLang="zh-TW" sz="2800" b="1" dirty="0" smtClean="0">
              <a:solidFill>
                <a:srgbClr val="FF0000"/>
              </a:solidFill>
              <a:latin typeface="標楷體" pitchFamily="65" charset="-120"/>
              <a:ea typeface="標楷體" pitchFamily="65" charset="-120"/>
            </a:endParaRPr>
          </a:p>
          <a:p>
            <a:pPr marL="0" indent="0">
              <a:buNone/>
            </a:pPr>
            <a:r>
              <a:rPr lang="zh-TW" altLang="en-US" sz="2800" b="1" dirty="0" smtClean="0">
                <a:latin typeface="標楷體" pitchFamily="65" charset="-120"/>
                <a:ea typeface="標楷體" pitchFamily="65" charset="-120"/>
              </a:rPr>
              <a:t>    二、門牌編釘證明</a:t>
            </a:r>
            <a:endParaRPr lang="en-US" altLang="zh-TW" sz="2800" b="1" dirty="0" smtClean="0">
              <a:latin typeface="標楷體" pitchFamily="65" charset="-120"/>
              <a:ea typeface="標楷體" pitchFamily="65" charset="-120"/>
            </a:endParaRPr>
          </a:p>
          <a:p>
            <a:pPr marL="0" indent="0">
              <a:buNone/>
            </a:pPr>
            <a:r>
              <a:rPr lang="zh-TW" altLang="en-US" sz="2800" b="1" dirty="0" smtClean="0">
                <a:latin typeface="標楷體" pitchFamily="65" charset="-120"/>
                <a:ea typeface="標楷體" pitchFamily="65" charset="-120"/>
              </a:rPr>
              <a:t>    </a:t>
            </a:r>
            <a:r>
              <a:rPr lang="zh-TW" altLang="en-US" sz="2800" b="1" dirty="0" smtClean="0">
                <a:solidFill>
                  <a:srgbClr val="FF0000"/>
                </a:solidFill>
                <a:latin typeface="標楷體" pitchFamily="65" charset="-120"/>
                <a:ea typeface="標楷體" pitchFamily="65" charset="-120"/>
              </a:rPr>
              <a:t>三、繳納房屋稅憑證或稅籍證明</a:t>
            </a:r>
            <a:endParaRPr lang="en-US" altLang="zh-TW" sz="2800" b="1" dirty="0" smtClean="0">
              <a:solidFill>
                <a:srgbClr val="FF0000"/>
              </a:solidFill>
              <a:latin typeface="標楷體" pitchFamily="65" charset="-120"/>
              <a:ea typeface="標楷體" pitchFamily="65" charset="-120"/>
            </a:endParaRPr>
          </a:p>
          <a:p>
            <a:pPr marL="0" indent="0">
              <a:buNone/>
            </a:pPr>
            <a:r>
              <a:rPr lang="zh-TW" altLang="en-US" sz="2800" b="1" dirty="0" smtClean="0">
                <a:latin typeface="標楷體" pitchFamily="65" charset="-120"/>
                <a:ea typeface="標楷體" pitchFamily="65" charset="-120"/>
              </a:rPr>
              <a:t>    四、繳納水費憑證</a:t>
            </a:r>
            <a:endParaRPr lang="en-US" altLang="zh-TW" sz="2800" b="1" dirty="0" smtClean="0">
              <a:latin typeface="標楷體" pitchFamily="65" charset="-120"/>
              <a:ea typeface="標楷體" pitchFamily="65" charset="-120"/>
            </a:endParaRPr>
          </a:p>
          <a:p>
            <a:pPr marL="0" indent="0">
              <a:buNone/>
            </a:pPr>
            <a:r>
              <a:rPr lang="zh-TW" altLang="en-US" sz="2800" b="1" dirty="0" smtClean="0">
                <a:latin typeface="標楷體" pitchFamily="65" charset="-120"/>
                <a:ea typeface="標楷體" pitchFamily="65" charset="-120"/>
              </a:rPr>
              <a:t>    </a:t>
            </a:r>
            <a:r>
              <a:rPr lang="zh-TW" altLang="en-US" sz="2800" b="1" dirty="0" smtClean="0">
                <a:solidFill>
                  <a:srgbClr val="FF0000"/>
                </a:solidFill>
                <a:latin typeface="標楷體" pitchFamily="65" charset="-120"/>
                <a:ea typeface="標楷體" pitchFamily="65" charset="-120"/>
              </a:rPr>
              <a:t>五、繳納電費憑證</a:t>
            </a:r>
            <a:endParaRPr lang="en-US" altLang="zh-TW" sz="2800" b="1" dirty="0" smtClean="0">
              <a:solidFill>
                <a:srgbClr val="FF0000"/>
              </a:solidFill>
              <a:latin typeface="標楷體" pitchFamily="65" charset="-120"/>
              <a:ea typeface="標楷體" pitchFamily="65" charset="-120"/>
            </a:endParaRPr>
          </a:p>
          <a:p>
            <a:pPr marL="0" indent="0">
              <a:buNone/>
            </a:pPr>
            <a:r>
              <a:rPr lang="zh-TW" altLang="en-US" sz="2800" b="1" dirty="0" smtClean="0">
                <a:latin typeface="標楷體" pitchFamily="65" charset="-120"/>
                <a:ea typeface="標楷體" pitchFamily="65" charset="-120"/>
              </a:rPr>
              <a:t>    六、未實施建築管理地區建物完工證明書</a:t>
            </a:r>
            <a:endParaRPr lang="en-US" altLang="zh-TW" sz="2800" b="1" dirty="0" smtClean="0">
              <a:latin typeface="標楷體" pitchFamily="65" charset="-120"/>
              <a:ea typeface="標楷體" pitchFamily="65" charset="-120"/>
            </a:endParaRPr>
          </a:p>
          <a:p>
            <a:pPr marL="0" indent="0">
              <a:buNone/>
            </a:pPr>
            <a:r>
              <a:rPr lang="zh-TW" altLang="en-US" sz="2800" b="1" dirty="0" smtClean="0">
                <a:latin typeface="標楷體" pitchFamily="65" charset="-120"/>
                <a:ea typeface="標楷體" pitchFamily="65" charset="-120"/>
              </a:rPr>
              <a:t>    </a:t>
            </a:r>
            <a:r>
              <a:rPr lang="zh-TW" altLang="en-US" sz="2800" b="1" dirty="0" smtClean="0">
                <a:solidFill>
                  <a:srgbClr val="FF0000"/>
                </a:solidFill>
                <a:latin typeface="標楷體" pitchFamily="65" charset="-120"/>
                <a:ea typeface="標楷體" pitchFamily="65" charset="-120"/>
              </a:rPr>
              <a:t>七、地形圖、都市計畫現況圖、都市計畫禁建圖、</a:t>
            </a:r>
            <a:endParaRPr lang="en-US" altLang="zh-TW" sz="2800" b="1" dirty="0" smtClean="0">
              <a:solidFill>
                <a:srgbClr val="FF0000"/>
              </a:solidFill>
              <a:latin typeface="標楷體" pitchFamily="65" charset="-120"/>
              <a:ea typeface="標楷體" pitchFamily="65" charset="-120"/>
            </a:endParaRPr>
          </a:p>
          <a:p>
            <a:pPr marL="0" indent="0">
              <a:buNone/>
            </a:pPr>
            <a:r>
              <a:rPr lang="en-US" altLang="zh-TW" sz="2800" b="1" dirty="0">
                <a:solidFill>
                  <a:srgbClr val="FF0000"/>
                </a:solidFill>
                <a:latin typeface="標楷體" pitchFamily="65" charset="-120"/>
                <a:ea typeface="標楷體" pitchFamily="65" charset="-120"/>
              </a:rPr>
              <a:t> </a:t>
            </a:r>
            <a:r>
              <a:rPr lang="en-US" altLang="zh-TW" sz="2800" b="1" dirty="0" smtClean="0">
                <a:solidFill>
                  <a:srgbClr val="FF0000"/>
                </a:solidFill>
                <a:latin typeface="標楷體" pitchFamily="65" charset="-120"/>
                <a:ea typeface="標楷體" pitchFamily="65" charset="-120"/>
              </a:rPr>
              <a:t>       </a:t>
            </a:r>
            <a:r>
              <a:rPr lang="zh-TW" altLang="en-US" sz="2800" b="1" dirty="0" smtClean="0">
                <a:solidFill>
                  <a:srgbClr val="FF0000"/>
                </a:solidFill>
                <a:latin typeface="標楷體" pitchFamily="65" charset="-120"/>
                <a:ea typeface="標楷體" pitchFamily="65" charset="-120"/>
              </a:rPr>
              <a:t>航照圖或政府機關測繪地圖</a:t>
            </a:r>
            <a:endParaRPr lang="en-US" altLang="zh-TW" sz="2800" b="1" dirty="0" smtClean="0">
              <a:solidFill>
                <a:srgbClr val="FF0000"/>
              </a:solidFill>
              <a:latin typeface="標楷體" pitchFamily="65" charset="-120"/>
              <a:ea typeface="標楷體" pitchFamily="65" charset="-120"/>
            </a:endParaRPr>
          </a:p>
          <a:p>
            <a:pPr marL="0" indent="0">
              <a:buNone/>
            </a:pPr>
            <a:r>
              <a:rPr lang="zh-TW" altLang="en-US" sz="2800" b="1" dirty="0" smtClean="0">
                <a:latin typeface="標楷體" pitchFamily="65" charset="-120"/>
                <a:ea typeface="標楷體" pitchFamily="65" charset="-120"/>
              </a:rPr>
              <a:t>    八、其他足資證明之文件</a:t>
            </a:r>
            <a:endParaRPr lang="en-US" altLang="zh-TW" sz="2800" b="1" dirty="0" smtClean="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37</a:t>
            </a:fld>
            <a:endParaRPr lang="zh-TW" altLang="en-US">
              <a:solidFill>
                <a:srgbClr val="04617B">
                  <a:shade val="90000"/>
                </a:srgbClr>
              </a:solidFill>
            </a:endParaRPr>
          </a:p>
        </p:txBody>
      </p:sp>
    </p:spTree>
    <p:extLst>
      <p:ext uri="{BB962C8B-B14F-4D97-AF65-F5344CB8AC3E}">
        <p14:creationId xmlns:p14="http://schemas.microsoft.com/office/powerpoint/2010/main" val="37905483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76672"/>
            <a:ext cx="8496944" cy="1143000"/>
          </a:xfrm>
        </p:spPr>
        <p:txBody>
          <a:bodyPr>
            <a:normAutofit fontScale="90000"/>
          </a:bodyPr>
          <a:lstStyle/>
          <a:p>
            <a:r>
              <a:rPr lang="zh-TW" altLang="en-US" b="1" dirty="0" smtClean="0">
                <a:solidFill>
                  <a:schemeClr val="tx1"/>
                </a:solidFill>
                <a:latin typeface="標楷體" pitchFamily="65" charset="-120"/>
                <a:ea typeface="標楷體" pitchFamily="65" charset="-120"/>
              </a:rPr>
              <a:t>九、</a:t>
            </a:r>
            <a:r>
              <a:rPr lang="zh-TW" altLang="en-US" b="1" dirty="0" smtClean="0">
                <a:solidFill>
                  <a:srgbClr val="FF0000"/>
                </a:solidFill>
                <a:latin typeface="標楷體" pitchFamily="65" charset="-120"/>
                <a:ea typeface="標楷體" pitchFamily="65" charset="-120"/>
              </a:rPr>
              <a:t>農業區</a:t>
            </a:r>
            <a:r>
              <a:rPr lang="zh-TW" altLang="en-US" b="1" dirty="0" smtClean="0">
                <a:solidFill>
                  <a:schemeClr val="tx1"/>
                </a:solidFill>
                <a:latin typeface="標楷體" pitchFamily="65" charset="-120"/>
                <a:ea typeface="標楷體" pitchFamily="65" charset="-120"/>
              </a:rPr>
              <a:t>變更使用商機</a:t>
            </a:r>
            <a:r>
              <a:rPr lang="en-US" altLang="zh-TW" b="1" dirty="0" smtClean="0">
                <a:solidFill>
                  <a:schemeClr val="tx1"/>
                </a:solidFill>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rPr>
              <a:t>項目</a:t>
            </a:r>
            <a:r>
              <a:rPr lang="en-US" altLang="zh-TW" b="1" dirty="0" smtClean="0">
                <a:solidFill>
                  <a:schemeClr val="tx1"/>
                </a:solidFill>
                <a:latin typeface="標楷體" pitchFamily="65" charset="-120"/>
                <a:ea typeface="標楷體" pitchFamily="65" charset="-120"/>
              </a:rPr>
              <a:t>)</a:t>
            </a:r>
            <a:endParaRPr lang="zh-TW" altLang="en-US"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323528" y="1772816"/>
            <a:ext cx="8424936" cy="4680520"/>
          </a:xfrm>
        </p:spPr>
        <p:txBody>
          <a:bodyPr>
            <a:noAutofit/>
          </a:bodyPr>
          <a:lstStyle/>
          <a:p>
            <a:pPr marL="0" indent="0">
              <a:buNone/>
            </a:pPr>
            <a:r>
              <a:rPr lang="zh-TW" altLang="en-US" sz="3200" b="1" dirty="0" smtClean="0">
                <a:latin typeface="標楷體" pitchFamily="65" charset="-120"/>
                <a:ea typeface="標楷體" pitchFamily="65" charset="-120"/>
              </a:rPr>
              <a:t>依據</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都市計劃法台灣省施行細則第</a:t>
            </a:r>
            <a:r>
              <a:rPr lang="en-US" altLang="zh-TW" sz="3200" b="1" dirty="0" smtClean="0">
                <a:latin typeface="標楷體" pitchFamily="65" charset="-120"/>
                <a:ea typeface="標楷體" pitchFamily="65" charset="-120"/>
              </a:rPr>
              <a:t>29-2</a:t>
            </a:r>
            <a:r>
              <a:rPr lang="zh-TW" altLang="en-US" sz="3200" b="1" dirty="0" smtClean="0">
                <a:latin typeface="標楷體" pitchFamily="65" charset="-120"/>
                <a:ea typeface="標楷體" pitchFamily="65" charset="-120"/>
              </a:rPr>
              <a:t>條</a:t>
            </a:r>
            <a:endParaRPr lang="en-US" altLang="zh-TW" sz="3200" b="1" dirty="0" smtClean="0">
              <a:latin typeface="標楷體" pitchFamily="65" charset="-120"/>
              <a:ea typeface="標楷體" pitchFamily="65" charset="-120"/>
            </a:endParaRPr>
          </a:p>
          <a:p>
            <a:pPr marL="0" indent="0">
              <a:buNone/>
            </a:pPr>
            <a:r>
              <a:rPr lang="zh-TW" altLang="en-US" sz="3200" b="1" dirty="0" smtClean="0">
                <a:latin typeface="標楷體" pitchFamily="65" charset="-120"/>
                <a:ea typeface="標楷體" pitchFamily="65" charset="-120"/>
              </a:rPr>
              <a:t>條文</a:t>
            </a:r>
            <a:r>
              <a:rPr lang="en-US" altLang="zh-TW" sz="3200" b="1" dirty="0" smtClean="0">
                <a:latin typeface="標楷體" pitchFamily="65" charset="-120"/>
                <a:ea typeface="標楷體" pitchFamily="65" charset="-120"/>
              </a:rPr>
              <a:t>:</a:t>
            </a:r>
          </a:p>
          <a:p>
            <a:pPr marL="0" indent="0">
              <a:buNone/>
            </a:pPr>
            <a:r>
              <a:rPr lang="zh-TW" altLang="en-US" sz="3200" b="1" dirty="0" smtClean="0">
                <a:latin typeface="標楷體" pitchFamily="65" charset="-120"/>
                <a:ea typeface="標楷體" pitchFamily="65" charset="-120"/>
              </a:rPr>
              <a:t>毗鄰</a:t>
            </a:r>
            <a:r>
              <a:rPr lang="zh-TW" altLang="en-US" sz="3200" b="1" dirty="0">
                <a:latin typeface="標楷體" pitchFamily="65" charset="-120"/>
                <a:ea typeface="標楷體" pitchFamily="65" charset="-120"/>
              </a:rPr>
              <a:t>農業區之</a:t>
            </a:r>
            <a:r>
              <a:rPr lang="zh-TW" altLang="en-US" sz="3200" b="1" dirty="0">
                <a:solidFill>
                  <a:srgbClr val="FF0000"/>
                </a:solidFill>
                <a:latin typeface="標楷體" pitchFamily="65" charset="-120"/>
                <a:ea typeface="標楷體" pitchFamily="65" charset="-120"/>
              </a:rPr>
              <a:t>建築基地</a:t>
            </a:r>
            <a:r>
              <a:rPr lang="zh-TW" altLang="en-US" sz="3200" b="1" dirty="0">
                <a:latin typeface="標楷體" pitchFamily="65" charset="-120"/>
                <a:ea typeface="標楷體" pitchFamily="65" charset="-120"/>
              </a:rPr>
              <a:t>，為建築需要依其建築使用條件無法以其他相鄰</a:t>
            </a:r>
            <a:r>
              <a:rPr lang="zh-TW" altLang="en-US" sz="3200" b="1" dirty="0" smtClean="0">
                <a:latin typeface="標楷體" pitchFamily="65" charset="-120"/>
                <a:ea typeface="標楷體" pitchFamily="65" charset="-120"/>
              </a:rPr>
              <a:t>土地</a:t>
            </a:r>
            <a:r>
              <a:rPr lang="zh-TW" altLang="en-US" sz="3200" b="1" dirty="0">
                <a:latin typeface="標楷體" pitchFamily="65" charset="-120"/>
                <a:ea typeface="標楷體" pitchFamily="65" charset="-120"/>
              </a:rPr>
              <a:t>作為</a:t>
            </a:r>
            <a:r>
              <a:rPr lang="zh-TW" altLang="en-US" sz="3200" b="1" dirty="0">
                <a:solidFill>
                  <a:srgbClr val="FF0000"/>
                </a:solidFill>
                <a:latin typeface="標楷體" pitchFamily="65" charset="-120"/>
                <a:ea typeface="標楷體" pitchFamily="65" charset="-120"/>
              </a:rPr>
              <a:t>私設通路</a:t>
            </a:r>
            <a:r>
              <a:rPr lang="zh-TW" altLang="en-US" sz="3200" b="1" dirty="0">
                <a:latin typeface="標楷體" pitchFamily="65" charset="-120"/>
                <a:ea typeface="標楷體" pitchFamily="65" charset="-120"/>
              </a:rPr>
              <a:t>連接建築線者，得經縣（市）政府審查</a:t>
            </a:r>
            <a:r>
              <a:rPr lang="zh-TW" altLang="en-US" sz="3200" b="1" dirty="0">
                <a:solidFill>
                  <a:srgbClr val="FF0000"/>
                </a:solidFill>
                <a:latin typeface="標楷體" pitchFamily="65" charset="-120"/>
                <a:ea typeface="標楷體" pitchFamily="65" charset="-120"/>
              </a:rPr>
              <a:t>核准</a:t>
            </a:r>
            <a:r>
              <a:rPr lang="zh-TW" altLang="en-US" sz="3200" b="1" dirty="0">
                <a:latin typeface="標楷體" pitchFamily="65" charset="-120"/>
                <a:ea typeface="標楷體" pitchFamily="65" charset="-120"/>
              </a:rPr>
              <a:t>後，</a:t>
            </a:r>
            <a:r>
              <a:rPr lang="zh-TW" altLang="en-US" sz="4000" b="1" dirty="0">
                <a:solidFill>
                  <a:srgbClr val="FF0000"/>
                </a:solidFill>
                <a:latin typeface="標楷體" pitchFamily="65" charset="-120"/>
                <a:ea typeface="標楷體" pitchFamily="65" charset="-120"/>
              </a:rPr>
              <a:t>以農業</a:t>
            </a:r>
            <a:r>
              <a:rPr lang="zh-TW" altLang="en-US" sz="4000" b="1" dirty="0" smtClean="0">
                <a:solidFill>
                  <a:srgbClr val="FF0000"/>
                </a:solidFill>
                <a:latin typeface="標楷體" pitchFamily="65" charset="-120"/>
                <a:ea typeface="標楷體" pitchFamily="65" charset="-120"/>
              </a:rPr>
              <a:t>區土地</a:t>
            </a:r>
            <a:r>
              <a:rPr lang="zh-TW" altLang="en-US" sz="4000" b="1" dirty="0">
                <a:solidFill>
                  <a:srgbClr val="FF0000"/>
                </a:solidFill>
                <a:latin typeface="標楷體" pitchFamily="65" charset="-120"/>
                <a:ea typeface="標楷體" pitchFamily="65" charset="-120"/>
              </a:rPr>
              <a:t>興闢作為連接建築線之私設通路使用</a:t>
            </a:r>
            <a:r>
              <a:rPr lang="zh-TW" altLang="en-US" sz="4000" b="1" dirty="0" smtClean="0">
                <a:solidFill>
                  <a:srgbClr val="FF0000"/>
                </a:solidFill>
                <a:latin typeface="標楷體" pitchFamily="65" charset="-120"/>
                <a:ea typeface="標楷體" pitchFamily="65" charset="-120"/>
              </a:rPr>
              <a:t>。</a:t>
            </a:r>
            <a:endParaRPr lang="en-US" altLang="zh-TW" sz="4000" b="1" dirty="0" smtClean="0">
              <a:solidFill>
                <a:srgbClr val="FF0000"/>
              </a:solidFill>
              <a:latin typeface="標楷體" pitchFamily="65" charset="-120"/>
              <a:ea typeface="標楷體" pitchFamily="65" charset="-120"/>
            </a:endParaRPr>
          </a:p>
          <a:p>
            <a:pPr marL="0" indent="0">
              <a:buNone/>
            </a:pPr>
            <a:r>
              <a:rPr lang="zh-TW" altLang="en-US" sz="4000" b="1" dirty="0" smtClean="0">
                <a:solidFill>
                  <a:srgbClr val="FF0000"/>
                </a:solidFill>
                <a:latin typeface="標楷體" pitchFamily="65" charset="-120"/>
                <a:ea typeface="標楷體" pitchFamily="65" charset="-120"/>
                <a:hlinkClick r:id="rId3" action="ppaction://hlinkfile"/>
              </a:rPr>
              <a:t>例</a:t>
            </a:r>
            <a:r>
              <a:rPr lang="en-US" altLang="zh-TW" sz="4000" b="1" dirty="0" smtClean="0">
                <a:solidFill>
                  <a:srgbClr val="FF0000"/>
                </a:solidFill>
                <a:latin typeface="標楷體" pitchFamily="65" charset="-120"/>
                <a:ea typeface="標楷體" pitchFamily="65" charset="-120"/>
                <a:hlinkClick r:id="rId3" action="ppaction://hlinkfile"/>
              </a:rPr>
              <a:t>3</a:t>
            </a:r>
            <a:endParaRPr lang="en-US" altLang="zh-TW" sz="3200" b="1" dirty="0" smtClean="0">
              <a:solidFill>
                <a:srgbClr val="FF0000"/>
              </a:solidFill>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38</a:t>
            </a:fld>
            <a:endParaRPr lang="zh-TW" altLang="en-US">
              <a:solidFill>
                <a:srgbClr val="04617B">
                  <a:shade val="90000"/>
                </a:srgbClr>
              </a:solidFill>
            </a:endParaRPr>
          </a:p>
        </p:txBody>
      </p:sp>
    </p:spTree>
    <p:extLst>
      <p:ext uri="{BB962C8B-B14F-4D97-AF65-F5344CB8AC3E}">
        <p14:creationId xmlns:p14="http://schemas.microsoft.com/office/powerpoint/2010/main" val="24608241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836712"/>
            <a:ext cx="8424936" cy="5325224"/>
          </a:xfrm>
        </p:spPr>
        <p:txBody>
          <a:bodyPr>
            <a:noAutofit/>
          </a:bodyPr>
          <a:lstStyle/>
          <a:p>
            <a:pPr marL="0" indent="0">
              <a:buNone/>
            </a:pPr>
            <a:r>
              <a:rPr lang="zh-TW" altLang="en-US" sz="3200" b="1" dirty="0" smtClean="0">
                <a:latin typeface="標楷體" pitchFamily="65" charset="-120"/>
                <a:ea typeface="標楷體" pitchFamily="65" charset="-120"/>
              </a:rPr>
              <a:t>依據</a:t>
            </a:r>
            <a:r>
              <a:rPr lang="en-US" altLang="zh-TW" sz="3200" b="1" dirty="0" smtClean="0">
                <a:latin typeface="標楷體" pitchFamily="65" charset="-120"/>
                <a:ea typeface="標楷體" pitchFamily="65" charset="-120"/>
              </a:rPr>
              <a:t>:</a:t>
            </a:r>
            <a:r>
              <a:rPr lang="zh-TW" altLang="en-US" sz="3200" b="1" dirty="0" smtClean="0">
                <a:solidFill>
                  <a:srgbClr val="FF0000"/>
                </a:solidFill>
                <a:latin typeface="標楷體" pitchFamily="65" charset="-120"/>
                <a:ea typeface="標楷體" pitchFamily="65" charset="-120"/>
              </a:rPr>
              <a:t>新竹縣都市計畫農業區及保護區</a:t>
            </a:r>
            <a:endParaRPr lang="en-US" altLang="zh-TW" sz="3200" b="1" dirty="0" smtClean="0">
              <a:solidFill>
                <a:srgbClr val="FF0000"/>
              </a:solidFill>
              <a:latin typeface="標楷體" pitchFamily="65" charset="-120"/>
              <a:ea typeface="標楷體" pitchFamily="65" charset="-120"/>
            </a:endParaRPr>
          </a:p>
          <a:p>
            <a:pPr marL="0" indent="0">
              <a:buNone/>
            </a:pPr>
            <a:r>
              <a:rPr lang="en-US" altLang="zh-TW" sz="3200" b="1" dirty="0">
                <a:solidFill>
                  <a:srgbClr val="FF0000"/>
                </a:solidFill>
                <a:latin typeface="標楷體" pitchFamily="65" charset="-120"/>
                <a:ea typeface="標楷體" pitchFamily="65" charset="-120"/>
              </a:rPr>
              <a:t> </a:t>
            </a:r>
            <a:r>
              <a:rPr lang="en-US" altLang="zh-TW" sz="3200" b="1" dirty="0" smtClean="0">
                <a:solidFill>
                  <a:srgbClr val="FF0000"/>
                </a:solidFill>
                <a:latin typeface="標楷體" pitchFamily="65" charset="-120"/>
                <a:ea typeface="標楷體" pitchFamily="65" charset="-120"/>
              </a:rPr>
              <a:t>    </a:t>
            </a:r>
            <a:r>
              <a:rPr lang="zh-TW" altLang="en-US" sz="3200" b="1" dirty="0" smtClean="0">
                <a:solidFill>
                  <a:srgbClr val="FF0000"/>
                </a:solidFill>
                <a:latin typeface="標楷體" pitchFamily="65" charset="-120"/>
                <a:ea typeface="標楷體" pitchFamily="65" charset="-120"/>
              </a:rPr>
              <a:t>土地使用審查要點</a:t>
            </a:r>
            <a:endParaRPr lang="en-US" altLang="zh-TW" sz="3200" b="1" dirty="0" smtClean="0">
              <a:solidFill>
                <a:srgbClr val="FF0000"/>
              </a:solidFill>
              <a:latin typeface="標楷體" pitchFamily="65" charset="-120"/>
              <a:ea typeface="標楷體" pitchFamily="65" charset="-120"/>
            </a:endParaRPr>
          </a:p>
          <a:p>
            <a:pPr marL="0" indent="0">
              <a:buNone/>
            </a:pPr>
            <a:endParaRPr lang="en-US" altLang="zh-TW" sz="3200" b="1" dirty="0" smtClean="0">
              <a:latin typeface="標楷體" pitchFamily="65" charset="-120"/>
              <a:ea typeface="標楷體" pitchFamily="65" charset="-12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132856"/>
            <a:ext cx="8280920"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39</a:t>
            </a:fld>
            <a:endParaRPr lang="zh-TW" altLang="en-US">
              <a:solidFill>
                <a:srgbClr val="04617B">
                  <a:shade val="90000"/>
                </a:srgbClr>
              </a:solidFill>
            </a:endParaRPr>
          </a:p>
        </p:txBody>
      </p:sp>
    </p:spTree>
    <p:extLst>
      <p:ext uri="{BB962C8B-B14F-4D97-AF65-F5344CB8AC3E}">
        <p14:creationId xmlns:p14="http://schemas.microsoft.com/office/powerpoint/2010/main" val="3448263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1143000"/>
          </a:xfrm>
        </p:spPr>
        <p:txBody>
          <a:bodyPr/>
          <a:lstStyle/>
          <a:p>
            <a:r>
              <a:rPr lang="zh-TW" altLang="en-US" b="1" dirty="0" smtClean="0">
                <a:latin typeface="標楷體" pitchFamily="65" charset="-120"/>
                <a:ea typeface="標楷體" pitchFamily="65" charset="-120"/>
              </a:rPr>
              <a:t>課程大綱</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a:xfrm>
            <a:off x="395536" y="1556792"/>
            <a:ext cx="8536462" cy="5184576"/>
          </a:xfrm>
        </p:spPr>
        <p:txBody>
          <a:bodyPr>
            <a:normAutofit/>
          </a:bodyPr>
          <a:lstStyle/>
          <a:p>
            <a:pPr marL="0" indent="0">
              <a:buNone/>
            </a:pPr>
            <a:r>
              <a:rPr lang="zh-TW" altLang="en-US" sz="3600" b="1" dirty="0">
                <a:solidFill>
                  <a:srgbClr val="FF0000"/>
                </a:solidFill>
                <a:latin typeface="標楷體" pitchFamily="65" charset="-120"/>
                <a:ea typeface="標楷體" pitchFamily="65" charset="-120"/>
              </a:rPr>
              <a:t>七</a:t>
            </a:r>
            <a:r>
              <a:rPr lang="zh-TW" altLang="zh-TW" sz="3600" b="1" dirty="0" smtClean="0">
                <a:solidFill>
                  <a:srgbClr val="FF0000"/>
                </a:solidFill>
                <a:latin typeface="標楷體" pitchFamily="65" charset="-120"/>
                <a:ea typeface="標楷體" pitchFamily="65" charset="-120"/>
              </a:rPr>
              <a:t>、</a:t>
            </a:r>
            <a:r>
              <a:rPr lang="zh-TW" altLang="zh-TW" sz="3600" b="1" dirty="0">
                <a:solidFill>
                  <a:srgbClr val="FF0000"/>
                </a:solidFill>
                <a:latin typeface="標楷體" pitchFamily="65" charset="-120"/>
                <a:ea typeface="標楷體" pitchFamily="65" charset="-120"/>
              </a:rPr>
              <a:t>農地之區別：農業用地、視為</a:t>
            </a:r>
            <a:r>
              <a:rPr lang="zh-TW" altLang="zh-TW" sz="3600" b="1" dirty="0" smtClean="0">
                <a:solidFill>
                  <a:srgbClr val="FF0000"/>
                </a:solidFill>
                <a:latin typeface="標楷體" pitchFamily="65" charset="-120"/>
                <a:ea typeface="標楷體" pitchFamily="65" charset="-120"/>
              </a:rPr>
              <a:t>農業</a:t>
            </a:r>
            <a:r>
              <a:rPr lang="en-US" altLang="zh-TW" sz="3600" b="1" dirty="0" smtClean="0">
                <a:solidFill>
                  <a:srgbClr val="FF0000"/>
                </a:solidFill>
                <a:latin typeface="標楷體" pitchFamily="65" charset="-120"/>
                <a:ea typeface="標楷體" pitchFamily="65" charset="-120"/>
              </a:rPr>
              <a:t>  </a:t>
            </a:r>
          </a:p>
          <a:p>
            <a:pPr marL="0" indent="0">
              <a:buNone/>
            </a:pPr>
            <a:r>
              <a:rPr lang="en-US" altLang="zh-TW" sz="3600" b="1" dirty="0">
                <a:solidFill>
                  <a:srgbClr val="FF0000"/>
                </a:solidFill>
                <a:latin typeface="標楷體" pitchFamily="65" charset="-120"/>
                <a:ea typeface="標楷體" pitchFamily="65" charset="-120"/>
              </a:rPr>
              <a:t> </a:t>
            </a:r>
            <a:r>
              <a:rPr lang="en-US" altLang="zh-TW" sz="3600" b="1" dirty="0" smtClean="0">
                <a:solidFill>
                  <a:srgbClr val="FF0000"/>
                </a:solidFill>
                <a:latin typeface="標楷體" pitchFamily="65" charset="-120"/>
                <a:ea typeface="標楷體" pitchFamily="65" charset="-120"/>
              </a:rPr>
              <a:t>   </a:t>
            </a:r>
            <a:r>
              <a:rPr lang="zh-TW" altLang="zh-TW" sz="3600" b="1" dirty="0" smtClean="0">
                <a:solidFill>
                  <a:srgbClr val="FF0000"/>
                </a:solidFill>
                <a:latin typeface="標楷體" pitchFamily="65" charset="-120"/>
                <a:ea typeface="標楷體" pitchFamily="65" charset="-120"/>
              </a:rPr>
              <a:t>用地、耕地</a:t>
            </a:r>
            <a:r>
              <a:rPr lang="zh-TW" altLang="zh-TW" sz="3600" b="1" dirty="0">
                <a:solidFill>
                  <a:srgbClr val="FF0000"/>
                </a:solidFill>
                <a:latin typeface="標楷體" pitchFamily="65" charset="-120"/>
                <a:ea typeface="標楷體" pitchFamily="65" charset="-120"/>
              </a:rPr>
              <a:t>、非耕地</a:t>
            </a:r>
          </a:p>
          <a:p>
            <a:pPr marL="0" indent="0">
              <a:buNone/>
            </a:pPr>
            <a:r>
              <a:rPr lang="zh-TW" altLang="en-US" sz="3600" b="1" dirty="0">
                <a:latin typeface="標楷體" pitchFamily="65" charset="-120"/>
                <a:ea typeface="標楷體" pitchFamily="65" charset="-120"/>
              </a:rPr>
              <a:t>八</a:t>
            </a:r>
            <a:r>
              <a:rPr lang="zh-TW" altLang="zh-TW" sz="3600" b="1" dirty="0" smtClean="0">
                <a:latin typeface="標楷體" pitchFamily="65" charset="-120"/>
                <a:ea typeface="標楷體" pitchFamily="65" charset="-120"/>
              </a:rPr>
              <a:t>、</a:t>
            </a:r>
            <a:r>
              <a:rPr lang="zh-TW" altLang="zh-TW" sz="3600" b="1" dirty="0">
                <a:latin typeface="標楷體" pitchFamily="65" charset="-120"/>
                <a:ea typeface="標楷體" pitchFamily="65" charset="-120"/>
              </a:rPr>
              <a:t>農業區、保護區原有建地、使用商機</a:t>
            </a:r>
          </a:p>
          <a:p>
            <a:pPr marL="0" indent="0">
              <a:buNone/>
            </a:pPr>
            <a:r>
              <a:rPr lang="zh-TW" altLang="en-US" sz="3600" b="1" dirty="0">
                <a:solidFill>
                  <a:srgbClr val="FF0000"/>
                </a:solidFill>
                <a:latin typeface="標楷體" pitchFamily="65" charset="-120"/>
                <a:ea typeface="標楷體" pitchFamily="65" charset="-120"/>
              </a:rPr>
              <a:t>九</a:t>
            </a:r>
            <a:r>
              <a:rPr lang="zh-TW" altLang="zh-TW" sz="3600" b="1" dirty="0" smtClean="0">
                <a:solidFill>
                  <a:srgbClr val="FF0000"/>
                </a:solidFill>
                <a:latin typeface="標楷體" pitchFamily="65" charset="-120"/>
                <a:ea typeface="標楷體" pitchFamily="65" charset="-120"/>
              </a:rPr>
              <a:t>、</a:t>
            </a:r>
            <a:r>
              <a:rPr lang="zh-TW" altLang="zh-TW" sz="3600" b="1" dirty="0">
                <a:solidFill>
                  <a:srgbClr val="FF0000"/>
                </a:solidFill>
                <a:latin typeface="標楷體" pitchFamily="65" charset="-120"/>
                <a:ea typeface="標楷體" pitchFamily="65" charset="-120"/>
              </a:rPr>
              <a:t>農業區、保護區變更使用商機</a:t>
            </a:r>
          </a:p>
          <a:p>
            <a:pPr marL="0" indent="0">
              <a:buNone/>
            </a:pPr>
            <a:r>
              <a:rPr lang="zh-TW" altLang="en-US" sz="3600" b="1" dirty="0">
                <a:latin typeface="標楷體" pitchFamily="65" charset="-120"/>
                <a:ea typeface="標楷體" pitchFamily="65" charset="-120"/>
              </a:rPr>
              <a:t>十</a:t>
            </a:r>
            <a:r>
              <a:rPr lang="zh-TW" altLang="zh-TW" sz="3600" b="1" dirty="0" smtClean="0">
                <a:latin typeface="標楷體" pitchFamily="65" charset="-120"/>
                <a:ea typeface="標楷體" pitchFamily="65" charset="-120"/>
              </a:rPr>
              <a:t>、</a:t>
            </a:r>
            <a:r>
              <a:rPr lang="zh-TW" altLang="zh-TW" sz="3600" b="1" dirty="0">
                <a:latin typeface="標楷體" pitchFamily="65" charset="-120"/>
                <a:ea typeface="標楷體" pitchFamily="65" charset="-120"/>
              </a:rPr>
              <a:t>非都市農地變更使用商機</a:t>
            </a:r>
          </a:p>
          <a:p>
            <a:pPr marL="0" indent="0">
              <a:buNone/>
            </a:pPr>
            <a:r>
              <a:rPr lang="zh-TW" altLang="en-US" sz="3600" b="1" dirty="0" smtClean="0">
                <a:solidFill>
                  <a:srgbClr val="FF0000"/>
                </a:solidFill>
                <a:latin typeface="標楷體" pitchFamily="65" charset="-120"/>
                <a:ea typeface="標楷體" pitchFamily="65" charset="-120"/>
              </a:rPr>
              <a:t>十一</a:t>
            </a:r>
            <a:r>
              <a:rPr lang="zh-TW" altLang="zh-TW" sz="3600" b="1" dirty="0" smtClean="0">
                <a:solidFill>
                  <a:srgbClr val="FF0000"/>
                </a:solidFill>
                <a:latin typeface="標楷體" pitchFamily="65" charset="-120"/>
                <a:ea typeface="標楷體" pitchFamily="65" charset="-120"/>
              </a:rPr>
              <a:t>、</a:t>
            </a:r>
            <a:r>
              <a:rPr lang="zh-TW" altLang="zh-TW" sz="3600" b="1" dirty="0">
                <a:solidFill>
                  <a:srgbClr val="FF0000"/>
                </a:solidFill>
                <a:latin typeface="標楷體" pitchFamily="65" charset="-120"/>
                <a:ea typeface="標楷體" pitchFamily="65" charset="-120"/>
              </a:rPr>
              <a:t>非都市農地變更為建地商</a:t>
            </a:r>
            <a:r>
              <a:rPr lang="zh-TW" altLang="zh-TW" sz="3600" b="1" dirty="0" smtClean="0">
                <a:solidFill>
                  <a:srgbClr val="FF0000"/>
                </a:solidFill>
                <a:latin typeface="標楷體" pitchFamily="65" charset="-120"/>
                <a:ea typeface="標楷體" pitchFamily="65" charset="-120"/>
              </a:rPr>
              <a:t>機</a:t>
            </a:r>
            <a:endParaRPr lang="zh-TW" altLang="zh-TW" sz="3600" b="1" dirty="0">
              <a:solidFill>
                <a:srgbClr val="FF0000"/>
              </a:solidFill>
              <a:latin typeface="標楷體" pitchFamily="65" charset="-120"/>
              <a:ea typeface="標楷體" pitchFamily="65" charset="-120"/>
            </a:endParaRPr>
          </a:p>
          <a:p>
            <a:pPr marL="0" indent="0">
              <a:buNone/>
            </a:pPr>
            <a:endParaRPr lang="zh-TW" altLang="en-US" dirty="0"/>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4</a:t>
            </a:fld>
            <a:endParaRPr lang="zh-TW" altLang="en-US">
              <a:solidFill>
                <a:srgbClr val="04617B">
                  <a:shade val="90000"/>
                </a:srgbClr>
              </a:solidFill>
            </a:endParaRPr>
          </a:p>
        </p:txBody>
      </p:sp>
    </p:spTree>
    <p:extLst>
      <p:ext uri="{BB962C8B-B14F-4D97-AF65-F5344CB8AC3E}">
        <p14:creationId xmlns:p14="http://schemas.microsoft.com/office/powerpoint/2010/main" val="40705789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836712"/>
            <a:ext cx="8424936" cy="5325224"/>
          </a:xfrm>
        </p:spPr>
        <p:txBody>
          <a:bodyPr>
            <a:noAutofit/>
          </a:bodyPr>
          <a:lstStyle/>
          <a:p>
            <a:pPr marL="0" indent="0">
              <a:buNone/>
            </a:pPr>
            <a:r>
              <a:rPr lang="zh-TW" altLang="en-US" sz="3200" b="1" dirty="0" smtClean="0">
                <a:latin typeface="標楷體" pitchFamily="65" charset="-120"/>
                <a:ea typeface="標楷體" pitchFamily="65" charset="-120"/>
              </a:rPr>
              <a:t>參考</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都市計劃法台灣省施行細則第</a:t>
            </a:r>
            <a:r>
              <a:rPr lang="en-US" altLang="zh-TW" sz="3200" b="1" dirty="0" smtClean="0">
                <a:latin typeface="標楷體" pitchFamily="65" charset="-120"/>
                <a:ea typeface="標楷體" pitchFamily="65" charset="-120"/>
              </a:rPr>
              <a:t>29-1</a:t>
            </a:r>
            <a:r>
              <a:rPr lang="zh-TW" altLang="en-US" sz="3200" b="1" dirty="0" smtClean="0">
                <a:latin typeface="標楷體" pitchFamily="65" charset="-120"/>
                <a:ea typeface="標楷體" pitchFamily="65" charset="-120"/>
              </a:rPr>
              <a:t>條</a:t>
            </a:r>
            <a:endParaRPr lang="en-US" altLang="zh-TW" sz="3200" b="1" dirty="0" smtClean="0">
              <a:latin typeface="標楷體" pitchFamily="65" charset="-120"/>
              <a:ea typeface="標楷體"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1729026054"/>
              </p:ext>
            </p:extLst>
          </p:nvPr>
        </p:nvGraphicFramePr>
        <p:xfrm>
          <a:off x="755576" y="1556792"/>
          <a:ext cx="8064896" cy="4726672"/>
        </p:xfrm>
        <a:graphic>
          <a:graphicData uri="http://schemas.openxmlformats.org/drawingml/2006/table">
            <a:tbl>
              <a:tblPr firstRow="1" bandRow="1">
                <a:tableStyleId>{69CF1AB2-1976-4502-BF36-3FF5EA218861}</a:tableStyleId>
              </a:tblPr>
              <a:tblGrid>
                <a:gridCol w="628433"/>
                <a:gridCol w="7436463"/>
              </a:tblGrid>
              <a:tr h="581148">
                <a:tc>
                  <a:txBody>
                    <a:bodyPr/>
                    <a:lstStyle/>
                    <a:p>
                      <a:pPr algn="ctr"/>
                      <a:r>
                        <a:rPr lang="zh-TW" altLang="en-US" sz="2400" dirty="0" smtClean="0">
                          <a:latin typeface="標楷體" pitchFamily="65" charset="-120"/>
                          <a:ea typeface="標楷體" pitchFamily="65" charset="-120"/>
                        </a:rPr>
                        <a:t>序</a:t>
                      </a:r>
                      <a:endParaRPr lang="zh-TW" altLang="en-US" sz="2400" dirty="0">
                        <a:latin typeface="標楷體" pitchFamily="65" charset="-120"/>
                        <a:ea typeface="標楷體" pitchFamily="65" charset="-120"/>
                      </a:endParaRPr>
                    </a:p>
                  </a:txBody>
                  <a:tcPr anchor="ctr"/>
                </a:tc>
                <a:tc>
                  <a:txBody>
                    <a:bodyPr/>
                    <a:lstStyle/>
                    <a:p>
                      <a:pPr algn="ctr"/>
                      <a:r>
                        <a:rPr lang="zh-TW" altLang="en-US" sz="2400" dirty="0" smtClean="0">
                          <a:latin typeface="標楷體" pitchFamily="65" charset="-120"/>
                          <a:ea typeface="標楷體" pitchFamily="65" charset="-120"/>
                        </a:rPr>
                        <a:t>項目</a:t>
                      </a:r>
                      <a:endParaRPr lang="zh-TW" altLang="en-US" sz="2400" dirty="0">
                        <a:latin typeface="標楷體" pitchFamily="65" charset="-120"/>
                        <a:ea typeface="標楷體" pitchFamily="65" charset="-120"/>
                      </a:endParaRPr>
                    </a:p>
                  </a:txBody>
                  <a:tcPr anchor="ctr"/>
                </a:tc>
              </a:tr>
              <a:tr h="4145524">
                <a:tc>
                  <a:txBody>
                    <a:bodyPr/>
                    <a:lstStyle/>
                    <a:p>
                      <a:pPr algn="ctr"/>
                      <a:r>
                        <a:rPr lang="en-US" altLang="zh-TW" sz="2400" dirty="0" smtClean="0">
                          <a:latin typeface="標楷體" pitchFamily="65" charset="-120"/>
                          <a:ea typeface="標楷體" pitchFamily="65" charset="-120"/>
                        </a:rPr>
                        <a:t>1</a:t>
                      </a:r>
                      <a:endParaRPr lang="zh-TW" altLang="en-US" sz="2400" dirty="0">
                        <a:latin typeface="標楷體" pitchFamily="65" charset="-120"/>
                        <a:ea typeface="標楷體" pitchFamily="65" charset="-120"/>
                      </a:endParaRPr>
                    </a:p>
                  </a:txBody>
                  <a:tcPr anchor="ctr"/>
                </a:tc>
                <a:tc>
                  <a:txBody>
                    <a:bodyPr/>
                    <a:lstStyle/>
                    <a:p>
                      <a:pPr algn="l"/>
                      <a:r>
                        <a:rPr lang="zh-TW" altLang="en-US" sz="2800" b="1" dirty="0" smtClean="0">
                          <a:solidFill>
                            <a:srgbClr val="FF0000"/>
                          </a:solidFill>
                          <a:latin typeface="標楷體" pitchFamily="65" charset="-120"/>
                          <a:ea typeface="標楷體" pitchFamily="65" charset="-120"/>
                        </a:rPr>
                        <a:t>公用事業設施</a:t>
                      </a:r>
                      <a:endParaRPr lang="en-US" altLang="zh-TW" sz="2800" b="1" dirty="0" smtClean="0">
                        <a:solidFill>
                          <a:srgbClr val="FF0000"/>
                        </a:solidFill>
                        <a:latin typeface="標楷體" pitchFamily="65" charset="-120"/>
                        <a:ea typeface="標楷體" pitchFamily="65" charset="-120"/>
                      </a:endParaRPr>
                    </a:p>
                    <a:p>
                      <a:pPr algn="l"/>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一</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變電所、鐵塔、連接站及其他電力事業相關設施</a:t>
                      </a:r>
                      <a:endParaRPr lang="en-US" altLang="zh-TW" sz="2400" dirty="0" smtClean="0">
                        <a:latin typeface="標楷體" pitchFamily="65" charset="-120"/>
                        <a:ea typeface="標楷體" pitchFamily="65" charset="-120"/>
                      </a:endParaRPr>
                    </a:p>
                    <a:p>
                      <a:pPr algn="l"/>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二</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抽水站</a:t>
                      </a:r>
                      <a:endParaRPr lang="en-US" altLang="zh-TW" sz="2400" dirty="0" smtClean="0">
                        <a:latin typeface="標楷體" pitchFamily="65" charset="-120"/>
                        <a:ea typeface="標楷體" pitchFamily="65" charset="-120"/>
                      </a:endParaRPr>
                    </a:p>
                    <a:p>
                      <a:pPr algn="l"/>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三</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電信相關設施</a:t>
                      </a:r>
                      <a:endParaRPr lang="en-US" altLang="zh-TW" sz="2400" dirty="0" smtClean="0">
                        <a:latin typeface="標楷體" pitchFamily="65" charset="-120"/>
                        <a:ea typeface="標楷體" pitchFamily="65" charset="-120"/>
                      </a:endParaRPr>
                    </a:p>
                    <a:p>
                      <a:pPr algn="l"/>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四</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自來水供應相關必要設施</a:t>
                      </a:r>
                      <a:endParaRPr lang="en-US" altLang="zh-TW" sz="2400" dirty="0" smtClean="0">
                        <a:latin typeface="標楷體" pitchFamily="65" charset="-120"/>
                        <a:ea typeface="標楷體" pitchFamily="65" charset="-120"/>
                      </a:endParaRPr>
                    </a:p>
                    <a:p>
                      <a:pPr algn="l"/>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五</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媒氣、天然氣加整壓站</a:t>
                      </a:r>
                      <a:endParaRPr lang="en-US" altLang="zh-TW" sz="2400" dirty="0" smtClean="0">
                        <a:latin typeface="標楷體" pitchFamily="65" charset="-120"/>
                        <a:ea typeface="標楷體" pitchFamily="65" charset="-120"/>
                      </a:endParaRPr>
                    </a:p>
                    <a:p>
                      <a:pPr algn="l"/>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六</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廢污水處理設施</a:t>
                      </a:r>
                      <a:endParaRPr lang="en-US" altLang="zh-TW" sz="2400" dirty="0" smtClean="0">
                        <a:latin typeface="標楷體" pitchFamily="65" charset="-120"/>
                        <a:ea typeface="標楷體" pitchFamily="65" charset="-120"/>
                      </a:endParaRPr>
                    </a:p>
                    <a:p>
                      <a:pPr algn="l"/>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七</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環境檢驗測定相關設施</a:t>
                      </a:r>
                      <a:endParaRPr lang="en-US" altLang="zh-TW" sz="2400" dirty="0" smtClean="0">
                        <a:latin typeface="標楷體" pitchFamily="65" charset="-120"/>
                        <a:ea typeface="標楷體" pitchFamily="65" charset="-120"/>
                      </a:endParaRPr>
                    </a:p>
                    <a:p>
                      <a:pPr algn="l"/>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八</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有、無線電視及廣播相關設施</a:t>
                      </a:r>
                      <a:endParaRPr lang="en-US" altLang="zh-TW" sz="2400" dirty="0" smtClean="0">
                        <a:latin typeface="標楷體" pitchFamily="65" charset="-120"/>
                        <a:ea typeface="標楷體" pitchFamily="65" charset="-120"/>
                      </a:endParaRPr>
                    </a:p>
                    <a:p>
                      <a:pPr algn="l"/>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九</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其他</a:t>
                      </a:r>
                      <a:endParaRPr lang="en-US" altLang="zh-TW" sz="2400" dirty="0" smtClean="0">
                        <a:latin typeface="標楷體" pitchFamily="65" charset="-120"/>
                        <a:ea typeface="標楷體" pitchFamily="65" charset="-120"/>
                      </a:endParaRPr>
                    </a:p>
                  </a:txBody>
                  <a:tcPr anchor="ctr"/>
                </a:tc>
              </a:tr>
            </a:tbl>
          </a:graphicData>
        </a:graphic>
      </p:graphicFrame>
      <p:sp>
        <p:nvSpPr>
          <p:cNvPr id="5" name="投影片編號版面配置區 4"/>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40</a:t>
            </a:fld>
            <a:endParaRPr lang="zh-TW" altLang="en-US">
              <a:solidFill>
                <a:srgbClr val="04617B">
                  <a:shade val="90000"/>
                </a:srgbClr>
              </a:solidFill>
            </a:endParaRPr>
          </a:p>
        </p:txBody>
      </p:sp>
    </p:spTree>
    <p:extLst>
      <p:ext uri="{BB962C8B-B14F-4D97-AF65-F5344CB8AC3E}">
        <p14:creationId xmlns:p14="http://schemas.microsoft.com/office/powerpoint/2010/main" val="40693828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124744"/>
            <a:ext cx="8424936" cy="5037192"/>
          </a:xfrm>
        </p:spPr>
        <p:txBody>
          <a:bodyPr>
            <a:noAutofit/>
          </a:bodyPr>
          <a:lstStyle/>
          <a:p>
            <a:pPr marL="0" indent="0">
              <a:buNone/>
            </a:pPr>
            <a:r>
              <a:rPr lang="zh-TW" altLang="en-US" sz="3200" b="1" dirty="0" smtClean="0">
                <a:latin typeface="標楷體" pitchFamily="65" charset="-120"/>
                <a:ea typeface="標楷體" pitchFamily="65" charset="-120"/>
              </a:rPr>
              <a:t>參考</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都市計劃法台灣省施行細則第</a:t>
            </a:r>
            <a:r>
              <a:rPr lang="en-US" altLang="zh-TW" sz="3200" b="1" dirty="0" smtClean="0">
                <a:latin typeface="標楷體" pitchFamily="65" charset="-120"/>
                <a:ea typeface="標楷體" pitchFamily="65" charset="-120"/>
              </a:rPr>
              <a:t>29-1</a:t>
            </a:r>
            <a:r>
              <a:rPr lang="zh-TW" altLang="en-US" sz="3200" b="1" dirty="0" smtClean="0">
                <a:latin typeface="標楷體" pitchFamily="65" charset="-120"/>
                <a:ea typeface="標楷體" pitchFamily="65" charset="-120"/>
              </a:rPr>
              <a:t>條</a:t>
            </a:r>
            <a:endParaRPr lang="en-US" altLang="zh-TW" sz="3200" b="1" dirty="0" smtClean="0">
              <a:latin typeface="標楷體" pitchFamily="65" charset="-120"/>
              <a:ea typeface="標楷體"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3668382904"/>
              </p:ext>
            </p:extLst>
          </p:nvPr>
        </p:nvGraphicFramePr>
        <p:xfrm>
          <a:off x="755576" y="1772816"/>
          <a:ext cx="7200800" cy="4468140"/>
        </p:xfrm>
        <a:graphic>
          <a:graphicData uri="http://schemas.openxmlformats.org/drawingml/2006/table">
            <a:tbl>
              <a:tblPr firstRow="1" bandRow="1">
                <a:tableStyleId>{69CF1AB2-1976-4502-BF36-3FF5EA218861}</a:tableStyleId>
              </a:tblPr>
              <a:tblGrid>
                <a:gridCol w="576064"/>
                <a:gridCol w="2952328"/>
                <a:gridCol w="576064"/>
                <a:gridCol w="3096344"/>
              </a:tblGrid>
              <a:tr h="703904">
                <a:tc>
                  <a:txBody>
                    <a:bodyPr/>
                    <a:lstStyle/>
                    <a:p>
                      <a:pPr algn="ctr"/>
                      <a:r>
                        <a:rPr lang="zh-TW" altLang="en-US" sz="2400" dirty="0" smtClean="0">
                          <a:latin typeface="標楷體" pitchFamily="65" charset="-120"/>
                          <a:ea typeface="標楷體" pitchFamily="65" charset="-120"/>
                        </a:rPr>
                        <a:t>序</a:t>
                      </a:r>
                      <a:endParaRPr lang="zh-TW" altLang="en-US" sz="2400" dirty="0">
                        <a:latin typeface="標楷體" pitchFamily="65" charset="-120"/>
                        <a:ea typeface="標楷體" pitchFamily="65" charset="-120"/>
                      </a:endParaRPr>
                    </a:p>
                  </a:txBody>
                  <a:tcPr anchor="ctr"/>
                </a:tc>
                <a:tc>
                  <a:txBody>
                    <a:bodyPr/>
                    <a:lstStyle/>
                    <a:p>
                      <a:pPr algn="ctr"/>
                      <a:r>
                        <a:rPr lang="zh-TW" altLang="en-US" sz="3200" dirty="0" smtClean="0">
                          <a:solidFill>
                            <a:srgbClr val="FF0000"/>
                          </a:solidFill>
                          <a:latin typeface="標楷體" pitchFamily="65" charset="-120"/>
                          <a:ea typeface="標楷體" pitchFamily="65" charset="-120"/>
                        </a:rPr>
                        <a:t>項目</a:t>
                      </a:r>
                      <a:endParaRPr lang="zh-TW" altLang="en-US" sz="3200" dirty="0">
                        <a:solidFill>
                          <a:srgbClr val="FF0000"/>
                        </a:solidFill>
                        <a:latin typeface="標楷體" pitchFamily="65" charset="-120"/>
                        <a:ea typeface="標楷體" pitchFamily="65" charset="-120"/>
                      </a:endParaRPr>
                    </a:p>
                  </a:txBody>
                  <a:tcPr anchor="ctr"/>
                </a:tc>
                <a:tc>
                  <a:txBody>
                    <a:bodyPr/>
                    <a:lstStyle/>
                    <a:p>
                      <a:pPr algn="ctr"/>
                      <a:r>
                        <a:rPr lang="zh-TW" altLang="en-US" sz="2400" dirty="0" smtClean="0">
                          <a:latin typeface="標楷體" pitchFamily="65" charset="-120"/>
                          <a:ea typeface="標楷體" pitchFamily="65" charset="-120"/>
                        </a:rPr>
                        <a:t>序</a:t>
                      </a:r>
                      <a:endParaRPr lang="zh-TW" altLang="en-US" sz="2400" dirty="0">
                        <a:latin typeface="標楷體" pitchFamily="65" charset="-120"/>
                        <a:ea typeface="標楷體" pitchFamily="65" charset="-120"/>
                      </a:endParaRPr>
                    </a:p>
                  </a:txBody>
                  <a:tcPr anchor="ctr"/>
                </a:tc>
                <a:tc>
                  <a:txBody>
                    <a:bodyPr/>
                    <a:lstStyle/>
                    <a:p>
                      <a:pPr algn="ctr"/>
                      <a:r>
                        <a:rPr lang="zh-TW" altLang="en-US" sz="3200" dirty="0" smtClean="0">
                          <a:solidFill>
                            <a:srgbClr val="FF0000"/>
                          </a:solidFill>
                          <a:latin typeface="標楷體" pitchFamily="65" charset="-120"/>
                          <a:ea typeface="標楷體" pitchFamily="65" charset="-120"/>
                        </a:rPr>
                        <a:t>項目</a:t>
                      </a:r>
                      <a:endParaRPr lang="zh-TW" altLang="en-US" sz="3200" dirty="0">
                        <a:solidFill>
                          <a:srgbClr val="FF0000"/>
                        </a:solidFill>
                        <a:latin typeface="標楷體" pitchFamily="65" charset="-120"/>
                        <a:ea typeface="標楷體" pitchFamily="65" charset="-120"/>
                      </a:endParaRPr>
                    </a:p>
                  </a:txBody>
                  <a:tcPr anchor="ctr"/>
                </a:tc>
              </a:tr>
              <a:tr h="1159690">
                <a:tc>
                  <a:txBody>
                    <a:bodyPr/>
                    <a:lstStyle/>
                    <a:p>
                      <a:pPr algn="ctr"/>
                      <a:r>
                        <a:rPr lang="en-US" altLang="zh-TW" sz="2400" b="1" dirty="0" smtClean="0">
                          <a:latin typeface="標楷體" pitchFamily="65" charset="-120"/>
                          <a:ea typeface="標楷體" pitchFamily="65" charset="-120"/>
                        </a:rPr>
                        <a:t>2</a:t>
                      </a:r>
                      <a:endParaRPr lang="zh-TW" altLang="en-US" sz="2400" b="1" dirty="0">
                        <a:latin typeface="標楷體" pitchFamily="65" charset="-120"/>
                        <a:ea typeface="標楷體" pitchFamily="65" charset="-120"/>
                      </a:endParaRPr>
                    </a:p>
                  </a:txBody>
                  <a:tcPr anchor="ctr"/>
                </a:tc>
                <a:tc>
                  <a:txBody>
                    <a:bodyPr/>
                    <a:lstStyle/>
                    <a:p>
                      <a:pPr algn="ctr"/>
                      <a:r>
                        <a:rPr lang="zh-TW" altLang="en-US" sz="2400" b="1" dirty="0" smtClean="0">
                          <a:latin typeface="標楷體" pitchFamily="65" charset="-120"/>
                          <a:ea typeface="標楷體" pitchFamily="65" charset="-120"/>
                        </a:rPr>
                        <a:t>土石方資源堆置處理</a:t>
                      </a:r>
                      <a:endParaRPr lang="zh-TW" altLang="en-US" sz="2400" b="1" dirty="0">
                        <a:latin typeface="標楷體" pitchFamily="65" charset="-120"/>
                        <a:ea typeface="標楷體" pitchFamily="65" charset="-120"/>
                      </a:endParaRPr>
                    </a:p>
                  </a:txBody>
                  <a:tcPr anchor="ctr"/>
                </a:tc>
                <a:tc>
                  <a:txBody>
                    <a:bodyPr/>
                    <a:lstStyle/>
                    <a:p>
                      <a:pPr algn="ctr"/>
                      <a:r>
                        <a:rPr lang="en-US" altLang="zh-TW" sz="2400" b="1" dirty="0" smtClean="0">
                          <a:latin typeface="標楷體" pitchFamily="65" charset="-120"/>
                          <a:ea typeface="標楷體" pitchFamily="65" charset="-120"/>
                        </a:rPr>
                        <a:t>5</a:t>
                      </a:r>
                      <a:endParaRPr lang="zh-TW" altLang="en-US" sz="2400" b="1" dirty="0">
                        <a:latin typeface="標楷體" pitchFamily="65" charset="-120"/>
                        <a:ea typeface="標楷體" pitchFamily="65" charset="-120"/>
                      </a:endParaRPr>
                    </a:p>
                  </a:txBody>
                  <a:tcPr anchor="ctr"/>
                </a:tc>
                <a:tc>
                  <a:txBody>
                    <a:bodyPr/>
                    <a:lstStyle/>
                    <a:p>
                      <a:pPr algn="ctr"/>
                      <a:r>
                        <a:rPr lang="zh-TW" altLang="en-US" sz="2400" b="1" dirty="0" smtClean="0">
                          <a:latin typeface="標楷體" pitchFamily="65" charset="-120"/>
                          <a:ea typeface="標楷體" pitchFamily="65" charset="-120"/>
                        </a:rPr>
                        <a:t>汽車駕駛訓練場</a:t>
                      </a:r>
                      <a:endParaRPr lang="zh-TW" altLang="en-US" sz="2400" b="1" dirty="0">
                        <a:latin typeface="標楷體" pitchFamily="65" charset="-120"/>
                        <a:ea typeface="標楷體" pitchFamily="65" charset="-120"/>
                      </a:endParaRPr>
                    </a:p>
                  </a:txBody>
                  <a:tcPr anchor="ctr"/>
                </a:tc>
              </a:tr>
              <a:tr h="1159690">
                <a:tc>
                  <a:txBody>
                    <a:bodyPr/>
                    <a:lstStyle/>
                    <a:p>
                      <a:pPr algn="ctr"/>
                      <a:r>
                        <a:rPr lang="en-US" altLang="zh-TW" sz="2400" b="1" dirty="0" smtClean="0">
                          <a:latin typeface="標楷體" pitchFamily="65" charset="-120"/>
                          <a:ea typeface="標楷體" pitchFamily="65" charset="-120"/>
                        </a:rPr>
                        <a:t>3</a:t>
                      </a:r>
                      <a:endParaRPr lang="zh-TW" altLang="en-US" sz="2400" b="1" dirty="0">
                        <a:latin typeface="標楷體" pitchFamily="65" charset="-120"/>
                        <a:ea typeface="標楷體" pitchFamily="65" charset="-120"/>
                      </a:endParaRPr>
                    </a:p>
                  </a:txBody>
                  <a:tcPr anchor="ctr"/>
                </a:tc>
                <a:tc>
                  <a:txBody>
                    <a:bodyPr/>
                    <a:lstStyle/>
                    <a:p>
                      <a:pPr algn="ctr"/>
                      <a:r>
                        <a:rPr lang="zh-TW" altLang="en-US" sz="2800" b="1" dirty="0" smtClean="0">
                          <a:solidFill>
                            <a:srgbClr val="FF0000"/>
                          </a:solidFill>
                          <a:latin typeface="標楷體" pitchFamily="65" charset="-120"/>
                          <a:ea typeface="標楷體" pitchFamily="65" charset="-120"/>
                        </a:rPr>
                        <a:t>廢棄物資源回收</a:t>
                      </a:r>
                      <a:endParaRPr lang="en-US" altLang="zh-TW" sz="2800" b="1" dirty="0" smtClean="0">
                        <a:solidFill>
                          <a:srgbClr val="FF0000"/>
                        </a:solidFill>
                        <a:latin typeface="標楷體" pitchFamily="65" charset="-120"/>
                        <a:ea typeface="標楷體" pitchFamily="65" charset="-120"/>
                      </a:endParaRPr>
                    </a:p>
                    <a:p>
                      <a:pPr algn="ctr"/>
                      <a:r>
                        <a:rPr lang="zh-TW" altLang="en-US" sz="2800" b="1" dirty="0" smtClean="0">
                          <a:solidFill>
                            <a:srgbClr val="FF0000"/>
                          </a:solidFill>
                          <a:latin typeface="標楷體" pitchFamily="65" charset="-120"/>
                          <a:ea typeface="標楷體" pitchFamily="65" charset="-120"/>
                        </a:rPr>
                        <a:t>貯存場</a:t>
                      </a:r>
                      <a:endParaRPr lang="zh-TW" altLang="en-US" sz="2800" b="1" dirty="0">
                        <a:solidFill>
                          <a:srgbClr val="FF0000"/>
                        </a:solidFill>
                        <a:latin typeface="標楷體" pitchFamily="65" charset="-120"/>
                        <a:ea typeface="標楷體" pitchFamily="65" charset="-120"/>
                      </a:endParaRPr>
                    </a:p>
                  </a:txBody>
                  <a:tcPr anchor="ctr"/>
                </a:tc>
                <a:tc>
                  <a:txBody>
                    <a:bodyPr/>
                    <a:lstStyle/>
                    <a:p>
                      <a:pPr algn="ctr"/>
                      <a:r>
                        <a:rPr lang="en-US" altLang="zh-TW" sz="2400" b="1" dirty="0" smtClean="0">
                          <a:latin typeface="標楷體" pitchFamily="65" charset="-120"/>
                          <a:ea typeface="標楷體" pitchFamily="65" charset="-120"/>
                        </a:rPr>
                        <a:t>6</a:t>
                      </a:r>
                      <a:endParaRPr lang="zh-TW" altLang="en-US" sz="2400" b="1" dirty="0">
                        <a:latin typeface="標楷體" pitchFamily="65" charset="-120"/>
                        <a:ea typeface="標楷體" pitchFamily="65" charset="-120"/>
                      </a:endParaRPr>
                    </a:p>
                  </a:txBody>
                  <a:tcPr anchor="ctr"/>
                </a:tc>
                <a:tc>
                  <a:txBody>
                    <a:bodyPr/>
                    <a:lstStyle/>
                    <a:p>
                      <a:pPr algn="ctr"/>
                      <a:r>
                        <a:rPr lang="zh-TW" altLang="en-US" sz="2800" b="1" dirty="0" smtClean="0">
                          <a:solidFill>
                            <a:srgbClr val="FF0000"/>
                          </a:solidFill>
                          <a:latin typeface="標楷體" pitchFamily="65" charset="-120"/>
                          <a:ea typeface="標楷體" pitchFamily="65" charset="-120"/>
                        </a:rPr>
                        <a:t>社會福利事業設施</a:t>
                      </a:r>
                      <a:endParaRPr lang="zh-TW" altLang="en-US" sz="2800" b="1" dirty="0">
                        <a:solidFill>
                          <a:srgbClr val="FF0000"/>
                        </a:solidFill>
                        <a:latin typeface="標楷體" pitchFamily="65" charset="-120"/>
                        <a:ea typeface="標楷體" pitchFamily="65" charset="-120"/>
                      </a:endParaRPr>
                    </a:p>
                  </a:txBody>
                  <a:tcPr anchor="ctr"/>
                </a:tc>
              </a:tr>
              <a:tr h="1444856">
                <a:tc>
                  <a:txBody>
                    <a:bodyPr/>
                    <a:lstStyle/>
                    <a:p>
                      <a:pPr algn="ctr"/>
                      <a:r>
                        <a:rPr lang="en-US" altLang="zh-TW" sz="2400" b="1" dirty="0" smtClean="0">
                          <a:latin typeface="標楷體" pitchFamily="65" charset="-120"/>
                          <a:ea typeface="標楷體" pitchFamily="65" charset="-120"/>
                        </a:rPr>
                        <a:t>4</a:t>
                      </a:r>
                      <a:endParaRPr lang="zh-TW" altLang="en-US" sz="2400" b="1" dirty="0">
                        <a:latin typeface="標楷體" pitchFamily="65" charset="-120"/>
                        <a:ea typeface="標楷體" pitchFamily="65" charset="-120"/>
                      </a:endParaRPr>
                    </a:p>
                  </a:txBody>
                  <a:tcPr anchor="ctr"/>
                </a:tc>
                <a:tc>
                  <a:txBody>
                    <a:bodyPr/>
                    <a:lstStyle/>
                    <a:p>
                      <a:pPr algn="ctr"/>
                      <a:r>
                        <a:rPr lang="zh-TW" altLang="en-US" sz="2400" b="1" dirty="0" smtClean="0">
                          <a:latin typeface="標楷體" pitchFamily="65" charset="-120"/>
                          <a:ea typeface="標楷體" pitchFamily="65" charset="-120"/>
                        </a:rPr>
                        <a:t>汽車運輸業停車場（站）、客（貨）運站與其附屬設施</a:t>
                      </a:r>
                      <a:endParaRPr lang="zh-TW" altLang="en-US" sz="2400" b="1" dirty="0">
                        <a:latin typeface="標楷體" pitchFamily="65" charset="-120"/>
                        <a:ea typeface="標楷體" pitchFamily="65" charset="-120"/>
                      </a:endParaRPr>
                    </a:p>
                  </a:txBody>
                  <a:tcPr anchor="ctr"/>
                </a:tc>
                <a:tc>
                  <a:txBody>
                    <a:bodyPr/>
                    <a:lstStyle/>
                    <a:p>
                      <a:pPr algn="ctr"/>
                      <a:r>
                        <a:rPr lang="en-US" altLang="zh-TW" sz="2400" b="1" dirty="0" smtClean="0">
                          <a:latin typeface="標楷體" pitchFamily="65" charset="-120"/>
                          <a:ea typeface="標楷體" pitchFamily="65" charset="-120"/>
                        </a:rPr>
                        <a:t>7</a:t>
                      </a:r>
                      <a:endParaRPr lang="zh-TW" altLang="en-US" sz="2400" b="1" dirty="0">
                        <a:latin typeface="標楷體" pitchFamily="65" charset="-120"/>
                        <a:ea typeface="標楷體" pitchFamily="65" charset="-120"/>
                      </a:endParaRPr>
                    </a:p>
                  </a:txBody>
                  <a:tcPr anchor="ctr"/>
                </a:tc>
                <a:tc>
                  <a:txBody>
                    <a:bodyPr/>
                    <a:lstStyle/>
                    <a:p>
                      <a:pPr algn="ctr"/>
                      <a:r>
                        <a:rPr lang="zh-TW" altLang="en-US" sz="2800" b="1" dirty="0" smtClean="0">
                          <a:solidFill>
                            <a:srgbClr val="FF0000"/>
                          </a:solidFill>
                          <a:latin typeface="標楷體" pitchFamily="65" charset="-120"/>
                          <a:ea typeface="標楷體" pitchFamily="65" charset="-120"/>
                          <a:hlinkClick r:id="rId3" action="ppaction://hlinkfile"/>
                        </a:rPr>
                        <a:t>幼兒園</a:t>
                      </a:r>
                      <a:endParaRPr lang="zh-TW" altLang="en-US" sz="2800" b="1" dirty="0">
                        <a:solidFill>
                          <a:srgbClr val="FF0000"/>
                        </a:solidFill>
                        <a:latin typeface="標楷體" pitchFamily="65" charset="-120"/>
                        <a:ea typeface="標楷體" pitchFamily="65" charset="-120"/>
                      </a:endParaRPr>
                    </a:p>
                  </a:txBody>
                  <a:tcPr anchor="ctr"/>
                </a:tc>
              </a:tr>
            </a:tbl>
          </a:graphicData>
        </a:graphic>
      </p:graphicFrame>
      <p:sp>
        <p:nvSpPr>
          <p:cNvPr id="5" name="投影片編號版面配置區 4"/>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41</a:t>
            </a:fld>
            <a:endParaRPr lang="zh-TW" altLang="en-US">
              <a:solidFill>
                <a:srgbClr val="04617B">
                  <a:shade val="90000"/>
                </a:srgbClr>
              </a:solidFill>
            </a:endParaRPr>
          </a:p>
        </p:txBody>
      </p:sp>
    </p:spTree>
    <p:extLst>
      <p:ext uri="{BB962C8B-B14F-4D97-AF65-F5344CB8AC3E}">
        <p14:creationId xmlns:p14="http://schemas.microsoft.com/office/powerpoint/2010/main" val="31432621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692696"/>
            <a:ext cx="8424936" cy="5469240"/>
          </a:xfrm>
        </p:spPr>
        <p:txBody>
          <a:bodyPr>
            <a:noAutofit/>
          </a:bodyPr>
          <a:lstStyle/>
          <a:p>
            <a:pPr marL="0" indent="0">
              <a:buNone/>
            </a:pPr>
            <a:r>
              <a:rPr lang="zh-TW" altLang="en-US" sz="3200" b="1" dirty="0" smtClean="0">
                <a:latin typeface="標楷體" pitchFamily="65" charset="-120"/>
                <a:ea typeface="標楷體" pitchFamily="65" charset="-120"/>
              </a:rPr>
              <a:t>參考</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都市計劃法台灣省施行細則第</a:t>
            </a:r>
            <a:r>
              <a:rPr lang="en-US" altLang="zh-TW" sz="3200" b="1" dirty="0" smtClean="0">
                <a:latin typeface="標楷體" pitchFamily="65" charset="-120"/>
                <a:ea typeface="標楷體" pitchFamily="65" charset="-120"/>
              </a:rPr>
              <a:t>29-1</a:t>
            </a:r>
            <a:r>
              <a:rPr lang="zh-TW" altLang="en-US" sz="3200" b="1" dirty="0" smtClean="0">
                <a:latin typeface="標楷體" pitchFamily="65" charset="-120"/>
                <a:ea typeface="標楷體" pitchFamily="65" charset="-120"/>
              </a:rPr>
              <a:t>條</a:t>
            </a:r>
            <a:endParaRPr lang="en-US" altLang="zh-TW" sz="3200" b="1" dirty="0" smtClean="0">
              <a:latin typeface="標楷體" pitchFamily="65" charset="-120"/>
              <a:ea typeface="標楷體"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87670937"/>
              </p:ext>
            </p:extLst>
          </p:nvPr>
        </p:nvGraphicFramePr>
        <p:xfrm>
          <a:off x="611560" y="1484784"/>
          <a:ext cx="7992888" cy="4854762"/>
        </p:xfrm>
        <a:graphic>
          <a:graphicData uri="http://schemas.openxmlformats.org/drawingml/2006/table">
            <a:tbl>
              <a:tblPr firstRow="1" bandRow="1">
                <a:tableStyleId>{69CF1AB2-1976-4502-BF36-3FF5EA218861}</a:tableStyleId>
              </a:tblPr>
              <a:tblGrid>
                <a:gridCol w="648072"/>
                <a:gridCol w="3240360"/>
                <a:gridCol w="576064"/>
                <a:gridCol w="3528392"/>
              </a:tblGrid>
              <a:tr h="648292">
                <a:tc>
                  <a:txBody>
                    <a:bodyPr/>
                    <a:lstStyle/>
                    <a:p>
                      <a:pPr algn="ctr"/>
                      <a:r>
                        <a:rPr lang="zh-TW" altLang="en-US" sz="2400" b="1" dirty="0" smtClean="0">
                          <a:latin typeface="標楷體" pitchFamily="65" charset="-120"/>
                          <a:ea typeface="標楷體" pitchFamily="65" charset="-120"/>
                        </a:rPr>
                        <a:t>序</a:t>
                      </a:r>
                      <a:endParaRPr lang="zh-TW" altLang="en-US" sz="2400" b="1" dirty="0">
                        <a:latin typeface="標楷體" pitchFamily="65" charset="-120"/>
                        <a:ea typeface="標楷體" pitchFamily="65" charset="-120"/>
                      </a:endParaRPr>
                    </a:p>
                  </a:txBody>
                  <a:tcPr anchor="ctr"/>
                </a:tc>
                <a:tc>
                  <a:txBody>
                    <a:bodyPr/>
                    <a:lstStyle/>
                    <a:p>
                      <a:pPr algn="ctr"/>
                      <a:r>
                        <a:rPr lang="zh-TW" altLang="en-US" sz="2400" b="1" dirty="0" smtClean="0">
                          <a:latin typeface="標楷體" pitchFamily="65" charset="-120"/>
                          <a:ea typeface="標楷體" pitchFamily="65" charset="-120"/>
                        </a:rPr>
                        <a:t>項目</a:t>
                      </a:r>
                      <a:endParaRPr lang="zh-TW" altLang="en-US" sz="2400" b="1" dirty="0">
                        <a:latin typeface="標楷體" pitchFamily="65" charset="-120"/>
                        <a:ea typeface="標楷體" pitchFamily="65" charset="-120"/>
                      </a:endParaRPr>
                    </a:p>
                  </a:txBody>
                  <a:tcPr anchor="ctr"/>
                </a:tc>
                <a:tc>
                  <a:txBody>
                    <a:bodyPr/>
                    <a:lstStyle/>
                    <a:p>
                      <a:pPr algn="ctr"/>
                      <a:r>
                        <a:rPr lang="zh-TW" altLang="en-US" sz="2400" b="1" dirty="0" smtClean="0">
                          <a:latin typeface="標楷體" pitchFamily="65" charset="-120"/>
                          <a:ea typeface="標楷體" pitchFamily="65" charset="-120"/>
                        </a:rPr>
                        <a:t>序</a:t>
                      </a:r>
                      <a:endParaRPr lang="zh-TW" altLang="en-US" sz="2400" b="1" dirty="0">
                        <a:latin typeface="標楷體" pitchFamily="65" charset="-120"/>
                        <a:ea typeface="標楷體" pitchFamily="65" charset="-120"/>
                      </a:endParaRPr>
                    </a:p>
                  </a:txBody>
                  <a:tcPr anchor="ctr"/>
                </a:tc>
                <a:tc>
                  <a:txBody>
                    <a:bodyPr/>
                    <a:lstStyle/>
                    <a:p>
                      <a:pPr algn="ctr"/>
                      <a:r>
                        <a:rPr lang="zh-TW" altLang="en-US" sz="2400" b="1" dirty="0" smtClean="0">
                          <a:latin typeface="標楷體" pitchFamily="65" charset="-120"/>
                          <a:ea typeface="標楷體" pitchFamily="65" charset="-120"/>
                        </a:rPr>
                        <a:t>項目</a:t>
                      </a:r>
                      <a:endParaRPr lang="zh-TW" altLang="en-US" sz="2400" b="1" dirty="0">
                        <a:latin typeface="標楷體" pitchFamily="65" charset="-120"/>
                        <a:ea typeface="標楷體" pitchFamily="65" charset="-120"/>
                      </a:endParaRPr>
                    </a:p>
                  </a:txBody>
                  <a:tcPr anchor="ctr"/>
                </a:tc>
              </a:tr>
              <a:tr h="1227125">
                <a:tc>
                  <a:txBody>
                    <a:bodyPr/>
                    <a:lstStyle/>
                    <a:p>
                      <a:pPr algn="ctr"/>
                      <a:r>
                        <a:rPr lang="en-US" altLang="zh-TW" sz="2400" b="1" dirty="0" smtClean="0">
                          <a:latin typeface="標楷體" pitchFamily="65" charset="-120"/>
                          <a:ea typeface="標楷體" pitchFamily="65" charset="-120"/>
                        </a:rPr>
                        <a:t>8</a:t>
                      </a:r>
                      <a:endParaRPr lang="zh-TW" altLang="en-US" sz="2400" b="1" dirty="0">
                        <a:latin typeface="標楷體" pitchFamily="65" charset="-120"/>
                        <a:ea typeface="標楷體" pitchFamily="65" charset="-120"/>
                      </a:endParaRPr>
                    </a:p>
                  </a:txBody>
                  <a:tcPr anchor="ctr"/>
                </a:tc>
                <a:tc>
                  <a:txBody>
                    <a:bodyPr/>
                    <a:lstStyle/>
                    <a:p>
                      <a:pPr algn="ctr"/>
                      <a:r>
                        <a:rPr lang="zh-TW" altLang="en-US" sz="2400" b="1" dirty="0" smtClean="0">
                          <a:solidFill>
                            <a:srgbClr val="FF0000"/>
                          </a:solidFill>
                          <a:latin typeface="標楷體" pitchFamily="65" charset="-120"/>
                          <a:ea typeface="標楷體" pitchFamily="65" charset="-120"/>
                        </a:rPr>
                        <a:t>兒童課後照顧服務中心</a:t>
                      </a:r>
                      <a:endParaRPr lang="zh-TW" altLang="en-US" sz="2400" b="1" dirty="0">
                        <a:solidFill>
                          <a:srgbClr val="FF0000"/>
                        </a:solidFill>
                        <a:latin typeface="標楷體" pitchFamily="65" charset="-120"/>
                        <a:ea typeface="標楷體" pitchFamily="65" charset="-120"/>
                      </a:endParaRPr>
                    </a:p>
                  </a:txBody>
                  <a:tcPr anchor="ctr"/>
                </a:tc>
                <a:tc>
                  <a:txBody>
                    <a:bodyPr/>
                    <a:lstStyle/>
                    <a:p>
                      <a:pPr algn="ctr"/>
                      <a:r>
                        <a:rPr lang="en-US" altLang="zh-TW" sz="2400" b="1" dirty="0" smtClean="0">
                          <a:latin typeface="標楷體" pitchFamily="65" charset="-120"/>
                          <a:ea typeface="標楷體" pitchFamily="65" charset="-120"/>
                          <a:hlinkClick r:id="rId3" action="ppaction://hlinkfile"/>
                        </a:rPr>
                        <a:t>11</a:t>
                      </a:r>
                      <a:endParaRPr lang="zh-TW" altLang="en-US" sz="2400" b="1" dirty="0">
                        <a:latin typeface="標楷體" pitchFamily="65" charset="-120"/>
                        <a:ea typeface="標楷體" pitchFamily="65" charset="-120"/>
                      </a:endParaRPr>
                    </a:p>
                  </a:txBody>
                  <a:tcPr anchor="ctr"/>
                </a:tc>
                <a:tc>
                  <a:txBody>
                    <a:bodyPr/>
                    <a:lstStyle/>
                    <a:p>
                      <a:pPr algn="ctr"/>
                      <a:r>
                        <a:rPr lang="zh-TW" altLang="en-US" sz="3200" b="1" dirty="0" smtClean="0">
                          <a:solidFill>
                            <a:srgbClr val="FF0000"/>
                          </a:solidFill>
                          <a:latin typeface="標楷體" pitchFamily="65" charset="-120"/>
                          <a:ea typeface="標楷體" pitchFamily="65" charset="-120"/>
                        </a:rPr>
                        <a:t>溫泉井及溫泉儲槽</a:t>
                      </a:r>
                      <a:endParaRPr lang="zh-TW" altLang="en-US" sz="3200" b="1" dirty="0">
                        <a:solidFill>
                          <a:srgbClr val="FF0000"/>
                        </a:solidFill>
                        <a:latin typeface="標楷體" pitchFamily="65" charset="-120"/>
                        <a:ea typeface="標楷體" pitchFamily="65" charset="-120"/>
                      </a:endParaRPr>
                    </a:p>
                  </a:txBody>
                  <a:tcPr anchor="ctr"/>
                </a:tc>
              </a:tr>
              <a:tr h="1215259">
                <a:tc>
                  <a:txBody>
                    <a:bodyPr/>
                    <a:lstStyle/>
                    <a:p>
                      <a:pPr algn="ctr"/>
                      <a:r>
                        <a:rPr lang="en-US" altLang="zh-TW" sz="2400" b="1" dirty="0" smtClean="0">
                          <a:latin typeface="標楷體" pitchFamily="65" charset="-120"/>
                          <a:ea typeface="標楷體" pitchFamily="65" charset="-120"/>
                          <a:hlinkClick r:id="rId4" action="ppaction://hlinkfile"/>
                        </a:rPr>
                        <a:t>9</a:t>
                      </a:r>
                      <a:endParaRPr lang="zh-TW" altLang="en-US" sz="2400" b="1" dirty="0">
                        <a:latin typeface="標楷體" pitchFamily="65" charset="-120"/>
                        <a:ea typeface="標楷體" pitchFamily="65" charset="-120"/>
                      </a:endParaRPr>
                    </a:p>
                  </a:txBody>
                  <a:tcPr anchor="ctr"/>
                </a:tc>
                <a:tc>
                  <a:txBody>
                    <a:bodyPr/>
                    <a:lstStyle/>
                    <a:p>
                      <a:pPr algn="ctr"/>
                      <a:r>
                        <a:rPr lang="zh-TW" altLang="en-US" sz="3200" b="1" dirty="0" smtClean="0">
                          <a:solidFill>
                            <a:srgbClr val="FF0000"/>
                          </a:solidFill>
                          <a:latin typeface="標楷體" pitchFamily="65" charset="-120"/>
                          <a:ea typeface="標楷體" pitchFamily="65" charset="-120"/>
                        </a:rPr>
                        <a:t>加油</a:t>
                      </a:r>
                      <a:r>
                        <a:rPr lang="en-US" altLang="zh-TW" sz="3200" b="1" dirty="0" smtClean="0">
                          <a:solidFill>
                            <a:srgbClr val="FF0000"/>
                          </a:solidFill>
                          <a:latin typeface="標楷體" pitchFamily="65" charset="-120"/>
                          <a:ea typeface="標楷體" pitchFamily="65" charset="-120"/>
                        </a:rPr>
                        <a:t>(</a:t>
                      </a:r>
                      <a:r>
                        <a:rPr lang="zh-TW" altLang="en-US" sz="3200" b="1" dirty="0" smtClean="0">
                          <a:solidFill>
                            <a:srgbClr val="FF0000"/>
                          </a:solidFill>
                          <a:latin typeface="標楷體" pitchFamily="65" charset="-120"/>
                          <a:ea typeface="標楷體" pitchFamily="65" charset="-120"/>
                        </a:rPr>
                        <a:t>氣</a:t>
                      </a:r>
                      <a:r>
                        <a:rPr lang="en-US" altLang="zh-TW" sz="3200" b="1" dirty="0" smtClean="0">
                          <a:solidFill>
                            <a:srgbClr val="FF0000"/>
                          </a:solidFill>
                          <a:latin typeface="標楷體" pitchFamily="65" charset="-120"/>
                          <a:ea typeface="標楷體" pitchFamily="65" charset="-120"/>
                        </a:rPr>
                        <a:t>)</a:t>
                      </a:r>
                      <a:r>
                        <a:rPr lang="zh-TW" altLang="en-US" sz="3200" b="1" dirty="0" smtClean="0">
                          <a:solidFill>
                            <a:srgbClr val="FF0000"/>
                          </a:solidFill>
                          <a:latin typeface="標楷體" pitchFamily="65" charset="-120"/>
                          <a:ea typeface="標楷體" pitchFamily="65" charset="-120"/>
                        </a:rPr>
                        <a:t>站</a:t>
                      </a:r>
                      <a:endParaRPr lang="en-US" altLang="zh-TW" sz="3200" b="1" dirty="0" smtClean="0">
                        <a:solidFill>
                          <a:srgbClr val="FF0000"/>
                        </a:solidFill>
                        <a:latin typeface="標楷體" pitchFamily="65" charset="-120"/>
                        <a:ea typeface="標楷體" pitchFamily="65" charset="-120"/>
                      </a:endParaRPr>
                    </a:p>
                    <a:p>
                      <a:pPr algn="ct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含汽車定期檢驗設施</a:t>
                      </a:r>
                      <a:r>
                        <a:rPr lang="en-US" altLang="zh-TW" sz="2400" b="1" dirty="0" smtClean="0">
                          <a:latin typeface="標楷體" pitchFamily="65" charset="-120"/>
                          <a:ea typeface="標楷體" pitchFamily="65" charset="-120"/>
                        </a:rPr>
                        <a:t>)</a:t>
                      </a:r>
                      <a:endParaRPr lang="zh-TW" altLang="en-US" sz="2400" b="1" dirty="0">
                        <a:latin typeface="標楷體" pitchFamily="65" charset="-120"/>
                        <a:ea typeface="標楷體" pitchFamily="65" charset="-120"/>
                      </a:endParaRPr>
                    </a:p>
                  </a:txBody>
                  <a:tcPr anchor="ctr"/>
                </a:tc>
                <a:tc>
                  <a:txBody>
                    <a:bodyPr/>
                    <a:lstStyle/>
                    <a:p>
                      <a:pPr algn="ctr"/>
                      <a:r>
                        <a:rPr lang="en-US" altLang="zh-TW" sz="2400" b="1" dirty="0" smtClean="0">
                          <a:latin typeface="標楷體" pitchFamily="65" charset="-120"/>
                          <a:ea typeface="標楷體" pitchFamily="65" charset="-120"/>
                        </a:rPr>
                        <a:t>12</a:t>
                      </a:r>
                      <a:endParaRPr lang="zh-TW" altLang="en-US" sz="2400" b="1" dirty="0">
                        <a:latin typeface="標楷體" pitchFamily="65" charset="-120"/>
                        <a:ea typeface="標楷體"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標楷體" pitchFamily="65" charset="-120"/>
                          <a:ea typeface="標楷體" pitchFamily="65" charset="-120"/>
                        </a:rPr>
                        <a:t>政府重大建設計畫所需之臨時性設施</a:t>
                      </a:r>
                    </a:p>
                  </a:txBody>
                  <a:tcPr anchor="ctr"/>
                </a:tc>
              </a:tr>
              <a:tr h="1764086">
                <a:tc>
                  <a:txBody>
                    <a:bodyPr/>
                    <a:lstStyle/>
                    <a:p>
                      <a:pPr algn="ctr"/>
                      <a:r>
                        <a:rPr lang="en-US" altLang="zh-TW" sz="2400" b="1" dirty="0" smtClean="0">
                          <a:latin typeface="標楷體" pitchFamily="65" charset="-120"/>
                          <a:ea typeface="標楷體" pitchFamily="65" charset="-120"/>
                        </a:rPr>
                        <a:t>10</a:t>
                      </a:r>
                      <a:endParaRPr lang="zh-TW" altLang="en-US" sz="2400" b="1" dirty="0">
                        <a:latin typeface="標楷體" pitchFamily="65" charset="-120"/>
                        <a:ea typeface="標楷體" pitchFamily="65" charset="-120"/>
                      </a:endParaRPr>
                    </a:p>
                  </a:txBody>
                  <a:tcPr anchor="ctr"/>
                </a:tc>
                <a:tc>
                  <a:txBody>
                    <a:bodyPr/>
                    <a:lstStyle/>
                    <a:p>
                      <a:pPr algn="ctr"/>
                      <a:r>
                        <a:rPr lang="zh-TW" altLang="en-US" sz="2800" b="1" dirty="0" smtClean="0">
                          <a:solidFill>
                            <a:srgbClr val="FF0000"/>
                          </a:solidFill>
                          <a:latin typeface="標楷體" pitchFamily="65" charset="-120"/>
                          <a:ea typeface="標楷體" pitchFamily="65" charset="-120"/>
                        </a:rPr>
                        <a:t>面積零點三公頃以下之戶外球類運動場及運動訓練設施</a:t>
                      </a:r>
                      <a:endParaRPr lang="zh-TW" altLang="en-US" sz="2800" b="1" dirty="0">
                        <a:solidFill>
                          <a:srgbClr val="FF0000"/>
                        </a:solidFill>
                        <a:latin typeface="標楷體" pitchFamily="65" charset="-120"/>
                        <a:ea typeface="標楷體" pitchFamily="65" charset="-120"/>
                      </a:endParaRPr>
                    </a:p>
                  </a:txBody>
                  <a:tcPr anchor="ctr"/>
                </a:tc>
                <a:tc>
                  <a:txBody>
                    <a:bodyPr/>
                    <a:lstStyle/>
                    <a:p>
                      <a:endParaRPr lang="zh-TW" altLang="en-US" b="1"/>
                    </a:p>
                  </a:txBody>
                  <a:tcPr anchor="ctr"/>
                </a:tc>
                <a:tc>
                  <a:txBody>
                    <a:bodyPr/>
                    <a:lstStyle/>
                    <a:p>
                      <a:endParaRPr lang="zh-TW" altLang="en-US" b="1" dirty="0"/>
                    </a:p>
                  </a:txBody>
                  <a:tcPr anchor="ctr"/>
                </a:tc>
              </a:tr>
            </a:tbl>
          </a:graphicData>
        </a:graphic>
      </p:graphicFrame>
      <p:sp>
        <p:nvSpPr>
          <p:cNvPr id="5" name="投影片編號版面配置區 4"/>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42</a:t>
            </a:fld>
            <a:endParaRPr lang="zh-TW" altLang="en-US">
              <a:solidFill>
                <a:srgbClr val="04617B">
                  <a:shade val="90000"/>
                </a:srgbClr>
              </a:solidFill>
            </a:endParaRPr>
          </a:p>
        </p:txBody>
      </p:sp>
    </p:spTree>
    <p:extLst>
      <p:ext uri="{BB962C8B-B14F-4D97-AF65-F5344CB8AC3E}">
        <p14:creationId xmlns:p14="http://schemas.microsoft.com/office/powerpoint/2010/main" val="18591924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476672"/>
            <a:ext cx="8784976" cy="1143000"/>
          </a:xfrm>
        </p:spPr>
        <p:txBody>
          <a:bodyPr>
            <a:normAutofit fontScale="90000"/>
          </a:bodyPr>
          <a:lstStyle/>
          <a:p>
            <a:r>
              <a:rPr lang="zh-TW" altLang="en-US" b="1" dirty="0" smtClean="0">
                <a:solidFill>
                  <a:schemeClr val="tx1"/>
                </a:solidFill>
                <a:latin typeface="標楷體" pitchFamily="65" charset="-120"/>
                <a:ea typeface="標楷體" pitchFamily="65" charset="-120"/>
              </a:rPr>
              <a:t>九</a:t>
            </a:r>
            <a:r>
              <a:rPr lang="en-US" altLang="zh-TW" b="1" dirty="0" smtClean="0">
                <a:solidFill>
                  <a:schemeClr val="tx1"/>
                </a:solidFill>
                <a:latin typeface="標楷體" pitchFamily="65" charset="-120"/>
                <a:ea typeface="標楷體" pitchFamily="65" charset="-120"/>
              </a:rPr>
              <a:t>-1</a:t>
            </a:r>
            <a:r>
              <a:rPr lang="zh-TW" altLang="en-US" b="1" dirty="0" smtClean="0">
                <a:solidFill>
                  <a:schemeClr val="tx1"/>
                </a:solidFill>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rPr>
              <a:t>保護區</a:t>
            </a:r>
            <a:r>
              <a:rPr lang="zh-TW" altLang="en-US" b="1" dirty="0" smtClean="0">
                <a:solidFill>
                  <a:schemeClr val="tx1"/>
                </a:solidFill>
                <a:latin typeface="標楷體" pitchFamily="65" charset="-120"/>
                <a:ea typeface="標楷體" pitchFamily="65" charset="-120"/>
              </a:rPr>
              <a:t>變更使用商機</a:t>
            </a:r>
            <a:r>
              <a:rPr lang="en-US" altLang="zh-TW" b="1" dirty="0" smtClean="0">
                <a:solidFill>
                  <a:schemeClr val="tx1"/>
                </a:solidFill>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rPr>
              <a:t>項目</a:t>
            </a:r>
            <a:r>
              <a:rPr lang="en-US" altLang="zh-TW" b="1" dirty="0" smtClean="0">
                <a:solidFill>
                  <a:schemeClr val="tx1"/>
                </a:solidFill>
                <a:latin typeface="標楷體" pitchFamily="65" charset="-120"/>
                <a:ea typeface="標楷體" pitchFamily="65" charset="-120"/>
              </a:rPr>
              <a:t>)</a:t>
            </a:r>
            <a:endParaRPr lang="zh-TW" altLang="en-US"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323528" y="1772816"/>
            <a:ext cx="8424936" cy="4389120"/>
          </a:xfrm>
        </p:spPr>
        <p:txBody>
          <a:bodyPr>
            <a:noAutofit/>
          </a:bodyPr>
          <a:lstStyle/>
          <a:p>
            <a:pPr marL="0" indent="0">
              <a:buNone/>
            </a:pPr>
            <a:r>
              <a:rPr lang="zh-TW" altLang="en-US" sz="3200" b="1" dirty="0" smtClean="0">
                <a:latin typeface="標楷體" pitchFamily="65" charset="-120"/>
                <a:ea typeface="標楷體" pitchFamily="65" charset="-120"/>
              </a:rPr>
              <a:t>依據</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都市計劃法台灣省施行細則第</a:t>
            </a:r>
            <a:r>
              <a:rPr lang="en-US" altLang="zh-TW" sz="3200" b="1" dirty="0" smtClean="0">
                <a:latin typeface="標楷體" pitchFamily="65" charset="-120"/>
                <a:ea typeface="標楷體" pitchFamily="65" charset="-120"/>
              </a:rPr>
              <a:t>27</a:t>
            </a:r>
            <a:r>
              <a:rPr lang="zh-TW" altLang="en-US" sz="3200" b="1" dirty="0" smtClean="0">
                <a:latin typeface="標楷體" pitchFamily="65" charset="-120"/>
                <a:ea typeface="標楷體" pitchFamily="65" charset="-120"/>
              </a:rPr>
              <a:t>條</a:t>
            </a:r>
            <a:endParaRPr lang="en-US" altLang="zh-TW" sz="3200" b="1" dirty="0" smtClean="0">
              <a:latin typeface="標楷體" pitchFamily="65" charset="-120"/>
              <a:ea typeface="標楷體" pitchFamily="65" charset="-120"/>
            </a:endParaRPr>
          </a:p>
          <a:p>
            <a:pPr marL="0" indent="0">
              <a:buNone/>
            </a:pPr>
            <a:endParaRPr lang="en-US" altLang="zh-TW" sz="3200" b="1" dirty="0" smtClean="0">
              <a:latin typeface="標楷體" pitchFamily="65" charset="-120"/>
              <a:ea typeface="標楷體"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816739359"/>
              </p:ext>
            </p:extLst>
          </p:nvPr>
        </p:nvGraphicFramePr>
        <p:xfrm>
          <a:off x="395536" y="2564904"/>
          <a:ext cx="7992888" cy="3600988"/>
        </p:xfrm>
        <a:graphic>
          <a:graphicData uri="http://schemas.openxmlformats.org/drawingml/2006/table">
            <a:tbl>
              <a:tblPr firstRow="1" bandRow="1">
                <a:tableStyleId>{69CF1AB2-1976-4502-BF36-3FF5EA218861}</a:tableStyleId>
              </a:tblPr>
              <a:tblGrid>
                <a:gridCol w="648072"/>
                <a:gridCol w="3240360"/>
                <a:gridCol w="576064"/>
                <a:gridCol w="3528392"/>
              </a:tblGrid>
              <a:tr h="504056">
                <a:tc>
                  <a:txBody>
                    <a:bodyPr/>
                    <a:lstStyle/>
                    <a:p>
                      <a:pPr algn="ctr"/>
                      <a:r>
                        <a:rPr lang="zh-TW" altLang="en-US" sz="2400" b="1" dirty="0" smtClean="0">
                          <a:latin typeface="標楷體" pitchFamily="65" charset="-120"/>
                          <a:ea typeface="標楷體" pitchFamily="65" charset="-120"/>
                        </a:rPr>
                        <a:t>序</a:t>
                      </a:r>
                      <a:endParaRPr lang="zh-TW" altLang="en-US" sz="2400" b="1" dirty="0">
                        <a:latin typeface="標楷體" pitchFamily="65" charset="-120"/>
                        <a:ea typeface="標楷體" pitchFamily="65" charset="-120"/>
                      </a:endParaRPr>
                    </a:p>
                  </a:txBody>
                  <a:tcPr anchor="ctr"/>
                </a:tc>
                <a:tc>
                  <a:txBody>
                    <a:bodyPr/>
                    <a:lstStyle/>
                    <a:p>
                      <a:pPr algn="ctr"/>
                      <a:r>
                        <a:rPr lang="zh-TW" altLang="en-US" sz="2400" b="1" dirty="0" smtClean="0">
                          <a:latin typeface="標楷體" pitchFamily="65" charset="-120"/>
                          <a:ea typeface="標楷體" pitchFamily="65" charset="-120"/>
                        </a:rPr>
                        <a:t>項目</a:t>
                      </a:r>
                      <a:endParaRPr lang="zh-TW" altLang="en-US" sz="2400" b="1" dirty="0">
                        <a:latin typeface="標楷體" pitchFamily="65" charset="-120"/>
                        <a:ea typeface="標楷體" pitchFamily="65" charset="-120"/>
                      </a:endParaRPr>
                    </a:p>
                  </a:txBody>
                  <a:tcPr anchor="ctr"/>
                </a:tc>
                <a:tc>
                  <a:txBody>
                    <a:bodyPr/>
                    <a:lstStyle/>
                    <a:p>
                      <a:pPr algn="ctr"/>
                      <a:r>
                        <a:rPr lang="zh-TW" altLang="en-US" sz="2400" b="1" dirty="0" smtClean="0">
                          <a:latin typeface="標楷體" pitchFamily="65" charset="-120"/>
                          <a:ea typeface="標楷體" pitchFamily="65" charset="-120"/>
                        </a:rPr>
                        <a:t>序</a:t>
                      </a:r>
                      <a:endParaRPr lang="zh-TW" altLang="en-US" sz="2400" b="1" dirty="0">
                        <a:latin typeface="標楷體" pitchFamily="65" charset="-120"/>
                        <a:ea typeface="標楷體" pitchFamily="65" charset="-120"/>
                      </a:endParaRPr>
                    </a:p>
                  </a:txBody>
                  <a:tcPr anchor="ctr"/>
                </a:tc>
                <a:tc>
                  <a:txBody>
                    <a:bodyPr/>
                    <a:lstStyle/>
                    <a:p>
                      <a:pPr algn="ctr"/>
                      <a:r>
                        <a:rPr lang="zh-TW" altLang="en-US" sz="2400" b="1" dirty="0" smtClean="0">
                          <a:latin typeface="標楷體" pitchFamily="65" charset="-120"/>
                          <a:ea typeface="標楷體" pitchFamily="65" charset="-120"/>
                        </a:rPr>
                        <a:t>項目</a:t>
                      </a:r>
                      <a:endParaRPr lang="zh-TW" altLang="en-US" sz="2400" b="1" dirty="0">
                        <a:latin typeface="標楷體" pitchFamily="65" charset="-120"/>
                        <a:ea typeface="標楷體" pitchFamily="65" charset="-120"/>
                      </a:endParaRPr>
                    </a:p>
                  </a:txBody>
                  <a:tcPr anchor="ctr"/>
                </a:tc>
              </a:tr>
              <a:tr h="954106">
                <a:tc>
                  <a:txBody>
                    <a:bodyPr/>
                    <a:lstStyle/>
                    <a:p>
                      <a:pPr algn="ctr"/>
                      <a:r>
                        <a:rPr lang="en-US" altLang="zh-TW" sz="2400" b="1" dirty="0" smtClean="0">
                          <a:latin typeface="標楷體" pitchFamily="65" charset="-120"/>
                          <a:ea typeface="標楷體" pitchFamily="65" charset="-120"/>
                        </a:rPr>
                        <a:t>1</a:t>
                      </a:r>
                      <a:endParaRPr lang="zh-TW" altLang="en-US" sz="2400" b="1" dirty="0">
                        <a:latin typeface="標楷體" pitchFamily="65" charset="-120"/>
                        <a:ea typeface="標楷體" pitchFamily="65" charset="-120"/>
                      </a:endParaRPr>
                    </a:p>
                  </a:txBody>
                  <a:tcPr anchor="ctr"/>
                </a:tc>
                <a:tc>
                  <a:txBody>
                    <a:bodyPr/>
                    <a:lstStyle/>
                    <a:p>
                      <a:pPr algn="ctr"/>
                      <a:r>
                        <a:rPr lang="zh-TW" altLang="en-US" sz="2400" b="1" dirty="0" smtClean="0">
                          <a:latin typeface="標楷體" pitchFamily="65" charset="-120"/>
                          <a:ea typeface="標楷體" pitchFamily="65" charset="-120"/>
                        </a:rPr>
                        <a:t>國防所需之各種設施</a:t>
                      </a:r>
                      <a:endParaRPr lang="zh-TW" altLang="en-US" sz="2400" b="1" dirty="0">
                        <a:latin typeface="標楷體" pitchFamily="65" charset="-120"/>
                        <a:ea typeface="標楷體" pitchFamily="65" charset="-120"/>
                      </a:endParaRPr>
                    </a:p>
                  </a:txBody>
                  <a:tcPr anchor="ctr"/>
                </a:tc>
                <a:tc>
                  <a:txBody>
                    <a:bodyPr/>
                    <a:lstStyle/>
                    <a:p>
                      <a:pPr algn="ctr"/>
                      <a:r>
                        <a:rPr lang="en-US" altLang="zh-TW" sz="2400" b="1" dirty="0" smtClean="0">
                          <a:latin typeface="標楷體" pitchFamily="65" charset="-120"/>
                          <a:ea typeface="標楷體" pitchFamily="65" charset="-120"/>
                        </a:rPr>
                        <a:t>4</a:t>
                      </a:r>
                      <a:endParaRPr lang="zh-TW" altLang="en-US" sz="2400" b="1" dirty="0">
                        <a:latin typeface="標楷體" pitchFamily="65" charset="-120"/>
                        <a:ea typeface="標楷體" pitchFamily="65" charset="-120"/>
                      </a:endParaRPr>
                    </a:p>
                  </a:txBody>
                  <a:tcPr anchor="ctr"/>
                </a:tc>
                <a:tc>
                  <a:txBody>
                    <a:bodyPr/>
                    <a:lstStyle/>
                    <a:p>
                      <a:pPr algn="ctr"/>
                      <a:r>
                        <a:rPr lang="zh-TW" altLang="en-US" sz="2400" b="1" dirty="0" smtClean="0">
                          <a:solidFill>
                            <a:srgbClr val="FF0000"/>
                          </a:solidFill>
                          <a:latin typeface="標楷體" pitchFamily="65" charset="-120"/>
                          <a:ea typeface="標楷體" pitchFamily="65" charset="-120"/>
                        </a:rPr>
                        <a:t>公用事業、社會福利事業所必需之設施</a:t>
                      </a:r>
                      <a:endParaRPr lang="zh-TW" altLang="en-US" sz="2400" b="1" dirty="0">
                        <a:solidFill>
                          <a:srgbClr val="FF0000"/>
                        </a:solidFill>
                        <a:latin typeface="標楷體" pitchFamily="65" charset="-120"/>
                        <a:ea typeface="標楷體" pitchFamily="65" charset="-120"/>
                      </a:endParaRPr>
                    </a:p>
                  </a:txBody>
                  <a:tcPr anchor="ctr"/>
                </a:tc>
              </a:tr>
              <a:tr h="737494">
                <a:tc>
                  <a:txBody>
                    <a:bodyPr/>
                    <a:lstStyle/>
                    <a:p>
                      <a:pPr algn="ctr"/>
                      <a:r>
                        <a:rPr lang="en-US" altLang="zh-TW" sz="2400" b="1" dirty="0" smtClean="0">
                          <a:latin typeface="標楷體" pitchFamily="65" charset="-120"/>
                          <a:ea typeface="標楷體" pitchFamily="65" charset="-120"/>
                        </a:rPr>
                        <a:t>2</a:t>
                      </a:r>
                      <a:endParaRPr lang="zh-TW" altLang="en-US" sz="2400" b="1" dirty="0">
                        <a:latin typeface="標楷體" pitchFamily="65" charset="-120"/>
                        <a:ea typeface="標楷體" pitchFamily="65" charset="-120"/>
                      </a:endParaRPr>
                    </a:p>
                  </a:txBody>
                  <a:tcPr anchor="ctr"/>
                </a:tc>
                <a:tc>
                  <a:txBody>
                    <a:bodyPr/>
                    <a:lstStyle/>
                    <a:p>
                      <a:pPr algn="ctr"/>
                      <a:r>
                        <a:rPr lang="zh-TW" altLang="en-US" sz="2400" b="1" dirty="0" smtClean="0">
                          <a:latin typeface="標楷體" pitchFamily="65" charset="-120"/>
                          <a:ea typeface="標楷體" pitchFamily="65" charset="-120"/>
                        </a:rPr>
                        <a:t>警衛、保安、保防、</a:t>
                      </a:r>
                      <a:endParaRPr lang="en-US" altLang="zh-TW" sz="2400" b="1" dirty="0" smtClean="0">
                        <a:latin typeface="標楷體" pitchFamily="65" charset="-120"/>
                        <a:ea typeface="標楷體" pitchFamily="65" charset="-120"/>
                      </a:endParaRPr>
                    </a:p>
                    <a:p>
                      <a:pPr algn="ctr"/>
                      <a:r>
                        <a:rPr lang="zh-TW" altLang="en-US" sz="2400" b="1" dirty="0" smtClean="0">
                          <a:latin typeface="標楷體" pitchFamily="65" charset="-120"/>
                          <a:ea typeface="標楷體" pitchFamily="65" charset="-120"/>
                        </a:rPr>
                        <a:t>消防設施</a:t>
                      </a:r>
                      <a:endParaRPr lang="zh-TW" altLang="en-US" sz="2400" b="1" dirty="0">
                        <a:latin typeface="標楷體" pitchFamily="65" charset="-120"/>
                        <a:ea typeface="標楷體" pitchFamily="65" charset="-120"/>
                      </a:endParaRPr>
                    </a:p>
                  </a:txBody>
                  <a:tcPr anchor="ctr"/>
                </a:tc>
                <a:tc>
                  <a:txBody>
                    <a:bodyPr/>
                    <a:lstStyle/>
                    <a:p>
                      <a:pPr algn="ctr"/>
                      <a:r>
                        <a:rPr lang="en-US" altLang="zh-TW" sz="2400" b="1" dirty="0" smtClean="0">
                          <a:latin typeface="標楷體" pitchFamily="65" charset="-120"/>
                          <a:ea typeface="標楷體" pitchFamily="65" charset="-120"/>
                        </a:rPr>
                        <a:t>5</a:t>
                      </a:r>
                      <a:endParaRPr lang="zh-TW" altLang="en-US" sz="2400" b="1" dirty="0">
                        <a:latin typeface="標楷體" pitchFamily="65" charset="-120"/>
                        <a:ea typeface="標楷體" pitchFamily="65" charset="-120"/>
                      </a:endParaRPr>
                    </a:p>
                  </a:txBody>
                  <a:tcPr anchor="ctr"/>
                </a:tc>
                <a:tc>
                  <a:txBody>
                    <a:bodyPr/>
                    <a:lstStyle/>
                    <a:p>
                      <a:pPr algn="ctr"/>
                      <a:r>
                        <a:rPr lang="zh-TW" altLang="en-US" sz="2400" b="1" dirty="0" smtClean="0">
                          <a:latin typeface="標楷體" pitchFamily="65" charset="-120"/>
                          <a:ea typeface="標楷體" pitchFamily="65" charset="-120"/>
                        </a:rPr>
                        <a:t>採礦之必要附屬設施：電力設備、輸送設備及交通運輸設施</a:t>
                      </a:r>
                      <a:endParaRPr lang="zh-TW" altLang="en-US" sz="2400" b="1" dirty="0">
                        <a:latin typeface="標楷體" pitchFamily="65" charset="-120"/>
                        <a:ea typeface="標楷體" pitchFamily="65" charset="-120"/>
                      </a:endParaRPr>
                    </a:p>
                  </a:txBody>
                  <a:tcPr anchor="ctr"/>
                </a:tc>
              </a:tr>
              <a:tr h="954106">
                <a:tc>
                  <a:txBody>
                    <a:bodyPr/>
                    <a:lstStyle/>
                    <a:p>
                      <a:pPr algn="ctr"/>
                      <a:r>
                        <a:rPr lang="en-US" altLang="zh-TW" sz="2400" b="1" dirty="0" smtClean="0">
                          <a:latin typeface="標楷體" pitchFamily="65" charset="-120"/>
                          <a:ea typeface="標楷體" pitchFamily="65" charset="-120"/>
                        </a:rPr>
                        <a:t>3</a:t>
                      </a:r>
                      <a:endParaRPr lang="zh-TW" altLang="en-US" sz="2400" b="1" dirty="0">
                        <a:latin typeface="標楷體" pitchFamily="65" charset="-120"/>
                        <a:ea typeface="標楷體" pitchFamily="65" charset="-120"/>
                      </a:endParaRPr>
                    </a:p>
                  </a:txBody>
                  <a:tcPr anchor="ctr"/>
                </a:tc>
                <a:tc>
                  <a:txBody>
                    <a:bodyPr/>
                    <a:lstStyle/>
                    <a:p>
                      <a:pPr algn="ctr"/>
                      <a:r>
                        <a:rPr lang="zh-TW" altLang="en-US" sz="2800" b="1" dirty="0" smtClean="0">
                          <a:solidFill>
                            <a:srgbClr val="FF0000"/>
                          </a:solidFill>
                          <a:latin typeface="標楷體" pitchFamily="65" charset="-120"/>
                          <a:ea typeface="標楷體" pitchFamily="65" charset="-120"/>
                        </a:rPr>
                        <a:t>臨時性遊憩及露營所需之設施</a:t>
                      </a:r>
                      <a:endParaRPr lang="zh-TW" altLang="en-US" sz="2800" b="1" dirty="0">
                        <a:solidFill>
                          <a:srgbClr val="FF0000"/>
                        </a:solidFill>
                        <a:latin typeface="標楷體" pitchFamily="65" charset="-120"/>
                        <a:ea typeface="標楷體" pitchFamily="65" charset="-120"/>
                      </a:endParaRPr>
                    </a:p>
                  </a:txBody>
                  <a:tcPr anchor="ctr"/>
                </a:tc>
                <a:tc>
                  <a:txBody>
                    <a:bodyPr/>
                    <a:lstStyle/>
                    <a:p>
                      <a:pPr algn="ctr"/>
                      <a:r>
                        <a:rPr lang="en-US" altLang="zh-TW" sz="2400" b="1" dirty="0" smtClean="0">
                          <a:latin typeface="標楷體" pitchFamily="65" charset="-120"/>
                          <a:ea typeface="標楷體" pitchFamily="65" charset="-120"/>
                        </a:rPr>
                        <a:t>6</a:t>
                      </a:r>
                      <a:endParaRPr lang="zh-TW" altLang="en-US" sz="2400" b="1" dirty="0">
                        <a:latin typeface="標楷體" pitchFamily="65" charset="-120"/>
                        <a:ea typeface="標楷體"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smtClean="0">
                          <a:solidFill>
                            <a:srgbClr val="FF0000"/>
                          </a:solidFill>
                          <a:latin typeface="標楷體" pitchFamily="65" charset="-120"/>
                          <a:ea typeface="標楷體" pitchFamily="65" charset="-120"/>
                        </a:rPr>
                        <a:t>土石方資源堆置處理</a:t>
                      </a:r>
                    </a:p>
                  </a:txBody>
                  <a:tcPr anchor="ctr"/>
                </a:tc>
              </a:tr>
            </a:tbl>
          </a:graphicData>
        </a:graphic>
      </p:graphicFrame>
      <p:sp>
        <p:nvSpPr>
          <p:cNvPr id="5" name="投影片編號版面配置區 4"/>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43</a:t>
            </a:fld>
            <a:endParaRPr lang="zh-TW" altLang="en-US">
              <a:solidFill>
                <a:srgbClr val="04617B">
                  <a:shade val="90000"/>
                </a:srgbClr>
              </a:solidFill>
            </a:endParaRPr>
          </a:p>
        </p:txBody>
      </p:sp>
    </p:spTree>
    <p:extLst>
      <p:ext uri="{BB962C8B-B14F-4D97-AF65-F5344CB8AC3E}">
        <p14:creationId xmlns:p14="http://schemas.microsoft.com/office/powerpoint/2010/main" val="19123462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836712"/>
            <a:ext cx="8424936" cy="5397232"/>
          </a:xfrm>
        </p:spPr>
        <p:txBody>
          <a:bodyPr>
            <a:noAutofit/>
          </a:bodyPr>
          <a:lstStyle/>
          <a:p>
            <a:pPr marL="0" indent="0">
              <a:buNone/>
            </a:pPr>
            <a:r>
              <a:rPr lang="zh-TW" altLang="en-US" sz="3200" b="1" dirty="0" smtClean="0">
                <a:latin typeface="標楷體" pitchFamily="65" charset="-120"/>
                <a:ea typeface="標楷體" pitchFamily="65" charset="-120"/>
              </a:rPr>
              <a:t>依據</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都市計劃法台灣省施行細則第</a:t>
            </a:r>
            <a:r>
              <a:rPr lang="en-US" altLang="zh-TW" sz="3200" b="1" dirty="0" smtClean="0">
                <a:latin typeface="標楷體" pitchFamily="65" charset="-120"/>
                <a:ea typeface="標楷體" pitchFamily="65" charset="-120"/>
              </a:rPr>
              <a:t>27</a:t>
            </a:r>
            <a:r>
              <a:rPr lang="zh-TW" altLang="en-US" sz="3200" b="1" dirty="0" smtClean="0">
                <a:latin typeface="標楷體" pitchFamily="65" charset="-120"/>
                <a:ea typeface="標楷體" pitchFamily="65" charset="-120"/>
              </a:rPr>
              <a:t>條</a:t>
            </a:r>
            <a:endParaRPr lang="en-US" altLang="zh-TW" sz="3200" b="1" dirty="0" smtClean="0">
              <a:latin typeface="標楷體" pitchFamily="65" charset="-120"/>
              <a:ea typeface="標楷體" pitchFamily="65" charset="-120"/>
            </a:endParaRPr>
          </a:p>
          <a:p>
            <a:pPr marL="0" indent="0">
              <a:buNone/>
            </a:pPr>
            <a:endParaRPr lang="en-US" altLang="zh-TW" sz="3200" b="1" dirty="0" smtClean="0">
              <a:latin typeface="標楷體" pitchFamily="65" charset="-120"/>
              <a:ea typeface="標楷體"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490040781"/>
              </p:ext>
            </p:extLst>
          </p:nvPr>
        </p:nvGraphicFramePr>
        <p:xfrm>
          <a:off x="395536" y="1556792"/>
          <a:ext cx="8352928" cy="4609100"/>
        </p:xfrm>
        <a:graphic>
          <a:graphicData uri="http://schemas.openxmlformats.org/drawingml/2006/table">
            <a:tbl>
              <a:tblPr firstRow="1" bandRow="1">
                <a:tableStyleId>{69CF1AB2-1976-4502-BF36-3FF5EA218861}</a:tableStyleId>
              </a:tblPr>
              <a:tblGrid>
                <a:gridCol w="677264"/>
                <a:gridCol w="3386322"/>
                <a:gridCol w="602013"/>
                <a:gridCol w="3687329"/>
              </a:tblGrid>
              <a:tr h="645169">
                <a:tc>
                  <a:txBody>
                    <a:bodyPr/>
                    <a:lstStyle/>
                    <a:p>
                      <a:pPr algn="ctr"/>
                      <a:r>
                        <a:rPr lang="zh-TW" altLang="en-US" sz="2400" b="1" dirty="0" smtClean="0">
                          <a:latin typeface="標楷體" pitchFamily="65" charset="-120"/>
                          <a:ea typeface="標楷體" pitchFamily="65" charset="-120"/>
                        </a:rPr>
                        <a:t>序</a:t>
                      </a:r>
                      <a:endParaRPr lang="zh-TW" altLang="en-US" sz="2400" b="1" dirty="0">
                        <a:latin typeface="標楷體" pitchFamily="65" charset="-120"/>
                        <a:ea typeface="標楷體" pitchFamily="65" charset="-120"/>
                      </a:endParaRPr>
                    </a:p>
                  </a:txBody>
                  <a:tcPr anchor="ctr"/>
                </a:tc>
                <a:tc>
                  <a:txBody>
                    <a:bodyPr/>
                    <a:lstStyle/>
                    <a:p>
                      <a:pPr algn="ctr"/>
                      <a:r>
                        <a:rPr lang="zh-TW" altLang="en-US" sz="2400" b="1" dirty="0" smtClean="0">
                          <a:latin typeface="標楷體" pitchFamily="65" charset="-120"/>
                          <a:ea typeface="標楷體" pitchFamily="65" charset="-120"/>
                        </a:rPr>
                        <a:t>項目</a:t>
                      </a:r>
                      <a:endParaRPr lang="zh-TW" altLang="en-US" sz="2400" b="1" dirty="0">
                        <a:latin typeface="標楷體" pitchFamily="65" charset="-120"/>
                        <a:ea typeface="標楷體" pitchFamily="65" charset="-120"/>
                      </a:endParaRPr>
                    </a:p>
                  </a:txBody>
                  <a:tcPr anchor="ctr"/>
                </a:tc>
                <a:tc>
                  <a:txBody>
                    <a:bodyPr/>
                    <a:lstStyle/>
                    <a:p>
                      <a:pPr algn="ctr"/>
                      <a:r>
                        <a:rPr lang="zh-TW" altLang="en-US" sz="2400" b="1" dirty="0" smtClean="0">
                          <a:latin typeface="標楷體" pitchFamily="65" charset="-120"/>
                          <a:ea typeface="標楷體" pitchFamily="65" charset="-120"/>
                        </a:rPr>
                        <a:t>序</a:t>
                      </a:r>
                      <a:endParaRPr lang="zh-TW" altLang="en-US" sz="2400" b="1" dirty="0">
                        <a:latin typeface="標楷體" pitchFamily="65" charset="-120"/>
                        <a:ea typeface="標楷體" pitchFamily="65" charset="-120"/>
                      </a:endParaRPr>
                    </a:p>
                  </a:txBody>
                  <a:tcPr anchor="ctr"/>
                </a:tc>
                <a:tc>
                  <a:txBody>
                    <a:bodyPr/>
                    <a:lstStyle/>
                    <a:p>
                      <a:pPr algn="ctr"/>
                      <a:r>
                        <a:rPr lang="zh-TW" altLang="en-US" sz="2400" b="1" dirty="0" smtClean="0">
                          <a:latin typeface="標楷體" pitchFamily="65" charset="-120"/>
                          <a:ea typeface="標楷體" pitchFamily="65" charset="-120"/>
                        </a:rPr>
                        <a:t>項目</a:t>
                      </a:r>
                      <a:endParaRPr lang="zh-TW" altLang="en-US" sz="2400" b="1" dirty="0">
                        <a:latin typeface="標楷體" pitchFamily="65" charset="-120"/>
                        <a:ea typeface="標楷體" pitchFamily="65" charset="-120"/>
                      </a:endParaRPr>
                    </a:p>
                  </a:txBody>
                  <a:tcPr anchor="ctr"/>
                </a:tc>
              </a:tr>
              <a:tr h="1221212">
                <a:tc>
                  <a:txBody>
                    <a:bodyPr/>
                    <a:lstStyle/>
                    <a:p>
                      <a:pPr algn="ctr"/>
                      <a:r>
                        <a:rPr lang="en-US" altLang="zh-TW" sz="2400" b="1" dirty="0" smtClean="0">
                          <a:latin typeface="標楷體" pitchFamily="65" charset="-120"/>
                          <a:ea typeface="標楷體" pitchFamily="65" charset="-120"/>
                        </a:rPr>
                        <a:t>7</a:t>
                      </a:r>
                      <a:endParaRPr lang="zh-TW" altLang="en-US" sz="2400" b="1" dirty="0">
                        <a:latin typeface="標楷體" pitchFamily="65" charset="-120"/>
                        <a:ea typeface="標楷體" pitchFamily="65" charset="-120"/>
                      </a:endParaRPr>
                    </a:p>
                  </a:txBody>
                  <a:tcPr anchor="ctr"/>
                </a:tc>
                <a:tc>
                  <a:txBody>
                    <a:bodyPr/>
                    <a:lstStyle/>
                    <a:p>
                      <a:pPr algn="ctr"/>
                      <a:r>
                        <a:rPr lang="zh-TW" altLang="en-US" sz="2400" b="1" dirty="0" smtClean="0">
                          <a:solidFill>
                            <a:srgbClr val="FF0000"/>
                          </a:solidFill>
                          <a:latin typeface="標楷體" pitchFamily="65" charset="-120"/>
                          <a:ea typeface="標楷體" pitchFamily="65" charset="-120"/>
                        </a:rPr>
                        <a:t>廢棄物資源回收、貯存場及其附屬設施</a:t>
                      </a:r>
                      <a:endParaRPr lang="zh-TW" altLang="en-US" sz="2400" b="1" dirty="0">
                        <a:solidFill>
                          <a:srgbClr val="FF0000"/>
                        </a:solidFill>
                        <a:latin typeface="標楷體" pitchFamily="65" charset="-120"/>
                        <a:ea typeface="標楷體" pitchFamily="65" charset="-120"/>
                      </a:endParaRPr>
                    </a:p>
                  </a:txBody>
                  <a:tcPr anchor="ctr"/>
                </a:tc>
                <a:tc>
                  <a:txBody>
                    <a:bodyPr/>
                    <a:lstStyle/>
                    <a:p>
                      <a:pPr algn="ctr"/>
                      <a:r>
                        <a:rPr lang="en-US" altLang="zh-TW" sz="2400" b="1" dirty="0" smtClean="0">
                          <a:latin typeface="標楷體" pitchFamily="65" charset="-120"/>
                          <a:ea typeface="標楷體" pitchFamily="65" charset="-120"/>
                        </a:rPr>
                        <a:t>10</a:t>
                      </a:r>
                      <a:endParaRPr lang="zh-TW" altLang="en-US" sz="2400" b="1" dirty="0">
                        <a:latin typeface="標楷體" pitchFamily="65" charset="-120"/>
                        <a:ea typeface="標楷體" pitchFamily="65" charset="-120"/>
                      </a:endParaRPr>
                    </a:p>
                  </a:txBody>
                  <a:tcPr anchor="ctr"/>
                </a:tc>
                <a:tc>
                  <a:txBody>
                    <a:bodyPr/>
                    <a:lstStyle/>
                    <a:p>
                      <a:pPr algn="ctr"/>
                      <a:r>
                        <a:rPr lang="zh-TW" altLang="en-US" sz="2400" b="1" dirty="0" smtClean="0">
                          <a:latin typeface="標楷體" pitchFamily="65" charset="-120"/>
                          <a:ea typeface="標楷體" pitchFamily="65" charset="-120"/>
                        </a:rPr>
                        <a:t>為保護區內地形、地物所為之工程</a:t>
                      </a:r>
                      <a:endParaRPr lang="zh-TW" altLang="en-US" sz="2400" b="1" dirty="0">
                        <a:latin typeface="標楷體" pitchFamily="65" charset="-120"/>
                        <a:ea typeface="標楷體" pitchFamily="65" charset="-120"/>
                      </a:endParaRPr>
                    </a:p>
                  </a:txBody>
                  <a:tcPr anchor="ctr"/>
                </a:tc>
              </a:tr>
              <a:tr h="1521507">
                <a:tc>
                  <a:txBody>
                    <a:bodyPr/>
                    <a:lstStyle/>
                    <a:p>
                      <a:pPr algn="ctr"/>
                      <a:r>
                        <a:rPr lang="en-US" altLang="zh-TW" sz="2400" b="1" dirty="0" smtClean="0">
                          <a:latin typeface="標楷體" pitchFamily="65" charset="-120"/>
                          <a:ea typeface="標楷體" pitchFamily="65" charset="-120"/>
                        </a:rPr>
                        <a:t>8</a:t>
                      </a:r>
                      <a:endParaRPr lang="zh-TW" altLang="en-US" sz="2400" b="1" dirty="0">
                        <a:latin typeface="標楷體" pitchFamily="65" charset="-120"/>
                        <a:ea typeface="標楷體" pitchFamily="65" charset="-120"/>
                      </a:endParaRPr>
                    </a:p>
                  </a:txBody>
                  <a:tcPr anchor="ctr"/>
                </a:tc>
                <a:tc>
                  <a:txBody>
                    <a:bodyPr/>
                    <a:lstStyle/>
                    <a:p>
                      <a:pPr algn="ctr"/>
                      <a:r>
                        <a:rPr lang="zh-TW" altLang="en-US" sz="2400" b="1" dirty="0" smtClean="0">
                          <a:latin typeface="標楷體" pitchFamily="65" charset="-120"/>
                          <a:ea typeface="標楷體" pitchFamily="65" charset="-120"/>
                        </a:rPr>
                        <a:t>水質淨化處理設施及其附屬設施</a:t>
                      </a:r>
                      <a:endParaRPr lang="zh-TW" altLang="en-US" sz="2400" b="1" dirty="0">
                        <a:latin typeface="標楷體" pitchFamily="65" charset="-120"/>
                        <a:ea typeface="標楷體" pitchFamily="65" charset="-120"/>
                      </a:endParaRPr>
                    </a:p>
                  </a:txBody>
                  <a:tcPr anchor="ctr"/>
                </a:tc>
                <a:tc>
                  <a:txBody>
                    <a:bodyPr/>
                    <a:lstStyle/>
                    <a:p>
                      <a:pPr algn="ctr"/>
                      <a:r>
                        <a:rPr lang="en-US" altLang="zh-TW" sz="2400" b="1" dirty="0" smtClean="0">
                          <a:latin typeface="標楷體" pitchFamily="65" charset="-120"/>
                          <a:ea typeface="標楷體" pitchFamily="65" charset="-120"/>
                        </a:rPr>
                        <a:t>11</a:t>
                      </a:r>
                      <a:endParaRPr lang="zh-TW" altLang="en-US" sz="2400" b="1" dirty="0">
                        <a:latin typeface="標楷體" pitchFamily="65" charset="-120"/>
                        <a:ea typeface="標楷體" pitchFamily="65" charset="-120"/>
                      </a:endParaRPr>
                    </a:p>
                  </a:txBody>
                  <a:tcPr anchor="ctr"/>
                </a:tc>
                <a:tc>
                  <a:txBody>
                    <a:bodyPr/>
                    <a:lstStyle/>
                    <a:p>
                      <a:pPr algn="ctr"/>
                      <a:r>
                        <a:rPr lang="zh-TW" altLang="en-US" sz="2400" b="1" dirty="0" smtClean="0">
                          <a:solidFill>
                            <a:srgbClr val="FF0000"/>
                          </a:solidFill>
                          <a:latin typeface="標楷體" pitchFamily="65" charset="-120"/>
                          <a:ea typeface="標楷體" pitchFamily="65" charset="-120"/>
                        </a:rPr>
                        <a:t>汽車運輸業所需之停車場、客、貨運站及其必需之附屬設施</a:t>
                      </a:r>
                      <a:endParaRPr lang="zh-TW" altLang="en-US" sz="2400" b="1" dirty="0">
                        <a:solidFill>
                          <a:srgbClr val="FF0000"/>
                        </a:solidFill>
                        <a:latin typeface="標楷體" pitchFamily="65" charset="-120"/>
                        <a:ea typeface="標楷體" pitchFamily="65" charset="-120"/>
                      </a:endParaRPr>
                    </a:p>
                  </a:txBody>
                  <a:tcPr anchor="ctr"/>
                </a:tc>
              </a:tr>
              <a:tr h="1221212">
                <a:tc>
                  <a:txBody>
                    <a:bodyPr/>
                    <a:lstStyle/>
                    <a:p>
                      <a:pPr algn="ctr"/>
                      <a:r>
                        <a:rPr lang="en-US" altLang="zh-TW" sz="2400" b="1" dirty="0" smtClean="0">
                          <a:latin typeface="標楷體" pitchFamily="65" charset="-120"/>
                          <a:ea typeface="標楷體" pitchFamily="65" charset="-120"/>
                        </a:rPr>
                        <a:t>9</a:t>
                      </a:r>
                      <a:endParaRPr lang="zh-TW" altLang="en-US" sz="2400" b="1" dirty="0">
                        <a:latin typeface="標楷體" pitchFamily="65" charset="-120"/>
                        <a:ea typeface="標楷體" pitchFamily="65" charset="-120"/>
                      </a:endParaRPr>
                    </a:p>
                  </a:txBody>
                  <a:tcPr anchor="ctr"/>
                </a:tc>
                <a:tc>
                  <a:txBody>
                    <a:bodyPr/>
                    <a:lstStyle/>
                    <a:p>
                      <a:pPr algn="ctr"/>
                      <a:r>
                        <a:rPr lang="zh-TW" altLang="en-US" sz="2400" b="1" dirty="0" smtClean="0"/>
                        <a:t>造林及水土保持設施</a:t>
                      </a:r>
                      <a:endParaRPr lang="zh-TW" altLang="en-US" sz="2400" b="1" dirty="0">
                        <a:latin typeface="標楷體" pitchFamily="65" charset="-120"/>
                        <a:ea typeface="標楷體" pitchFamily="65" charset="-120"/>
                      </a:endParaRPr>
                    </a:p>
                  </a:txBody>
                  <a:tcPr anchor="ctr"/>
                </a:tc>
                <a:tc>
                  <a:txBody>
                    <a:bodyPr/>
                    <a:lstStyle/>
                    <a:p>
                      <a:pPr algn="ctr"/>
                      <a:r>
                        <a:rPr lang="en-US" altLang="zh-TW" sz="2400" b="1" dirty="0" smtClean="0">
                          <a:latin typeface="標楷體" pitchFamily="65" charset="-120"/>
                          <a:ea typeface="標楷體" pitchFamily="65" charset="-120"/>
                        </a:rPr>
                        <a:t>12</a:t>
                      </a:r>
                      <a:endParaRPr lang="zh-TW" altLang="en-US" sz="2400" b="1" dirty="0">
                        <a:latin typeface="標楷體" pitchFamily="65" charset="-120"/>
                        <a:ea typeface="標楷體"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latin typeface="標楷體" pitchFamily="65" charset="-120"/>
                          <a:ea typeface="標楷體" pitchFamily="65" charset="-120"/>
                        </a:rPr>
                        <a:t>危險物品及高壓氣體儲藏、分裝等</a:t>
                      </a:r>
                    </a:p>
                  </a:txBody>
                  <a:tcPr anchor="ctr"/>
                </a:tc>
              </a:tr>
            </a:tbl>
          </a:graphicData>
        </a:graphic>
      </p:graphicFrame>
      <p:sp>
        <p:nvSpPr>
          <p:cNvPr id="5" name="投影片編號版面配置區 4"/>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44</a:t>
            </a:fld>
            <a:endParaRPr lang="zh-TW" altLang="en-US">
              <a:solidFill>
                <a:srgbClr val="04617B">
                  <a:shade val="90000"/>
                </a:srgbClr>
              </a:solidFill>
            </a:endParaRPr>
          </a:p>
        </p:txBody>
      </p:sp>
    </p:spTree>
    <p:extLst>
      <p:ext uri="{BB962C8B-B14F-4D97-AF65-F5344CB8AC3E}">
        <p14:creationId xmlns:p14="http://schemas.microsoft.com/office/powerpoint/2010/main" val="35963550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692696"/>
            <a:ext cx="8424936" cy="5832648"/>
          </a:xfrm>
        </p:spPr>
        <p:txBody>
          <a:bodyPr>
            <a:noAutofit/>
          </a:bodyPr>
          <a:lstStyle/>
          <a:p>
            <a:pPr marL="0" indent="0">
              <a:buNone/>
            </a:pPr>
            <a:r>
              <a:rPr lang="zh-TW" altLang="en-US" sz="3200" b="1" dirty="0" smtClean="0">
                <a:latin typeface="標楷體" pitchFamily="65" charset="-120"/>
                <a:ea typeface="標楷體" pitchFamily="65" charset="-120"/>
              </a:rPr>
              <a:t>依據</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都市計劃法台灣省施行細則第</a:t>
            </a:r>
            <a:r>
              <a:rPr lang="en-US" altLang="zh-TW" sz="3200" b="1" dirty="0" smtClean="0">
                <a:latin typeface="標楷體" pitchFamily="65" charset="-120"/>
                <a:ea typeface="標楷體" pitchFamily="65" charset="-120"/>
              </a:rPr>
              <a:t>27</a:t>
            </a:r>
            <a:r>
              <a:rPr lang="zh-TW" altLang="en-US" sz="3200" b="1" dirty="0" smtClean="0">
                <a:latin typeface="標楷體" pitchFamily="65" charset="-120"/>
                <a:ea typeface="標楷體" pitchFamily="65" charset="-120"/>
              </a:rPr>
              <a:t>條</a:t>
            </a:r>
            <a:endParaRPr lang="en-US" altLang="zh-TW" sz="3200" b="1" dirty="0" smtClean="0">
              <a:latin typeface="標楷體" pitchFamily="65" charset="-120"/>
              <a:ea typeface="標楷體" pitchFamily="65" charset="-120"/>
            </a:endParaRPr>
          </a:p>
          <a:p>
            <a:pPr marL="0" indent="0">
              <a:buNone/>
            </a:pPr>
            <a:endParaRPr lang="en-US" altLang="zh-TW" sz="3200" b="1" dirty="0">
              <a:latin typeface="標楷體" pitchFamily="65" charset="-120"/>
              <a:ea typeface="標楷體" pitchFamily="65" charset="-120"/>
            </a:endParaRPr>
          </a:p>
          <a:p>
            <a:pPr marL="0" indent="0">
              <a:buNone/>
            </a:pPr>
            <a:endParaRPr lang="en-US" altLang="zh-TW" sz="3200" b="1" dirty="0" smtClean="0">
              <a:latin typeface="標楷體" pitchFamily="65" charset="-120"/>
              <a:ea typeface="標楷體" pitchFamily="65" charset="-120"/>
            </a:endParaRPr>
          </a:p>
          <a:p>
            <a:pPr marL="0" indent="0">
              <a:buNone/>
            </a:pPr>
            <a:endParaRPr lang="en-US" altLang="zh-TW" sz="3200" b="1" dirty="0">
              <a:latin typeface="標楷體" pitchFamily="65" charset="-120"/>
              <a:ea typeface="標楷體" pitchFamily="65" charset="-120"/>
            </a:endParaRPr>
          </a:p>
          <a:p>
            <a:pPr marL="0" indent="0">
              <a:buNone/>
            </a:pPr>
            <a:endParaRPr lang="en-US" altLang="zh-TW" sz="3200" b="1" dirty="0" smtClean="0">
              <a:latin typeface="標楷體" pitchFamily="65" charset="-120"/>
              <a:ea typeface="標楷體" pitchFamily="65" charset="-120"/>
            </a:endParaRPr>
          </a:p>
          <a:p>
            <a:pPr marL="0" indent="0">
              <a:buNone/>
            </a:pPr>
            <a:endParaRPr lang="en-US" altLang="zh-TW" sz="3200" b="1" dirty="0">
              <a:latin typeface="標楷體" pitchFamily="65" charset="-120"/>
              <a:ea typeface="標楷體" pitchFamily="65" charset="-120"/>
            </a:endParaRPr>
          </a:p>
          <a:p>
            <a:pPr marL="0" indent="0">
              <a:buNone/>
            </a:pPr>
            <a:endParaRPr lang="en-US" altLang="zh-TW" sz="3200" b="1" dirty="0" smtClean="0">
              <a:latin typeface="標楷體" pitchFamily="65" charset="-120"/>
              <a:ea typeface="標楷體" pitchFamily="65" charset="-120"/>
            </a:endParaRPr>
          </a:p>
          <a:p>
            <a:pPr marL="0" indent="0">
              <a:buNone/>
            </a:pPr>
            <a:r>
              <a:rPr lang="zh-TW" altLang="en-US" sz="3200" b="1" dirty="0" smtClean="0">
                <a:latin typeface="標楷體" pitchFamily="65" charset="-120"/>
                <a:ea typeface="標楷體" pitchFamily="65" charset="-120"/>
                <a:hlinkClick r:id="rId3" action="ppaction://hlinkfile"/>
              </a:rPr>
              <a:t>例</a:t>
            </a:r>
            <a:r>
              <a:rPr lang="en-US" altLang="zh-TW" sz="3200" b="1" dirty="0" smtClean="0">
                <a:latin typeface="標楷體" pitchFamily="65" charset="-120"/>
                <a:ea typeface="標楷體" pitchFamily="65" charset="-120"/>
                <a:hlinkClick r:id="rId3" action="ppaction://hlinkfile"/>
              </a:rPr>
              <a:t>4-3</a:t>
            </a:r>
            <a:endParaRPr lang="en-US" altLang="zh-TW" sz="3200" b="1" dirty="0" smtClean="0">
              <a:latin typeface="標楷體" pitchFamily="65" charset="-120"/>
              <a:ea typeface="標楷體" pitchFamily="65" charset="-120"/>
            </a:endParaRPr>
          </a:p>
          <a:p>
            <a:pPr marL="0" indent="0">
              <a:buNone/>
            </a:pPr>
            <a:endParaRPr lang="en-US" altLang="zh-TW" sz="3200" b="1" dirty="0" smtClean="0">
              <a:latin typeface="標楷體" pitchFamily="65" charset="-120"/>
              <a:ea typeface="標楷體"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4265483364"/>
              </p:ext>
            </p:extLst>
          </p:nvPr>
        </p:nvGraphicFramePr>
        <p:xfrm>
          <a:off x="395536" y="1412775"/>
          <a:ext cx="8352928" cy="4536505"/>
        </p:xfrm>
        <a:graphic>
          <a:graphicData uri="http://schemas.openxmlformats.org/drawingml/2006/table">
            <a:tbl>
              <a:tblPr firstRow="1" bandRow="1">
                <a:tableStyleId>{69CF1AB2-1976-4502-BF36-3FF5EA218861}</a:tableStyleId>
              </a:tblPr>
              <a:tblGrid>
                <a:gridCol w="677264"/>
                <a:gridCol w="3787232"/>
                <a:gridCol w="648072"/>
                <a:gridCol w="3240360"/>
              </a:tblGrid>
              <a:tr h="675650">
                <a:tc>
                  <a:txBody>
                    <a:bodyPr/>
                    <a:lstStyle/>
                    <a:p>
                      <a:pPr algn="ctr"/>
                      <a:r>
                        <a:rPr lang="zh-TW" altLang="en-US" sz="2400" b="1" dirty="0" smtClean="0">
                          <a:latin typeface="標楷體" pitchFamily="65" charset="-120"/>
                          <a:ea typeface="標楷體" pitchFamily="65" charset="-120"/>
                        </a:rPr>
                        <a:t>序</a:t>
                      </a:r>
                      <a:endParaRPr lang="zh-TW" altLang="en-US" sz="2400" b="1" dirty="0">
                        <a:latin typeface="標楷體" pitchFamily="65" charset="-120"/>
                        <a:ea typeface="標楷體" pitchFamily="65" charset="-120"/>
                      </a:endParaRPr>
                    </a:p>
                  </a:txBody>
                  <a:tcPr anchor="ctr"/>
                </a:tc>
                <a:tc>
                  <a:txBody>
                    <a:bodyPr/>
                    <a:lstStyle/>
                    <a:p>
                      <a:pPr algn="ctr"/>
                      <a:r>
                        <a:rPr lang="zh-TW" altLang="en-US" sz="2400" b="1" dirty="0" smtClean="0">
                          <a:latin typeface="標楷體" pitchFamily="65" charset="-120"/>
                          <a:ea typeface="標楷體" pitchFamily="65" charset="-120"/>
                        </a:rPr>
                        <a:t>項目</a:t>
                      </a:r>
                      <a:endParaRPr lang="zh-TW" altLang="en-US" sz="2400" b="1" dirty="0">
                        <a:latin typeface="標楷體" pitchFamily="65" charset="-120"/>
                        <a:ea typeface="標楷體" pitchFamily="65" charset="-120"/>
                      </a:endParaRPr>
                    </a:p>
                  </a:txBody>
                  <a:tcPr anchor="ctr"/>
                </a:tc>
                <a:tc>
                  <a:txBody>
                    <a:bodyPr/>
                    <a:lstStyle/>
                    <a:p>
                      <a:pPr algn="ctr"/>
                      <a:r>
                        <a:rPr lang="zh-TW" altLang="en-US" sz="2400" b="1" dirty="0" smtClean="0">
                          <a:latin typeface="標楷體" pitchFamily="65" charset="-120"/>
                          <a:ea typeface="標楷體" pitchFamily="65" charset="-120"/>
                        </a:rPr>
                        <a:t>序</a:t>
                      </a:r>
                      <a:endParaRPr lang="zh-TW" altLang="en-US" sz="2400" b="1" dirty="0">
                        <a:latin typeface="標楷體" pitchFamily="65" charset="-120"/>
                        <a:ea typeface="標楷體" pitchFamily="65" charset="-120"/>
                      </a:endParaRPr>
                    </a:p>
                  </a:txBody>
                  <a:tcPr anchor="ctr"/>
                </a:tc>
                <a:tc>
                  <a:txBody>
                    <a:bodyPr/>
                    <a:lstStyle/>
                    <a:p>
                      <a:pPr algn="ctr"/>
                      <a:r>
                        <a:rPr lang="zh-TW" altLang="en-US" sz="2400" b="1" dirty="0" smtClean="0">
                          <a:latin typeface="標楷體" pitchFamily="65" charset="-120"/>
                          <a:ea typeface="標楷體" pitchFamily="65" charset="-120"/>
                        </a:rPr>
                        <a:t>項目</a:t>
                      </a:r>
                      <a:endParaRPr lang="zh-TW" altLang="en-US" sz="2400" b="1" dirty="0">
                        <a:latin typeface="標楷體" pitchFamily="65" charset="-120"/>
                        <a:ea typeface="標楷體" pitchFamily="65" charset="-120"/>
                      </a:endParaRPr>
                    </a:p>
                  </a:txBody>
                  <a:tcPr anchor="ctr"/>
                </a:tc>
              </a:tr>
              <a:tr h="1593391">
                <a:tc>
                  <a:txBody>
                    <a:bodyPr/>
                    <a:lstStyle/>
                    <a:p>
                      <a:pPr algn="ctr"/>
                      <a:r>
                        <a:rPr lang="en-US" altLang="zh-TW" sz="2400" b="1" dirty="0" smtClean="0">
                          <a:latin typeface="標楷體" pitchFamily="65" charset="-120"/>
                          <a:ea typeface="標楷體" pitchFamily="65" charset="-120"/>
                        </a:rPr>
                        <a:t>13</a:t>
                      </a:r>
                      <a:endParaRPr lang="zh-TW" altLang="en-US" sz="2400" b="1" dirty="0">
                        <a:latin typeface="標楷體" pitchFamily="65" charset="-120"/>
                        <a:ea typeface="標楷體" pitchFamily="65" charset="-120"/>
                      </a:endParaRPr>
                    </a:p>
                  </a:txBody>
                  <a:tcPr anchor="ctr"/>
                </a:tc>
                <a:tc>
                  <a:txBody>
                    <a:bodyPr/>
                    <a:lstStyle/>
                    <a:p>
                      <a:pPr algn="ctr"/>
                      <a:r>
                        <a:rPr lang="zh-TW" altLang="en-US" sz="2000" b="1" dirty="0" smtClean="0">
                          <a:latin typeface="標楷體" pitchFamily="65" charset="-120"/>
                          <a:ea typeface="標楷體" pitchFamily="65" charset="-120"/>
                        </a:rPr>
                        <a:t>溫泉法施行前，已開發溫泉使用之</a:t>
                      </a:r>
                      <a:r>
                        <a:rPr lang="zh-TW" altLang="en-US" sz="2000" b="1" dirty="0" smtClean="0">
                          <a:solidFill>
                            <a:srgbClr val="FF0000"/>
                          </a:solidFill>
                          <a:latin typeface="標楷體" pitchFamily="65" charset="-120"/>
                          <a:ea typeface="標楷體" pitchFamily="65" charset="-120"/>
                        </a:rPr>
                        <a:t>溫泉井及溫泉儲槽</a:t>
                      </a:r>
                      <a:r>
                        <a:rPr lang="zh-TW" altLang="en-US" sz="2000" b="1" dirty="0" smtClean="0">
                          <a:latin typeface="標楷體" pitchFamily="65" charset="-120"/>
                          <a:ea typeface="標楷體" pitchFamily="65" charset="-120"/>
                        </a:rPr>
                        <a:t>。但土地使用面積合計不得超過十平方公尺</a:t>
                      </a:r>
                      <a:endParaRPr lang="zh-TW" altLang="en-US" sz="2000" b="1" dirty="0">
                        <a:latin typeface="標楷體" pitchFamily="65" charset="-120"/>
                        <a:ea typeface="標楷體" pitchFamily="65" charset="-120"/>
                      </a:endParaRPr>
                    </a:p>
                  </a:txBody>
                  <a:tcPr anchor="ctr"/>
                </a:tc>
                <a:tc>
                  <a:txBody>
                    <a:bodyPr/>
                    <a:lstStyle/>
                    <a:p>
                      <a:pPr algn="ctr"/>
                      <a:r>
                        <a:rPr lang="en-US" altLang="zh-TW" sz="2400" b="1" dirty="0" smtClean="0">
                          <a:latin typeface="標楷體" pitchFamily="65" charset="-120"/>
                          <a:ea typeface="標楷體" pitchFamily="65" charset="-120"/>
                        </a:rPr>
                        <a:t>16</a:t>
                      </a:r>
                      <a:endParaRPr lang="zh-TW" altLang="en-US" sz="2400" b="1" dirty="0">
                        <a:latin typeface="標楷體" pitchFamily="65" charset="-120"/>
                        <a:ea typeface="標楷體" pitchFamily="65" charset="-120"/>
                      </a:endParaRPr>
                    </a:p>
                  </a:txBody>
                  <a:tcPr anchor="ctr"/>
                </a:tc>
                <a:tc>
                  <a:txBody>
                    <a:bodyPr/>
                    <a:lstStyle/>
                    <a:p>
                      <a:pPr algn="ctr"/>
                      <a:r>
                        <a:rPr lang="zh-TW" altLang="en-US" sz="2400" b="1" dirty="0" smtClean="0">
                          <a:latin typeface="標楷體" pitchFamily="65" charset="-120"/>
                          <a:ea typeface="標楷體" pitchFamily="65" charset="-120"/>
                        </a:rPr>
                        <a:t>自然保育設施</a:t>
                      </a:r>
                      <a:endParaRPr lang="zh-TW" altLang="en-US" sz="2400" b="1" dirty="0">
                        <a:latin typeface="標楷體" pitchFamily="65" charset="-120"/>
                        <a:ea typeface="標楷體" pitchFamily="65" charset="-120"/>
                      </a:endParaRPr>
                    </a:p>
                  </a:txBody>
                  <a:tcPr anchor="ctr"/>
                </a:tc>
              </a:tr>
              <a:tr h="988556">
                <a:tc>
                  <a:txBody>
                    <a:bodyPr/>
                    <a:lstStyle/>
                    <a:p>
                      <a:pPr algn="ctr"/>
                      <a:r>
                        <a:rPr lang="en-US" altLang="zh-TW" sz="2400" b="1" dirty="0" smtClean="0">
                          <a:latin typeface="標楷體" pitchFamily="65" charset="-120"/>
                          <a:ea typeface="標楷體" pitchFamily="65" charset="-120"/>
                        </a:rPr>
                        <a:t>14</a:t>
                      </a:r>
                      <a:endParaRPr lang="zh-TW" altLang="en-US" sz="2400" b="1" dirty="0">
                        <a:latin typeface="標楷體" pitchFamily="65" charset="-120"/>
                        <a:ea typeface="標楷體" pitchFamily="65" charset="-120"/>
                      </a:endParaRPr>
                    </a:p>
                  </a:txBody>
                  <a:tcPr anchor="ctr"/>
                </a:tc>
                <a:tc>
                  <a:txBody>
                    <a:bodyPr/>
                    <a:lstStyle/>
                    <a:p>
                      <a:pPr algn="ctr"/>
                      <a:r>
                        <a:rPr lang="zh-TW" altLang="en-US" sz="3200" b="1" dirty="0" smtClean="0">
                          <a:solidFill>
                            <a:srgbClr val="FF0000"/>
                          </a:solidFill>
                          <a:latin typeface="標楷體" pitchFamily="65" charset="-120"/>
                          <a:ea typeface="標楷體" pitchFamily="65" charset="-120"/>
                        </a:rPr>
                        <a:t>休閒農業設施</a:t>
                      </a:r>
                      <a:endParaRPr lang="zh-TW" altLang="en-US" sz="3200" b="1" dirty="0">
                        <a:solidFill>
                          <a:srgbClr val="FF0000"/>
                        </a:solidFill>
                        <a:latin typeface="標楷體" pitchFamily="65" charset="-120"/>
                        <a:ea typeface="標楷體" pitchFamily="65" charset="-120"/>
                      </a:endParaRPr>
                    </a:p>
                  </a:txBody>
                  <a:tcPr anchor="ctr"/>
                </a:tc>
                <a:tc>
                  <a:txBody>
                    <a:bodyPr/>
                    <a:lstStyle/>
                    <a:p>
                      <a:pPr algn="ctr"/>
                      <a:r>
                        <a:rPr lang="en-US" altLang="zh-TW" sz="2400" b="1" dirty="0" smtClean="0">
                          <a:latin typeface="標楷體" pitchFamily="65" charset="-120"/>
                          <a:ea typeface="標楷體" pitchFamily="65" charset="-120"/>
                        </a:rPr>
                        <a:t>17</a:t>
                      </a:r>
                      <a:endParaRPr lang="zh-TW" altLang="en-US" sz="2400" b="1" dirty="0">
                        <a:latin typeface="標楷體" pitchFamily="65" charset="-120"/>
                        <a:ea typeface="標楷體" pitchFamily="65" charset="-120"/>
                      </a:endParaRPr>
                    </a:p>
                  </a:txBody>
                  <a:tcPr anchor="ctr"/>
                </a:tc>
                <a:tc>
                  <a:txBody>
                    <a:bodyPr/>
                    <a:lstStyle/>
                    <a:p>
                      <a:pPr algn="ctr"/>
                      <a:r>
                        <a:rPr lang="zh-TW" altLang="en-US" sz="4000" b="1" dirty="0" smtClean="0">
                          <a:solidFill>
                            <a:srgbClr val="FF0000"/>
                          </a:solidFill>
                          <a:latin typeface="標楷體" pitchFamily="65" charset="-120"/>
                          <a:ea typeface="標楷體" pitchFamily="65" charset="-120"/>
                        </a:rPr>
                        <a:t>綠能設施</a:t>
                      </a:r>
                      <a:endParaRPr lang="zh-TW" altLang="en-US" sz="4000" b="1" dirty="0">
                        <a:solidFill>
                          <a:srgbClr val="FF0000"/>
                        </a:solidFill>
                        <a:latin typeface="標楷體" pitchFamily="65" charset="-120"/>
                        <a:ea typeface="標楷體" pitchFamily="65" charset="-120"/>
                      </a:endParaRPr>
                    </a:p>
                  </a:txBody>
                  <a:tcPr anchor="ctr"/>
                </a:tc>
              </a:tr>
              <a:tr h="1278908">
                <a:tc>
                  <a:txBody>
                    <a:bodyPr/>
                    <a:lstStyle/>
                    <a:p>
                      <a:pPr algn="ctr"/>
                      <a:r>
                        <a:rPr lang="en-US" altLang="zh-TW" sz="2400" b="1" dirty="0" smtClean="0">
                          <a:latin typeface="標楷體" pitchFamily="65" charset="-120"/>
                          <a:ea typeface="標楷體" pitchFamily="65" charset="-120"/>
                        </a:rPr>
                        <a:t>15</a:t>
                      </a:r>
                      <a:endParaRPr lang="zh-TW" altLang="en-US" sz="2400" b="1" dirty="0">
                        <a:latin typeface="標楷體" pitchFamily="65" charset="-120"/>
                        <a:ea typeface="標楷體" pitchFamily="65" charset="-120"/>
                      </a:endParaRPr>
                    </a:p>
                  </a:txBody>
                  <a:tcPr anchor="ctr"/>
                </a:tc>
                <a:tc>
                  <a:txBody>
                    <a:bodyPr/>
                    <a:lstStyle/>
                    <a:p>
                      <a:pPr algn="ctr"/>
                      <a:r>
                        <a:rPr lang="zh-TW" altLang="en-US" sz="2400" b="1" dirty="0" smtClean="0">
                          <a:latin typeface="標楷體" pitchFamily="65" charset="-120"/>
                          <a:ea typeface="標楷體" pitchFamily="65" charset="-120"/>
                        </a:rPr>
                        <a:t>農村再生相關公共設施</a:t>
                      </a:r>
                      <a:endParaRPr lang="zh-TW" altLang="en-US" sz="2400" b="1" dirty="0">
                        <a:latin typeface="標楷體" pitchFamily="65" charset="-120"/>
                        <a:ea typeface="標楷體" pitchFamily="65" charset="-120"/>
                      </a:endParaRPr>
                    </a:p>
                  </a:txBody>
                  <a:tcPr anchor="ctr"/>
                </a:tc>
                <a:tc>
                  <a:txBody>
                    <a:bodyPr/>
                    <a:lstStyle/>
                    <a:p>
                      <a:pPr algn="ctr"/>
                      <a:endParaRPr lang="zh-TW" altLang="en-US" sz="2400" b="1" dirty="0">
                        <a:latin typeface="標楷體" pitchFamily="65" charset="-120"/>
                        <a:ea typeface="標楷體"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400" b="1" dirty="0" smtClean="0">
                        <a:latin typeface="標楷體" pitchFamily="65" charset="-120"/>
                        <a:ea typeface="標楷體" pitchFamily="65" charset="-120"/>
                      </a:endParaRPr>
                    </a:p>
                  </a:txBody>
                  <a:tcPr anchor="ctr"/>
                </a:tc>
              </a:tr>
            </a:tbl>
          </a:graphicData>
        </a:graphic>
      </p:graphicFrame>
      <p:sp>
        <p:nvSpPr>
          <p:cNvPr id="5" name="投影片編號版面配置區 4"/>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45</a:t>
            </a:fld>
            <a:endParaRPr lang="zh-TW" altLang="en-US">
              <a:solidFill>
                <a:srgbClr val="04617B">
                  <a:shade val="90000"/>
                </a:srgbClr>
              </a:solidFill>
            </a:endParaRPr>
          </a:p>
        </p:txBody>
      </p:sp>
    </p:spTree>
    <p:extLst>
      <p:ext uri="{BB962C8B-B14F-4D97-AF65-F5344CB8AC3E}">
        <p14:creationId xmlns:p14="http://schemas.microsoft.com/office/powerpoint/2010/main" val="39550418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76672"/>
            <a:ext cx="8496944" cy="1143000"/>
          </a:xfrm>
        </p:spPr>
        <p:txBody>
          <a:bodyPr>
            <a:normAutofit/>
          </a:bodyPr>
          <a:lstStyle/>
          <a:p>
            <a:r>
              <a:rPr lang="zh-TW" altLang="en-US" b="1" dirty="0" smtClean="0">
                <a:solidFill>
                  <a:schemeClr val="tx1"/>
                </a:solidFill>
                <a:latin typeface="標楷體" pitchFamily="65" charset="-120"/>
                <a:ea typeface="標楷體" pitchFamily="65" charset="-120"/>
              </a:rPr>
              <a:t>十、</a:t>
            </a:r>
            <a:r>
              <a:rPr lang="zh-TW" altLang="en-US" b="1" dirty="0" smtClean="0">
                <a:solidFill>
                  <a:srgbClr val="FF0000"/>
                </a:solidFill>
                <a:latin typeface="標楷體" pitchFamily="65" charset="-120"/>
                <a:ea typeface="標楷體" pitchFamily="65" charset="-120"/>
              </a:rPr>
              <a:t>非都市</a:t>
            </a:r>
            <a:r>
              <a:rPr lang="zh-TW" altLang="en-US" b="1" dirty="0" smtClean="0">
                <a:solidFill>
                  <a:schemeClr val="tx1"/>
                </a:solidFill>
                <a:latin typeface="標楷體" pitchFamily="65" charset="-120"/>
                <a:ea typeface="標楷體" pitchFamily="65" charset="-120"/>
              </a:rPr>
              <a:t>農地變更使用商機</a:t>
            </a:r>
            <a:endParaRPr lang="zh-TW" altLang="en-US"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323528" y="1772816"/>
            <a:ext cx="8424936" cy="4389120"/>
          </a:xfrm>
        </p:spPr>
        <p:txBody>
          <a:bodyPr>
            <a:noAutofit/>
          </a:bodyPr>
          <a:lstStyle/>
          <a:p>
            <a:pPr marL="0" indent="0">
              <a:buNone/>
            </a:pPr>
            <a:r>
              <a:rPr lang="zh-TW" altLang="en-US" sz="3200" b="1" dirty="0" smtClean="0">
                <a:latin typeface="標楷體" pitchFamily="65" charset="-120"/>
                <a:ea typeface="標楷體" pitchFamily="65" charset="-120"/>
              </a:rPr>
              <a:t>參考</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非都市土地</a:t>
            </a:r>
            <a:r>
              <a:rPr lang="zh-TW" altLang="en-US" sz="3200" b="1" dirty="0" smtClean="0">
                <a:solidFill>
                  <a:srgbClr val="FF0000"/>
                </a:solidFill>
                <a:latin typeface="標楷體" pitchFamily="65" charset="-120"/>
                <a:ea typeface="標楷體" pitchFamily="65" charset="-120"/>
              </a:rPr>
              <a:t>變更編定執行要點第</a:t>
            </a:r>
            <a:r>
              <a:rPr lang="en-US" altLang="zh-TW" sz="3200" b="1" dirty="0" smtClean="0">
                <a:solidFill>
                  <a:srgbClr val="FF0000"/>
                </a:solidFill>
                <a:latin typeface="標楷體" pitchFamily="65" charset="-120"/>
                <a:ea typeface="標楷體" pitchFamily="65" charset="-120"/>
              </a:rPr>
              <a:t>8</a:t>
            </a:r>
            <a:r>
              <a:rPr lang="zh-TW" altLang="en-US" sz="3200" b="1" dirty="0" smtClean="0">
                <a:solidFill>
                  <a:srgbClr val="FF0000"/>
                </a:solidFill>
                <a:latin typeface="標楷體" pitchFamily="65" charset="-120"/>
                <a:ea typeface="標楷體" pitchFamily="65" charset="-120"/>
              </a:rPr>
              <a:t>點</a:t>
            </a:r>
            <a:endParaRPr lang="en-US" altLang="zh-TW" sz="3200" b="1" dirty="0" smtClean="0">
              <a:solidFill>
                <a:srgbClr val="FF0000"/>
              </a:solidFill>
              <a:latin typeface="標楷體" pitchFamily="65" charset="-120"/>
              <a:ea typeface="標楷體" pitchFamily="65" charset="-120"/>
            </a:endParaRPr>
          </a:p>
          <a:p>
            <a:pPr marL="0" indent="0">
              <a:buNone/>
            </a:pPr>
            <a:r>
              <a:rPr lang="zh-TW" altLang="en-US" sz="3200" b="1" dirty="0" smtClean="0">
                <a:latin typeface="標楷體" pitchFamily="65" charset="-120"/>
                <a:ea typeface="標楷體" pitchFamily="65" charset="-120"/>
              </a:rPr>
              <a:t>部分條文</a:t>
            </a:r>
            <a:r>
              <a:rPr lang="en-US" altLang="zh-TW" sz="3200" b="1" dirty="0" smtClean="0">
                <a:latin typeface="標楷體" pitchFamily="65" charset="-120"/>
                <a:ea typeface="標楷體" pitchFamily="65" charset="-120"/>
              </a:rPr>
              <a:t>:</a:t>
            </a:r>
          </a:p>
          <a:p>
            <a:pPr marL="0" indent="0">
              <a:buNone/>
            </a:pPr>
            <a:r>
              <a:rPr lang="zh-TW" altLang="en-US" sz="2800" b="1" dirty="0" smtClean="0">
                <a:latin typeface="標楷體" pitchFamily="65" charset="-120"/>
                <a:ea typeface="標楷體" pitchFamily="65" charset="-120"/>
              </a:rPr>
              <a:t>申請</a:t>
            </a:r>
            <a:r>
              <a:rPr lang="zh-TW" altLang="en-US" sz="2800" b="1" dirty="0">
                <a:latin typeface="標楷體" pitchFamily="65" charset="-120"/>
                <a:ea typeface="標楷體" pitchFamily="65" charset="-120"/>
              </a:rPr>
              <a:t>變更編定為</a:t>
            </a:r>
            <a:r>
              <a:rPr lang="zh-TW" altLang="en-US" sz="2800" b="1" dirty="0">
                <a:solidFill>
                  <a:srgbClr val="FF0000"/>
                </a:solidFill>
                <a:latin typeface="標楷體" pitchFamily="65" charset="-120"/>
                <a:ea typeface="標楷體" pitchFamily="65" charset="-120"/>
              </a:rPr>
              <a:t>特定目的事業用地</a:t>
            </a:r>
            <a:r>
              <a:rPr lang="zh-TW" altLang="en-US" sz="2800" b="1" dirty="0">
                <a:latin typeface="標楷體" pitchFamily="65" charset="-120"/>
                <a:ea typeface="標楷體" pitchFamily="65" charset="-120"/>
              </a:rPr>
              <a:t>，以各該使用區無其他適當使用地可變更編定者為限，且以政府機關或公營事業機構興辦者為主。但</a:t>
            </a:r>
            <a:r>
              <a:rPr lang="zh-TW" altLang="en-US" sz="2800" b="1" dirty="0">
                <a:solidFill>
                  <a:srgbClr val="FF0000"/>
                </a:solidFill>
                <a:latin typeface="標楷體" pitchFamily="65" charset="-120"/>
                <a:ea typeface="標楷體" pitchFamily="65" charset="-120"/>
              </a:rPr>
              <a:t>有下列情形之一</a:t>
            </a:r>
            <a:r>
              <a:rPr lang="zh-TW" altLang="en-US" sz="2800" b="1" dirty="0">
                <a:latin typeface="標楷體" pitchFamily="65" charset="-120"/>
                <a:ea typeface="標楷體" pitchFamily="65" charset="-120"/>
              </a:rPr>
              <a:t>，經直轄市或縣（市）</a:t>
            </a:r>
            <a:r>
              <a:rPr lang="zh-TW" altLang="en-US" sz="2800" b="1" dirty="0">
                <a:solidFill>
                  <a:srgbClr val="FF0000"/>
                </a:solidFill>
                <a:latin typeface="標楷體" pitchFamily="65" charset="-120"/>
                <a:ea typeface="標楷體" pitchFamily="65" charset="-120"/>
              </a:rPr>
              <a:t>目的事業主管機關</a:t>
            </a:r>
            <a:r>
              <a:rPr lang="zh-TW" altLang="en-US" sz="2800" b="1" dirty="0">
                <a:latin typeface="標楷體" pitchFamily="65" charset="-120"/>
                <a:ea typeface="標楷體" pitchFamily="65" charset="-120"/>
              </a:rPr>
              <a:t>依本規則第三十條規定</a:t>
            </a:r>
            <a:r>
              <a:rPr lang="zh-TW" altLang="en-US" sz="2800" b="1" dirty="0">
                <a:solidFill>
                  <a:srgbClr val="FF0000"/>
                </a:solidFill>
                <a:latin typeface="標楷體" pitchFamily="65" charset="-120"/>
                <a:ea typeface="標楷體" pitchFamily="65" charset="-120"/>
              </a:rPr>
              <a:t>徵得</a:t>
            </a:r>
            <a:r>
              <a:rPr lang="zh-TW" altLang="en-US" sz="4000" b="1" dirty="0">
                <a:solidFill>
                  <a:srgbClr val="FF0000"/>
                </a:solidFill>
                <a:latin typeface="標楷體" pitchFamily="65" charset="-120"/>
                <a:ea typeface="標楷體" pitchFamily="65" charset="-120"/>
              </a:rPr>
              <a:t>變更前</a:t>
            </a:r>
            <a:r>
              <a:rPr lang="zh-TW" altLang="en-US" sz="2800" b="1" dirty="0">
                <a:solidFill>
                  <a:srgbClr val="FF0000"/>
                </a:solidFill>
                <a:latin typeface="標楷體" pitchFamily="65" charset="-120"/>
                <a:ea typeface="標楷體" pitchFamily="65" charset="-120"/>
              </a:rPr>
              <a:t>目的事業</a:t>
            </a:r>
            <a:r>
              <a:rPr lang="zh-TW" altLang="en-US" sz="3600" b="1" dirty="0">
                <a:latin typeface="標楷體" pitchFamily="65" charset="-120"/>
                <a:ea typeface="標楷體" pitchFamily="65" charset="-120"/>
              </a:rPr>
              <a:t>主管機關</a:t>
            </a:r>
            <a:r>
              <a:rPr lang="zh-TW" altLang="en-US" sz="2800" b="1" dirty="0">
                <a:latin typeface="標楷體" pitchFamily="65" charset="-120"/>
                <a:ea typeface="標楷體" pitchFamily="65" charset="-120"/>
              </a:rPr>
              <a:t>及有關機關</a:t>
            </a:r>
            <a:r>
              <a:rPr lang="zh-TW" altLang="en-US" sz="3200" b="1" dirty="0">
                <a:solidFill>
                  <a:srgbClr val="FF0000"/>
                </a:solidFill>
                <a:latin typeface="標楷體" pitchFamily="65" charset="-120"/>
                <a:ea typeface="標楷體" pitchFamily="65" charset="-120"/>
              </a:rPr>
              <a:t>同意後核准其興辦事業計畫者</a:t>
            </a:r>
            <a:r>
              <a:rPr lang="zh-TW" altLang="en-US" sz="3200" b="1" dirty="0">
                <a:latin typeface="標楷體" pitchFamily="65" charset="-120"/>
                <a:ea typeface="標楷體" pitchFamily="65" charset="-120"/>
              </a:rPr>
              <a:t>，得申請</a:t>
            </a:r>
            <a:r>
              <a:rPr lang="zh-TW" altLang="en-US" sz="3200" b="1" dirty="0">
                <a:solidFill>
                  <a:srgbClr val="FF0000"/>
                </a:solidFill>
                <a:latin typeface="標楷體" pitchFamily="65" charset="-120"/>
                <a:ea typeface="標楷體" pitchFamily="65" charset="-120"/>
              </a:rPr>
              <a:t>變更</a:t>
            </a:r>
            <a:r>
              <a:rPr lang="zh-TW" altLang="en-US" sz="3200" b="1" dirty="0">
                <a:latin typeface="標楷體" pitchFamily="65" charset="-120"/>
                <a:ea typeface="標楷體" pitchFamily="65" charset="-120"/>
              </a:rPr>
              <a:t>編定為</a:t>
            </a:r>
            <a:r>
              <a:rPr lang="zh-TW" altLang="en-US" sz="3200" b="1" dirty="0">
                <a:solidFill>
                  <a:srgbClr val="FF0000"/>
                </a:solidFill>
                <a:latin typeface="標楷體" pitchFamily="65" charset="-120"/>
                <a:ea typeface="標楷體" pitchFamily="65" charset="-120"/>
              </a:rPr>
              <a:t>特定目的事業用地</a:t>
            </a:r>
            <a:r>
              <a:rPr lang="zh-TW" altLang="en-US" sz="3200" b="1" dirty="0">
                <a:latin typeface="標楷體" pitchFamily="65" charset="-120"/>
                <a:ea typeface="標楷體" pitchFamily="65" charset="-120"/>
              </a:rPr>
              <a:t>：</a:t>
            </a:r>
            <a:endParaRPr lang="en-US" altLang="zh-TW" sz="28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46</a:t>
            </a:fld>
            <a:endParaRPr lang="zh-TW" altLang="en-US">
              <a:solidFill>
                <a:srgbClr val="04617B">
                  <a:shade val="90000"/>
                </a:srgbClr>
              </a:solidFill>
            </a:endParaRPr>
          </a:p>
        </p:txBody>
      </p:sp>
    </p:spTree>
    <p:extLst>
      <p:ext uri="{BB962C8B-B14F-4D97-AF65-F5344CB8AC3E}">
        <p14:creationId xmlns:p14="http://schemas.microsoft.com/office/powerpoint/2010/main" val="6422081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76672"/>
            <a:ext cx="8496944" cy="1143000"/>
          </a:xfrm>
        </p:spPr>
        <p:txBody>
          <a:bodyPr>
            <a:normAutofit/>
          </a:bodyPr>
          <a:lstStyle/>
          <a:p>
            <a:r>
              <a:rPr lang="zh-TW" altLang="en-US" b="1" dirty="0" smtClean="0">
                <a:solidFill>
                  <a:schemeClr val="tx1"/>
                </a:solidFill>
                <a:latin typeface="標楷體" pitchFamily="65" charset="-120"/>
                <a:ea typeface="標楷體" pitchFamily="65" charset="-120"/>
              </a:rPr>
              <a:t>十、</a:t>
            </a:r>
            <a:r>
              <a:rPr lang="zh-TW" altLang="en-US" b="1" dirty="0" smtClean="0">
                <a:solidFill>
                  <a:srgbClr val="FF0000"/>
                </a:solidFill>
                <a:latin typeface="標楷體" pitchFamily="65" charset="-120"/>
                <a:ea typeface="標楷體" pitchFamily="65" charset="-120"/>
              </a:rPr>
              <a:t>非都市</a:t>
            </a:r>
            <a:r>
              <a:rPr lang="zh-TW" altLang="en-US" b="1" dirty="0" smtClean="0">
                <a:solidFill>
                  <a:schemeClr val="tx1"/>
                </a:solidFill>
                <a:latin typeface="標楷體" pitchFamily="65" charset="-120"/>
                <a:ea typeface="標楷體" pitchFamily="65" charset="-120"/>
              </a:rPr>
              <a:t>農地變更使用商機</a:t>
            </a:r>
            <a:endParaRPr lang="zh-TW" altLang="en-US"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323528" y="1772816"/>
            <a:ext cx="8424936" cy="4389120"/>
          </a:xfrm>
        </p:spPr>
        <p:txBody>
          <a:bodyPr>
            <a:noAutofit/>
          </a:bodyPr>
          <a:lstStyle/>
          <a:p>
            <a:pPr marL="0" indent="0">
              <a:buNone/>
            </a:pPr>
            <a:r>
              <a:rPr lang="zh-TW" altLang="en-US" sz="3200" b="1" dirty="0" smtClean="0">
                <a:latin typeface="標楷體" pitchFamily="65" charset="-120"/>
                <a:ea typeface="標楷體" pitchFamily="65" charset="-120"/>
              </a:rPr>
              <a:t>參考</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非都市土地變更編定執行要點</a:t>
            </a:r>
            <a:r>
              <a:rPr lang="zh-TW" altLang="en-US" sz="3200" b="1" dirty="0" smtClean="0">
                <a:solidFill>
                  <a:srgbClr val="FF0000"/>
                </a:solidFill>
                <a:latin typeface="標楷體" pitchFamily="65" charset="-120"/>
                <a:ea typeface="標楷體" pitchFamily="65" charset="-120"/>
              </a:rPr>
              <a:t>第</a:t>
            </a:r>
            <a:r>
              <a:rPr lang="en-US" altLang="zh-TW" sz="3200" b="1" dirty="0" smtClean="0">
                <a:solidFill>
                  <a:srgbClr val="FF0000"/>
                </a:solidFill>
                <a:latin typeface="標楷體" pitchFamily="65" charset="-120"/>
                <a:ea typeface="標楷體" pitchFamily="65" charset="-120"/>
              </a:rPr>
              <a:t>8</a:t>
            </a:r>
            <a:r>
              <a:rPr lang="zh-TW" altLang="en-US" sz="3200" b="1" dirty="0" smtClean="0">
                <a:solidFill>
                  <a:srgbClr val="FF0000"/>
                </a:solidFill>
                <a:latin typeface="標楷體" pitchFamily="65" charset="-120"/>
                <a:ea typeface="標楷體" pitchFamily="65" charset="-120"/>
              </a:rPr>
              <a:t>點</a:t>
            </a:r>
            <a:endParaRPr lang="en-US" altLang="zh-TW" sz="3200" b="1" dirty="0" smtClean="0">
              <a:solidFill>
                <a:srgbClr val="FF0000"/>
              </a:solidFill>
              <a:latin typeface="標楷體" pitchFamily="65" charset="-120"/>
              <a:ea typeface="標楷體" pitchFamily="65" charset="-120"/>
            </a:endParaRPr>
          </a:p>
          <a:p>
            <a:pPr marL="0" indent="0">
              <a:buNone/>
            </a:pPr>
            <a:r>
              <a:rPr lang="zh-TW" altLang="en-US" sz="3200" b="1" dirty="0" smtClean="0">
                <a:latin typeface="標楷體" pitchFamily="65" charset="-120"/>
                <a:ea typeface="標楷體" pitchFamily="65" charset="-120"/>
              </a:rPr>
              <a:t>部分條文</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接上頁</a:t>
            </a:r>
            <a:r>
              <a:rPr lang="en-US" altLang="zh-TW" sz="3200" b="1" dirty="0" smtClean="0">
                <a:latin typeface="標楷體" pitchFamily="65" charset="-120"/>
                <a:ea typeface="標楷體" pitchFamily="65" charset="-120"/>
              </a:rPr>
              <a:t>)</a:t>
            </a:r>
          </a:p>
          <a:p>
            <a:pPr marL="0" indent="0">
              <a:buNone/>
            </a:pPr>
            <a:r>
              <a:rPr lang="zh-TW" altLang="en-US" sz="4000" b="1" dirty="0" smtClean="0">
                <a:latin typeface="標楷體" pitchFamily="65" charset="-120"/>
                <a:ea typeface="標楷體" pitchFamily="65" charset="-120"/>
              </a:rPr>
              <a:t>（</a:t>
            </a:r>
            <a:r>
              <a:rPr lang="zh-TW" altLang="en-US" sz="4000" b="1" dirty="0">
                <a:latin typeface="標楷體" pitchFamily="65" charset="-120"/>
                <a:ea typeface="標楷體" pitchFamily="65" charset="-120"/>
              </a:rPr>
              <a:t>一</a:t>
            </a:r>
            <a:r>
              <a:rPr lang="zh-TW" altLang="en-US" sz="4000" b="1" dirty="0" smtClean="0">
                <a:latin typeface="標楷體" pitchFamily="65" charset="-120"/>
                <a:ea typeface="標楷體" pitchFamily="65" charset="-120"/>
              </a:rPr>
              <a:t>）</a:t>
            </a:r>
            <a:r>
              <a:rPr lang="zh-TW" altLang="en-US" sz="4000" b="1" dirty="0">
                <a:solidFill>
                  <a:srgbClr val="FF0000"/>
                </a:solidFill>
                <a:latin typeface="標楷體" pitchFamily="65" charset="-120"/>
                <a:ea typeface="標楷體" pitchFamily="65" charset="-120"/>
              </a:rPr>
              <a:t>財團法人興辦文教設施</a:t>
            </a:r>
            <a:r>
              <a:rPr lang="zh-TW" altLang="en-US" sz="4000" b="1" dirty="0">
                <a:latin typeface="標楷體" pitchFamily="65" charset="-120"/>
                <a:ea typeface="標楷體" pitchFamily="65" charset="-120"/>
              </a:rPr>
              <a:t>。</a:t>
            </a:r>
            <a:br>
              <a:rPr lang="zh-TW" altLang="en-US" sz="4000" b="1" dirty="0">
                <a:latin typeface="標楷體" pitchFamily="65" charset="-120"/>
                <a:ea typeface="標楷體" pitchFamily="65" charset="-120"/>
              </a:rPr>
            </a:br>
            <a:r>
              <a:rPr lang="zh-TW" altLang="en-US" sz="4000" b="1" dirty="0" smtClean="0">
                <a:latin typeface="標楷體" pitchFamily="65" charset="-120"/>
                <a:ea typeface="標楷體" pitchFamily="65" charset="-120"/>
              </a:rPr>
              <a:t>（</a:t>
            </a:r>
            <a:r>
              <a:rPr lang="zh-TW" altLang="en-US" sz="4000" b="1" dirty="0">
                <a:latin typeface="標楷體" pitchFamily="65" charset="-120"/>
                <a:ea typeface="標楷體" pitchFamily="65" charset="-120"/>
              </a:rPr>
              <a:t>二</a:t>
            </a:r>
            <a:r>
              <a:rPr lang="zh-TW" altLang="en-US" sz="4000" b="1" dirty="0" smtClean="0">
                <a:latin typeface="標楷體" pitchFamily="65" charset="-120"/>
                <a:ea typeface="標楷體" pitchFamily="65" charset="-120"/>
              </a:rPr>
              <a:t>）</a:t>
            </a:r>
            <a:r>
              <a:rPr lang="zh-TW" altLang="en-US" sz="4000" b="1" dirty="0">
                <a:latin typeface="標楷體" pitchFamily="65" charset="-120"/>
                <a:ea typeface="標楷體" pitchFamily="65" charset="-120"/>
              </a:rPr>
              <a:t>興建學校。</a:t>
            </a:r>
            <a:br>
              <a:rPr lang="zh-TW" altLang="en-US" sz="4000" b="1" dirty="0">
                <a:latin typeface="標楷體" pitchFamily="65" charset="-120"/>
                <a:ea typeface="標楷體" pitchFamily="65" charset="-120"/>
              </a:rPr>
            </a:br>
            <a:r>
              <a:rPr lang="zh-TW" altLang="en-US" sz="4000" b="1" dirty="0" smtClean="0">
                <a:latin typeface="標楷體" pitchFamily="65" charset="-120"/>
                <a:ea typeface="標楷體" pitchFamily="65" charset="-120"/>
              </a:rPr>
              <a:t>（</a:t>
            </a:r>
            <a:r>
              <a:rPr lang="zh-TW" altLang="en-US" sz="4000" b="1" dirty="0">
                <a:latin typeface="標楷體" pitchFamily="65" charset="-120"/>
                <a:ea typeface="標楷體" pitchFamily="65" charset="-120"/>
              </a:rPr>
              <a:t>三</a:t>
            </a:r>
            <a:r>
              <a:rPr lang="zh-TW" altLang="en-US" sz="4000" b="1" dirty="0" smtClean="0">
                <a:latin typeface="標楷體" pitchFamily="65" charset="-120"/>
                <a:ea typeface="標楷體" pitchFamily="65" charset="-120"/>
              </a:rPr>
              <a:t>）</a:t>
            </a:r>
            <a:r>
              <a:rPr lang="zh-TW" altLang="en-US" sz="4000" b="1" dirty="0">
                <a:solidFill>
                  <a:srgbClr val="FF0000"/>
                </a:solidFill>
                <a:latin typeface="標楷體" pitchFamily="65" charset="-120"/>
                <a:ea typeface="標楷體" pitchFamily="65" charset="-120"/>
              </a:rPr>
              <a:t>設置幼兒園。</a:t>
            </a:r>
            <a:r>
              <a:rPr lang="zh-TW" altLang="en-US" sz="4000" b="1" dirty="0">
                <a:latin typeface="標楷體" pitchFamily="65" charset="-120"/>
                <a:ea typeface="標楷體" pitchFamily="65" charset="-120"/>
              </a:rPr>
              <a:t/>
            </a:r>
            <a:br>
              <a:rPr lang="zh-TW" altLang="en-US" sz="4000" b="1" dirty="0">
                <a:latin typeface="標楷體" pitchFamily="65" charset="-120"/>
                <a:ea typeface="標楷體" pitchFamily="65" charset="-120"/>
              </a:rPr>
            </a:br>
            <a:endParaRPr lang="en-US" altLang="zh-TW" sz="40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47</a:t>
            </a:fld>
            <a:endParaRPr lang="zh-TW" altLang="en-US">
              <a:solidFill>
                <a:srgbClr val="04617B">
                  <a:shade val="90000"/>
                </a:srgbClr>
              </a:solidFill>
            </a:endParaRPr>
          </a:p>
        </p:txBody>
      </p:sp>
    </p:spTree>
    <p:extLst>
      <p:ext uri="{BB962C8B-B14F-4D97-AF65-F5344CB8AC3E}">
        <p14:creationId xmlns:p14="http://schemas.microsoft.com/office/powerpoint/2010/main" val="42551577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99392"/>
            <a:ext cx="8496944" cy="1143000"/>
          </a:xfrm>
        </p:spPr>
        <p:txBody>
          <a:bodyPr>
            <a:normAutofit/>
          </a:bodyPr>
          <a:lstStyle/>
          <a:p>
            <a:r>
              <a:rPr lang="zh-TW" altLang="en-US" b="1" dirty="0" smtClean="0">
                <a:solidFill>
                  <a:schemeClr val="tx1"/>
                </a:solidFill>
                <a:latin typeface="標楷體" pitchFamily="65" charset="-120"/>
                <a:ea typeface="標楷體" pitchFamily="65" charset="-120"/>
              </a:rPr>
              <a:t>十、</a:t>
            </a:r>
            <a:r>
              <a:rPr lang="zh-TW" altLang="en-US" b="1" dirty="0" smtClean="0">
                <a:solidFill>
                  <a:srgbClr val="FF0000"/>
                </a:solidFill>
                <a:latin typeface="標楷體" pitchFamily="65" charset="-120"/>
                <a:ea typeface="標楷體" pitchFamily="65" charset="-120"/>
              </a:rPr>
              <a:t>非都市</a:t>
            </a:r>
            <a:r>
              <a:rPr lang="zh-TW" altLang="en-US" b="1" dirty="0" smtClean="0">
                <a:solidFill>
                  <a:schemeClr val="tx1"/>
                </a:solidFill>
                <a:latin typeface="標楷體" pitchFamily="65" charset="-120"/>
                <a:ea typeface="標楷體" pitchFamily="65" charset="-120"/>
              </a:rPr>
              <a:t>農地變更使用商機</a:t>
            </a:r>
            <a:endParaRPr lang="zh-TW" altLang="en-US"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323528" y="1124744"/>
            <a:ext cx="8424936" cy="4661710"/>
          </a:xfrm>
        </p:spPr>
        <p:txBody>
          <a:bodyPr>
            <a:noAutofit/>
          </a:bodyPr>
          <a:lstStyle/>
          <a:p>
            <a:pPr marL="0" indent="0">
              <a:buNone/>
            </a:pPr>
            <a:r>
              <a:rPr lang="zh-TW" altLang="en-US" sz="3200" b="1" dirty="0" smtClean="0">
                <a:latin typeface="標楷體" pitchFamily="65" charset="-120"/>
                <a:ea typeface="標楷體" pitchFamily="65" charset="-120"/>
              </a:rPr>
              <a:t>（</a:t>
            </a:r>
            <a:r>
              <a:rPr lang="zh-TW" altLang="en-US" sz="3200" b="1" dirty="0">
                <a:latin typeface="標楷體" pitchFamily="65" charset="-120"/>
                <a:ea typeface="標楷體" pitchFamily="65" charset="-120"/>
              </a:rPr>
              <a:t>四</a:t>
            </a:r>
            <a:r>
              <a:rPr lang="zh-TW" altLang="en-US" sz="3200" b="1" dirty="0" smtClean="0">
                <a:latin typeface="標楷體" pitchFamily="65" charset="-120"/>
                <a:ea typeface="標楷體" pitchFamily="65" charset="-120"/>
              </a:rPr>
              <a:t>）</a:t>
            </a:r>
            <a:r>
              <a:rPr lang="zh-TW" altLang="en-US" sz="3200" b="1" dirty="0">
                <a:latin typeface="標楷體" pitchFamily="65" charset="-120"/>
                <a:ea typeface="標楷體" pitchFamily="65" charset="-120"/>
              </a:rPr>
              <a:t>發電廠、變電所、配電中心、輸配電</a:t>
            </a:r>
            <a:r>
              <a:rPr lang="zh-TW" altLang="en-US" sz="3200" b="1" dirty="0" smtClean="0">
                <a:latin typeface="標楷體" pitchFamily="65" charset="-120"/>
                <a:ea typeface="標楷體" pitchFamily="65" charset="-120"/>
              </a:rPr>
              <a:t>鐵</a:t>
            </a:r>
            <a:endParaRPr lang="en-US" altLang="zh-TW" sz="3200" b="1" dirty="0" smtClean="0">
              <a:latin typeface="標楷體" pitchFamily="65" charset="-120"/>
              <a:ea typeface="標楷體" pitchFamily="65" charset="-120"/>
            </a:endParaRPr>
          </a:p>
          <a:p>
            <a:pPr marL="0" indent="0">
              <a:buNone/>
            </a:pPr>
            <a:r>
              <a:rPr lang="en-US" altLang="zh-TW" sz="3200" b="1" dirty="0">
                <a:latin typeface="標楷體" pitchFamily="65" charset="-120"/>
                <a:ea typeface="標楷體" pitchFamily="65" charset="-120"/>
              </a:rPr>
              <a:t> </a:t>
            </a:r>
            <a:r>
              <a:rPr lang="en-US" altLang="zh-TW" sz="3200" b="1" dirty="0" smtClean="0">
                <a:latin typeface="標楷體" pitchFamily="65" charset="-120"/>
                <a:ea typeface="標楷體" pitchFamily="65" charset="-120"/>
              </a:rPr>
              <a:t>     </a:t>
            </a:r>
            <a:r>
              <a:rPr lang="zh-TW" altLang="en-US" sz="3200" b="1" dirty="0" smtClean="0">
                <a:latin typeface="標楷體" pitchFamily="65" charset="-120"/>
                <a:ea typeface="標楷體" pitchFamily="65" charset="-120"/>
              </a:rPr>
              <a:t>塔</a:t>
            </a:r>
            <a:r>
              <a:rPr lang="zh-TW" altLang="en-US" sz="3200" b="1" dirty="0">
                <a:latin typeface="標楷體" pitchFamily="65" charset="-120"/>
                <a:ea typeface="標楷體" pitchFamily="65" charset="-120"/>
              </a:rPr>
              <a:t>、</a:t>
            </a:r>
            <a:r>
              <a:rPr lang="zh-TW" altLang="en-US" sz="3200" b="1" dirty="0" smtClean="0">
                <a:latin typeface="標楷體" pitchFamily="65" charset="-120"/>
                <a:ea typeface="標楷體" pitchFamily="65" charset="-120"/>
              </a:rPr>
              <a:t>油庫</a:t>
            </a:r>
            <a:r>
              <a:rPr lang="zh-TW" altLang="en-US" sz="3200" b="1" dirty="0">
                <a:latin typeface="標楷體" pitchFamily="65" charset="-120"/>
                <a:ea typeface="標楷體" pitchFamily="65" charset="-120"/>
              </a:rPr>
              <a:t>、輸油（氣）設施</a:t>
            </a:r>
            <a:r>
              <a:rPr lang="zh-TW" altLang="en-US" sz="3200" b="1" dirty="0" smtClean="0">
                <a:latin typeface="標楷體" pitchFamily="65" charset="-120"/>
                <a:ea typeface="標楷體" pitchFamily="65" charset="-120"/>
              </a:rPr>
              <a:t>、液化石油</a:t>
            </a:r>
            <a:endParaRPr lang="en-US" altLang="zh-TW" sz="3200" b="1" dirty="0" smtClean="0">
              <a:latin typeface="標楷體" pitchFamily="65" charset="-120"/>
              <a:ea typeface="標楷體" pitchFamily="65" charset="-120"/>
            </a:endParaRPr>
          </a:p>
          <a:p>
            <a:pPr marL="0" indent="0">
              <a:buNone/>
            </a:pPr>
            <a:r>
              <a:rPr lang="en-US" altLang="zh-TW" sz="3200" b="1" dirty="0">
                <a:latin typeface="標楷體" pitchFamily="65" charset="-120"/>
                <a:ea typeface="標楷體" pitchFamily="65" charset="-120"/>
              </a:rPr>
              <a:t> </a:t>
            </a:r>
            <a:r>
              <a:rPr lang="en-US" altLang="zh-TW" sz="3200" b="1" dirty="0" smtClean="0">
                <a:latin typeface="標楷體" pitchFamily="65" charset="-120"/>
                <a:ea typeface="標楷體" pitchFamily="65" charset="-120"/>
              </a:rPr>
              <a:t>     </a:t>
            </a:r>
            <a:r>
              <a:rPr lang="zh-TW" altLang="en-US" sz="3200" b="1" dirty="0" smtClean="0">
                <a:latin typeface="標楷體" pitchFamily="65" charset="-120"/>
                <a:ea typeface="標楷體" pitchFamily="65" charset="-120"/>
              </a:rPr>
              <a:t>氣</a:t>
            </a:r>
            <a:r>
              <a:rPr lang="zh-TW" altLang="en-US" sz="3200" b="1" dirty="0">
                <a:latin typeface="標楷體" pitchFamily="65" charset="-120"/>
                <a:ea typeface="標楷體" pitchFamily="65" charset="-120"/>
              </a:rPr>
              <a:t>分裝場、</a:t>
            </a:r>
            <a:r>
              <a:rPr lang="zh-TW" altLang="en-US" sz="3200" b="1" dirty="0" smtClean="0">
                <a:latin typeface="標楷體" pitchFamily="65" charset="-120"/>
                <a:ea typeface="標楷體" pitchFamily="65" charset="-120"/>
              </a:rPr>
              <a:t>天然氣</a:t>
            </a:r>
            <a:r>
              <a:rPr lang="zh-TW" altLang="en-US" sz="3200" b="1" dirty="0">
                <a:latin typeface="標楷體" pitchFamily="65" charset="-120"/>
                <a:ea typeface="標楷體" pitchFamily="65" charset="-120"/>
              </a:rPr>
              <a:t>貯存槽、加油站、</a:t>
            </a:r>
            <a:r>
              <a:rPr lang="zh-TW" altLang="en-US" sz="3200" b="1" dirty="0" smtClean="0">
                <a:latin typeface="標楷體" pitchFamily="65" charset="-120"/>
                <a:ea typeface="標楷體" pitchFamily="65" charset="-120"/>
              </a:rPr>
              <a:t>加</a:t>
            </a:r>
            <a:endParaRPr lang="en-US" altLang="zh-TW" sz="3200" b="1" dirty="0" smtClean="0">
              <a:latin typeface="標楷體" pitchFamily="65" charset="-120"/>
              <a:ea typeface="標楷體" pitchFamily="65" charset="-120"/>
            </a:endParaRPr>
          </a:p>
          <a:p>
            <a:pPr marL="0" indent="0">
              <a:buNone/>
            </a:pPr>
            <a:r>
              <a:rPr lang="zh-TW" altLang="en-US" sz="3200" b="1" dirty="0" smtClean="0">
                <a:latin typeface="標楷體" pitchFamily="65" charset="-120"/>
                <a:ea typeface="標楷體" pitchFamily="65" charset="-120"/>
              </a:rPr>
              <a:t>      氣</a:t>
            </a:r>
            <a:r>
              <a:rPr lang="zh-TW" altLang="en-US" sz="3200" b="1" dirty="0">
                <a:latin typeface="標楷體" pitchFamily="65" charset="-120"/>
                <a:ea typeface="標楷體" pitchFamily="65" charset="-120"/>
              </a:rPr>
              <a:t>站、加壓站、</a:t>
            </a:r>
            <a:r>
              <a:rPr lang="zh-TW" altLang="en-US" sz="3200" b="1" dirty="0" smtClean="0">
                <a:latin typeface="標楷體" pitchFamily="65" charset="-120"/>
                <a:ea typeface="標楷體" pitchFamily="65" charset="-120"/>
              </a:rPr>
              <a:t>整壓站</a:t>
            </a:r>
            <a:r>
              <a:rPr lang="zh-TW" altLang="en-US" sz="3200" b="1" dirty="0">
                <a:latin typeface="標楷體" pitchFamily="65" charset="-120"/>
                <a:ea typeface="標楷體" pitchFamily="65" charset="-120"/>
              </a:rPr>
              <a:t>、配氣站及</a:t>
            </a:r>
            <a:r>
              <a:rPr lang="zh-TW" altLang="en-US" sz="3200" b="1" dirty="0" smtClean="0">
                <a:latin typeface="標楷體" pitchFamily="65" charset="-120"/>
                <a:ea typeface="標楷體" pitchFamily="65" charset="-120"/>
              </a:rPr>
              <a:t>計量</a:t>
            </a:r>
            <a:endParaRPr lang="en-US" altLang="zh-TW" sz="3200" b="1" dirty="0" smtClean="0">
              <a:latin typeface="標楷體" pitchFamily="65" charset="-120"/>
              <a:ea typeface="標楷體" pitchFamily="65" charset="-120"/>
            </a:endParaRPr>
          </a:p>
          <a:p>
            <a:pPr marL="0" indent="0">
              <a:buNone/>
            </a:pPr>
            <a:r>
              <a:rPr lang="en-US" altLang="zh-TW" sz="3200" b="1" dirty="0">
                <a:latin typeface="標楷體" pitchFamily="65" charset="-120"/>
                <a:ea typeface="標楷體" pitchFamily="65" charset="-120"/>
              </a:rPr>
              <a:t> </a:t>
            </a:r>
            <a:r>
              <a:rPr lang="en-US" altLang="zh-TW" sz="3200" b="1" dirty="0" smtClean="0">
                <a:latin typeface="標楷體" pitchFamily="65" charset="-120"/>
                <a:ea typeface="標楷體" pitchFamily="65" charset="-120"/>
              </a:rPr>
              <a:t>     </a:t>
            </a:r>
            <a:r>
              <a:rPr lang="zh-TW" altLang="en-US" sz="3200" b="1" dirty="0" smtClean="0">
                <a:latin typeface="標楷體" pitchFamily="65" charset="-120"/>
                <a:ea typeface="標楷體" pitchFamily="65" charset="-120"/>
              </a:rPr>
              <a:t>站</a:t>
            </a:r>
            <a:r>
              <a:rPr lang="zh-TW" altLang="en-US" sz="3200" b="1" dirty="0">
                <a:latin typeface="標楷體" pitchFamily="65" charset="-120"/>
                <a:ea typeface="標楷體" pitchFamily="65" charset="-120"/>
              </a:rPr>
              <a:t>等設施。</a:t>
            </a:r>
            <a:br>
              <a:rPr lang="zh-TW" altLang="en-US" sz="3200" b="1" dirty="0">
                <a:latin typeface="標楷體" pitchFamily="65" charset="-120"/>
                <a:ea typeface="標楷體" pitchFamily="65" charset="-120"/>
              </a:rPr>
            </a:br>
            <a:r>
              <a:rPr lang="zh-TW" altLang="en-US" sz="3200" b="1" dirty="0" smtClean="0">
                <a:latin typeface="標楷體" pitchFamily="65" charset="-120"/>
                <a:ea typeface="標楷體" pitchFamily="65" charset="-120"/>
              </a:rPr>
              <a:t>（</a:t>
            </a:r>
            <a:r>
              <a:rPr lang="zh-TW" altLang="en-US" sz="3200" b="1" dirty="0">
                <a:latin typeface="標楷體" pitchFamily="65" charset="-120"/>
                <a:ea typeface="標楷體" pitchFamily="65" charset="-120"/>
              </a:rPr>
              <a:t>五</a:t>
            </a:r>
            <a:r>
              <a:rPr lang="zh-TW" altLang="en-US" sz="3200" b="1" dirty="0" smtClean="0">
                <a:latin typeface="標楷體" pitchFamily="65" charset="-120"/>
                <a:ea typeface="標楷體" pitchFamily="65" charset="-120"/>
              </a:rPr>
              <a:t>）</a:t>
            </a:r>
            <a:r>
              <a:rPr lang="zh-TW" altLang="en-US" sz="3200" b="1" dirty="0">
                <a:solidFill>
                  <a:srgbClr val="FF0000"/>
                </a:solidFill>
                <a:latin typeface="標楷體" pitchFamily="65" charset="-120"/>
                <a:ea typeface="標楷體" pitchFamily="65" charset="-120"/>
              </a:rPr>
              <a:t>自然泉飲用水包裝設施</a:t>
            </a:r>
            <a:r>
              <a:rPr lang="zh-TW" altLang="en-US" sz="3200" b="1" dirty="0">
                <a:latin typeface="標楷體" pitchFamily="65" charset="-120"/>
                <a:ea typeface="標楷體" pitchFamily="65" charset="-120"/>
              </a:rPr>
              <a:t>。</a:t>
            </a:r>
            <a:br>
              <a:rPr lang="zh-TW" altLang="en-US" sz="3200" b="1" dirty="0">
                <a:latin typeface="標楷體" pitchFamily="65" charset="-120"/>
                <a:ea typeface="標楷體" pitchFamily="65" charset="-120"/>
              </a:rPr>
            </a:br>
            <a:r>
              <a:rPr lang="zh-TW" altLang="en-US" sz="3200" b="1" dirty="0" smtClean="0">
                <a:latin typeface="標楷體" pitchFamily="65" charset="-120"/>
                <a:ea typeface="標楷體" pitchFamily="65" charset="-120"/>
              </a:rPr>
              <a:t>（</a:t>
            </a:r>
            <a:r>
              <a:rPr lang="zh-TW" altLang="en-US" sz="3200" b="1" dirty="0">
                <a:latin typeface="標楷體" pitchFamily="65" charset="-120"/>
                <a:ea typeface="標楷體" pitchFamily="65" charset="-120"/>
              </a:rPr>
              <a:t>六</a:t>
            </a:r>
            <a:r>
              <a:rPr lang="zh-TW" altLang="en-US" sz="3200" b="1" dirty="0" smtClean="0">
                <a:latin typeface="標楷體" pitchFamily="65" charset="-120"/>
                <a:ea typeface="標楷體" pitchFamily="65" charset="-120"/>
              </a:rPr>
              <a:t>）</a:t>
            </a:r>
            <a:r>
              <a:rPr lang="zh-TW" altLang="en-US" sz="3200" b="1" dirty="0">
                <a:latin typeface="標楷體" pitchFamily="65" charset="-120"/>
                <a:ea typeface="標楷體" pitchFamily="65" charset="-120"/>
              </a:rPr>
              <a:t>農（漁）民團體興建農、水產品集貨</a:t>
            </a:r>
            <a:r>
              <a:rPr lang="zh-TW" altLang="en-US" sz="3200" b="1" dirty="0" smtClean="0">
                <a:latin typeface="標楷體" pitchFamily="65" charset="-120"/>
                <a:ea typeface="標楷體" pitchFamily="65" charset="-120"/>
              </a:rPr>
              <a:t>及</a:t>
            </a:r>
            <a:endParaRPr lang="en-US" altLang="zh-TW" sz="3200" b="1" dirty="0" smtClean="0">
              <a:latin typeface="標楷體" pitchFamily="65" charset="-120"/>
              <a:ea typeface="標楷體" pitchFamily="65" charset="-120"/>
            </a:endParaRPr>
          </a:p>
          <a:p>
            <a:pPr marL="0" indent="0">
              <a:buNone/>
            </a:pPr>
            <a:r>
              <a:rPr lang="en-US" altLang="zh-TW" sz="3200" b="1" dirty="0">
                <a:latin typeface="標楷體" pitchFamily="65" charset="-120"/>
                <a:ea typeface="標楷體" pitchFamily="65" charset="-120"/>
              </a:rPr>
              <a:t> </a:t>
            </a:r>
            <a:r>
              <a:rPr lang="en-US" altLang="zh-TW" sz="3200" b="1" dirty="0" smtClean="0">
                <a:latin typeface="標楷體" pitchFamily="65" charset="-120"/>
                <a:ea typeface="標楷體" pitchFamily="65" charset="-120"/>
              </a:rPr>
              <a:t>    </a:t>
            </a:r>
            <a:r>
              <a:rPr lang="zh-TW" altLang="en-US" sz="3200" b="1" dirty="0" smtClean="0">
                <a:latin typeface="標楷體" pitchFamily="65" charset="-120"/>
                <a:ea typeface="標楷體" pitchFamily="65" charset="-120"/>
              </a:rPr>
              <a:t>運銷場所</a:t>
            </a:r>
            <a:r>
              <a:rPr lang="zh-TW" altLang="en-US" sz="3200" b="1" dirty="0">
                <a:latin typeface="標楷體" pitchFamily="65" charset="-120"/>
                <a:ea typeface="標楷體" pitchFamily="65" charset="-120"/>
              </a:rPr>
              <a:t>、冷凍（藏）庫</a:t>
            </a:r>
            <a:r>
              <a:rPr lang="zh-TW" altLang="en-US" sz="3200" b="1" dirty="0" smtClean="0">
                <a:latin typeface="標楷體" pitchFamily="65" charset="-120"/>
                <a:ea typeface="標楷體" pitchFamily="65" charset="-120"/>
              </a:rPr>
              <a:t>、糧食</a:t>
            </a:r>
            <a:r>
              <a:rPr lang="zh-TW" altLang="en-US" sz="3200" b="1" dirty="0">
                <a:latin typeface="標楷體" pitchFamily="65" charset="-120"/>
                <a:ea typeface="標楷體" pitchFamily="65" charset="-120"/>
              </a:rPr>
              <a:t>、</a:t>
            </a:r>
            <a:r>
              <a:rPr lang="zh-TW" altLang="en-US" sz="3200" b="1" dirty="0" smtClean="0">
                <a:latin typeface="標楷體" pitchFamily="65" charset="-120"/>
                <a:ea typeface="標楷體" pitchFamily="65" charset="-120"/>
              </a:rPr>
              <a:t>肥料</a:t>
            </a:r>
            <a:endParaRPr lang="en-US" altLang="zh-TW" sz="3200" b="1" dirty="0" smtClean="0">
              <a:latin typeface="標楷體" pitchFamily="65" charset="-120"/>
              <a:ea typeface="標楷體" pitchFamily="65" charset="-120"/>
            </a:endParaRPr>
          </a:p>
          <a:p>
            <a:pPr marL="0" indent="0">
              <a:buNone/>
            </a:pPr>
            <a:r>
              <a:rPr lang="en-US" altLang="zh-TW" sz="3200" b="1" dirty="0">
                <a:latin typeface="標楷體" pitchFamily="65" charset="-120"/>
                <a:ea typeface="標楷體" pitchFamily="65" charset="-120"/>
              </a:rPr>
              <a:t> </a:t>
            </a:r>
            <a:r>
              <a:rPr lang="en-US" altLang="zh-TW" sz="3200" b="1" dirty="0" smtClean="0">
                <a:latin typeface="標楷體" pitchFamily="65" charset="-120"/>
                <a:ea typeface="標楷體" pitchFamily="65" charset="-120"/>
              </a:rPr>
              <a:t>    </a:t>
            </a:r>
            <a:r>
              <a:rPr lang="zh-TW" altLang="en-US" sz="3200" b="1" dirty="0" smtClean="0">
                <a:latin typeface="標楷體" pitchFamily="65" charset="-120"/>
                <a:ea typeface="標楷體" pitchFamily="65" charset="-120"/>
              </a:rPr>
              <a:t>倉庫</a:t>
            </a:r>
            <a:r>
              <a:rPr lang="zh-TW" altLang="en-US" sz="3200" b="1" dirty="0">
                <a:latin typeface="標楷體" pitchFamily="65" charset="-120"/>
                <a:ea typeface="標楷體" pitchFamily="65" charset="-120"/>
              </a:rPr>
              <a:t>及</a:t>
            </a:r>
            <a:r>
              <a:rPr lang="zh-TW" altLang="en-US" sz="3200" b="1" dirty="0" smtClean="0">
                <a:latin typeface="標楷體" pitchFamily="65" charset="-120"/>
                <a:ea typeface="標楷體" pitchFamily="65" charset="-120"/>
              </a:rPr>
              <a:t>辦公廳舍</a:t>
            </a:r>
            <a:r>
              <a:rPr lang="zh-TW" altLang="en-US" sz="3200" b="1" dirty="0">
                <a:latin typeface="標楷體" pitchFamily="65" charset="-120"/>
                <a:ea typeface="標楷體" pitchFamily="65" charset="-120"/>
              </a:rPr>
              <a:t>等相關設施。</a:t>
            </a:r>
            <a:br>
              <a:rPr lang="zh-TW" altLang="en-US" sz="3200" b="1" dirty="0">
                <a:latin typeface="標楷體" pitchFamily="65" charset="-120"/>
                <a:ea typeface="標楷體" pitchFamily="65" charset="-120"/>
              </a:rPr>
            </a:br>
            <a:endParaRPr lang="en-US" altLang="zh-TW" sz="32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48</a:t>
            </a:fld>
            <a:endParaRPr lang="zh-TW" altLang="en-US">
              <a:solidFill>
                <a:srgbClr val="04617B">
                  <a:shade val="90000"/>
                </a:srgbClr>
              </a:solidFill>
            </a:endParaRPr>
          </a:p>
        </p:txBody>
      </p:sp>
    </p:spTree>
    <p:extLst>
      <p:ext uri="{BB962C8B-B14F-4D97-AF65-F5344CB8AC3E}">
        <p14:creationId xmlns:p14="http://schemas.microsoft.com/office/powerpoint/2010/main" val="21592628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04664"/>
            <a:ext cx="8496944" cy="1143000"/>
          </a:xfrm>
        </p:spPr>
        <p:txBody>
          <a:bodyPr>
            <a:normAutofit/>
          </a:bodyPr>
          <a:lstStyle/>
          <a:p>
            <a:r>
              <a:rPr lang="zh-TW" altLang="en-US" b="1" dirty="0" smtClean="0">
                <a:solidFill>
                  <a:schemeClr val="tx1"/>
                </a:solidFill>
                <a:latin typeface="標楷體" pitchFamily="65" charset="-120"/>
                <a:ea typeface="標楷體" pitchFamily="65" charset="-120"/>
              </a:rPr>
              <a:t>十、</a:t>
            </a:r>
            <a:r>
              <a:rPr lang="zh-TW" altLang="en-US" b="1" dirty="0" smtClean="0">
                <a:solidFill>
                  <a:srgbClr val="FF0000"/>
                </a:solidFill>
                <a:latin typeface="標楷體" pitchFamily="65" charset="-120"/>
                <a:ea typeface="標楷體" pitchFamily="65" charset="-120"/>
              </a:rPr>
              <a:t>非都市</a:t>
            </a:r>
            <a:r>
              <a:rPr lang="zh-TW" altLang="en-US" b="1" dirty="0" smtClean="0">
                <a:solidFill>
                  <a:schemeClr val="tx1"/>
                </a:solidFill>
                <a:latin typeface="標楷體" pitchFamily="65" charset="-120"/>
                <a:ea typeface="標楷體" pitchFamily="65" charset="-120"/>
              </a:rPr>
              <a:t>農地變更使用商機</a:t>
            </a:r>
            <a:endParaRPr lang="zh-TW" altLang="en-US"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323528" y="1916832"/>
            <a:ext cx="8424936" cy="4656580"/>
          </a:xfrm>
        </p:spPr>
        <p:txBody>
          <a:bodyPr>
            <a:noAutofit/>
          </a:bodyPr>
          <a:lstStyle/>
          <a:p>
            <a:pPr marL="0" indent="0">
              <a:buNone/>
            </a:pPr>
            <a:r>
              <a:rPr lang="zh-TW" altLang="en-US" sz="3200" b="1" dirty="0" smtClean="0">
                <a:latin typeface="標楷體" pitchFamily="65" charset="-120"/>
                <a:ea typeface="標楷體" pitchFamily="65" charset="-120"/>
              </a:rPr>
              <a:t>（</a:t>
            </a:r>
            <a:r>
              <a:rPr lang="zh-TW" altLang="en-US" sz="3200" b="1" dirty="0">
                <a:latin typeface="標楷體" pitchFamily="65" charset="-120"/>
                <a:ea typeface="標楷體" pitchFamily="65" charset="-120"/>
              </a:rPr>
              <a:t>七</a:t>
            </a:r>
            <a:r>
              <a:rPr lang="zh-TW" altLang="en-US" sz="3200" b="1" dirty="0" smtClean="0">
                <a:latin typeface="標楷體" pitchFamily="65" charset="-120"/>
                <a:ea typeface="標楷體" pitchFamily="65" charset="-120"/>
              </a:rPr>
              <a:t>）</a:t>
            </a:r>
            <a:r>
              <a:rPr lang="zh-TW" altLang="en-US" sz="3200" b="1" dirty="0">
                <a:latin typeface="標楷體" pitchFamily="65" charset="-120"/>
                <a:ea typeface="標楷體" pitchFamily="65" charset="-120"/>
              </a:rPr>
              <a:t>農（漁）業團體興建農、水產品集貨</a:t>
            </a:r>
            <a:r>
              <a:rPr lang="zh-TW" altLang="en-US" sz="3200" b="1" dirty="0" smtClean="0">
                <a:latin typeface="標楷體" pitchFamily="65" charset="-120"/>
                <a:ea typeface="標楷體" pitchFamily="65" charset="-120"/>
              </a:rPr>
              <a:t>、</a:t>
            </a:r>
            <a:endParaRPr lang="en-US" altLang="zh-TW" sz="3200" b="1" dirty="0" smtClean="0">
              <a:latin typeface="標楷體" pitchFamily="65" charset="-120"/>
              <a:ea typeface="標楷體" pitchFamily="65" charset="-120"/>
            </a:endParaRPr>
          </a:p>
          <a:p>
            <a:pPr marL="0" indent="0">
              <a:buNone/>
            </a:pPr>
            <a:r>
              <a:rPr lang="en-US" altLang="zh-TW" sz="3200" b="1" dirty="0">
                <a:latin typeface="標楷體" pitchFamily="65" charset="-120"/>
                <a:ea typeface="標楷體" pitchFamily="65" charset="-120"/>
              </a:rPr>
              <a:t> </a:t>
            </a:r>
            <a:r>
              <a:rPr lang="en-US" altLang="zh-TW" sz="3200" b="1" dirty="0" smtClean="0">
                <a:latin typeface="標楷體" pitchFamily="65" charset="-120"/>
                <a:ea typeface="標楷體" pitchFamily="65" charset="-120"/>
              </a:rPr>
              <a:t>    </a:t>
            </a:r>
            <a:r>
              <a:rPr lang="zh-TW" altLang="en-US" sz="3200" b="1" dirty="0" smtClean="0">
                <a:latin typeface="標楷體" pitchFamily="65" charset="-120"/>
                <a:ea typeface="標楷體" pitchFamily="65" charset="-120"/>
              </a:rPr>
              <a:t>運銷場所</a:t>
            </a:r>
            <a:r>
              <a:rPr lang="zh-TW" altLang="en-US" sz="3200" b="1" dirty="0">
                <a:latin typeface="標楷體" pitchFamily="65" charset="-120"/>
                <a:ea typeface="標楷體" pitchFamily="65" charset="-120"/>
              </a:rPr>
              <a:t>及冷凍（藏）庫</a:t>
            </a:r>
            <a:r>
              <a:rPr lang="zh-TW" altLang="en-US" sz="3200" b="1" dirty="0" smtClean="0">
                <a:latin typeface="標楷體" pitchFamily="65" charset="-120"/>
                <a:ea typeface="標楷體" pitchFamily="65" charset="-120"/>
              </a:rPr>
              <a:t>等相關</a:t>
            </a:r>
            <a:r>
              <a:rPr lang="zh-TW" altLang="en-US" sz="3200" b="1" dirty="0">
                <a:latin typeface="標楷體" pitchFamily="65" charset="-120"/>
                <a:ea typeface="標楷體" pitchFamily="65" charset="-120"/>
              </a:rPr>
              <a:t>設施。</a:t>
            </a:r>
            <a:br>
              <a:rPr lang="zh-TW" altLang="en-US" sz="3200" b="1" dirty="0">
                <a:latin typeface="標楷體" pitchFamily="65" charset="-120"/>
                <a:ea typeface="標楷體" pitchFamily="65" charset="-120"/>
              </a:rPr>
            </a:br>
            <a:endParaRPr lang="en-US" altLang="zh-TW" sz="3200" b="1" dirty="0" smtClean="0">
              <a:latin typeface="標楷體" pitchFamily="65" charset="-120"/>
              <a:ea typeface="標楷體" pitchFamily="65" charset="-120"/>
            </a:endParaRPr>
          </a:p>
          <a:p>
            <a:pPr marL="0" indent="0">
              <a:buNone/>
            </a:pPr>
            <a:r>
              <a:rPr lang="zh-TW" altLang="en-US" sz="3200" b="1" dirty="0" smtClean="0">
                <a:latin typeface="標楷體" pitchFamily="65" charset="-120"/>
                <a:ea typeface="標楷體" pitchFamily="65" charset="-120"/>
              </a:rPr>
              <a:t>（</a:t>
            </a:r>
            <a:r>
              <a:rPr lang="zh-TW" altLang="en-US" sz="3200" b="1" dirty="0">
                <a:latin typeface="標楷體" pitchFamily="65" charset="-120"/>
                <a:ea typeface="標楷體" pitchFamily="65" charset="-120"/>
              </a:rPr>
              <a:t>八</a:t>
            </a:r>
            <a:r>
              <a:rPr lang="zh-TW" altLang="en-US" sz="3200" b="1" dirty="0" smtClean="0">
                <a:latin typeface="標楷體" pitchFamily="65" charset="-120"/>
                <a:ea typeface="標楷體" pitchFamily="65" charset="-120"/>
              </a:rPr>
              <a:t>）</a:t>
            </a:r>
            <a:r>
              <a:rPr lang="zh-TW" altLang="en-US" sz="3200" b="1" dirty="0">
                <a:solidFill>
                  <a:srgbClr val="FF0000"/>
                </a:solidFill>
                <a:latin typeface="標楷體" pitchFamily="65" charset="-120"/>
                <a:ea typeface="標楷體" pitchFamily="65" charset="-120"/>
              </a:rPr>
              <a:t>農、漁業生產（含畜禽屠宰）、</a:t>
            </a:r>
            <a:r>
              <a:rPr lang="zh-TW" altLang="en-US" sz="3200" b="1" dirty="0" smtClean="0">
                <a:solidFill>
                  <a:srgbClr val="FF0000"/>
                </a:solidFill>
                <a:latin typeface="標楷體" pitchFamily="65" charset="-120"/>
                <a:ea typeface="標楷體" pitchFamily="65" charset="-120"/>
              </a:rPr>
              <a:t>加工</a:t>
            </a:r>
            <a:endParaRPr lang="en-US" altLang="zh-TW" sz="3200" b="1" dirty="0" smtClean="0">
              <a:solidFill>
                <a:srgbClr val="FF0000"/>
              </a:solidFill>
              <a:latin typeface="標楷體" pitchFamily="65" charset="-120"/>
              <a:ea typeface="標楷體" pitchFamily="65" charset="-120"/>
            </a:endParaRPr>
          </a:p>
          <a:p>
            <a:pPr marL="0" indent="0">
              <a:buNone/>
            </a:pPr>
            <a:r>
              <a:rPr lang="en-US" altLang="zh-TW" sz="3200" b="1" dirty="0">
                <a:solidFill>
                  <a:srgbClr val="FF0000"/>
                </a:solidFill>
                <a:latin typeface="標楷體" pitchFamily="65" charset="-120"/>
                <a:ea typeface="標楷體" pitchFamily="65" charset="-120"/>
              </a:rPr>
              <a:t> </a:t>
            </a:r>
            <a:r>
              <a:rPr lang="en-US" altLang="zh-TW" sz="3200" b="1" dirty="0" smtClean="0">
                <a:solidFill>
                  <a:srgbClr val="FF0000"/>
                </a:solidFill>
                <a:latin typeface="標楷體" pitchFamily="65" charset="-120"/>
                <a:ea typeface="標楷體" pitchFamily="65" charset="-120"/>
              </a:rPr>
              <a:t>    </a:t>
            </a:r>
            <a:r>
              <a:rPr lang="zh-TW" altLang="en-US" sz="3200" b="1" dirty="0" smtClean="0">
                <a:solidFill>
                  <a:srgbClr val="FF0000"/>
                </a:solidFill>
                <a:latin typeface="標楷體" pitchFamily="65" charset="-120"/>
                <a:ea typeface="標楷體" pitchFamily="65" charset="-120"/>
              </a:rPr>
              <a:t>（</a:t>
            </a:r>
            <a:r>
              <a:rPr lang="zh-TW" altLang="en-US" sz="3200" b="1" dirty="0">
                <a:solidFill>
                  <a:srgbClr val="FF0000"/>
                </a:solidFill>
                <a:latin typeface="標楷體" pitchFamily="65" charset="-120"/>
                <a:ea typeface="標楷體" pitchFamily="65" charset="-120"/>
              </a:rPr>
              <a:t>含</a:t>
            </a:r>
            <a:r>
              <a:rPr lang="zh-TW" altLang="en-US" sz="3200" b="1" dirty="0" smtClean="0">
                <a:solidFill>
                  <a:srgbClr val="FF0000"/>
                </a:solidFill>
                <a:latin typeface="標楷體" pitchFamily="65" charset="-120"/>
                <a:ea typeface="標楷體" pitchFamily="65" charset="-120"/>
              </a:rPr>
              <a:t>飼料製造</a:t>
            </a:r>
            <a:r>
              <a:rPr lang="zh-TW" altLang="en-US" sz="3200" b="1" dirty="0">
                <a:solidFill>
                  <a:srgbClr val="FF0000"/>
                </a:solidFill>
                <a:latin typeface="標楷體" pitchFamily="65" charset="-120"/>
                <a:ea typeface="標楷體" pitchFamily="65" charset="-120"/>
              </a:rPr>
              <a:t>）及運銷計畫</a:t>
            </a:r>
            <a:r>
              <a:rPr lang="zh-TW" altLang="en-US" sz="3200" b="1" dirty="0" smtClean="0">
                <a:solidFill>
                  <a:srgbClr val="FF0000"/>
                </a:solidFill>
                <a:latin typeface="標楷體" pitchFamily="65" charset="-120"/>
                <a:ea typeface="標楷體" pitchFamily="65" charset="-120"/>
              </a:rPr>
              <a:t>設施</a:t>
            </a:r>
            <a:r>
              <a:rPr lang="zh-TW" altLang="en-US" sz="3200" b="1" dirty="0">
                <a:solidFill>
                  <a:srgbClr val="FF0000"/>
                </a:solidFill>
                <a:latin typeface="標楷體" pitchFamily="65" charset="-120"/>
                <a:ea typeface="標楷體" pitchFamily="65" charset="-120"/>
              </a:rPr>
              <a:t>。</a:t>
            </a:r>
            <a:r>
              <a:rPr lang="zh-TW" altLang="en-US" sz="3200" b="1" dirty="0">
                <a:latin typeface="標楷體" pitchFamily="65" charset="-120"/>
                <a:ea typeface="標楷體" pitchFamily="65" charset="-120"/>
              </a:rPr>
              <a:t/>
            </a:r>
            <a:br>
              <a:rPr lang="zh-TW" altLang="en-US" sz="3200" b="1" dirty="0">
                <a:latin typeface="標楷體" pitchFamily="65" charset="-120"/>
                <a:ea typeface="標楷體" pitchFamily="65" charset="-120"/>
              </a:rPr>
            </a:br>
            <a:endParaRPr lang="en-US" altLang="zh-TW" sz="3200" b="1" dirty="0" smtClean="0">
              <a:latin typeface="標楷體" pitchFamily="65" charset="-120"/>
              <a:ea typeface="標楷體" pitchFamily="65" charset="-120"/>
            </a:endParaRPr>
          </a:p>
          <a:p>
            <a:pPr marL="0" indent="0">
              <a:buNone/>
            </a:pPr>
            <a:r>
              <a:rPr lang="zh-TW" altLang="en-US" sz="3200" b="1" dirty="0" smtClean="0">
                <a:latin typeface="標楷體" pitchFamily="65" charset="-120"/>
                <a:ea typeface="標楷體" pitchFamily="65" charset="-120"/>
              </a:rPr>
              <a:t>（</a:t>
            </a:r>
            <a:r>
              <a:rPr lang="zh-TW" altLang="en-US" sz="3200" b="1" dirty="0">
                <a:latin typeface="標楷體" pitchFamily="65" charset="-120"/>
                <a:ea typeface="標楷體" pitchFamily="65" charset="-120"/>
              </a:rPr>
              <a:t>九</a:t>
            </a:r>
            <a:r>
              <a:rPr lang="zh-TW" altLang="en-US" sz="3200" b="1" dirty="0" smtClean="0">
                <a:latin typeface="標楷體" pitchFamily="65" charset="-120"/>
                <a:ea typeface="標楷體" pitchFamily="65" charset="-120"/>
              </a:rPr>
              <a:t>）糧商興（擴）建碾米設備及相關設施。</a:t>
            </a:r>
            <a:br>
              <a:rPr lang="zh-TW" altLang="en-US" sz="3200" b="1" dirty="0" smtClean="0">
                <a:latin typeface="標楷體" pitchFamily="65" charset="-120"/>
                <a:ea typeface="標楷體" pitchFamily="65" charset="-120"/>
              </a:rPr>
            </a:br>
            <a:endParaRPr lang="en-US" altLang="zh-TW" sz="32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49</a:t>
            </a:fld>
            <a:endParaRPr lang="zh-TW" altLang="en-US">
              <a:solidFill>
                <a:srgbClr val="04617B">
                  <a:shade val="90000"/>
                </a:srgbClr>
              </a:solidFill>
            </a:endParaRPr>
          </a:p>
        </p:txBody>
      </p:sp>
    </p:spTree>
    <p:extLst>
      <p:ext uri="{BB962C8B-B14F-4D97-AF65-F5344CB8AC3E}">
        <p14:creationId xmlns:p14="http://schemas.microsoft.com/office/powerpoint/2010/main" val="95410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標楷體" pitchFamily="65" charset="-120"/>
                <a:ea typeface="標楷體" pitchFamily="65" charset="-120"/>
              </a:rPr>
              <a:t>課程大綱</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a:xfrm>
            <a:off x="323528" y="1935480"/>
            <a:ext cx="8640960" cy="4389120"/>
          </a:xfrm>
        </p:spPr>
        <p:txBody>
          <a:bodyPr>
            <a:normAutofit/>
          </a:bodyPr>
          <a:lstStyle/>
          <a:p>
            <a:pPr marL="0" indent="0">
              <a:buNone/>
            </a:pPr>
            <a:r>
              <a:rPr lang="zh-TW" altLang="en-US" sz="3600" b="1" dirty="0" smtClean="0">
                <a:latin typeface="標楷體" pitchFamily="65" charset="-120"/>
                <a:ea typeface="標楷體" pitchFamily="65" charset="-120"/>
              </a:rPr>
              <a:t>十二、淺談工廠可以設立之地區</a:t>
            </a:r>
            <a:endParaRPr lang="en-US" altLang="zh-TW" sz="3600" b="1" dirty="0" smtClean="0">
              <a:latin typeface="標楷體" pitchFamily="65" charset="-120"/>
              <a:ea typeface="標楷體" pitchFamily="65" charset="-120"/>
            </a:endParaRPr>
          </a:p>
          <a:p>
            <a:pPr marL="0" indent="0">
              <a:buNone/>
            </a:pPr>
            <a:r>
              <a:rPr lang="zh-TW" altLang="en-US" sz="3600" b="1" dirty="0" smtClean="0">
                <a:solidFill>
                  <a:srgbClr val="FF0000"/>
                </a:solidFill>
                <a:latin typeface="標楷體" pitchFamily="65" charset="-120"/>
                <a:ea typeface="標楷體" pitchFamily="65" charset="-120"/>
              </a:rPr>
              <a:t>十三</a:t>
            </a:r>
            <a:r>
              <a:rPr lang="zh-TW" altLang="zh-TW" sz="3600" b="1" dirty="0" smtClean="0">
                <a:solidFill>
                  <a:srgbClr val="FF0000"/>
                </a:solidFill>
                <a:latin typeface="標楷體" pitchFamily="65" charset="-120"/>
                <a:ea typeface="標楷體" pitchFamily="65" charset="-120"/>
              </a:rPr>
              <a:t>、</a:t>
            </a:r>
            <a:r>
              <a:rPr lang="zh-TW" altLang="zh-TW" sz="3600" b="1" dirty="0">
                <a:solidFill>
                  <a:srgbClr val="FF0000"/>
                </a:solidFill>
                <a:latin typeface="標楷體" pitchFamily="65" charset="-120"/>
                <a:ea typeface="標楷體" pitchFamily="65" charset="-120"/>
              </a:rPr>
              <a:t>非都市田園工廠合法變更建地商</a:t>
            </a:r>
            <a:r>
              <a:rPr lang="zh-TW" altLang="zh-TW" sz="3600" b="1" dirty="0" smtClean="0">
                <a:solidFill>
                  <a:srgbClr val="FF0000"/>
                </a:solidFill>
                <a:latin typeface="標楷體" pitchFamily="65" charset="-120"/>
                <a:ea typeface="標楷體" pitchFamily="65" charset="-120"/>
              </a:rPr>
              <a:t>機</a:t>
            </a:r>
            <a:endParaRPr lang="en-US" altLang="zh-TW" sz="3600" b="1" dirty="0" smtClean="0">
              <a:solidFill>
                <a:srgbClr val="FF0000"/>
              </a:solidFill>
              <a:latin typeface="標楷體" pitchFamily="65" charset="-120"/>
              <a:ea typeface="標楷體" pitchFamily="65" charset="-120"/>
            </a:endParaRPr>
          </a:p>
          <a:p>
            <a:pPr marL="0" indent="0">
              <a:buNone/>
            </a:pPr>
            <a:r>
              <a:rPr lang="zh-TW" altLang="en-US" sz="3600" b="1" dirty="0" smtClean="0">
                <a:latin typeface="標楷體" pitchFamily="65" charset="-120"/>
                <a:ea typeface="標楷體" pitchFamily="65" charset="-120"/>
              </a:rPr>
              <a:t>十四、非都市土地更正分區商機</a:t>
            </a:r>
            <a:endParaRPr lang="en-US" altLang="zh-TW" sz="3600" b="1" dirty="0" smtClean="0">
              <a:latin typeface="標楷體" pitchFamily="65" charset="-120"/>
              <a:ea typeface="標楷體" pitchFamily="65" charset="-120"/>
            </a:endParaRPr>
          </a:p>
          <a:p>
            <a:pPr marL="0" indent="0">
              <a:buNone/>
            </a:pPr>
            <a:r>
              <a:rPr lang="zh-TW" altLang="en-US" sz="3600" b="1" dirty="0" smtClean="0">
                <a:solidFill>
                  <a:srgbClr val="FF0000"/>
                </a:solidFill>
                <a:latin typeface="標楷體" pitchFamily="65" charset="-120"/>
                <a:ea typeface="標楷體" pitchFamily="65" charset="-120"/>
              </a:rPr>
              <a:t>十五、非建築用地更正編定商機</a:t>
            </a:r>
            <a:endParaRPr lang="en-US" altLang="zh-TW" sz="3600" b="1" dirty="0" smtClean="0">
              <a:solidFill>
                <a:srgbClr val="FF0000"/>
              </a:solidFill>
              <a:latin typeface="標楷體" pitchFamily="65" charset="-120"/>
              <a:ea typeface="標楷體" pitchFamily="65" charset="-120"/>
            </a:endParaRPr>
          </a:p>
          <a:p>
            <a:pPr marL="0" indent="0">
              <a:buNone/>
            </a:pPr>
            <a:r>
              <a:rPr lang="zh-TW" altLang="en-US" sz="3600" b="1" dirty="0" smtClean="0">
                <a:latin typeface="標楷體" pitchFamily="65" charset="-120"/>
                <a:ea typeface="標楷體" pitchFamily="65" charset="-120"/>
              </a:rPr>
              <a:t>十六、山坡地之陷井</a:t>
            </a:r>
            <a:endParaRPr lang="en-US" altLang="zh-TW" sz="3600" b="1" dirty="0" smtClean="0">
              <a:latin typeface="標楷體" pitchFamily="65" charset="-120"/>
              <a:ea typeface="標楷體" pitchFamily="65" charset="-120"/>
            </a:endParaRPr>
          </a:p>
          <a:p>
            <a:pPr marL="0" indent="0">
              <a:buNone/>
            </a:pPr>
            <a:r>
              <a:rPr lang="zh-TW" altLang="en-US" sz="3600" b="1" dirty="0" smtClean="0">
                <a:solidFill>
                  <a:srgbClr val="FF0000"/>
                </a:solidFill>
                <a:latin typeface="標楷體" pitchFamily="65" charset="-120"/>
                <a:ea typeface="標楷體" pitchFamily="65" charset="-120"/>
              </a:rPr>
              <a:t>十七、面積更正陷井</a:t>
            </a:r>
            <a:endParaRPr lang="zh-TW" altLang="zh-TW" sz="3600" b="1" dirty="0">
              <a:solidFill>
                <a:srgbClr val="FF0000"/>
              </a:solidFill>
              <a:latin typeface="標楷體" pitchFamily="65" charset="-120"/>
              <a:ea typeface="標楷體" pitchFamily="65" charset="-120"/>
            </a:endParaRPr>
          </a:p>
          <a:p>
            <a:pPr marL="0" indent="0">
              <a:buNone/>
            </a:pPr>
            <a:endParaRPr lang="zh-TW" altLang="en-US" dirty="0"/>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5</a:t>
            </a:fld>
            <a:endParaRPr lang="zh-TW" altLang="en-US">
              <a:solidFill>
                <a:srgbClr val="04617B">
                  <a:shade val="90000"/>
                </a:srgbClr>
              </a:solidFill>
            </a:endParaRPr>
          </a:p>
        </p:txBody>
      </p:sp>
    </p:spTree>
    <p:extLst>
      <p:ext uri="{BB962C8B-B14F-4D97-AF65-F5344CB8AC3E}">
        <p14:creationId xmlns:p14="http://schemas.microsoft.com/office/powerpoint/2010/main" val="14426638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332656"/>
            <a:ext cx="8496944" cy="1143000"/>
          </a:xfrm>
        </p:spPr>
        <p:txBody>
          <a:bodyPr>
            <a:normAutofit/>
          </a:bodyPr>
          <a:lstStyle/>
          <a:p>
            <a:r>
              <a:rPr lang="zh-TW" altLang="en-US" b="1" dirty="0" smtClean="0">
                <a:solidFill>
                  <a:schemeClr val="tx1"/>
                </a:solidFill>
                <a:latin typeface="標楷體" pitchFamily="65" charset="-120"/>
                <a:ea typeface="標楷體" pitchFamily="65" charset="-120"/>
              </a:rPr>
              <a:t>十、</a:t>
            </a:r>
            <a:r>
              <a:rPr lang="zh-TW" altLang="en-US" b="1" dirty="0" smtClean="0">
                <a:solidFill>
                  <a:srgbClr val="FF0000"/>
                </a:solidFill>
                <a:latin typeface="標楷體" pitchFamily="65" charset="-120"/>
                <a:ea typeface="標楷體" pitchFamily="65" charset="-120"/>
              </a:rPr>
              <a:t>非都市</a:t>
            </a:r>
            <a:r>
              <a:rPr lang="zh-TW" altLang="en-US" b="1" dirty="0" smtClean="0">
                <a:solidFill>
                  <a:schemeClr val="tx1"/>
                </a:solidFill>
                <a:latin typeface="標楷體" pitchFamily="65" charset="-120"/>
                <a:ea typeface="標楷體" pitchFamily="65" charset="-120"/>
              </a:rPr>
              <a:t>農地變更使用商機</a:t>
            </a:r>
            <a:endParaRPr lang="zh-TW" altLang="en-US"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323528" y="1772816"/>
            <a:ext cx="8424936" cy="4389120"/>
          </a:xfrm>
        </p:spPr>
        <p:txBody>
          <a:bodyPr>
            <a:noAutofit/>
          </a:bodyPr>
          <a:lstStyle/>
          <a:p>
            <a:pPr marL="0" indent="0">
              <a:buNone/>
            </a:pPr>
            <a:r>
              <a:rPr lang="zh-TW" altLang="en-US" sz="3600" b="1" dirty="0" smtClean="0">
                <a:latin typeface="標楷體" pitchFamily="65" charset="-120"/>
                <a:ea typeface="標楷體" pitchFamily="65" charset="-120"/>
              </a:rPr>
              <a:t>（</a:t>
            </a:r>
            <a:r>
              <a:rPr lang="zh-TW" altLang="en-US" sz="3600" b="1" dirty="0">
                <a:latin typeface="標楷體" pitchFamily="65" charset="-120"/>
                <a:ea typeface="標楷體" pitchFamily="65" charset="-120"/>
              </a:rPr>
              <a:t>十</a:t>
            </a:r>
            <a:r>
              <a:rPr lang="zh-TW" altLang="en-US" sz="3600" b="1" dirty="0" smtClean="0">
                <a:latin typeface="標楷體" pitchFamily="65" charset="-120"/>
                <a:ea typeface="標楷體" pitchFamily="65" charset="-120"/>
              </a:rPr>
              <a:t>）</a:t>
            </a:r>
            <a:r>
              <a:rPr lang="zh-TW" altLang="en-US" sz="3600" b="1" dirty="0">
                <a:latin typeface="標楷體" pitchFamily="65" charset="-120"/>
                <a:ea typeface="標楷體" pitchFamily="65" charset="-120"/>
              </a:rPr>
              <a:t>住宿、餐飲、農產品加工（釀造</a:t>
            </a:r>
            <a:r>
              <a:rPr lang="zh-TW" altLang="en-US" sz="3600" b="1" dirty="0" smtClean="0">
                <a:latin typeface="標楷體" pitchFamily="65" charset="-120"/>
                <a:ea typeface="標楷體" pitchFamily="65" charset="-120"/>
              </a:rPr>
              <a:t>）</a:t>
            </a:r>
            <a:endParaRPr lang="en-US" altLang="zh-TW" sz="3600" b="1" dirty="0" smtClean="0">
              <a:latin typeface="標楷體" pitchFamily="65" charset="-120"/>
              <a:ea typeface="標楷體" pitchFamily="65" charset="-120"/>
            </a:endParaRPr>
          </a:p>
          <a:p>
            <a:pPr marL="0" indent="0">
              <a:buNone/>
            </a:pPr>
            <a:r>
              <a:rPr lang="en-US" altLang="zh-TW" sz="3600" b="1" dirty="0">
                <a:latin typeface="標楷體" pitchFamily="65" charset="-120"/>
                <a:ea typeface="標楷體" pitchFamily="65" charset="-120"/>
              </a:rPr>
              <a:t> </a:t>
            </a:r>
            <a:r>
              <a:rPr lang="en-US" altLang="zh-TW" sz="3600" b="1" dirty="0" smtClean="0">
                <a:latin typeface="標楷體" pitchFamily="65" charset="-120"/>
                <a:ea typeface="標楷體" pitchFamily="65" charset="-120"/>
              </a:rPr>
              <a:t>     </a:t>
            </a:r>
            <a:r>
              <a:rPr lang="zh-TW" altLang="en-US" sz="3600" b="1" dirty="0" smtClean="0">
                <a:latin typeface="標楷體" pitchFamily="65" charset="-120"/>
                <a:ea typeface="標楷體" pitchFamily="65" charset="-120"/>
              </a:rPr>
              <a:t>廠</a:t>
            </a:r>
            <a:r>
              <a:rPr lang="zh-TW" altLang="en-US" sz="3600" b="1" dirty="0">
                <a:latin typeface="標楷體" pitchFamily="65" charset="-120"/>
                <a:ea typeface="標楷體" pitchFamily="65" charset="-120"/>
              </a:rPr>
              <a:t>、</a:t>
            </a:r>
            <a:r>
              <a:rPr lang="zh-TW" altLang="en-US" sz="3600" b="1" dirty="0" smtClean="0">
                <a:latin typeface="標楷體" pitchFamily="65" charset="-120"/>
                <a:ea typeface="標楷體" pitchFamily="65" charset="-120"/>
              </a:rPr>
              <a:t>農產品與</a:t>
            </a:r>
            <a:r>
              <a:rPr lang="zh-TW" altLang="en-US" sz="3600" b="1" dirty="0">
                <a:latin typeface="標楷體" pitchFamily="65" charset="-120"/>
                <a:ea typeface="標楷體" pitchFamily="65" charset="-120"/>
              </a:rPr>
              <a:t>農村文物展示（售</a:t>
            </a:r>
            <a:r>
              <a:rPr lang="zh-TW" altLang="en-US" sz="3600" b="1" dirty="0" smtClean="0">
                <a:latin typeface="標楷體" pitchFamily="65" charset="-120"/>
                <a:ea typeface="標楷體" pitchFamily="65" charset="-120"/>
              </a:rPr>
              <a:t>）</a:t>
            </a:r>
            <a:endParaRPr lang="en-US" altLang="zh-TW" sz="3600" b="1" dirty="0" smtClean="0">
              <a:latin typeface="標楷體" pitchFamily="65" charset="-120"/>
              <a:ea typeface="標楷體" pitchFamily="65" charset="-120"/>
            </a:endParaRPr>
          </a:p>
          <a:p>
            <a:pPr marL="0" indent="0">
              <a:buNone/>
            </a:pPr>
            <a:r>
              <a:rPr lang="en-US" altLang="zh-TW" sz="3600" b="1" dirty="0">
                <a:latin typeface="標楷體" pitchFamily="65" charset="-120"/>
                <a:ea typeface="標楷體" pitchFamily="65" charset="-120"/>
              </a:rPr>
              <a:t> </a:t>
            </a:r>
            <a:r>
              <a:rPr lang="en-US" altLang="zh-TW" sz="3600" b="1" dirty="0" smtClean="0">
                <a:latin typeface="標楷體" pitchFamily="65" charset="-120"/>
                <a:ea typeface="標楷體" pitchFamily="65" charset="-120"/>
              </a:rPr>
              <a:t>     </a:t>
            </a:r>
            <a:r>
              <a:rPr lang="zh-TW" altLang="en-US" sz="3600" b="1" dirty="0" smtClean="0">
                <a:latin typeface="標楷體" pitchFamily="65" charset="-120"/>
                <a:ea typeface="標楷體" pitchFamily="65" charset="-120"/>
              </a:rPr>
              <a:t>及</a:t>
            </a:r>
            <a:r>
              <a:rPr lang="zh-TW" altLang="en-US" sz="3600" b="1" dirty="0">
                <a:latin typeface="標楷體" pitchFamily="65" charset="-120"/>
                <a:ea typeface="標楷體" pitchFamily="65" charset="-120"/>
              </a:rPr>
              <a:t>教育解說中心等</a:t>
            </a:r>
            <a:r>
              <a:rPr lang="zh-TW" altLang="en-US" sz="3600" b="1" dirty="0" smtClean="0">
                <a:latin typeface="標楷體" pitchFamily="65" charset="-120"/>
                <a:ea typeface="標楷體" pitchFamily="65" charset="-120"/>
              </a:rPr>
              <a:t>休閒農業</a:t>
            </a:r>
            <a:r>
              <a:rPr lang="zh-TW" altLang="en-US" sz="3600" b="1" dirty="0">
                <a:latin typeface="標楷體" pitchFamily="65" charset="-120"/>
                <a:ea typeface="標楷體" pitchFamily="65" charset="-120"/>
              </a:rPr>
              <a:t>設施</a:t>
            </a:r>
            <a:r>
              <a:rPr lang="zh-TW" altLang="en-US" sz="3600" b="1" dirty="0" smtClean="0">
                <a:latin typeface="標楷體" pitchFamily="65" charset="-120"/>
                <a:ea typeface="標楷體" pitchFamily="65" charset="-120"/>
              </a:rPr>
              <a:t>。</a:t>
            </a:r>
            <a:endParaRPr lang="en-US" altLang="zh-TW" sz="3600" b="1" dirty="0" smtClean="0">
              <a:latin typeface="標楷體" pitchFamily="65" charset="-120"/>
              <a:ea typeface="標楷體" pitchFamily="65" charset="-120"/>
            </a:endParaRPr>
          </a:p>
          <a:p>
            <a:pPr marL="0" indent="0">
              <a:buNone/>
            </a:pPr>
            <a:r>
              <a:rPr lang="zh-TW" altLang="en-US" sz="3600" b="1" dirty="0" smtClean="0">
                <a:latin typeface="標楷體" pitchFamily="65" charset="-120"/>
                <a:ea typeface="標楷體" pitchFamily="65" charset="-120"/>
              </a:rPr>
              <a:t/>
            </a:r>
            <a:br>
              <a:rPr lang="zh-TW" altLang="en-US" sz="3600" b="1" dirty="0" smtClean="0">
                <a:latin typeface="標楷體" pitchFamily="65" charset="-120"/>
                <a:ea typeface="標楷體" pitchFamily="65" charset="-120"/>
              </a:rPr>
            </a:br>
            <a:r>
              <a:rPr lang="zh-TW" altLang="en-US" sz="3600" b="1" dirty="0" smtClean="0">
                <a:latin typeface="標楷體" pitchFamily="65" charset="-120"/>
                <a:ea typeface="標楷體" pitchFamily="65" charset="-120"/>
              </a:rPr>
              <a:t>（十一）</a:t>
            </a:r>
            <a:r>
              <a:rPr lang="zh-TW" altLang="en-US" sz="3600" b="1" dirty="0">
                <a:solidFill>
                  <a:srgbClr val="FF0000"/>
                </a:solidFill>
                <a:latin typeface="標楷體" pitchFamily="65" charset="-120"/>
                <a:ea typeface="標楷體" pitchFamily="65" charset="-120"/>
              </a:rPr>
              <a:t>動物保護、收容及照養相關設施</a:t>
            </a:r>
            <a:r>
              <a:rPr lang="zh-TW" altLang="en-US" sz="3600" b="1" dirty="0" smtClean="0">
                <a:latin typeface="標楷體" pitchFamily="65" charset="-120"/>
                <a:ea typeface="標楷體" pitchFamily="65" charset="-120"/>
              </a:rPr>
              <a:t>。</a:t>
            </a:r>
            <a:endParaRPr lang="en-US" altLang="zh-TW" sz="3600" b="1" dirty="0" smtClean="0">
              <a:latin typeface="標楷體" pitchFamily="65" charset="-120"/>
              <a:ea typeface="標楷體" pitchFamily="65" charset="-120"/>
            </a:endParaRPr>
          </a:p>
          <a:p>
            <a:pPr marL="0" indent="0">
              <a:buNone/>
            </a:pPr>
            <a:r>
              <a:rPr lang="zh-TW" altLang="en-US" sz="3600" b="1" dirty="0" smtClean="0">
                <a:latin typeface="標楷體" pitchFamily="65" charset="-120"/>
                <a:ea typeface="標楷體" pitchFamily="65" charset="-120"/>
              </a:rPr>
              <a:t/>
            </a:r>
            <a:br>
              <a:rPr lang="zh-TW" altLang="en-US" sz="3600" b="1" dirty="0" smtClean="0">
                <a:latin typeface="標楷體" pitchFamily="65" charset="-120"/>
                <a:ea typeface="標楷體" pitchFamily="65" charset="-120"/>
              </a:rPr>
            </a:br>
            <a:r>
              <a:rPr lang="zh-TW" altLang="en-US" sz="4800" b="1" dirty="0" smtClean="0">
                <a:solidFill>
                  <a:srgbClr val="FF0000"/>
                </a:solidFill>
                <a:latin typeface="標楷體" pitchFamily="65" charset="-120"/>
                <a:ea typeface="標楷體" pitchFamily="65" charset="-120"/>
              </a:rPr>
              <a:t>（十二）</a:t>
            </a:r>
            <a:r>
              <a:rPr lang="zh-TW" altLang="en-US" sz="4800" b="1" dirty="0">
                <a:solidFill>
                  <a:srgbClr val="FF0000"/>
                </a:solidFill>
                <a:latin typeface="標楷體" pitchFamily="65" charset="-120"/>
                <a:ea typeface="標楷體" pitchFamily="65" charset="-120"/>
              </a:rPr>
              <a:t>興辦社會福利設施。</a:t>
            </a:r>
            <a:endParaRPr lang="en-US" altLang="zh-TW" sz="4800" b="1" dirty="0" smtClean="0">
              <a:solidFill>
                <a:srgbClr val="FF0000"/>
              </a:solidFill>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50</a:t>
            </a:fld>
            <a:endParaRPr lang="zh-TW" altLang="en-US">
              <a:solidFill>
                <a:srgbClr val="04617B">
                  <a:shade val="90000"/>
                </a:srgbClr>
              </a:solidFill>
            </a:endParaRPr>
          </a:p>
        </p:txBody>
      </p:sp>
    </p:spTree>
    <p:extLst>
      <p:ext uri="{BB962C8B-B14F-4D97-AF65-F5344CB8AC3E}">
        <p14:creationId xmlns:p14="http://schemas.microsoft.com/office/powerpoint/2010/main" val="27979700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60648"/>
            <a:ext cx="8496944" cy="1143000"/>
          </a:xfrm>
        </p:spPr>
        <p:txBody>
          <a:bodyPr>
            <a:normAutofit/>
          </a:bodyPr>
          <a:lstStyle/>
          <a:p>
            <a:r>
              <a:rPr lang="zh-TW" altLang="en-US" b="1" dirty="0" smtClean="0">
                <a:solidFill>
                  <a:schemeClr val="tx1"/>
                </a:solidFill>
                <a:latin typeface="標楷體" pitchFamily="65" charset="-120"/>
                <a:ea typeface="標楷體" pitchFamily="65" charset="-120"/>
              </a:rPr>
              <a:t>十、</a:t>
            </a:r>
            <a:r>
              <a:rPr lang="zh-TW" altLang="en-US" b="1" dirty="0" smtClean="0">
                <a:solidFill>
                  <a:srgbClr val="FF0000"/>
                </a:solidFill>
                <a:latin typeface="標楷體" pitchFamily="65" charset="-120"/>
                <a:ea typeface="標楷體" pitchFamily="65" charset="-120"/>
              </a:rPr>
              <a:t>非都市</a:t>
            </a:r>
            <a:r>
              <a:rPr lang="zh-TW" altLang="en-US" b="1" dirty="0" smtClean="0">
                <a:solidFill>
                  <a:schemeClr val="tx1"/>
                </a:solidFill>
                <a:latin typeface="標楷體" pitchFamily="65" charset="-120"/>
                <a:ea typeface="標楷體" pitchFamily="65" charset="-120"/>
              </a:rPr>
              <a:t>農地變更使用商機</a:t>
            </a:r>
            <a:endParaRPr lang="zh-TW" altLang="en-US"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251520" y="1628800"/>
            <a:ext cx="8424936" cy="4389120"/>
          </a:xfrm>
        </p:spPr>
        <p:txBody>
          <a:bodyPr>
            <a:noAutofit/>
          </a:bodyPr>
          <a:lstStyle/>
          <a:p>
            <a:pPr marL="0" indent="0">
              <a:buNone/>
            </a:pPr>
            <a:r>
              <a:rPr lang="zh-TW" altLang="en-US" sz="4000" b="1" dirty="0" smtClean="0">
                <a:solidFill>
                  <a:srgbClr val="FF0000"/>
                </a:solidFill>
                <a:latin typeface="標楷體" pitchFamily="65" charset="-120"/>
                <a:ea typeface="標楷體" pitchFamily="65" charset="-120"/>
              </a:rPr>
              <a:t>（十三）</a:t>
            </a:r>
            <a:r>
              <a:rPr lang="zh-TW" altLang="en-US" sz="4000" b="1" dirty="0">
                <a:solidFill>
                  <a:srgbClr val="FF0000"/>
                </a:solidFill>
                <a:latin typeface="標楷體" pitchFamily="65" charset="-120"/>
                <a:ea typeface="標楷體" pitchFamily="65" charset="-120"/>
              </a:rPr>
              <a:t>土資場相關設施</a:t>
            </a:r>
            <a:r>
              <a:rPr lang="zh-TW" altLang="en-US" sz="2800" b="1" dirty="0" smtClean="0">
                <a:latin typeface="標楷體" pitchFamily="65" charset="-120"/>
                <a:ea typeface="標楷體" pitchFamily="65" charset="-120"/>
              </a:rPr>
              <a:t>。</a:t>
            </a:r>
            <a:endParaRPr lang="en-US" altLang="zh-TW" sz="2800" b="1" dirty="0" smtClean="0">
              <a:latin typeface="標楷體" pitchFamily="65" charset="-120"/>
              <a:ea typeface="標楷體" pitchFamily="65" charset="-120"/>
            </a:endParaRPr>
          </a:p>
          <a:p>
            <a:pPr marL="0" indent="0">
              <a:buNone/>
            </a:pPr>
            <a:r>
              <a:rPr lang="zh-TW" altLang="en-US" sz="2800" b="1" dirty="0" smtClean="0">
                <a:latin typeface="標楷體" pitchFamily="65" charset="-120"/>
                <a:ea typeface="標楷體" pitchFamily="65" charset="-120"/>
              </a:rPr>
              <a:t/>
            </a:r>
            <a:br>
              <a:rPr lang="zh-TW" altLang="en-US" sz="2800" b="1" dirty="0" smtClean="0">
                <a:latin typeface="標楷體" pitchFamily="65" charset="-120"/>
                <a:ea typeface="標楷體" pitchFamily="65" charset="-120"/>
              </a:rPr>
            </a:br>
            <a:r>
              <a:rPr lang="zh-TW" altLang="en-US" sz="2800" b="1" dirty="0" smtClean="0">
                <a:latin typeface="標楷體" pitchFamily="65" charset="-120"/>
                <a:ea typeface="標楷體" pitchFamily="65" charset="-120"/>
              </a:rPr>
              <a:t>（十四）</a:t>
            </a:r>
            <a:r>
              <a:rPr lang="zh-TW" altLang="en-US" sz="2800" b="1" dirty="0">
                <a:latin typeface="標楷體" pitchFamily="65" charset="-120"/>
                <a:ea typeface="標楷體" pitchFamily="65" charset="-120"/>
              </a:rPr>
              <a:t>液化石油氣及其他可燃性高壓氣體容器</a:t>
            </a:r>
            <a:r>
              <a:rPr lang="zh-TW" altLang="en-US" sz="2800" b="1" dirty="0" smtClean="0">
                <a:latin typeface="標楷體" pitchFamily="65" charset="-120"/>
                <a:ea typeface="標楷體" pitchFamily="65" charset="-120"/>
              </a:rPr>
              <a:t>儲存</a:t>
            </a:r>
            <a:endParaRPr lang="en-US" altLang="zh-TW" sz="2800" b="1" dirty="0" smtClean="0">
              <a:latin typeface="標楷體" pitchFamily="65" charset="-120"/>
              <a:ea typeface="標楷體" pitchFamily="65" charset="-120"/>
            </a:endParaRPr>
          </a:p>
          <a:p>
            <a:pPr marL="0" indent="0">
              <a:buNone/>
            </a:pPr>
            <a:r>
              <a:rPr lang="en-US" altLang="zh-TW" sz="2800" b="1" dirty="0">
                <a:latin typeface="標楷體" pitchFamily="65" charset="-120"/>
                <a:ea typeface="標楷體" pitchFamily="65" charset="-120"/>
              </a:rPr>
              <a:t> </a:t>
            </a:r>
            <a:r>
              <a:rPr lang="en-US" altLang="zh-TW" sz="2800" b="1" dirty="0" smtClean="0">
                <a:latin typeface="標楷體" pitchFamily="65" charset="-120"/>
                <a:ea typeface="標楷體" pitchFamily="65" charset="-120"/>
              </a:rPr>
              <a:t>       </a:t>
            </a:r>
            <a:r>
              <a:rPr lang="zh-TW" altLang="en-US" sz="2800" b="1" dirty="0" smtClean="0">
                <a:latin typeface="標楷體" pitchFamily="65" charset="-120"/>
                <a:ea typeface="標楷體" pitchFamily="65" charset="-120"/>
              </a:rPr>
              <a:t>設施。</a:t>
            </a:r>
            <a:endParaRPr lang="en-US" altLang="zh-TW" sz="2800" b="1" dirty="0" smtClean="0">
              <a:latin typeface="標楷體" pitchFamily="65" charset="-120"/>
              <a:ea typeface="標楷體" pitchFamily="65" charset="-120"/>
            </a:endParaRPr>
          </a:p>
          <a:p>
            <a:pPr marL="0" indent="0">
              <a:buNone/>
            </a:pPr>
            <a:r>
              <a:rPr lang="zh-TW" altLang="en-US" sz="2800" b="1" dirty="0" smtClean="0">
                <a:latin typeface="標楷體" pitchFamily="65" charset="-120"/>
                <a:ea typeface="標楷體" pitchFamily="65" charset="-120"/>
              </a:rPr>
              <a:t/>
            </a:r>
            <a:br>
              <a:rPr lang="zh-TW" altLang="en-US" sz="2800" b="1" dirty="0" smtClean="0">
                <a:latin typeface="標楷體" pitchFamily="65" charset="-120"/>
                <a:ea typeface="標楷體" pitchFamily="65" charset="-120"/>
              </a:rPr>
            </a:br>
            <a:r>
              <a:rPr lang="zh-TW" altLang="en-US" sz="3200" b="1" dirty="0" smtClean="0">
                <a:solidFill>
                  <a:srgbClr val="FF0000"/>
                </a:solidFill>
                <a:latin typeface="標楷體" pitchFamily="65" charset="-120"/>
                <a:ea typeface="標楷體" pitchFamily="65" charset="-120"/>
              </a:rPr>
              <a:t>（十五</a:t>
            </a:r>
            <a:r>
              <a:rPr lang="zh-TW" altLang="en-US" sz="3200" b="1" dirty="0" smtClean="0">
                <a:solidFill>
                  <a:srgbClr val="FF0000"/>
                </a:solidFill>
                <a:latin typeface="標楷體" pitchFamily="65" charset="-120"/>
                <a:ea typeface="標楷體" pitchFamily="65" charset="-120"/>
                <a:hlinkClick r:id="rId3" action="ppaction://hlinkfile"/>
              </a:rPr>
              <a:t>）</a:t>
            </a:r>
            <a:r>
              <a:rPr lang="zh-TW" altLang="en-US" sz="3200" b="1" dirty="0">
                <a:solidFill>
                  <a:srgbClr val="FF0000"/>
                </a:solidFill>
                <a:latin typeface="標楷體" pitchFamily="65" charset="-120"/>
                <a:ea typeface="標楷體" pitchFamily="65" charset="-120"/>
                <a:hlinkClick r:id="rId3" action="ppaction://hlinkfile"/>
              </a:rPr>
              <a:t>醫療機構、護理機構及精神復健機構</a:t>
            </a:r>
            <a:r>
              <a:rPr lang="zh-TW" altLang="en-US" sz="2800" b="1" dirty="0">
                <a:latin typeface="標楷體" pitchFamily="65" charset="-120"/>
                <a:ea typeface="標楷體" pitchFamily="65" charset="-120"/>
              </a:rPr>
              <a:t>。</a:t>
            </a:r>
            <a:br>
              <a:rPr lang="zh-TW" altLang="en-US" sz="2800" b="1" dirty="0">
                <a:latin typeface="標楷體" pitchFamily="65" charset="-120"/>
                <a:ea typeface="標楷體" pitchFamily="65" charset="-120"/>
              </a:rPr>
            </a:br>
            <a:endParaRPr lang="en-US" altLang="zh-TW" sz="2800" b="1" dirty="0" smtClean="0">
              <a:latin typeface="標楷體" pitchFamily="65" charset="-120"/>
              <a:ea typeface="標楷體" pitchFamily="65" charset="-120"/>
            </a:endParaRPr>
          </a:p>
          <a:p>
            <a:pPr marL="0" indent="0">
              <a:buNone/>
            </a:pPr>
            <a:r>
              <a:rPr lang="zh-TW" altLang="en-US" sz="2800" b="1" dirty="0" smtClean="0">
                <a:latin typeface="標楷體" pitchFamily="65" charset="-120"/>
                <a:ea typeface="標楷體" pitchFamily="65" charset="-120"/>
              </a:rPr>
              <a:t>（十六）</a:t>
            </a:r>
            <a:r>
              <a:rPr lang="zh-TW" altLang="en-US" sz="2800" b="1" dirty="0" smtClean="0">
                <a:solidFill>
                  <a:srgbClr val="FF0000"/>
                </a:solidFill>
                <a:latin typeface="標楷體" pitchFamily="65" charset="-120"/>
                <a:ea typeface="標楷體" pitchFamily="65" charset="-120"/>
              </a:rPr>
              <a:t>廢棄物清除處理</a:t>
            </a:r>
            <a:r>
              <a:rPr lang="zh-TW" altLang="en-US" sz="2800" b="1" dirty="0" smtClean="0">
                <a:latin typeface="標楷體" pitchFamily="65" charset="-120"/>
                <a:ea typeface="標楷體" pitchFamily="65" charset="-120"/>
              </a:rPr>
              <a:t>、廢（污）水處理及防治公</a:t>
            </a:r>
            <a:endParaRPr lang="en-US" altLang="zh-TW" sz="2800" b="1" dirty="0" smtClean="0">
              <a:latin typeface="標楷體" pitchFamily="65" charset="-120"/>
              <a:ea typeface="標楷體" pitchFamily="65" charset="-120"/>
            </a:endParaRPr>
          </a:p>
          <a:p>
            <a:pPr marL="0" indent="0">
              <a:buNone/>
            </a:pPr>
            <a:r>
              <a:rPr lang="en-US" altLang="zh-TW" sz="2800" b="1" dirty="0">
                <a:latin typeface="標楷體" pitchFamily="65" charset="-120"/>
                <a:ea typeface="標楷體" pitchFamily="65" charset="-120"/>
              </a:rPr>
              <a:t> </a:t>
            </a:r>
            <a:r>
              <a:rPr lang="en-US" altLang="zh-TW" sz="2800" b="1" dirty="0" smtClean="0">
                <a:latin typeface="標楷體" pitchFamily="65" charset="-120"/>
                <a:ea typeface="標楷體" pitchFamily="65" charset="-120"/>
              </a:rPr>
              <a:t>       </a:t>
            </a:r>
            <a:r>
              <a:rPr lang="zh-TW" altLang="en-US" sz="2800" b="1" dirty="0" smtClean="0">
                <a:latin typeface="標楷體" pitchFamily="65" charset="-120"/>
                <a:ea typeface="標楷體" pitchFamily="65" charset="-120"/>
              </a:rPr>
              <a:t>害等相關設施。</a:t>
            </a:r>
            <a:br>
              <a:rPr lang="zh-TW" altLang="en-US" sz="2800" b="1" dirty="0" smtClean="0">
                <a:latin typeface="標楷體" pitchFamily="65" charset="-120"/>
                <a:ea typeface="標楷體" pitchFamily="65" charset="-120"/>
              </a:rPr>
            </a:br>
            <a:endParaRPr lang="en-US" altLang="zh-TW" sz="28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51</a:t>
            </a:fld>
            <a:endParaRPr lang="zh-TW" altLang="en-US">
              <a:solidFill>
                <a:srgbClr val="04617B">
                  <a:shade val="90000"/>
                </a:srgbClr>
              </a:solidFill>
            </a:endParaRPr>
          </a:p>
        </p:txBody>
      </p:sp>
    </p:spTree>
    <p:extLst>
      <p:ext uri="{BB962C8B-B14F-4D97-AF65-F5344CB8AC3E}">
        <p14:creationId xmlns:p14="http://schemas.microsoft.com/office/powerpoint/2010/main" val="15133689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60648"/>
            <a:ext cx="8496944" cy="1143000"/>
          </a:xfrm>
        </p:spPr>
        <p:txBody>
          <a:bodyPr>
            <a:normAutofit/>
          </a:bodyPr>
          <a:lstStyle/>
          <a:p>
            <a:r>
              <a:rPr lang="zh-TW" altLang="en-US" b="1" dirty="0" smtClean="0">
                <a:solidFill>
                  <a:schemeClr val="tx1"/>
                </a:solidFill>
                <a:latin typeface="標楷體" pitchFamily="65" charset="-120"/>
                <a:ea typeface="標楷體" pitchFamily="65" charset="-120"/>
              </a:rPr>
              <a:t>十、</a:t>
            </a:r>
            <a:r>
              <a:rPr lang="zh-TW" altLang="en-US" b="1" dirty="0" smtClean="0">
                <a:solidFill>
                  <a:srgbClr val="FF0000"/>
                </a:solidFill>
                <a:latin typeface="標楷體" pitchFamily="65" charset="-120"/>
                <a:ea typeface="標楷體" pitchFamily="65" charset="-120"/>
              </a:rPr>
              <a:t>非都市</a:t>
            </a:r>
            <a:r>
              <a:rPr lang="zh-TW" altLang="en-US" b="1" dirty="0" smtClean="0">
                <a:solidFill>
                  <a:schemeClr val="tx1"/>
                </a:solidFill>
                <a:latin typeface="標楷體" pitchFamily="65" charset="-120"/>
                <a:ea typeface="標楷體" pitchFamily="65" charset="-120"/>
              </a:rPr>
              <a:t>農地變更使用商機</a:t>
            </a:r>
            <a:endParaRPr lang="zh-TW" altLang="en-US"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395536" y="1556792"/>
            <a:ext cx="8424936" cy="4389120"/>
          </a:xfrm>
        </p:spPr>
        <p:txBody>
          <a:bodyPr>
            <a:noAutofit/>
          </a:bodyPr>
          <a:lstStyle/>
          <a:p>
            <a:pPr marL="0" indent="0">
              <a:buNone/>
            </a:pPr>
            <a:r>
              <a:rPr lang="zh-TW" altLang="en-US" sz="2800" b="1" dirty="0" smtClean="0">
                <a:latin typeface="標楷體" pitchFamily="65" charset="-120"/>
                <a:ea typeface="標楷體" pitchFamily="65" charset="-120"/>
              </a:rPr>
              <a:t>（十七）</a:t>
            </a:r>
            <a:r>
              <a:rPr lang="zh-TW" altLang="en-US" sz="2800" b="1" dirty="0">
                <a:latin typeface="標楷體" pitchFamily="65" charset="-120"/>
                <a:ea typeface="標楷體" pitchFamily="65" charset="-120"/>
              </a:rPr>
              <a:t>衛星廣播電視事業、有線廣播電視事業及</a:t>
            </a:r>
            <a:r>
              <a:rPr lang="zh-TW" altLang="en-US" sz="2800" b="1" dirty="0" smtClean="0">
                <a:latin typeface="標楷體" pitchFamily="65" charset="-120"/>
                <a:ea typeface="標楷體" pitchFamily="65" charset="-120"/>
              </a:rPr>
              <a:t>無</a:t>
            </a:r>
            <a:endParaRPr lang="en-US" altLang="zh-TW" sz="2800" b="1" dirty="0" smtClean="0">
              <a:latin typeface="標楷體" pitchFamily="65" charset="-120"/>
              <a:ea typeface="標楷體" pitchFamily="65" charset="-120"/>
            </a:endParaRPr>
          </a:p>
          <a:p>
            <a:pPr marL="0" indent="0">
              <a:buNone/>
            </a:pPr>
            <a:r>
              <a:rPr lang="en-US" altLang="zh-TW" sz="2800" b="1" dirty="0">
                <a:latin typeface="標楷體" pitchFamily="65" charset="-120"/>
                <a:ea typeface="標楷體" pitchFamily="65" charset="-120"/>
              </a:rPr>
              <a:t> </a:t>
            </a:r>
            <a:r>
              <a:rPr lang="en-US" altLang="zh-TW" sz="2800" b="1" dirty="0" smtClean="0">
                <a:latin typeface="標楷體" pitchFamily="65" charset="-120"/>
                <a:ea typeface="標楷體" pitchFamily="65" charset="-120"/>
              </a:rPr>
              <a:t>       </a:t>
            </a:r>
            <a:r>
              <a:rPr lang="zh-TW" altLang="en-US" sz="2800" b="1" dirty="0" smtClean="0">
                <a:latin typeface="標楷體" pitchFamily="65" charset="-120"/>
                <a:ea typeface="標楷體" pitchFamily="65" charset="-120"/>
              </a:rPr>
              <a:t>線</a:t>
            </a:r>
            <a:r>
              <a:rPr lang="zh-TW" altLang="en-US" sz="2800" b="1" dirty="0">
                <a:latin typeface="標楷體" pitchFamily="65" charset="-120"/>
                <a:ea typeface="標楷體" pitchFamily="65" charset="-120"/>
              </a:rPr>
              <a:t>廣播、電視電臺</a:t>
            </a:r>
            <a:r>
              <a:rPr lang="zh-TW" altLang="en-US" sz="2800" b="1" dirty="0" smtClean="0">
                <a:latin typeface="標楷體" pitchFamily="65" charset="-120"/>
                <a:ea typeface="標楷體" pitchFamily="65" charset="-120"/>
              </a:rPr>
              <a:t>設置</a:t>
            </a:r>
            <a:r>
              <a:rPr lang="zh-TW" altLang="en-US" sz="2800" b="1" dirty="0">
                <a:latin typeface="標楷體" pitchFamily="65" charset="-120"/>
                <a:ea typeface="標楷體" pitchFamily="65" charset="-120"/>
              </a:rPr>
              <a:t>之設施</a:t>
            </a:r>
            <a:r>
              <a:rPr lang="zh-TW" altLang="en-US" sz="2800" b="1" dirty="0" smtClean="0">
                <a:latin typeface="標楷體" pitchFamily="65" charset="-120"/>
                <a:ea typeface="標楷體" pitchFamily="65" charset="-120"/>
              </a:rPr>
              <a:t>。</a:t>
            </a:r>
            <a:endParaRPr lang="en-US" altLang="zh-TW" sz="2800" b="1" dirty="0" smtClean="0">
              <a:latin typeface="標楷體" pitchFamily="65" charset="-120"/>
              <a:ea typeface="標楷體" pitchFamily="65" charset="-120"/>
            </a:endParaRPr>
          </a:p>
          <a:p>
            <a:pPr marL="0" indent="0">
              <a:buNone/>
            </a:pPr>
            <a:r>
              <a:rPr lang="zh-TW" altLang="en-US" sz="2800" b="1" dirty="0" smtClean="0">
                <a:latin typeface="標楷體" pitchFamily="65" charset="-120"/>
                <a:ea typeface="標楷體" pitchFamily="65" charset="-120"/>
              </a:rPr>
              <a:t/>
            </a:r>
            <a:br>
              <a:rPr lang="zh-TW" altLang="en-US" sz="2800" b="1" dirty="0" smtClean="0">
                <a:latin typeface="標楷體" pitchFamily="65" charset="-120"/>
                <a:ea typeface="標楷體" pitchFamily="65" charset="-120"/>
              </a:rPr>
            </a:br>
            <a:r>
              <a:rPr lang="zh-TW" altLang="en-US" sz="3600" b="1" dirty="0" smtClean="0">
                <a:latin typeface="標楷體" pitchFamily="65" charset="-120"/>
                <a:ea typeface="標楷體" pitchFamily="65" charset="-120"/>
              </a:rPr>
              <a:t>（十八）</a:t>
            </a:r>
            <a:r>
              <a:rPr lang="zh-TW" altLang="en-US" sz="3600" b="1" dirty="0">
                <a:latin typeface="標楷體" pitchFamily="65" charset="-120"/>
                <a:ea typeface="標楷體" pitchFamily="65" charset="-120"/>
              </a:rPr>
              <a:t>電信相關設施</a:t>
            </a:r>
            <a:r>
              <a:rPr lang="zh-TW" altLang="en-US" sz="2800" b="1" dirty="0" smtClean="0">
                <a:latin typeface="標楷體" pitchFamily="65" charset="-120"/>
                <a:ea typeface="標楷體" pitchFamily="65" charset="-120"/>
              </a:rPr>
              <a:t>。</a:t>
            </a:r>
            <a:endParaRPr lang="en-US" altLang="zh-TW" sz="2800" b="1" dirty="0" smtClean="0">
              <a:latin typeface="標楷體" pitchFamily="65" charset="-120"/>
              <a:ea typeface="標楷體" pitchFamily="65" charset="-120"/>
            </a:endParaRPr>
          </a:p>
          <a:p>
            <a:pPr marL="0" indent="0">
              <a:buNone/>
            </a:pPr>
            <a:endParaRPr lang="en-US" altLang="zh-TW" sz="3600" b="1" dirty="0" smtClean="0">
              <a:solidFill>
                <a:srgbClr val="FF0000"/>
              </a:solidFill>
              <a:latin typeface="標楷體" pitchFamily="65" charset="-120"/>
              <a:ea typeface="標楷體" pitchFamily="65" charset="-120"/>
            </a:endParaRPr>
          </a:p>
          <a:p>
            <a:pPr marL="0" indent="0">
              <a:buNone/>
            </a:pPr>
            <a:r>
              <a:rPr lang="zh-TW" altLang="en-US" sz="3600" b="1" dirty="0" smtClean="0">
                <a:solidFill>
                  <a:srgbClr val="FF0000"/>
                </a:solidFill>
                <a:latin typeface="標楷體" pitchFamily="65" charset="-120"/>
                <a:ea typeface="標楷體" pitchFamily="65" charset="-120"/>
              </a:rPr>
              <a:t>（十九）</a:t>
            </a:r>
            <a:r>
              <a:rPr lang="zh-TW" altLang="en-US" sz="3600" b="1" dirty="0">
                <a:solidFill>
                  <a:srgbClr val="FF0000"/>
                </a:solidFill>
                <a:latin typeface="標楷體" pitchFamily="65" charset="-120"/>
                <a:ea typeface="標楷體" pitchFamily="65" charset="-120"/>
              </a:rPr>
              <a:t>電磁波相容檢測實驗室。</a:t>
            </a:r>
            <a:r>
              <a:rPr lang="zh-TW" altLang="en-US" sz="2800" b="1" dirty="0">
                <a:latin typeface="標楷體" pitchFamily="65" charset="-120"/>
                <a:ea typeface="標楷體" pitchFamily="65" charset="-120"/>
              </a:rPr>
              <a:t/>
            </a:r>
            <a:br>
              <a:rPr lang="zh-TW" altLang="en-US" sz="2800" b="1" dirty="0">
                <a:latin typeface="標楷體" pitchFamily="65" charset="-120"/>
                <a:ea typeface="標楷體" pitchFamily="65" charset="-120"/>
              </a:rPr>
            </a:br>
            <a:endParaRPr lang="en-US" altLang="zh-TW" sz="2800" b="1" dirty="0" smtClean="0">
              <a:latin typeface="標楷體" pitchFamily="65" charset="-120"/>
              <a:ea typeface="標楷體" pitchFamily="65" charset="-120"/>
            </a:endParaRPr>
          </a:p>
          <a:p>
            <a:pPr marL="0" indent="0">
              <a:buNone/>
            </a:pPr>
            <a:r>
              <a:rPr lang="zh-TW" altLang="en-US" sz="2800" b="1" dirty="0" smtClean="0">
                <a:latin typeface="標楷體" pitchFamily="65" charset="-120"/>
                <a:ea typeface="標楷體" pitchFamily="65" charset="-120"/>
              </a:rPr>
              <a:t>（二十）</a:t>
            </a:r>
            <a:r>
              <a:rPr lang="zh-TW" altLang="en-US" sz="2800" b="1" dirty="0">
                <a:latin typeface="標楷體" pitchFamily="65" charset="-120"/>
                <a:ea typeface="標楷體" pitchFamily="65" charset="-120"/>
              </a:rPr>
              <a:t>經區域計畫委員會審議通過之開發案件，</a:t>
            </a:r>
            <a:r>
              <a:rPr lang="zh-TW" altLang="en-US" sz="2800" b="1" dirty="0" smtClean="0">
                <a:latin typeface="標楷體" pitchFamily="65" charset="-120"/>
                <a:ea typeface="標楷體" pitchFamily="65" charset="-120"/>
              </a:rPr>
              <a:t>無</a:t>
            </a:r>
            <a:endParaRPr lang="en-US" altLang="zh-TW" sz="2800" b="1" dirty="0" smtClean="0">
              <a:latin typeface="標楷體" pitchFamily="65" charset="-120"/>
              <a:ea typeface="標楷體" pitchFamily="65" charset="-120"/>
            </a:endParaRPr>
          </a:p>
          <a:p>
            <a:pPr marL="0" indent="0">
              <a:buNone/>
            </a:pPr>
            <a:r>
              <a:rPr lang="en-US" altLang="zh-TW" sz="2800" b="1" dirty="0">
                <a:latin typeface="標楷體" pitchFamily="65" charset="-120"/>
                <a:ea typeface="標楷體" pitchFamily="65" charset="-120"/>
              </a:rPr>
              <a:t> </a:t>
            </a:r>
            <a:r>
              <a:rPr lang="en-US" altLang="zh-TW" sz="2800" b="1" dirty="0" smtClean="0">
                <a:latin typeface="標楷體" pitchFamily="65" charset="-120"/>
                <a:ea typeface="標楷體" pitchFamily="65" charset="-120"/>
              </a:rPr>
              <a:t>       </a:t>
            </a:r>
            <a:r>
              <a:rPr lang="zh-TW" altLang="en-US" sz="2800" b="1" dirty="0" smtClean="0">
                <a:latin typeface="標楷體" pitchFamily="65" charset="-120"/>
                <a:ea typeface="標楷體" pitchFamily="65" charset="-120"/>
              </a:rPr>
              <a:t>適當</a:t>
            </a:r>
            <a:r>
              <a:rPr lang="zh-TW" altLang="en-US" sz="2800" b="1" dirty="0">
                <a:latin typeface="標楷體" pitchFamily="65" charset="-120"/>
                <a:ea typeface="標楷體" pitchFamily="65" charset="-120"/>
              </a:rPr>
              <a:t>用地可供辦理</a:t>
            </a:r>
            <a:r>
              <a:rPr lang="zh-TW" altLang="en-US" sz="2800" b="1" dirty="0" smtClean="0">
                <a:latin typeface="標楷體" pitchFamily="65" charset="-120"/>
                <a:ea typeface="標楷體" pitchFamily="65" charset="-120"/>
              </a:rPr>
              <a:t>變更</a:t>
            </a:r>
            <a:r>
              <a:rPr lang="zh-TW" altLang="en-US" sz="2800" b="1" dirty="0">
                <a:latin typeface="標楷體" pitchFamily="65" charset="-120"/>
                <a:ea typeface="標楷體" pitchFamily="65" charset="-120"/>
              </a:rPr>
              <a:t>編定者。</a:t>
            </a:r>
            <a:br>
              <a:rPr lang="zh-TW" altLang="en-US" sz="2800" b="1" dirty="0">
                <a:latin typeface="標楷體" pitchFamily="65" charset="-120"/>
                <a:ea typeface="標楷體" pitchFamily="65" charset="-120"/>
              </a:rPr>
            </a:br>
            <a:endParaRPr lang="en-US" altLang="zh-TW" sz="28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52</a:t>
            </a:fld>
            <a:endParaRPr lang="zh-TW" altLang="en-US">
              <a:solidFill>
                <a:srgbClr val="04617B">
                  <a:shade val="90000"/>
                </a:srgbClr>
              </a:solidFill>
            </a:endParaRPr>
          </a:p>
        </p:txBody>
      </p:sp>
    </p:spTree>
    <p:extLst>
      <p:ext uri="{BB962C8B-B14F-4D97-AF65-F5344CB8AC3E}">
        <p14:creationId xmlns:p14="http://schemas.microsoft.com/office/powerpoint/2010/main" val="29128515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76672"/>
            <a:ext cx="8496944" cy="1143000"/>
          </a:xfrm>
        </p:spPr>
        <p:txBody>
          <a:bodyPr>
            <a:normAutofit/>
          </a:bodyPr>
          <a:lstStyle/>
          <a:p>
            <a:r>
              <a:rPr lang="zh-TW" altLang="en-US" b="1" dirty="0" smtClean="0">
                <a:solidFill>
                  <a:schemeClr val="tx1"/>
                </a:solidFill>
                <a:latin typeface="標楷體" pitchFamily="65" charset="-120"/>
                <a:ea typeface="標楷體" pitchFamily="65" charset="-120"/>
              </a:rPr>
              <a:t>十、</a:t>
            </a:r>
            <a:r>
              <a:rPr lang="zh-TW" altLang="en-US" b="1" dirty="0" smtClean="0">
                <a:solidFill>
                  <a:srgbClr val="FF0000"/>
                </a:solidFill>
                <a:latin typeface="標楷體" pitchFamily="65" charset="-120"/>
                <a:ea typeface="標楷體" pitchFamily="65" charset="-120"/>
              </a:rPr>
              <a:t>非都市</a:t>
            </a:r>
            <a:r>
              <a:rPr lang="zh-TW" altLang="en-US" b="1" dirty="0" smtClean="0">
                <a:solidFill>
                  <a:schemeClr val="tx1"/>
                </a:solidFill>
                <a:latin typeface="標楷體" pitchFamily="65" charset="-120"/>
                <a:ea typeface="標楷體" pitchFamily="65" charset="-120"/>
              </a:rPr>
              <a:t>農地變更使用商機</a:t>
            </a:r>
            <a:endParaRPr lang="zh-TW" altLang="en-US"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323528" y="1772816"/>
            <a:ext cx="8424936" cy="4389120"/>
          </a:xfrm>
        </p:spPr>
        <p:txBody>
          <a:bodyPr>
            <a:noAutofit/>
          </a:bodyPr>
          <a:lstStyle/>
          <a:p>
            <a:pPr marL="0" indent="0">
              <a:buNone/>
            </a:pPr>
            <a:r>
              <a:rPr lang="zh-TW" altLang="en-US" sz="3200" b="1" dirty="0" smtClean="0">
                <a:latin typeface="標楷體" pitchFamily="65" charset="-120"/>
                <a:ea typeface="標楷體" pitchFamily="65" charset="-120"/>
              </a:rPr>
              <a:t>（二十一）</a:t>
            </a:r>
            <a:r>
              <a:rPr lang="zh-TW" altLang="en-US" sz="4000" b="1" dirty="0">
                <a:latin typeface="標楷體" pitchFamily="65" charset="-120"/>
                <a:ea typeface="標楷體" pitchFamily="65" charset="-120"/>
              </a:rPr>
              <a:t>宗教建築設施</a:t>
            </a:r>
            <a:r>
              <a:rPr lang="zh-TW" altLang="en-US" sz="3200" b="1" dirty="0">
                <a:latin typeface="標楷體" pitchFamily="65" charset="-120"/>
                <a:ea typeface="標楷體" pitchFamily="65" charset="-120"/>
              </a:rPr>
              <a:t>。</a:t>
            </a:r>
            <a:br>
              <a:rPr lang="zh-TW" altLang="en-US" sz="3200" b="1" dirty="0">
                <a:latin typeface="標楷體" pitchFamily="65" charset="-120"/>
                <a:ea typeface="標楷體" pitchFamily="65" charset="-120"/>
              </a:rPr>
            </a:br>
            <a:r>
              <a:rPr lang="zh-TW" altLang="en-US" sz="3200" b="1" dirty="0" smtClean="0">
                <a:latin typeface="標楷體" pitchFamily="65" charset="-120"/>
                <a:ea typeface="標楷體" pitchFamily="65" charset="-120"/>
              </a:rPr>
              <a:t>（</a:t>
            </a:r>
            <a:r>
              <a:rPr lang="zh-TW" altLang="en-US" sz="3200" b="1" dirty="0" smtClean="0">
                <a:solidFill>
                  <a:srgbClr val="FF0000"/>
                </a:solidFill>
                <a:latin typeface="標楷體" pitchFamily="65" charset="-120"/>
                <a:ea typeface="標楷體" pitchFamily="65" charset="-120"/>
              </a:rPr>
              <a:t>二十二</a:t>
            </a:r>
            <a:r>
              <a:rPr lang="en-US" altLang="zh-TW" sz="3200" b="1" dirty="0" smtClean="0">
                <a:solidFill>
                  <a:srgbClr val="FF0000"/>
                </a:solidFill>
                <a:latin typeface="標楷體" pitchFamily="65" charset="-120"/>
                <a:ea typeface="標楷體" pitchFamily="65" charset="-120"/>
              </a:rPr>
              <a:t>) </a:t>
            </a:r>
            <a:r>
              <a:rPr lang="zh-TW" altLang="en-US" sz="4000" b="1" dirty="0">
                <a:solidFill>
                  <a:srgbClr val="FF0000"/>
                </a:solidFill>
                <a:latin typeface="標楷體" pitchFamily="65" charset="-120"/>
                <a:ea typeface="標楷體" pitchFamily="65" charset="-120"/>
              </a:rPr>
              <a:t>生物技術產業設施</a:t>
            </a:r>
            <a:r>
              <a:rPr lang="zh-TW" altLang="en-US" sz="3200" b="1" dirty="0">
                <a:latin typeface="標楷體" pitchFamily="65" charset="-120"/>
                <a:ea typeface="標楷體" pitchFamily="65" charset="-120"/>
              </a:rPr>
              <a:t>。</a:t>
            </a:r>
            <a:br>
              <a:rPr lang="zh-TW" altLang="en-US" sz="3200" b="1" dirty="0">
                <a:latin typeface="標楷體" pitchFamily="65" charset="-120"/>
                <a:ea typeface="標楷體" pitchFamily="65" charset="-120"/>
              </a:rPr>
            </a:br>
            <a:r>
              <a:rPr lang="zh-TW" altLang="en-US" sz="3200" b="1" dirty="0" smtClean="0">
                <a:latin typeface="標楷體" pitchFamily="65" charset="-120"/>
                <a:ea typeface="標楷體" pitchFamily="65" charset="-120"/>
              </a:rPr>
              <a:t>（二十三</a:t>
            </a:r>
            <a:r>
              <a:rPr lang="en-US" altLang="zh-TW" sz="4000" b="1" dirty="0" smtClean="0">
                <a:latin typeface="標楷體" pitchFamily="65" charset="-120"/>
                <a:ea typeface="標楷體" pitchFamily="65" charset="-120"/>
              </a:rPr>
              <a:t>) </a:t>
            </a:r>
            <a:r>
              <a:rPr lang="zh-TW" altLang="en-US" sz="4000" b="1" dirty="0">
                <a:latin typeface="標楷體" pitchFamily="65" charset="-120"/>
                <a:ea typeface="標楷體" pitchFamily="65" charset="-120"/>
              </a:rPr>
              <a:t>運動場館設施</a:t>
            </a:r>
            <a:r>
              <a:rPr lang="zh-TW" altLang="en-US" sz="3200" b="1" dirty="0">
                <a:latin typeface="標楷體" pitchFamily="65" charset="-120"/>
                <a:ea typeface="標楷體" pitchFamily="65" charset="-120"/>
              </a:rPr>
              <a:t>。</a:t>
            </a:r>
            <a:br>
              <a:rPr lang="zh-TW" altLang="en-US" sz="3200" b="1" dirty="0">
                <a:latin typeface="標楷體" pitchFamily="65" charset="-120"/>
                <a:ea typeface="標楷體" pitchFamily="65" charset="-120"/>
              </a:rPr>
            </a:br>
            <a:r>
              <a:rPr lang="zh-TW" altLang="en-US" sz="3200" b="1" dirty="0" smtClean="0">
                <a:latin typeface="標楷體" pitchFamily="65" charset="-120"/>
                <a:ea typeface="標楷體" pitchFamily="65" charset="-120"/>
              </a:rPr>
              <a:t>（二十四）</a:t>
            </a:r>
            <a:r>
              <a:rPr lang="zh-TW" altLang="en-US" sz="3200" b="1" dirty="0">
                <a:latin typeface="標楷體" pitchFamily="65" charset="-120"/>
                <a:ea typeface="標楷體" pitchFamily="65" charset="-120"/>
              </a:rPr>
              <a:t>職業安全衛生教育訓練術科場地</a:t>
            </a:r>
            <a:r>
              <a:rPr lang="zh-TW" altLang="en-US" sz="3200" b="1" dirty="0" smtClean="0">
                <a:latin typeface="標楷體" pitchFamily="65" charset="-120"/>
                <a:ea typeface="標楷體" pitchFamily="65" charset="-120"/>
              </a:rPr>
              <a:t>及</a:t>
            </a:r>
            <a:endParaRPr lang="en-US" altLang="zh-TW" sz="3200" b="1" dirty="0" smtClean="0">
              <a:latin typeface="標楷體" pitchFamily="65" charset="-120"/>
              <a:ea typeface="標楷體" pitchFamily="65" charset="-120"/>
            </a:endParaRPr>
          </a:p>
          <a:p>
            <a:pPr marL="0" indent="0">
              <a:buNone/>
            </a:pPr>
            <a:r>
              <a:rPr lang="en-US" altLang="zh-TW" sz="3200" b="1" dirty="0">
                <a:latin typeface="標楷體" pitchFamily="65" charset="-120"/>
                <a:ea typeface="標楷體" pitchFamily="65" charset="-120"/>
              </a:rPr>
              <a:t> </a:t>
            </a:r>
            <a:r>
              <a:rPr lang="en-US" altLang="zh-TW" sz="3200" b="1" dirty="0" smtClean="0">
                <a:latin typeface="標楷體" pitchFamily="65" charset="-120"/>
                <a:ea typeface="標楷體" pitchFamily="65" charset="-120"/>
              </a:rPr>
              <a:t>         </a:t>
            </a:r>
            <a:r>
              <a:rPr lang="zh-TW" altLang="en-US" sz="3200" b="1" dirty="0" smtClean="0">
                <a:latin typeface="標楷體" pitchFamily="65" charset="-120"/>
                <a:ea typeface="標楷體" pitchFamily="65" charset="-120"/>
              </a:rPr>
              <a:t>技術</a:t>
            </a:r>
            <a:r>
              <a:rPr lang="zh-TW" altLang="en-US" sz="3200" b="1" dirty="0">
                <a:latin typeface="標楷體" pitchFamily="65" charset="-120"/>
                <a:ea typeface="標楷體" pitchFamily="65" charset="-120"/>
              </a:rPr>
              <a:t>士技能檢定等相關設施</a:t>
            </a:r>
            <a:r>
              <a:rPr lang="zh-TW" altLang="en-US" sz="3200" dirty="0">
                <a:latin typeface="標楷體" pitchFamily="65" charset="-120"/>
                <a:ea typeface="標楷體" pitchFamily="65" charset="-120"/>
              </a:rPr>
              <a:t>。</a:t>
            </a:r>
            <a:endParaRPr lang="en-US" altLang="zh-TW" sz="32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53</a:t>
            </a:fld>
            <a:endParaRPr lang="zh-TW" altLang="en-US">
              <a:solidFill>
                <a:srgbClr val="04617B">
                  <a:shade val="90000"/>
                </a:srgbClr>
              </a:solidFill>
            </a:endParaRPr>
          </a:p>
        </p:txBody>
      </p:sp>
    </p:spTree>
    <p:extLst>
      <p:ext uri="{BB962C8B-B14F-4D97-AF65-F5344CB8AC3E}">
        <p14:creationId xmlns:p14="http://schemas.microsoft.com/office/powerpoint/2010/main" val="9922643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76672"/>
            <a:ext cx="8496944" cy="809188"/>
          </a:xfrm>
        </p:spPr>
        <p:txBody>
          <a:bodyPr>
            <a:normAutofit/>
          </a:bodyPr>
          <a:lstStyle/>
          <a:p>
            <a:r>
              <a:rPr lang="zh-TW" altLang="en-US" sz="4800" b="1" dirty="0" smtClean="0">
                <a:solidFill>
                  <a:schemeClr val="tx1"/>
                </a:solidFill>
                <a:latin typeface="標楷體" pitchFamily="65" charset="-120"/>
                <a:ea typeface="標楷體" pitchFamily="65" charset="-120"/>
              </a:rPr>
              <a:t>十、</a:t>
            </a:r>
            <a:r>
              <a:rPr lang="zh-TW" altLang="en-US" sz="4800" b="1" dirty="0" smtClean="0">
                <a:solidFill>
                  <a:srgbClr val="FF0000"/>
                </a:solidFill>
                <a:latin typeface="標楷體" pitchFamily="65" charset="-120"/>
                <a:ea typeface="標楷體" pitchFamily="65" charset="-120"/>
              </a:rPr>
              <a:t>非都市</a:t>
            </a:r>
            <a:r>
              <a:rPr lang="zh-TW" altLang="en-US" sz="4800" b="1" dirty="0" smtClean="0">
                <a:solidFill>
                  <a:schemeClr val="tx1"/>
                </a:solidFill>
                <a:latin typeface="標楷體" pitchFamily="65" charset="-120"/>
                <a:ea typeface="標楷體" pitchFamily="65" charset="-120"/>
              </a:rPr>
              <a:t>農地變更使用商機</a:t>
            </a:r>
            <a:endParaRPr lang="zh-TW" altLang="en-US" sz="4800"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323528" y="1357298"/>
            <a:ext cx="8424936" cy="4804638"/>
          </a:xfrm>
        </p:spPr>
        <p:txBody>
          <a:bodyPr>
            <a:noAutofit/>
          </a:bodyPr>
          <a:lstStyle/>
          <a:p>
            <a:pPr marL="0" indent="0">
              <a:buNone/>
            </a:pPr>
            <a:r>
              <a:rPr lang="zh-TW" altLang="en-US" sz="3200" b="1" dirty="0" smtClean="0"/>
              <a:t>（</a:t>
            </a:r>
            <a:r>
              <a:rPr lang="zh-TW" altLang="en-US" sz="3200" b="1" dirty="0" smtClean="0">
                <a:latin typeface="標楷體" pitchFamily="65" charset="-120"/>
                <a:ea typeface="標楷體" pitchFamily="65" charset="-120"/>
              </a:rPr>
              <a:t>二十五）</a:t>
            </a:r>
            <a:r>
              <a:rPr lang="zh-TW" altLang="en-US" sz="3200" b="1" dirty="0">
                <a:latin typeface="標楷體" pitchFamily="65" charset="-120"/>
                <a:ea typeface="標楷體" pitchFamily="65" charset="-120"/>
              </a:rPr>
              <a:t>經文化主管機關核准之</a:t>
            </a:r>
            <a:r>
              <a:rPr lang="zh-TW" altLang="en-US" sz="3200" b="1" dirty="0" smtClean="0">
                <a:latin typeface="標楷體" pitchFamily="65" charset="-120"/>
                <a:ea typeface="標楷體" pitchFamily="65" charset="-120"/>
              </a:rPr>
              <a:t>離島</a:t>
            </a:r>
            <a:endParaRPr lang="en-US" altLang="zh-TW" sz="3200" b="1" dirty="0" smtClean="0">
              <a:latin typeface="標楷體" pitchFamily="65" charset="-120"/>
              <a:ea typeface="標楷體" pitchFamily="65" charset="-120"/>
            </a:endParaRPr>
          </a:p>
          <a:p>
            <a:pPr marL="0" indent="0">
              <a:buNone/>
            </a:pPr>
            <a:r>
              <a:rPr lang="en-US" altLang="zh-TW" sz="3200" b="1" dirty="0">
                <a:latin typeface="標楷體" pitchFamily="65" charset="-120"/>
                <a:ea typeface="標楷體" pitchFamily="65" charset="-120"/>
              </a:rPr>
              <a:t> </a:t>
            </a:r>
            <a:r>
              <a:rPr lang="en-US" altLang="zh-TW" sz="3200" b="1" dirty="0" smtClean="0">
                <a:latin typeface="標楷體" pitchFamily="65" charset="-120"/>
                <a:ea typeface="標楷體" pitchFamily="65" charset="-120"/>
              </a:rPr>
              <a:t>                     </a:t>
            </a:r>
            <a:r>
              <a:rPr lang="zh-TW" altLang="en-US" sz="3600" b="1" dirty="0" smtClean="0">
                <a:latin typeface="標楷體" pitchFamily="65" charset="-120"/>
                <a:ea typeface="標楷體" pitchFamily="65" charset="-120"/>
              </a:rPr>
              <a:t>文化創意</a:t>
            </a:r>
            <a:r>
              <a:rPr lang="zh-TW" altLang="en-US" sz="3600" b="1" dirty="0">
                <a:latin typeface="標楷體" pitchFamily="65" charset="-120"/>
                <a:ea typeface="標楷體" pitchFamily="65" charset="-120"/>
              </a:rPr>
              <a:t>產業。</a:t>
            </a:r>
            <a:r>
              <a:rPr lang="zh-TW" altLang="en-US" sz="3200" b="1" dirty="0">
                <a:latin typeface="標楷體" pitchFamily="65" charset="-120"/>
                <a:ea typeface="標楷體" pitchFamily="65" charset="-120"/>
              </a:rPr>
              <a:t/>
            </a:r>
            <a:br>
              <a:rPr lang="zh-TW" altLang="en-US" sz="3200" b="1" dirty="0">
                <a:latin typeface="標楷體" pitchFamily="65" charset="-120"/>
                <a:ea typeface="標楷體" pitchFamily="65" charset="-120"/>
              </a:rPr>
            </a:br>
            <a:r>
              <a:rPr lang="zh-TW" altLang="en-US" sz="3200" b="1" dirty="0" smtClean="0">
                <a:solidFill>
                  <a:srgbClr val="FF0000"/>
                </a:solidFill>
                <a:latin typeface="標楷體" pitchFamily="65" charset="-120"/>
                <a:ea typeface="標楷體" pitchFamily="65" charset="-120"/>
              </a:rPr>
              <a:t>（二十六）</a:t>
            </a:r>
            <a:r>
              <a:rPr lang="zh-TW" altLang="en-US" sz="3200" b="1" dirty="0">
                <a:solidFill>
                  <a:srgbClr val="FF0000"/>
                </a:solidFill>
                <a:latin typeface="標楷體" pitchFamily="65" charset="-120"/>
                <a:ea typeface="標楷體" pitchFamily="65" charset="-120"/>
              </a:rPr>
              <a:t>兒童課後照顧服務中心。</a:t>
            </a:r>
            <a:br>
              <a:rPr lang="zh-TW" altLang="en-US" sz="3200" b="1" dirty="0">
                <a:solidFill>
                  <a:srgbClr val="FF0000"/>
                </a:solidFill>
                <a:latin typeface="標楷體" pitchFamily="65" charset="-120"/>
                <a:ea typeface="標楷體" pitchFamily="65" charset="-120"/>
              </a:rPr>
            </a:br>
            <a:r>
              <a:rPr lang="zh-TW" altLang="en-US" sz="3200" b="1" dirty="0" smtClean="0">
                <a:solidFill>
                  <a:srgbClr val="FF0000"/>
                </a:solidFill>
                <a:latin typeface="標楷體" pitchFamily="65" charset="-120"/>
                <a:ea typeface="標楷體" pitchFamily="65" charset="-120"/>
              </a:rPr>
              <a:t>（二十七）</a:t>
            </a:r>
            <a:r>
              <a:rPr lang="zh-TW" altLang="en-US" sz="4000" b="1" dirty="0">
                <a:solidFill>
                  <a:srgbClr val="FF0000"/>
                </a:solidFill>
                <a:latin typeface="標楷體" pitchFamily="65" charset="-120"/>
                <a:ea typeface="標楷體" pitchFamily="65" charset="-120"/>
              </a:rPr>
              <a:t>長期照顧服務機構。</a:t>
            </a:r>
            <a:r>
              <a:rPr lang="zh-TW" altLang="en-US" sz="3200" b="1" dirty="0">
                <a:solidFill>
                  <a:srgbClr val="FF0000"/>
                </a:solidFill>
                <a:latin typeface="標楷體" pitchFamily="65" charset="-120"/>
                <a:ea typeface="標楷體" pitchFamily="65" charset="-120"/>
              </a:rPr>
              <a:t/>
            </a:r>
            <a:br>
              <a:rPr lang="zh-TW" altLang="en-US" sz="3200" b="1" dirty="0">
                <a:solidFill>
                  <a:srgbClr val="FF0000"/>
                </a:solidFill>
                <a:latin typeface="標楷體" pitchFamily="65" charset="-120"/>
                <a:ea typeface="標楷體" pitchFamily="65" charset="-120"/>
              </a:rPr>
            </a:br>
            <a:r>
              <a:rPr lang="zh-TW" altLang="en-US" sz="3200" b="1" dirty="0" smtClean="0">
                <a:solidFill>
                  <a:srgbClr val="FF0000"/>
                </a:solidFill>
                <a:latin typeface="標楷體" pitchFamily="65" charset="-120"/>
                <a:ea typeface="標楷體" pitchFamily="65" charset="-120"/>
              </a:rPr>
              <a:t>（二十八）</a:t>
            </a:r>
            <a:r>
              <a:rPr lang="zh-TW" altLang="en-US" sz="3200" b="1" dirty="0">
                <a:solidFill>
                  <a:srgbClr val="FF0000"/>
                </a:solidFill>
                <a:latin typeface="標楷體" pitchFamily="65" charset="-120"/>
                <a:ea typeface="標楷體" pitchFamily="65" charset="-120"/>
              </a:rPr>
              <a:t>寵物生命紀念設施</a:t>
            </a:r>
            <a:r>
              <a:rPr lang="zh-TW" altLang="en-US" sz="3200" b="1" dirty="0">
                <a:latin typeface="標楷體" pitchFamily="65" charset="-120"/>
                <a:ea typeface="標楷體" pitchFamily="65" charset="-120"/>
              </a:rPr>
              <a:t>。</a:t>
            </a:r>
            <a:br>
              <a:rPr lang="zh-TW" altLang="en-US" sz="3200" b="1" dirty="0">
                <a:latin typeface="標楷體" pitchFamily="65" charset="-120"/>
                <a:ea typeface="標楷體" pitchFamily="65" charset="-120"/>
              </a:rPr>
            </a:br>
            <a:r>
              <a:rPr lang="zh-TW" altLang="en-US" sz="3200" b="1" dirty="0" smtClean="0">
                <a:latin typeface="標楷體" pitchFamily="65" charset="-120"/>
                <a:ea typeface="標楷體" pitchFamily="65" charset="-120"/>
              </a:rPr>
              <a:t> </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二十九）</a:t>
            </a:r>
            <a:r>
              <a:rPr lang="zh-TW" altLang="en-US" sz="3200" b="1" dirty="0">
                <a:latin typeface="標楷體" pitchFamily="65" charset="-120"/>
                <a:ea typeface="標楷體" pitchFamily="65" charset="-120"/>
              </a:rPr>
              <a:t>經行政院地方創生會報工作會議</a:t>
            </a:r>
            <a:r>
              <a:rPr lang="zh-TW" altLang="en-US" sz="3200" b="1" dirty="0" smtClean="0">
                <a:latin typeface="標楷體" pitchFamily="65" charset="-120"/>
                <a:ea typeface="標楷體" pitchFamily="65" charset="-120"/>
              </a:rPr>
              <a:t>認</a:t>
            </a:r>
            <a:endParaRPr lang="en-US" altLang="zh-TW" sz="3200" b="1" dirty="0" smtClean="0">
              <a:latin typeface="標楷體" pitchFamily="65" charset="-120"/>
              <a:ea typeface="標楷體" pitchFamily="65" charset="-120"/>
            </a:endParaRPr>
          </a:p>
          <a:p>
            <a:pPr marL="0" indent="0">
              <a:buNone/>
            </a:pPr>
            <a:r>
              <a:rPr lang="en-US" altLang="zh-TW" sz="3200" b="1" dirty="0">
                <a:latin typeface="標楷體" pitchFamily="65" charset="-120"/>
                <a:ea typeface="標楷體" pitchFamily="65" charset="-120"/>
              </a:rPr>
              <a:t> </a:t>
            </a:r>
            <a:r>
              <a:rPr lang="en-US" altLang="zh-TW" sz="3200" b="1" dirty="0" smtClean="0">
                <a:latin typeface="標楷體" pitchFamily="65" charset="-120"/>
                <a:ea typeface="標楷體" pitchFamily="65" charset="-120"/>
              </a:rPr>
              <a:t>         </a:t>
            </a:r>
            <a:r>
              <a:rPr lang="zh-TW" altLang="en-US" sz="3200" b="1" dirty="0" smtClean="0">
                <a:latin typeface="標楷體" pitchFamily="65" charset="-120"/>
                <a:ea typeface="標楷體" pitchFamily="65" charset="-120"/>
              </a:rPr>
              <a:t>定</a:t>
            </a:r>
            <a:r>
              <a:rPr lang="zh-TW" altLang="en-US" sz="3200" b="1" dirty="0">
                <a:latin typeface="標楷體" pitchFamily="65" charset="-120"/>
                <a:ea typeface="標楷體" pitchFamily="65" charset="-120"/>
              </a:rPr>
              <a:t>之</a:t>
            </a:r>
            <a:r>
              <a:rPr lang="zh-TW" altLang="en-US" sz="3200" b="1" dirty="0">
                <a:solidFill>
                  <a:srgbClr val="FF0000"/>
                </a:solidFill>
                <a:latin typeface="標楷體" pitchFamily="65" charset="-120"/>
                <a:ea typeface="標楷體" pitchFamily="65" charset="-120"/>
              </a:rPr>
              <a:t>地方創生</a:t>
            </a:r>
            <a:r>
              <a:rPr lang="zh-TW" altLang="en-US" sz="3200" b="1" dirty="0">
                <a:latin typeface="標楷體" pitchFamily="65" charset="-120"/>
                <a:ea typeface="標楷體" pitchFamily="65" charset="-120"/>
              </a:rPr>
              <a:t>事業設施。</a:t>
            </a:r>
            <a:br>
              <a:rPr lang="zh-TW" altLang="en-US" sz="3200" b="1" dirty="0">
                <a:latin typeface="標楷體" pitchFamily="65" charset="-120"/>
                <a:ea typeface="標楷體" pitchFamily="65" charset="-120"/>
              </a:rPr>
            </a:br>
            <a:endParaRPr lang="en-US" altLang="zh-TW" sz="32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54</a:t>
            </a:fld>
            <a:endParaRPr lang="zh-TW" altLang="en-US" dirty="0">
              <a:solidFill>
                <a:srgbClr val="04617B">
                  <a:shade val="90000"/>
                </a:srgbClr>
              </a:solidFill>
            </a:endParaRPr>
          </a:p>
        </p:txBody>
      </p:sp>
    </p:spTree>
    <p:extLst>
      <p:ext uri="{BB962C8B-B14F-4D97-AF65-F5344CB8AC3E}">
        <p14:creationId xmlns:p14="http://schemas.microsoft.com/office/powerpoint/2010/main" val="15376599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76672"/>
            <a:ext cx="8496944" cy="1143000"/>
          </a:xfrm>
        </p:spPr>
        <p:txBody>
          <a:bodyPr>
            <a:normAutofit/>
          </a:bodyPr>
          <a:lstStyle/>
          <a:p>
            <a:r>
              <a:rPr lang="zh-TW" altLang="en-US" b="1" dirty="0" smtClean="0">
                <a:solidFill>
                  <a:schemeClr val="tx1"/>
                </a:solidFill>
                <a:latin typeface="標楷體" pitchFamily="65" charset="-120"/>
                <a:ea typeface="標楷體" pitchFamily="65" charset="-120"/>
              </a:rPr>
              <a:t>十、</a:t>
            </a:r>
            <a:r>
              <a:rPr lang="zh-TW" altLang="en-US" b="1" dirty="0" smtClean="0">
                <a:solidFill>
                  <a:srgbClr val="FF0000"/>
                </a:solidFill>
                <a:latin typeface="標楷體" pitchFamily="65" charset="-120"/>
                <a:ea typeface="標楷體" pitchFamily="65" charset="-120"/>
              </a:rPr>
              <a:t>非都市</a:t>
            </a:r>
            <a:r>
              <a:rPr lang="zh-TW" altLang="en-US" b="1" dirty="0" smtClean="0">
                <a:solidFill>
                  <a:schemeClr val="tx1"/>
                </a:solidFill>
                <a:latin typeface="標楷體" pitchFamily="65" charset="-120"/>
                <a:ea typeface="標楷體" pitchFamily="65" charset="-120"/>
              </a:rPr>
              <a:t>農地變更使用商機</a:t>
            </a:r>
            <a:endParaRPr lang="zh-TW" altLang="en-US"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323528" y="1772816"/>
            <a:ext cx="8424936" cy="4389120"/>
          </a:xfrm>
        </p:spPr>
        <p:txBody>
          <a:bodyPr>
            <a:noAutofit/>
          </a:bodyPr>
          <a:lstStyle/>
          <a:p>
            <a:pPr marL="0" indent="0">
              <a:buNone/>
            </a:pPr>
            <a:r>
              <a:rPr lang="zh-TW" altLang="en-US" sz="3200" b="1" dirty="0" smtClean="0">
                <a:latin typeface="標楷體" pitchFamily="65" charset="-120"/>
                <a:ea typeface="標楷體" pitchFamily="65" charset="-120"/>
              </a:rPr>
              <a:t>參考</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非都市土地變更編定執行要點</a:t>
            </a:r>
            <a:r>
              <a:rPr lang="zh-TW" altLang="en-US" sz="3200" b="1" dirty="0" smtClean="0">
                <a:solidFill>
                  <a:srgbClr val="FF0000"/>
                </a:solidFill>
                <a:latin typeface="標楷體" pitchFamily="65" charset="-120"/>
                <a:ea typeface="標楷體" pitchFamily="65" charset="-120"/>
              </a:rPr>
              <a:t>第</a:t>
            </a:r>
            <a:r>
              <a:rPr lang="en-US" altLang="zh-TW" sz="3200" b="1" dirty="0" smtClean="0">
                <a:solidFill>
                  <a:srgbClr val="FF0000"/>
                </a:solidFill>
                <a:latin typeface="標楷體" pitchFamily="65" charset="-120"/>
                <a:ea typeface="標楷體" pitchFamily="65" charset="-120"/>
              </a:rPr>
              <a:t>8</a:t>
            </a:r>
            <a:r>
              <a:rPr lang="zh-TW" altLang="en-US" sz="3200" b="1" dirty="0" smtClean="0">
                <a:solidFill>
                  <a:srgbClr val="FF0000"/>
                </a:solidFill>
                <a:latin typeface="標楷體" pitchFamily="65" charset="-120"/>
                <a:ea typeface="標楷體" pitchFamily="65" charset="-120"/>
              </a:rPr>
              <a:t>點</a:t>
            </a:r>
            <a:endParaRPr lang="en-US" altLang="zh-TW" sz="3200" b="1" dirty="0" smtClean="0">
              <a:solidFill>
                <a:srgbClr val="FF0000"/>
              </a:solidFill>
              <a:latin typeface="標楷體" pitchFamily="65" charset="-120"/>
              <a:ea typeface="標楷體" pitchFamily="65" charset="-120"/>
            </a:endParaRPr>
          </a:p>
          <a:p>
            <a:pPr marL="0" indent="0">
              <a:buNone/>
            </a:pPr>
            <a:r>
              <a:rPr lang="zh-TW" altLang="en-US" sz="3200" b="1" dirty="0" smtClean="0">
                <a:latin typeface="標楷體" pitchFamily="65" charset="-120"/>
                <a:ea typeface="標楷體" pitchFamily="65" charset="-120"/>
              </a:rPr>
              <a:t>部分條文</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接上頁</a:t>
            </a:r>
            <a:r>
              <a:rPr lang="en-US" altLang="zh-TW" sz="3200" b="1" dirty="0" smtClean="0">
                <a:latin typeface="標楷體" pitchFamily="65" charset="-120"/>
                <a:ea typeface="標楷體" pitchFamily="65" charset="-120"/>
              </a:rPr>
              <a:t>)</a:t>
            </a:r>
          </a:p>
          <a:p>
            <a:pPr marL="0" indent="0">
              <a:buNone/>
            </a:pPr>
            <a:r>
              <a:rPr lang="zh-TW" altLang="en-US" sz="2800" b="1" dirty="0" smtClean="0">
                <a:solidFill>
                  <a:srgbClr val="FF0000"/>
                </a:solidFill>
                <a:latin typeface="標楷體" pitchFamily="65" charset="-120"/>
                <a:ea typeface="標楷體" pitchFamily="65" charset="-120"/>
              </a:rPr>
              <a:t>前項</a:t>
            </a:r>
            <a:r>
              <a:rPr lang="zh-TW" altLang="en-US" sz="2800" b="1" dirty="0">
                <a:solidFill>
                  <a:srgbClr val="FF0000"/>
                </a:solidFill>
                <a:latin typeface="標楷體" pitchFamily="65" charset="-120"/>
                <a:ea typeface="標楷體" pitchFamily="65" charset="-120"/>
              </a:rPr>
              <a:t>各款</a:t>
            </a:r>
            <a:r>
              <a:rPr lang="zh-TW" altLang="en-US" sz="2800" b="1" dirty="0">
                <a:latin typeface="標楷體" pitchFamily="65" charset="-120"/>
                <a:ea typeface="標楷體" pitchFamily="65" charset="-120"/>
              </a:rPr>
              <a:t>興辦事業計畫，依規定需由</a:t>
            </a:r>
            <a:r>
              <a:rPr lang="zh-TW" altLang="en-US" sz="2800" b="1" dirty="0">
                <a:solidFill>
                  <a:srgbClr val="FF0000"/>
                </a:solidFill>
                <a:latin typeface="標楷體" pitchFamily="65" charset="-120"/>
                <a:ea typeface="標楷體" pitchFamily="65" charset="-120"/>
              </a:rPr>
              <a:t>中央目的事業主管機關核准者，應檢具其核准文件辦理變更編定</a:t>
            </a:r>
            <a:r>
              <a:rPr lang="zh-TW" altLang="en-US" sz="2800" b="1" dirty="0">
                <a:latin typeface="標楷體" pitchFamily="65" charset="-120"/>
                <a:ea typeface="標楷體" pitchFamily="65" charset="-120"/>
              </a:rPr>
              <a:t>。</a:t>
            </a:r>
            <a:br>
              <a:rPr lang="zh-TW" altLang="en-US" sz="2800" b="1" dirty="0">
                <a:latin typeface="標楷體" pitchFamily="65" charset="-120"/>
                <a:ea typeface="標楷體" pitchFamily="65" charset="-120"/>
              </a:rPr>
            </a:br>
            <a:r>
              <a:rPr lang="zh-TW" altLang="en-US" sz="2800" b="1" dirty="0">
                <a:latin typeface="標楷體" pitchFamily="65" charset="-120"/>
                <a:ea typeface="標楷體" pitchFamily="65" charset="-120"/>
              </a:rPr>
              <a:t>本要點中華民國九十年九月七日修正發布後，興辦第一項第二十一款</a:t>
            </a:r>
            <a:r>
              <a:rPr lang="zh-TW" altLang="en-US" sz="2800" b="1" dirty="0">
                <a:solidFill>
                  <a:srgbClr val="FF0000"/>
                </a:solidFill>
                <a:latin typeface="標楷體" pitchFamily="65" charset="-120"/>
                <a:ea typeface="標楷體" pitchFamily="65" charset="-120"/>
              </a:rPr>
              <a:t>宗教建築設施所需之用地申請變更編定者，應一律變更編定為特定目的事業用地。</a:t>
            </a:r>
            <a:br>
              <a:rPr lang="zh-TW" altLang="en-US" sz="2800" b="1" dirty="0">
                <a:solidFill>
                  <a:srgbClr val="FF0000"/>
                </a:solidFill>
                <a:latin typeface="標楷體" pitchFamily="65" charset="-120"/>
                <a:ea typeface="標楷體" pitchFamily="65" charset="-120"/>
              </a:rPr>
            </a:br>
            <a:endParaRPr lang="en-US" altLang="zh-TW" sz="2800" b="1" dirty="0" smtClean="0">
              <a:solidFill>
                <a:srgbClr val="FF0000"/>
              </a:solidFill>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55</a:t>
            </a:fld>
            <a:endParaRPr lang="zh-TW" altLang="en-US">
              <a:solidFill>
                <a:srgbClr val="04617B">
                  <a:shade val="90000"/>
                </a:srgbClr>
              </a:solidFill>
            </a:endParaRPr>
          </a:p>
        </p:txBody>
      </p:sp>
    </p:spTree>
    <p:extLst>
      <p:ext uri="{BB962C8B-B14F-4D97-AF65-F5344CB8AC3E}">
        <p14:creationId xmlns:p14="http://schemas.microsoft.com/office/powerpoint/2010/main" val="19558201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76672"/>
            <a:ext cx="8496944" cy="1143000"/>
          </a:xfrm>
        </p:spPr>
        <p:txBody>
          <a:bodyPr>
            <a:normAutofit/>
          </a:bodyPr>
          <a:lstStyle/>
          <a:p>
            <a:r>
              <a:rPr lang="zh-TW" altLang="en-US" b="1" dirty="0" smtClean="0">
                <a:solidFill>
                  <a:schemeClr val="tx1"/>
                </a:solidFill>
                <a:latin typeface="標楷體" pitchFamily="65" charset="-120"/>
                <a:ea typeface="標楷體" pitchFamily="65" charset="-120"/>
              </a:rPr>
              <a:t>十、</a:t>
            </a:r>
            <a:r>
              <a:rPr lang="zh-TW" altLang="en-US" b="1" dirty="0" smtClean="0">
                <a:solidFill>
                  <a:srgbClr val="FF0000"/>
                </a:solidFill>
                <a:latin typeface="標楷體" pitchFamily="65" charset="-120"/>
                <a:ea typeface="標楷體" pitchFamily="65" charset="-120"/>
              </a:rPr>
              <a:t>非都市</a:t>
            </a:r>
            <a:r>
              <a:rPr lang="zh-TW" altLang="en-US" b="1" dirty="0" smtClean="0">
                <a:solidFill>
                  <a:schemeClr val="tx1"/>
                </a:solidFill>
                <a:latin typeface="標楷體" pitchFamily="65" charset="-120"/>
                <a:ea typeface="標楷體" pitchFamily="65" charset="-120"/>
              </a:rPr>
              <a:t>農地變更使用商機</a:t>
            </a:r>
            <a:endParaRPr lang="zh-TW" altLang="en-US"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395536" y="1844824"/>
            <a:ext cx="8424936" cy="4389120"/>
          </a:xfrm>
        </p:spPr>
        <p:txBody>
          <a:bodyPr>
            <a:noAutofit/>
          </a:bodyPr>
          <a:lstStyle/>
          <a:p>
            <a:pPr marL="0" indent="0">
              <a:buNone/>
            </a:pPr>
            <a:r>
              <a:rPr lang="zh-TW" altLang="en-US" sz="3200" b="1" dirty="0" smtClean="0">
                <a:latin typeface="標楷體" pitchFamily="65" charset="-120"/>
                <a:ea typeface="標楷體" pitchFamily="65" charset="-120"/>
              </a:rPr>
              <a:t>參考</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非都市土地使用管制規則</a:t>
            </a:r>
            <a:endParaRPr lang="en-US" altLang="zh-TW" sz="3200" b="1" dirty="0" smtClean="0">
              <a:latin typeface="標楷體" pitchFamily="65" charset="-120"/>
              <a:ea typeface="標楷體" pitchFamily="65" charset="-120"/>
            </a:endParaRPr>
          </a:p>
          <a:p>
            <a:pPr marL="0" indent="0">
              <a:buNone/>
            </a:pPr>
            <a:r>
              <a:rPr lang="zh-TW" altLang="en-US" sz="3200" b="1" dirty="0" smtClean="0">
                <a:latin typeface="標楷體" pitchFamily="65" charset="-120"/>
                <a:ea typeface="標楷體" pitchFamily="65" charset="-120"/>
              </a:rPr>
              <a:t>條文摘要</a:t>
            </a:r>
            <a:r>
              <a:rPr lang="en-US" altLang="zh-TW" sz="3200" b="1" dirty="0" smtClean="0">
                <a:latin typeface="標楷體" pitchFamily="65" charset="-120"/>
                <a:ea typeface="標楷體" pitchFamily="65" charset="-120"/>
              </a:rPr>
              <a:t>:</a:t>
            </a:r>
          </a:p>
          <a:p>
            <a:pPr marL="0" indent="0">
              <a:buNone/>
            </a:pPr>
            <a:r>
              <a:rPr lang="zh-TW" altLang="en-US" sz="2400" b="1" dirty="0" smtClean="0">
                <a:latin typeface="標楷體" pitchFamily="65" charset="-120"/>
                <a:ea typeface="標楷體" pitchFamily="65" charset="-120"/>
              </a:rPr>
              <a:t>（</a:t>
            </a:r>
            <a:r>
              <a:rPr lang="zh-TW" altLang="en-US" sz="2400" b="1" dirty="0">
                <a:latin typeface="標楷體" pitchFamily="65" charset="-120"/>
                <a:ea typeface="標楷體" pitchFamily="65" charset="-120"/>
              </a:rPr>
              <a:t>一</a:t>
            </a:r>
            <a:r>
              <a:rPr lang="zh-TW" altLang="en-US" sz="2400" b="1" dirty="0" smtClean="0">
                <a:latin typeface="標楷體" pitchFamily="65" charset="-120"/>
                <a:ea typeface="標楷體" pitchFamily="65" charset="-120"/>
              </a:rPr>
              <a:t>）非都市土地</a:t>
            </a:r>
            <a:r>
              <a:rPr lang="zh-TW" altLang="en-US" sz="3200" b="1" dirty="0" smtClean="0">
                <a:solidFill>
                  <a:srgbClr val="FF0000"/>
                </a:solidFill>
                <a:latin typeface="標楷體" pitchFamily="65" charset="-120"/>
                <a:ea typeface="標楷體" pitchFamily="65" charset="-120"/>
              </a:rPr>
              <a:t>變更</a:t>
            </a:r>
            <a:r>
              <a:rPr lang="zh-TW" altLang="en-US" sz="2400" b="1" dirty="0" smtClean="0">
                <a:latin typeface="標楷體" pitchFamily="65" charset="-120"/>
                <a:ea typeface="標楷體" pitchFamily="65" charset="-120"/>
              </a:rPr>
              <a:t>編定時應擬具</a:t>
            </a:r>
            <a:r>
              <a:rPr lang="zh-TW" altLang="en-US" sz="2400" b="1" dirty="0" smtClean="0">
                <a:solidFill>
                  <a:srgbClr val="FF0000"/>
                </a:solidFill>
                <a:latin typeface="標楷體" pitchFamily="65" charset="-120"/>
                <a:ea typeface="標楷體" pitchFamily="65" charset="-120"/>
              </a:rPr>
              <a:t>興辦事業計畫</a:t>
            </a:r>
            <a:r>
              <a:rPr lang="zh-TW" altLang="en-US" sz="2400" b="1" dirty="0" smtClean="0">
                <a:latin typeface="標楷體" pitchFamily="65" charset="-120"/>
                <a:ea typeface="標楷體" pitchFamily="65" charset="-120"/>
              </a:rPr>
              <a:t>。</a:t>
            </a:r>
            <a:endParaRPr lang="en-US" altLang="zh-TW" sz="2400" b="1" dirty="0" smtClean="0">
              <a:latin typeface="標楷體" pitchFamily="65" charset="-120"/>
              <a:ea typeface="標楷體" pitchFamily="65" charset="-120"/>
            </a:endParaRPr>
          </a:p>
          <a:p>
            <a:pPr marL="0" indent="0">
              <a:buNone/>
            </a:pPr>
            <a:r>
              <a:rPr lang="zh-TW" altLang="en-US" sz="2400" b="1" dirty="0" smtClean="0">
                <a:latin typeface="標楷體" pitchFamily="65" charset="-120"/>
                <a:ea typeface="標楷體" pitchFamily="65" charset="-120"/>
              </a:rPr>
              <a:t>（</a:t>
            </a:r>
            <a:r>
              <a:rPr lang="zh-TW" altLang="en-US" sz="2400" b="1" dirty="0">
                <a:latin typeface="標楷體" pitchFamily="65" charset="-120"/>
                <a:ea typeface="標楷體" pitchFamily="65" charset="-120"/>
              </a:rPr>
              <a:t>二</a:t>
            </a:r>
            <a:r>
              <a:rPr lang="zh-TW" altLang="en-US" sz="2400" b="1" dirty="0" smtClean="0">
                <a:latin typeface="標楷體" pitchFamily="65" charset="-120"/>
                <a:ea typeface="標楷體" pitchFamily="65" charset="-120"/>
              </a:rPr>
              <a:t>）應報</a:t>
            </a:r>
            <a:r>
              <a:rPr lang="zh-TW" altLang="en-US" sz="2400" b="1" dirty="0" smtClean="0">
                <a:solidFill>
                  <a:srgbClr val="FF0000"/>
                </a:solidFill>
                <a:latin typeface="標楷體" pitchFamily="65" charset="-120"/>
                <a:ea typeface="標楷體" pitchFamily="65" charset="-120"/>
              </a:rPr>
              <a:t>目的事業主管機關之核准</a:t>
            </a:r>
            <a:r>
              <a:rPr lang="zh-TW" altLang="en-US" sz="2400" b="1" dirty="0" smtClean="0">
                <a:latin typeface="標楷體" pitchFamily="65" charset="-120"/>
                <a:ea typeface="標楷體" pitchFamily="65" charset="-120"/>
              </a:rPr>
              <a:t>。</a:t>
            </a:r>
            <a:r>
              <a:rPr lang="zh-TW" altLang="en-US" sz="2400" b="1" dirty="0">
                <a:latin typeface="標楷體" pitchFamily="65" charset="-120"/>
                <a:ea typeface="標楷體" pitchFamily="65" charset="-120"/>
              </a:rPr>
              <a:t/>
            </a:r>
            <a:br>
              <a:rPr lang="zh-TW" altLang="en-US" sz="2400" b="1" dirty="0">
                <a:latin typeface="標楷體" pitchFamily="65" charset="-120"/>
                <a:ea typeface="標楷體" pitchFamily="65" charset="-120"/>
              </a:rPr>
            </a:br>
            <a:r>
              <a:rPr lang="zh-TW" altLang="en-US" sz="2400" b="1" dirty="0" smtClean="0">
                <a:latin typeface="標楷體" pitchFamily="65" charset="-120"/>
                <a:ea typeface="標楷體" pitchFamily="65" charset="-120"/>
              </a:rPr>
              <a:t>（</a:t>
            </a:r>
            <a:r>
              <a:rPr lang="zh-TW" altLang="en-US" sz="2400" b="1" dirty="0">
                <a:latin typeface="標楷體" pitchFamily="65" charset="-120"/>
                <a:ea typeface="標楷體" pitchFamily="65" charset="-120"/>
              </a:rPr>
              <a:t>三</a:t>
            </a:r>
            <a:r>
              <a:rPr lang="zh-TW" altLang="en-US" sz="2400" b="1" dirty="0" smtClean="0">
                <a:latin typeface="標楷體" pitchFamily="65" charset="-120"/>
                <a:ea typeface="標楷體" pitchFamily="65" charset="-120"/>
              </a:rPr>
              <a:t>）應先徵得</a:t>
            </a:r>
            <a:r>
              <a:rPr lang="zh-TW" altLang="en-US" sz="2800" b="1" dirty="0" smtClean="0">
                <a:solidFill>
                  <a:srgbClr val="FF0000"/>
                </a:solidFill>
                <a:latin typeface="標楷體" pitchFamily="65" charset="-120"/>
                <a:ea typeface="標楷體" pitchFamily="65" charset="-120"/>
              </a:rPr>
              <a:t>變更前目的事業主管機關同意</a:t>
            </a:r>
            <a:r>
              <a:rPr lang="zh-TW" altLang="en-US" sz="2400" b="1" dirty="0" smtClean="0">
                <a:latin typeface="標楷體" pitchFamily="65" charset="-120"/>
                <a:ea typeface="標楷體" pitchFamily="65" charset="-120"/>
              </a:rPr>
              <a:t>。</a:t>
            </a:r>
            <a:r>
              <a:rPr lang="zh-TW" altLang="en-US" sz="2400" b="1" dirty="0">
                <a:latin typeface="標楷體" pitchFamily="65" charset="-120"/>
                <a:ea typeface="標楷體" pitchFamily="65" charset="-120"/>
              </a:rPr>
              <a:t/>
            </a:r>
            <a:br>
              <a:rPr lang="zh-TW" altLang="en-US" sz="2400" b="1" dirty="0">
                <a:latin typeface="標楷體" pitchFamily="65" charset="-120"/>
                <a:ea typeface="標楷體" pitchFamily="65" charset="-120"/>
              </a:rPr>
            </a:br>
            <a:r>
              <a:rPr lang="zh-TW" altLang="en-US" sz="2400" b="1" dirty="0" smtClean="0">
                <a:latin typeface="標楷體" pitchFamily="65" charset="-120"/>
                <a:ea typeface="標楷體" pitchFamily="65" charset="-120"/>
              </a:rPr>
              <a:t>（</a:t>
            </a:r>
            <a:r>
              <a:rPr lang="zh-TW" altLang="en-US" sz="2400" b="1" dirty="0">
                <a:latin typeface="標楷體" pitchFamily="65" charset="-120"/>
                <a:ea typeface="標楷體" pitchFamily="65" charset="-120"/>
              </a:rPr>
              <a:t>四</a:t>
            </a:r>
            <a:r>
              <a:rPr lang="zh-TW" altLang="en-US" sz="2400" b="1" dirty="0" smtClean="0">
                <a:latin typeface="標楷體" pitchFamily="65" charset="-120"/>
                <a:ea typeface="標楷體" pitchFamily="65" charset="-120"/>
              </a:rPr>
              <a:t>）</a:t>
            </a:r>
            <a:r>
              <a:rPr lang="zh-TW" altLang="en-US" sz="3200" b="1" dirty="0" smtClean="0">
                <a:solidFill>
                  <a:srgbClr val="FF0000"/>
                </a:solidFill>
                <a:latin typeface="標楷體" pitchFamily="65" charset="-120"/>
                <a:ea typeface="標楷體" pitchFamily="65" charset="-120"/>
              </a:rPr>
              <a:t>目的事業</a:t>
            </a:r>
            <a:r>
              <a:rPr lang="zh-TW" altLang="en-US" sz="3200" b="1" dirty="0" smtClean="0">
                <a:latin typeface="標楷體" pitchFamily="65" charset="-120"/>
                <a:ea typeface="標楷體" pitchFamily="65" charset="-120"/>
              </a:rPr>
              <a:t>主管機關訂定</a:t>
            </a:r>
            <a:r>
              <a:rPr lang="zh-TW" altLang="en-US" sz="3200" b="1" dirty="0" smtClean="0">
                <a:solidFill>
                  <a:srgbClr val="FF0000"/>
                </a:solidFill>
                <a:latin typeface="標楷體" pitchFamily="65" charset="-120"/>
                <a:ea typeface="標楷體" pitchFamily="65" charset="-120"/>
              </a:rPr>
              <a:t>審查作業要點</a:t>
            </a:r>
            <a:r>
              <a:rPr lang="zh-TW" altLang="en-US" sz="2400" b="1" dirty="0" smtClean="0">
                <a:latin typeface="標楷體" pitchFamily="65" charset="-120"/>
                <a:ea typeface="標楷體" pitchFamily="65" charset="-120"/>
              </a:rPr>
              <a:t>。</a:t>
            </a:r>
            <a:r>
              <a:rPr lang="zh-TW" altLang="en-US" sz="2400" b="1" dirty="0">
                <a:latin typeface="標楷體" pitchFamily="65" charset="-120"/>
                <a:ea typeface="標楷體" pitchFamily="65" charset="-120"/>
              </a:rPr>
              <a:t/>
            </a:r>
            <a:br>
              <a:rPr lang="zh-TW" altLang="en-US" sz="2400" b="1" dirty="0">
                <a:latin typeface="標楷體" pitchFamily="65" charset="-120"/>
                <a:ea typeface="標楷體" pitchFamily="65" charset="-120"/>
              </a:rPr>
            </a:br>
            <a:r>
              <a:rPr lang="zh-TW" altLang="en-US" sz="2400" b="1" dirty="0" smtClean="0">
                <a:latin typeface="標楷體" pitchFamily="65" charset="-120"/>
                <a:ea typeface="標楷體" pitchFamily="65" charset="-120"/>
              </a:rPr>
              <a:t>（</a:t>
            </a:r>
            <a:r>
              <a:rPr lang="zh-TW" altLang="en-US" sz="2400" b="1" dirty="0">
                <a:latin typeface="標楷體" pitchFamily="65" charset="-120"/>
                <a:ea typeface="標楷體" pitchFamily="65" charset="-120"/>
              </a:rPr>
              <a:t>五</a:t>
            </a:r>
            <a:r>
              <a:rPr lang="zh-TW" altLang="en-US" sz="2400" b="1" dirty="0" smtClean="0">
                <a:latin typeface="標楷體" pitchFamily="65" charset="-120"/>
                <a:ea typeface="標楷體" pitchFamily="65" charset="-120"/>
              </a:rPr>
              <a:t>）直轄市或縣</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市</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政府於核准變更編定時，應函請土地登</a:t>
            </a:r>
            <a:endParaRPr lang="en-US" altLang="zh-TW" sz="2400" b="1" dirty="0" smtClean="0">
              <a:latin typeface="標楷體" pitchFamily="65" charset="-120"/>
              <a:ea typeface="標楷體" pitchFamily="65" charset="-120"/>
            </a:endParaRPr>
          </a:p>
          <a:p>
            <a:pPr marL="0" indent="0">
              <a:buNone/>
            </a:pPr>
            <a:r>
              <a:rPr lang="en-US" altLang="zh-TW" sz="2400" b="1" dirty="0">
                <a:latin typeface="標楷體" pitchFamily="65" charset="-120"/>
                <a:ea typeface="標楷體" pitchFamily="65" charset="-120"/>
              </a:rPr>
              <a:t> </a:t>
            </a:r>
            <a:r>
              <a:rPr lang="en-US" altLang="zh-TW"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記機關辦理異動登記，並將核定事業計畫使用項目等資</a:t>
            </a:r>
            <a:endParaRPr lang="en-US" altLang="zh-TW" sz="2400" b="1" dirty="0" smtClean="0">
              <a:latin typeface="標楷體" pitchFamily="65" charset="-120"/>
              <a:ea typeface="標楷體" pitchFamily="65" charset="-120"/>
            </a:endParaRPr>
          </a:p>
          <a:p>
            <a:pPr marL="0" indent="0">
              <a:buNone/>
            </a:pPr>
            <a:r>
              <a:rPr lang="en-US" altLang="zh-TW" sz="2400" b="1" dirty="0">
                <a:latin typeface="標楷體" pitchFamily="65" charset="-120"/>
                <a:ea typeface="標楷體" pitchFamily="65" charset="-120"/>
              </a:rPr>
              <a:t> </a:t>
            </a:r>
            <a:r>
              <a:rPr lang="en-US" altLang="zh-TW"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料，依相關規定程序</a:t>
            </a:r>
            <a:r>
              <a:rPr lang="zh-TW" altLang="en-US" sz="3200" b="1" dirty="0" smtClean="0">
                <a:solidFill>
                  <a:srgbClr val="FF0000"/>
                </a:solidFill>
                <a:latin typeface="標楷體" pitchFamily="65" charset="-120"/>
                <a:ea typeface="標楷體" pitchFamily="65" charset="-120"/>
              </a:rPr>
              <a:t>登錄於土地參考資訊檔</a:t>
            </a:r>
            <a:r>
              <a:rPr lang="zh-TW" altLang="en-US" sz="2400" b="1" dirty="0" smtClean="0">
                <a:latin typeface="標楷體" pitchFamily="65" charset="-120"/>
                <a:ea typeface="標楷體" pitchFamily="65" charset="-120"/>
              </a:rPr>
              <a:t>。</a:t>
            </a:r>
            <a:endParaRPr lang="en-US" altLang="zh-TW" sz="2400" b="1" dirty="0" smtClean="0">
              <a:latin typeface="標楷體" pitchFamily="65" charset="-120"/>
              <a:ea typeface="標楷體" pitchFamily="65" charset="-120"/>
            </a:endParaRPr>
          </a:p>
          <a:p>
            <a:pPr marL="0" indent="0">
              <a:buNone/>
            </a:pPr>
            <a:r>
              <a:rPr lang="zh-TW" altLang="en-US" sz="3200" b="1" dirty="0" smtClean="0">
                <a:latin typeface="標楷體" pitchFamily="65" charset="-120"/>
                <a:ea typeface="標楷體" pitchFamily="65" charset="-120"/>
              </a:rPr>
              <a:t>                </a:t>
            </a:r>
            <a:r>
              <a:rPr lang="zh-TW" altLang="en-US" sz="3200" b="1" dirty="0" smtClean="0">
                <a:latin typeface="標楷體" pitchFamily="65" charset="-120"/>
                <a:ea typeface="標楷體" pitchFamily="65" charset="-120"/>
                <a:hlinkClick r:id="rId3" action="ppaction://hlinkfile"/>
              </a:rPr>
              <a:t>例</a:t>
            </a:r>
            <a:r>
              <a:rPr lang="en-US" altLang="zh-TW" sz="3200" b="1" dirty="0" smtClean="0">
                <a:latin typeface="標楷體" pitchFamily="65" charset="-120"/>
                <a:ea typeface="標楷體" pitchFamily="65" charset="-120"/>
                <a:hlinkClick r:id="rId3" action="ppaction://hlinkfile"/>
              </a:rPr>
              <a:t>6</a:t>
            </a:r>
            <a:r>
              <a:rPr lang="zh-TW" altLang="en-US" sz="2400" b="1" dirty="0">
                <a:latin typeface="標楷體" pitchFamily="65" charset="-120"/>
                <a:ea typeface="標楷體" pitchFamily="65" charset="-120"/>
              </a:rPr>
              <a:t/>
            </a:r>
            <a:br>
              <a:rPr lang="zh-TW" altLang="en-US" sz="2400" b="1" dirty="0">
                <a:latin typeface="標楷體" pitchFamily="65" charset="-120"/>
                <a:ea typeface="標楷體" pitchFamily="65" charset="-120"/>
              </a:rPr>
            </a:br>
            <a:endParaRPr lang="en-US" altLang="zh-TW" sz="2400" b="1" dirty="0" smtClean="0">
              <a:latin typeface="標楷體" pitchFamily="65" charset="-120"/>
              <a:ea typeface="標楷體" pitchFamily="65" charset="-120"/>
            </a:endParaRPr>
          </a:p>
          <a:p>
            <a:pPr marL="0" indent="0">
              <a:buNone/>
            </a:pPr>
            <a:endParaRPr lang="en-US" altLang="zh-TW" sz="20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56</a:t>
            </a:fld>
            <a:endParaRPr lang="zh-TW" altLang="en-US">
              <a:solidFill>
                <a:srgbClr val="04617B">
                  <a:shade val="90000"/>
                </a:srgbClr>
              </a:solidFill>
            </a:endParaRPr>
          </a:p>
        </p:txBody>
      </p:sp>
    </p:spTree>
    <p:extLst>
      <p:ext uri="{BB962C8B-B14F-4D97-AF65-F5344CB8AC3E}">
        <p14:creationId xmlns:p14="http://schemas.microsoft.com/office/powerpoint/2010/main" val="2860044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99392"/>
            <a:ext cx="8496944" cy="1143000"/>
          </a:xfrm>
        </p:spPr>
        <p:txBody>
          <a:bodyPr>
            <a:normAutofit/>
          </a:bodyPr>
          <a:lstStyle/>
          <a:p>
            <a:r>
              <a:rPr lang="zh-TW" altLang="en-US" b="1" dirty="0" smtClean="0">
                <a:solidFill>
                  <a:schemeClr val="tx1"/>
                </a:solidFill>
                <a:latin typeface="標楷體" pitchFamily="65" charset="-120"/>
                <a:ea typeface="標楷體" pitchFamily="65" charset="-120"/>
              </a:rPr>
              <a:t>十、</a:t>
            </a:r>
            <a:r>
              <a:rPr lang="zh-TW" altLang="en-US" b="1" dirty="0" smtClean="0">
                <a:solidFill>
                  <a:srgbClr val="FF0000"/>
                </a:solidFill>
                <a:latin typeface="標楷體" pitchFamily="65" charset="-120"/>
                <a:ea typeface="標楷體" pitchFamily="65" charset="-120"/>
              </a:rPr>
              <a:t>非都市</a:t>
            </a:r>
            <a:r>
              <a:rPr lang="zh-TW" altLang="en-US" b="1" dirty="0" smtClean="0">
                <a:solidFill>
                  <a:schemeClr val="tx1"/>
                </a:solidFill>
                <a:latin typeface="標楷體" pitchFamily="65" charset="-120"/>
                <a:ea typeface="標楷體" pitchFamily="65" charset="-120"/>
              </a:rPr>
              <a:t>農地變更使用商機</a:t>
            </a:r>
            <a:endParaRPr lang="zh-TW" altLang="en-US"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323528" y="1124744"/>
            <a:ext cx="8424936" cy="4389120"/>
          </a:xfrm>
        </p:spPr>
        <p:txBody>
          <a:bodyPr>
            <a:noAutofit/>
          </a:bodyPr>
          <a:lstStyle/>
          <a:p>
            <a:pPr marL="0" indent="0">
              <a:buNone/>
            </a:pPr>
            <a:r>
              <a:rPr lang="zh-TW" altLang="en-US" sz="3200" b="1" dirty="0" smtClean="0">
                <a:latin typeface="標楷體" pitchFamily="65" charset="-120"/>
                <a:ea typeface="標楷體" pitchFamily="65" charset="-120"/>
              </a:rPr>
              <a:t>參考</a:t>
            </a:r>
            <a:r>
              <a:rPr lang="en-US" altLang="zh-TW" sz="3200" b="1" dirty="0" smtClean="0">
                <a:latin typeface="標楷體" pitchFamily="65" charset="-120"/>
                <a:ea typeface="標楷體" pitchFamily="65" charset="-120"/>
              </a:rPr>
              <a:t>:</a:t>
            </a:r>
            <a:r>
              <a:rPr lang="zh-TW" altLang="en-US" sz="3200" b="1" dirty="0" smtClean="0">
                <a:solidFill>
                  <a:srgbClr val="FF0000"/>
                </a:solidFill>
                <a:latin typeface="標楷體" pitchFamily="65" charset="-120"/>
                <a:ea typeface="標楷體" pitchFamily="65" charset="-120"/>
              </a:rPr>
              <a:t>農業主管機關同意農業用地變更使用審</a:t>
            </a:r>
            <a:endParaRPr lang="en-US" altLang="zh-TW" sz="3200" b="1" dirty="0" smtClean="0">
              <a:solidFill>
                <a:srgbClr val="FF0000"/>
              </a:solidFill>
              <a:latin typeface="標楷體" pitchFamily="65" charset="-120"/>
              <a:ea typeface="標楷體" pitchFamily="65" charset="-120"/>
            </a:endParaRPr>
          </a:p>
          <a:p>
            <a:pPr marL="0" indent="0">
              <a:buNone/>
            </a:pPr>
            <a:r>
              <a:rPr lang="en-US" altLang="zh-TW" sz="3200" b="1" dirty="0">
                <a:solidFill>
                  <a:srgbClr val="FF0000"/>
                </a:solidFill>
                <a:latin typeface="標楷體" pitchFamily="65" charset="-120"/>
                <a:ea typeface="標楷體" pitchFamily="65" charset="-120"/>
              </a:rPr>
              <a:t> </a:t>
            </a:r>
            <a:r>
              <a:rPr lang="en-US" altLang="zh-TW" sz="3200" b="1" dirty="0" smtClean="0">
                <a:solidFill>
                  <a:srgbClr val="FF0000"/>
                </a:solidFill>
                <a:latin typeface="標楷體" pitchFamily="65" charset="-120"/>
                <a:ea typeface="標楷體" pitchFamily="65" charset="-120"/>
              </a:rPr>
              <a:t>     </a:t>
            </a:r>
            <a:r>
              <a:rPr lang="zh-TW" altLang="en-US" sz="3200" b="1" dirty="0" smtClean="0">
                <a:solidFill>
                  <a:srgbClr val="FF0000"/>
                </a:solidFill>
                <a:latin typeface="標楷體" pitchFamily="65" charset="-120"/>
                <a:ea typeface="標楷體" pitchFamily="65" charset="-120"/>
              </a:rPr>
              <a:t>查作業要點</a:t>
            </a:r>
            <a:endParaRPr lang="en-US" altLang="zh-TW" sz="3200" b="1" dirty="0" smtClean="0">
              <a:solidFill>
                <a:srgbClr val="FF0000"/>
              </a:solidFill>
              <a:latin typeface="標楷體" pitchFamily="65" charset="-120"/>
              <a:ea typeface="標楷體" pitchFamily="65" charset="-120"/>
            </a:endParaRPr>
          </a:p>
          <a:p>
            <a:pPr marL="0" indent="0">
              <a:buNone/>
            </a:pPr>
            <a:r>
              <a:rPr lang="zh-TW" altLang="en-US" sz="3200" b="1" dirty="0" smtClean="0">
                <a:latin typeface="標楷體" pitchFamily="65" charset="-120"/>
                <a:ea typeface="標楷體" pitchFamily="65" charset="-120"/>
              </a:rPr>
              <a:t>條文摘要</a:t>
            </a:r>
            <a:r>
              <a:rPr lang="en-US" altLang="zh-TW" sz="3200" b="1" dirty="0" smtClean="0">
                <a:latin typeface="標楷體" pitchFamily="65" charset="-120"/>
                <a:ea typeface="標楷體" pitchFamily="65" charset="-120"/>
              </a:rPr>
              <a:t>:</a:t>
            </a:r>
          </a:p>
          <a:p>
            <a:pPr marL="0" indent="0">
              <a:buNone/>
            </a:pPr>
            <a:r>
              <a:rPr lang="zh-TW" altLang="en-US" sz="2800" b="1" dirty="0">
                <a:latin typeface="標楷體" pitchFamily="65" charset="-120"/>
                <a:ea typeface="標楷體" pitchFamily="65" charset="-120"/>
              </a:rPr>
              <a:t>三、興辦事業人申請農業用地變更使用，應擬具</a:t>
            </a:r>
            <a:r>
              <a:rPr lang="zh-TW" altLang="en-US" sz="2800" b="1" dirty="0" smtClean="0">
                <a:solidFill>
                  <a:srgbClr val="FF0000"/>
                </a:solidFill>
                <a:latin typeface="標楷體" pitchFamily="65" charset="-120"/>
                <a:ea typeface="標楷體" pitchFamily="65" charset="-120"/>
              </a:rPr>
              <a:t>農業  </a:t>
            </a:r>
            <a:endParaRPr lang="en-US" altLang="zh-TW" sz="2800" b="1" dirty="0" smtClean="0">
              <a:solidFill>
                <a:srgbClr val="FF0000"/>
              </a:solidFill>
              <a:latin typeface="標楷體" pitchFamily="65" charset="-120"/>
              <a:ea typeface="標楷體" pitchFamily="65" charset="-120"/>
            </a:endParaRPr>
          </a:p>
          <a:p>
            <a:pPr marL="0" indent="0">
              <a:buNone/>
            </a:pPr>
            <a:r>
              <a:rPr lang="en-US" altLang="zh-TW" sz="2800" b="1" dirty="0">
                <a:solidFill>
                  <a:srgbClr val="FF0000"/>
                </a:solidFill>
                <a:latin typeface="標楷體" pitchFamily="65" charset="-120"/>
                <a:ea typeface="標楷體" pitchFamily="65" charset="-120"/>
              </a:rPr>
              <a:t> </a:t>
            </a:r>
            <a:r>
              <a:rPr lang="en-US" altLang="zh-TW" sz="2800" b="1" dirty="0" smtClean="0">
                <a:solidFill>
                  <a:srgbClr val="FF0000"/>
                </a:solidFill>
                <a:latin typeface="標楷體" pitchFamily="65" charset="-120"/>
                <a:ea typeface="標楷體" pitchFamily="65" charset="-120"/>
              </a:rPr>
              <a:t>   </a:t>
            </a:r>
            <a:r>
              <a:rPr lang="zh-TW" altLang="en-US" sz="2800" b="1" dirty="0" smtClean="0">
                <a:solidFill>
                  <a:srgbClr val="FF0000"/>
                </a:solidFill>
                <a:latin typeface="標楷體" pitchFamily="65" charset="-120"/>
                <a:ea typeface="標楷體" pitchFamily="65" charset="-120"/>
              </a:rPr>
              <a:t>用地</a:t>
            </a:r>
            <a:r>
              <a:rPr lang="zh-TW" altLang="en-US" sz="2800" b="1" dirty="0">
                <a:solidFill>
                  <a:srgbClr val="FF0000"/>
                </a:solidFill>
                <a:latin typeface="標楷體" pitchFamily="65" charset="-120"/>
                <a:ea typeface="標楷體" pitchFamily="65" charset="-120"/>
              </a:rPr>
              <a:t>變更使用</a:t>
            </a:r>
            <a:r>
              <a:rPr lang="zh-TW" altLang="en-US" sz="2800" b="1" dirty="0" smtClean="0">
                <a:solidFill>
                  <a:srgbClr val="FF0000"/>
                </a:solidFill>
                <a:latin typeface="標楷體" pitchFamily="65" charset="-120"/>
                <a:ea typeface="標楷體" pitchFamily="65" charset="-120"/>
              </a:rPr>
              <a:t>說明書</a:t>
            </a:r>
            <a:r>
              <a:rPr lang="zh-TW" altLang="en-US" sz="2800" b="1" dirty="0" smtClean="0">
                <a:latin typeface="標楷體" pitchFamily="65" charset="-120"/>
                <a:ea typeface="標楷體" pitchFamily="65" charset="-120"/>
              </a:rPr>
              <a:t>，</a:t>
            </a:r>
            <a:r>
              <a:rPr lang="zh-TW" altLang="en-US" sz="2800" b="1" dirty="0">
                <a:latin typeface="標楷體" pitchFamily="65" charset="-120"/>
                <a:ea typeface="標楷體" pitchFamily="65" charset="-120"/>
              </a:rPr>
              <a:t>就下列事項詳予說明：</a:t>
            </a:r>
            <a:br>
              <a:rPr lang="zh-TW" altLang="en-US" sz="2800" b="1" dirty="0">
                <a:latin typeface="標楷體" pitchFamily="65" charset="-120"/>
                <a:ea typeface="標楷體" pitchFamily="65" charset="-120"/>
              </a:rPr>
            </a:br>
            <a:r>
              <a:rPr lang="zh-TW" altLang="en-US" sz="2800" b="1" dirty="0" smtClean="0">
                <a:latin typeface="標楷體" pitchFamily="65" charset="-120"/>
                <a:ea typeface="標楷體" pitchFamily="65" charset="-120"/>
              </a:rPr>
              <a:t>（</a:t>
            </a:r>
            <a:r>
              <a:rPr lang="zh-TW" altLang="en-US" sz="2800" b="1" dirty="0">
                <a:latin typeface="標楷體" pitchFamily="65" charset="-120"/>
                <a:ea typeface="標楷體" pitchFamily="65" charset="-120"/>
              </a:rPr>
              <a:t>一</a:t>
            </a:r>
            <a:r>
              <a:rPr lang="zh-TW" altLang="en-US" sz="2800" b="1" dirty="0" smtClean="0">
                <a:latin typeface="標楷體" pitchFamily="65" charset="-120"/>
                <a:ea typeface="標楷體" pitchFamily="65" charset="-120"/>
              </a:rPr>
              <a:t>）</a:t>
            </a:r>
            <a:r>
              <a:rPr lang="zh-TW" altLang="en-US" sz="2800" b="1" dirty="0">
                <a:latin typeface="標楷體" pitchFamily="65" charset="-120"/>
                <a:ea typeface="標楷體" pitchFamily="65" charset="-120"/>
              </a:rPr>
              <a:t>擬申請變更之農業用地之</a:t>
            </a:r>
            <a:r>
              <a:rPr lang="zh-TW" altLang="en-US" sz="2800" b="1" dirty="0">
                <a:solidFill>
                  <a:srgbClr val="FF0000"/>
                </a:solidFill>
                <a:latin typeface="標楷體" pitchFamily="65" charset="-120"/>
                <a:ea typeface="標楷體" pitchFamily="65" charset="-120"/>
              </a:rPr>
              <a:t>使用現況</a:t>
            </a:r>
            <a:r>
              <a:rPr lang="zh-TW" altLang="en-US" sz="2800" b="1" dirty="0">
                <a:latin typeface="標楷體" pitchFamily="65" charset="-120"/>
                <a:ea typeface="標楷體" pitchFamily="65" charset="-120"/>
              </a:rPr>
              <a:t>。</a:t>
            </a:r>
            <a:br>
              <a:rPr lang="zh-TW" altLang="en-US" sz="2800" b="1" dirty="0">
                <a:latin typeface="標楷體" pitchFamily="65" charset="-120"/>
                <a:ea typeface="標楷體" pitchFamily="65" charset="-120"/>
              </a:rPr>
            </a:br>
            <a:r>
              <a:rPr lang="zh-TW" altLang="en-US" sz="2800" b="1" dirty="0" smtClean="0">
                <a:latin typeface="標楷體" pitchFamily="65" charset="-120"/>
                <a:ea typeface="標楷體" pitchFamily="65" charset="-120"/>
              </a:rPr>
              <a:t>（</a:t>
            </a:r>
            <a:r>
              <a:rPr lang="zh-TW" altLang="en-US" sz="2800" b="1" dirty="0">
                <a:latin typeface="標楷體" pitchFamily="65" charset="-120"/>
                <a:ea typeface="標楷體" pitchFamily="65" charset="-120"/>
              </a:rPr>
              <a:t>二</a:t>
            </a:r>
            <a:r>
              <a:rPr lang="zh-TW" altLang="en-US" sz="2800" b="1" dirty="0" smtClean="0">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變更使用前後</a:t>
            </a:r>
            <a:r>
              <a:rPr lang="zh-TW" altLang="en-US" sz="2800" b="1" dirty="0">
                <a:latin typeface="標楷體" pitchFamily="65" charset="-120"/>
                <a:ea typeface="標楷體" pitchFamily="65" charset="-120"/>
              </a:rPr>
              <a:t>之使用分區、編定類別、面積。</a:t>
            </a:r>
            <a:br>
              <a:rPr lang="zh-TW" altLang="en-US" sz="2800" b="1" dirty="0">
                <a:latin typeface="標楷體" pitchFamily="65" charset="-120"/>
                <a:ea typeface="標楷體" pitchFamily="65" charset="-120"/>
              </a:rPr>
            </a:br>
            <a:r>
              <a:rPr lang="zh-TW" altLang="en-US" sz="2800" b="1" dirty="0" smtClean="0">
                <a:latin typeface="標楷體" pitchFamily="65" charset="-120"/>
                <a:ea typeface="標楷體" pitchFamily="65" charset="-120"/>
              </a:rPr>
              <a:t>（三）</a:t>
            </a:r>
            <a:r>
              <a:rPr lang="zh-TW" altLang="en-US" sz="2800" b="1" dirty="0">
                <a:latin typeface="標楷體" pitchFamily="65" charset="-120"/>
                <a:ea typeface="標楷體" pitchFamily="65" charset="-120"/>
              </a:rPr>
              <a:t>鄰近灌、排水系統與農業設施位置及是否</a:t>
            </a:r>
            <a:r>
              <a:rPr lang="zh-TW" altLang="en-US" sz="2800" b="1" dirty="0" smtClean="0">
                <a:latin typeface="標楷體" pitchFamily="65" charset="-120"/>
                <a:ea typeface="標楷體" pitchFamily="65" charset="-120"/>
              </a:rPr>
              <a:t>使用</a:t>
            </a:r>
            <a:endParaRPr lang="en-US" altLang="zh-TW" sz="2800" b="1" dirty="0" smtClean="0">
              <a:latin typeface="標楷體" pitchFamily="65" charset="-120"/>
              <a:ea typeface="標楷體" pitchFamily="65" charset="-120"/>
            </a:endParaRPr>
          </a:p>
          <a:p>
            <a:pPr marL="0" indent="0">
              <a:buNone/>
            </a:pPr>
            <a:r>
              <a:rPr lang="en-US" altLang="zh-TW" sz="2800" b="1" dirty="0">
                <a:latin typeface="標楷體" pitchFamily="65" charset="-120"/>
                <a:ea typeface="標楷體" pitchFamily="65" charset="-120"/>
              </a:rPr>
              <a:t> </a:t>
            </a:r>
            <a:r>
              <a:rPr lang="en-US" altLang="zh-TW" sz="2800" b="1" dirty="0" smtClean="0">
                <a:latin typeface="標楷體" pitchFamily="65" charset="-120"/>
                <a:ea typeface="標楷體" pitchFamily="65" charset="-120"/>
              </a:rPr>
              <a:t>     </a:t>
            </a:r>
            <a:r>
              <a:rPr lang="zh-TW" altLang="en-US" sz="2800" b="1" dirty="0" smtClean="0">
                <a:latin typeface="標楷體" pitchFamily="65" charset="-120"/>
                <a:ea typeface="標楷體" pitchFamily="65" charset="-120"/>
              </a:rPr>
              <a:t>具有</a:t>
            </a:r>
            <a:r>
              <a:rPr lang="zh-TW" altLang="en-US" sz="2800" b="1" dirty="0">
                <a:latin typeface="標楷體" pitchFamily="65" charset="-120"/>
                <a:ea typeface="標楷體" pitchFamily="65" charset="-120"/>
              </a:rPr>
              <a:t>農業灌溉功能</a:t>
            </a:r>
            <a:r>
              <a:rPr lang="zh-TW" altLang="en-US" sz="2800" b="1" dirty="0" smtClean="0">
                <a:latin typeface="標楷體" pitchFamily="65" charset="-120"/>
                <a:ea typeface="標楷體" pitchFamily="65" charset="-120"/>
              </a:rPr>
              <a:t>之系統</a:t>
            </a:r>
            <a:r>
              <a:rPr lang="zh-TW" altLang="en-US" sz="2800" b="1" dirty="0">
                <a:latin typeface="標楷體" pitchFamily="65" charset="-120"/>
                <a:ea typeface="標楷體" pitchFamily="65" charset="-120"/>
              </a:rPr>
              <a:t>作為廢污水排放使用。</a:t>
            </a:r>
            <a:br>
              <a:rPr lang="zh-TW" altLang="en-US" sz="2800" b="1" dirty="0">
                <a:latin typeface="標楷體" pitchFamily="65" charset="-120"/>
                <a:ea typeface="標楷體" pitchFamily="65" charset="-120"/>
              </a:rPr>
            </a:br>
            <a:r>
              <a:rPr lang="zh-TW" altLang="en-US" sz="2800" b="1" dirty="0" smtClean="0">
                <a:latin typeface="標楷體" pitchFamily="65" charset="-120"/>
                <a:ea typeface="標楷體" pitchFamily="65" charset="-120"/>
              </a:rPr>
              <a:t>（四）</a:t>
            </a:r>
            <a:r>
              <a:rPr lang="zh-TW" altLang="en-US" sz="2800" b="1" dirty="0">
                <a:solidFill>
                  <a:srgbClr val="FF0000"/>
                </a:solidFill>
                <a:latin typeface="標楷體" pitchFamily="65" charset="-120"/>
                <a:ea typeface="標楷體" pitchFamily="65" charset="-120"/>
              </a:rPr>
              <a:t>變更後土地使用之興建設施配置</a:t>
            </a:r>
            <a:r>
              <a:rPr lang="zh-TW" altLang="en-US" sz="2800" b="1" dirty="0">
                <a:latin typeface="標楷體" pitchFamily="65" charset="-120"/>
                <a:ea typeface="標楷體" pitchFamily="65" charset="-120"/>
              </a:rPr>
              <a:t>。</a:t>
            </a:r>
            <a:br>
              <a:rPr lang="zh-TW" altLang="en-US" sz="2800" b="1" dirty="0">
                <a:latin typeface="標楷體" pitchFamily="65" charset="-120"/>
                <a:ea typeface="標楷體" pitchFamily="65" charset="-120"/>
              </a:rPr>
            </a:br>
            <a:endParaRPr lang="en-US" altLang="zh-TW" sz="28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57</a:t>
            </a:fld>
            <a:endParaRPr lang="zh-TW" altLang="en-US">
              <a:solidFill>
                <a:srgbClr val="04617B">
                  <a:shade val="90000"/>
                </a:srgbClr>
              </a:solidFill>
            </a:endParaRPr>
          </a:p>
        </p:txBody>
      </p:sp>
    </p:spTree>
    <p:extLst>
      <p:ext uri="{BB962C8B-B14F-4D97-AF65-F5344CB8AC3E}">
        <p14:creationId xmlns:p14="http://schemas.microsoft.com/office/powerpoint/2010/main" val="13614921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76672"/>
            <a:ext cx="8496944" cy="1143000"/>
          </a:xfrm>
        </p:spPr>
        <p:txBody>
          <a:bodyPr>
            <a:normAutofit/>
          </a:bodyPr>
          <a:lstStyle/>
          <a:p>
            <a:r>
              <a:rPr lang="zh-TW" altLang="en-US" b="1" dirty="0" smtClean="0">
                <a:solidFill>
                  <a:schemeClr val="tx1"/>
                </a:solidFill>
                <a:latin typeface="標楷體" pitchFamily="65" charset="-120"/>
                <a:ea typeface="標楷體" pitchFamily="65" charset="-120"/>
              </a:rPr>
              <a:t>十、</a:t>
            </a:r>
            <a:r>
              <a:rPr lang="zh-TW" altLang="en-US" b="1" dirty="0" smtClean="0">
                <a:solidFill>
                  <a:srgbClr val="FF0000"/>
                </a:solidFill>
                <a:latin typeface="標楷體" pitchFamily="65" charset="-120"/>
                <a:ea typeface="標楷體" pitchFamily="65" charset="-120"/>
              </a:rPr>
              <a:t>非都市</a:t>
            </a:r>
            <a:r>
              <a:rPr lang="zh-TW" altLang="en-US" b="1" dirty="0" smtClean="0">
                <a:solidFill>
                  <a:schemeClr val="tx1"/>
                </a:solidFill>
                <a:latin typeface="標楷體" pitchFamily="65" charset="-120"/>
                <a:ea typeface="標楷體" pitchFamily="65" charset="-120"/>
              </a:rPr>
              <a:t>農地變更使用商機</a:t>
            </a:r>
            <a:endParaRPr lang="zh-TW" altLang="en-US"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179512" y="1772816"/>
            <a:ext cx="8856984" cy="4389120"/>
          </a:xfrm>
        </p:spPr>
        <p:txBody>
          <a:bodyPr>
            <a:noAutofit/>
          </a:bodyPr>
          <a:lstStyle/>
          <a:p>
            <a:pPr marL="0" indent="0">
              <a:buNone/>
            </a:pPr>
            <a:r>
              <a:rPr lang="zh-TW" altLang="en-US" sz="3200" b="1" dirty="0" smtClean="0">
                <a:latin typeface="標楷體" pitchFamily="65" charset="-120"/>
                <a:ea typeface="標楷體" pitchFamily="65" charset="-120"/>
              </a:rPr>
              <a:t>條文摘要</a:t>
            </a:r>
            <a:r>
              <a:rPr lang="en-US" altLang="zh-TW" sz="3200" b="1" dirty="0" smtClean="0">
                <a:latin typeface="標楷體" pitchFamily="65" charset="-120"/>
                <a:ea typeface="標楷體" pitchFamily="65" charset="-120"/>
              </a:rPr>
              <a:t>:</a:t>
            </a:r>
          </a:p>
          <a:p>
            <a:pPr marL="0" indent="0">
              <a:buNone/>
            </a:pPr>
            <a:r>
              <a:rPr lang="zh-TW" altLang="en-US" sz="2800" b="1" dirty="0" smtClean="0">
                <a:solidFill>
                  <a:srgbClr val="FF0000"/>
                </a:solidFill>
                <a:latin typeface="標楷體" pitchFamily="65" charset="-120"/>
                <a:ea typeface="標楷體" pitchFamily="65" charset="-120"/>
              </a:rPr>
              <a:t>（</a:t>
            </a:r>
            <a:r>
              <a:rPr lang="zh-TW" altLang="en-US" sz="3600" b="1" dirty="0" smtClean="0">
                <a:solidFill>
                  <a:srgbClr val="FF0000"/>
                </a:solidFill>
                <a:latin typeface="標楷體" pitchFamily="65" charset="-120"/>
                <a:ea typeface="標楷體" pitchFamily="65" charset="-120"/>
              </a:rPr>
              <a:t>五）</a:t>
            </a:r>
            <a:r>
              <a:rPr lang="zh-TW" altLang="en-US" sz="3600" b="1" dirty="0">
                <a:solidFill>
                  <a:srgbClr val="FF0000"/>
                </a:solidFill>
                <a:latin typeface="標楷體" pitchFamily="65" charset="-120"/>
                <a:ea typeface="標楷體" pitchFamily="65" charset="-120"/>
              </a:rPr>
              <a:t>隔離綠帶或設施設置之規劃</a:t>
            </a:r>
            <a:r>
              <a:rPr lang="zh-TW" altLang="en-US" sz="3600" b="1" dirty="0" smtClean="0">
                <a:latin typeface="標楷體" pitchFamily="65" charset="-120"/>
                <a:ea typeface="標楷體" pitchFamily="65" charset="-120"/>
              </a:rPr>
              <a:t>。</a:t>
            </a:r>
            <a:endParaRPr lang="en-US" altLang="zh-TW" sz="2800" b="1" dirty="0" smtClean="0">
              <a:latin typeface="標楷體" pitchFamily="65" charset="-120"/>
              <a:ea typeface="標楷體" pitchFamily="65" charset="-120"/>
            </a:endParaRPr>
          </a:p>
          <a:p>
            <a:pPr marL="0" indent="0">
              <a:buNone/>
            </a:pPr>
            <a:r>
              <a:rPr lang="zh-TW" altLang="en-US" sz="2800" b="1" dirty="0" smtClean="0">
                <a:latin typeface="標楷體" pitchFamily="65" charset="-120"/>
                <a:ea typeface="標楷體" pitchFamily="65" charset="-120"/>
              </a:rPr>
              <a:t>（六）</a:t>
            </a:r>
            <a:r>
              <a:rPr lang="zh-TW" altLang="en-US" sz="2800" b="1" dirty="0">
                <a:latin typeface="標楷體" pitchFamily="65" charset="-120"/>
                <a:ea typeface="標楷體" pitchFamily="65" charset="-120"/>
              </a:rPr>
              <a:t>該農業用地變更使用對鄰近農業生產環境之影響。</a:t>
            </a:r>
            <a:br>
              <a:rPr lang="zh-TW" altLang="en-US" sz="2800" b="1" dirty="0">
                <a:latin typeface="標楷體" pitchFamily="65" charset="-120"/>
                <a:ea typeface="標楷體" pitchFamily="65" charset="-120"/>
              </a:rPr>
            </a:br>
            <a:r>
              <a:rPr lang="zh-TW" altLang="en-US" sz="2800" b="1" dirty="0" smtClean="0">
                <a:latin typeface="標楷體" pitchFamily="65" charset="-120"/>
                <a:ea typeface="標楷體" pitchFamily="65" charset="-120"/>
              </a:rPr>
              <a:t>（</a:t>
            </a:r>
            <a:r>
              <a:rPr lang="zh-TW" altLang="en-US" sz="3200" b="1" dirty="0" smtClean="0">
                <a:solidFill>
                  <a:srgbClr val="FF0000"/>
                </a:solidFill>
                <a:latin typeface="標楷體" pitchFamily="65" charset="-120"/>
                <a:ea typeface="標楷體" pitchFamily="65" charset="-120"/>
              </a:rPr>
              <a:t>七）</a:t>
            </a:r>
            <a:r>
              <a:rPr lang="zh-TW" altLang="en-US" sz="3200" b="1" dirty="0">
                <a:solidFill>
                  <a:srgbClr val="FF0000"/>
                </a:solidFill>
                <a:latin typeface="標楷體" pitchFamily="65" charset="-120"/>
                <a:ea typeface="標楷體" pitchFamily="65" charset="-120"/>
              </a:rPr>
              <a:t>聯外道路規劃與寬度及對農路通行之影響</a:t>
            </a:r>
            <a:r>
              <a:rPr lang="zh-TW" altLang="en-US" sz="2800" b="1" dirty="0">
                <a:latin typeface="標楷體" pitchFamily="65" charset="-120"/>
                <a:ea typeface="標楷體" pitchFamily="65" charset="-120"/>
              </a:rPr>
              <a:t>。</a:t>
            </a:r>
            <a:br>
              <a:rPr lang="zh-TW" altLang="en-US" sz="2800" b="1" dirty="0">
                <a:latin typeface="標楷體" pitchFamily="65" charset="-120"/>
                <a:ea typeface="標楷體" pitchFamily="65" charset="-120"/>
              </a:rPr>
            </a:br>
            <a:r>
              <a:rPr lang="zh-TW" altLang="en-US" sz="24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八）</a:t>
            </a:r>
            <a:r>
              <a:rPr lang="zh-TW" altLang="en-US" sz="2800" b="1" dirty="0">
                <a:latin typeface="標楷體" pitchFamily="65" charset="-120"/>
                <a:ea typeface="標楷體" pitchFamily="65" charset="-120"/>
              </a:rPr>
              <a:t>降低或減輕對農業生產環境影響之因應設施。</a:t>
            </a:r>
            <a:br>
              <a:rPr lang="zh-TW" altLang="en-US" sz="2800" b="1" dirty="0">
                <a:latin typeface="標楷體" pitchFamily="65" charset="-120"/>
                <a:ea typeface="標楷體" pitchFamily="65" charset="-120"/>
              </a:rPr>
            </a:br>
            <a:r>
              <a:rPr lang="zh-TW" altLang="en-US" sz="2800" b="1" dirty="0">
                <a:latin typeface="標楷體" pitchFamily="65" charset="-120"/>
                <a:ea typeface="標楷體" pitchFamily="65" charset="-120"/>
              </a:rPr>
              <a:t/>
            </a:r>
            <a:br>
              <a:rPr lang="zh-TW" altLang="en-US" sz="2800" b="1" dirty="0">
                <a:latin typeface="標楷體" pitchFamily="65" charset="-120"/>
                <a:ea typeface="標楷體" pitchFamily="65" charset="-120"/>
              </a:rPr>
            </a:br>
            <a:endParaRPr lang="en-US" altLang="zh-TW" sz="28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58</a:t>
            </a:fld>
            <a:endParaRPr lang="zh-TW" altLang="en-US">
              <a:solidFill>
                <a:srgbClr val="04617B">
                  <a:shade val="90000"/>
                </a:srgbClr>
              </a:solidFill>
            </a:endParaRPr>
          </a:p>
        </p:txBody>
      </p:sp>
    </p:spTree>
    <p:extLst>
      <p:ext uri="{BB962C8B-B14F-4D97-AF65-F5344CB8AC3E}">
        <p14:creationId xmlns:p14="http://schemas.microsoft.com/office/powerpoint/2010/main" val="32427006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76672"/>
            <a:ext cx="8496944" cy="1143000"/>
          </a:xfrm>
        </p:spPr>
        <p:txBody>
          <a:bodyPr>
            <a:normAutofit/>
          </a:bodyPr>
          <a:lstStyle/>
          <a:p>
            <a:r>
              <a:rPr lang="zh-TW" altLang="en-US" b="1" dirty="0" smtClean="0">
                <a:solidFill>
                  <a:schemeClr val="tx1"/>
                </a:solidFill>
                <a:latin typeface="標楷體" pitchFamily="65" charset="-120"/>
                <a:ea typeface="標楷體" pitchFamily="65" charset="-120"/>
              </a:rPr>
              <a:t>十、</a:t>
            </a:r>
            <a:r>
              <a:rPr lang="zh-TW" altLang="en-US" b="1" dirty="0" smtClean="0">
                <a:solidFill>
                  <a:srgbClr val="FF0000"/>
                </a:solidFill>
                <a:latin typeface="標楷體" pitchFamily="65" charset="-120"/>
                <a:ea typeface="標楷體" pitchFamily="65" charset="-120"/>
              </a:rPr>
              <a:t>非都市</a:t>
            </a:r>
            <a:r>
              <a:rPr lang="zh-TW" altLang="en-US" b="1" dirty="0" smtClean="0">
                <a:solidFill>
                  <a:schemeClr val="tx1"/>
                </a:solidFill>
                <a:latin typeface="標楷體" pitchFamily="65" charset="-120"/>
                <a:ea typeface="標楷體" pitchFamily="65" charset="-120"/>
              </a:rPr>
              <a:t>農地變更使用商機</a:t>
            </a:r>
            <a:endParaRPr lang="zh-TW" altLang="en-US"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323528" y="1772816"/>
            <a:ext cx="8424936" cy="4389120"/>
          </a:xfrm>
        </p:spPr>
        <p:txBody>
          <a:bodyPr>
            <a:noAutofit/>
          </a:bodyPr>
          <a:lstStyle/>
          <a:p>
            <a:pPr marL="0" indent="0">
              <a:buNone/>
            </a:pPr>
            <a:r>
              <a:rPr lang="zh-TW" altLang="en-US" sz="3200" b="1" dirty="0" smtClean="0">
                <a:latin typeface="標楷體" pitchFamily="65" charset="-120"/>
                <a:ea typeface="標楷體" pitchFamily="65" charset="-120"/>
              </a:rPr>
              <a:t>條文摘要</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接上頁</a:t>
            </a:r>
            <a:r>
              <a:rPr lang="en-US" altLang="zh-TW" sz="3200" b="1" dirty="0" smtClean="0">
                <a:latin typeface="標楷體" pitchFamily="65" charset="-120"/>
                <a:ea typeface="標楷體" pitchFamily="65" charset="-120"/>
              </a:rPr>
              <a:t>)</a:t>
            </a:r>
          </a:p>
          <a:p>
            <a:pPr marL="0" indent="0">
              <a:buNone/>
            </a:pPr>
            <a:r>
              <a:rPr lang="zh-TW" altLang="en-US" sz="2800" b="1" dirty="0" smtClean="0">
                <a:latin typeface="標楷體" pitchFamily="65" charset="-120"/>
                <a:ea typeface="標楷體" pitchFamily="65" charset="-120"/>
              </a:rPr>
              <a:t>（九）</a:t>
            </a:r>
            <a:r>
              <a:rPr lang="zh-TW" altLang="en-US" sz="2800" b="1" dirty="0">
                <a:solidFill>
                  <a:srgbClr val="FF0000"/>
                </a:solidFill>
                <a:latin typeface="標楷體" pitchFamily="65" charset="-120"/>
                <a:ea typeface="標楷體" pitchFamily="65" charset="-120"/>
              </a:rPr>
              <a:t>使用農業用地</a:t>
            </a:r>
            <a:r>
              <a:rPr lang="zh-TW" altLang="en-US" sz="2800" b="1" dirty="0">
                <a:latin typeface="標楷體" pitchFamily="65" charset="-120"/>
                <a:ea typeface="標楷體" pitchFamily="65" charset="-120"/>
              </a:rPr>
              <a:t>所提區位、面積之</a:t>
            </a:r>
            <a:r>
              <a:rPr lang="zh-TW" altLang="en-US" sz="2800" b="1" dirty="0">
                <a:solidFill>
                  <a:srgbClr val="FF0000"/>
                </a:solidFill>
                <a:latin typeface="標楷體" pitchFamily="65" charset="-120"/>
                <a:ea typeface="標楷體" pitchFamily="65" charset="-120"/>
              </a:rPr>
              <a:t>必要性</a:t>
            </a:r>
            <a:r>
              <a:rPr lang="zh-TW" altLang="en-US" sz="2800" b="1" dirty="0">
                <a:latin typeface="標楷體" pitchFamily="65" charset="-120"/>
                <a:ea typeface="標楷體" pitchFamily="65" charset="-120"/>
              </a:rPr>
              <a:t>、</a:t>
            </a:r>
            <a:r>
              <a:rPr lang="zh-TW" altLang="en-US" sz="2800" b="1" dirty="0" smtClean="0">
                <a:solidFill>
                  <a:srgbClr val="FF0000"/>
                </a:solidFill>
                <a:latin typeface="標楷體" pitchFamily="65" charset="-120"/>
                <a:ea typeface="標楷體" pitchFamily="65" charset="-120"/>
              </a:rPr>
              <a:t>合理</a:t>
            </a:r>
            <a:endParaRPr lang="en-US" altLang="zh-TW" sz="2800" b="1" dirty="0" smtClean="0">
              <a:solidFill>
                <a:srgbClr val="FF0000"/>
              </a:solidFill>
              <a:latin typeface="標楷體" pitchFamily="65" charset="-120"/>
              <a:ea typeface="標楷體" pitchFamily="65" charset="-120"/>
            </a:endParaRPr>
          </a:p>
          <a:p>
            <a:pPr marL="0" indent="0">
              <a:buNone/>
            </a:pPr>
            <a:r>
              <a:rPr lang="en-US" altLang="zh-TW" sz="2800" b="1" dirty="0">
                <a:solidFill>
                  <a:srgbClr val="FF0000"/>
                </a:solidFill>
                <a:latin typeface="標楷體" pitchFamily="65" charset="-120"/>
                <a:ea typeface="標楷體" pitchFamily="65" charset="-120"/>
              </a:rPr>
              <a:t> </a:t>
            </a:r>
            <a:r>
              <a:rPr lang="en-US" altLang="zh-TW" sz="2800" b="1" dirty="0" smtClean="0">
                <a:solidFill>
                  <a:srgbClr val="FF0000"/>
                </a:solidFill>
                <a:latin typeface="標楷體" pitchFamily="65" charset="-120"/>
                <a:ea typeface="標楷體" pitchFamily="65" charset="-120"/>
              </a:rPr>
              <a:t>     </a:t>
            </a:r>
            <a:r>
              <a:rPr lang="zh-TW" altLang="en-US" sz="2800" b="1" dirty="0" smtClean="0">
                <a:solidFill>
                  <a:srgbClr val="FF0000"/>
                </a:solidFill>
                <a:latin typeface="標楷體" pitchFamily="65" charset="-120"/>
                <a:ea typeface="標楷體" pitchFamily="65" charset="-120"/>
              </a:rPr>
              <a:t>性</a:t>
            </a:r>
            <a:r>
              <a:rPr lang="zh-TW" altLang="en-US" sz="2800" b="1" dirty="0">
                <a:latin typeface="標楷體" pitchFamily="65" charset="-120"/>
                <a:ea typeface="標楷體" pitchFamily="65" charset="-120"/>
              </a:rPr>
              <a:t>及</a:t>
            </a:r>
            <a:r>
              <a:rPr lang="zh-TW" altLang="en-US" sz="2800" b="1" dirty="0">
                <a:solidFill>
                  <a:srgbClr val="FF0000"/>
                </a:solidFill>
                <a:latin typeface="標楷體" pitchFamily="65" charset="-120"/>
                <a:ea typeface="標楷體" pitchFamily="65" charset="-120"/>
              </a:rPr>
              <a:t>無</a:t>
            </a:r>
            <a:r>
              <a:rPr lang="zh-TW" altLang="en-US" sz="2800" b="1" dirty="0" smtClean="0">
                <a:solidFill>
                  <a:srgbClr val="FF0000"/>
                </a:solidFill>
                <a:latin typeface="標楷體" pitchFamily="65" charset="-120"/>
                <a:ea typeface="標楷體" pitchFamily="65" charset="-120"/>
              </a:rPr>
              <a:t>可替代</a:t>
            </a:r>
            <a:r>
              <a:rPr lang="zh-TW" altLang="en-US" sz="2800" b="1" dirty="0">
                <a:solidFill>
                  <a:srgbClr val="FF0000"/>
                </a:solidFill>
                <a:latin typeface="標楷體" pitchFamily="65" charset="-120"/>
                <a:ea typeface="標楷體" pitchFamily="65" charset="-120"/>
              </a:rPr>
              <a:t>性</a:t>
            </a:r>
            <a:r>
              <a:rPr lang="zh-TW" altLang="en-US" sz="2800" b="1" dirty="0">
                <a:latin typeface="標楷體" pitchFamily="65" charset="-120"/>
                <a:ea typeface="標楷體" pitchFamily="65" charset="-120"/>
              </a:rPr>
              <a:t>。</a:t>
            </a:r>
            <a:r>
              <a:rPr lang="zh-TW" altLang="en-US" sz="2800" b="1" dirty="0" smtClean="0">
                <a:latin typeface="標楷體" pitchFamily="65" charset="-120"/>
                <a:ea typeface="標楷體" pitchFamily="65" charset="-120"/>
              </a:rPr>
              <a:t>但農業</a:t>
            </a:r>
            <a:r>
              <a:rPr lang="zh-TW" altLang="en-US" sz="2800" b="1" dirty="0">
                <a:latin typeface="標楷體" pitchFamily="65" charset="-120"/>
                <a:ea typeface="標楷體" pitchFamily="65" charset="-120"/>
              </a:rPr>
              <a:t>所需產、製、儲、</a:t>
            </a:r>
            <a:r>
              <a:rPr lang="zh-TW" altLang="en-US" sz="2800" b="1" dirty="0" smtClean="0">
                <a:latin typeface="標楷體" pitchFamily="65" charset="-120"/>
                <a:ea typeface="標楷體" pitchFamily="65" charset="-120"/>
              </a:rPr>
              <a:t>銷</a:t>
            </a:r>
            <a:endParaRPr lang="en-US" altLang="zh-TW" sz="2800" b="1" dirty="0" smtClean="0">
              <a:latin typeface="標楷體" pitchFamily="65" charset="-120"/>
              <a:ea typeface="標楷體" pitchFamily="65" charset="-120"/>
            </a:endParaRPr>
          </a:p>
          <a:p>
            <a:pPr marL="0" indent="0">
              <a:buNone/>
            </a:pPr>
            <a:r>
              <a:rPr lang="en-US" altLang="zh-TW" sz="2800" b="1" dirty="0">
                <a:latin typeface="標楷體" pitchFamily="65" charset="-120"/>
                <a:ea typeface="標楷體" pitchFamily="65" charset="-120"/>
              </a:rPr>
              <a:t> </a:t>
            </a:r>
            <a:r>
              <a:rPr lang="en-US" altLang="zh-TW" sz="2800" b="1" dirty="0" smtClean="0">
                <a:latin typeface="標楷體" pitchFamily="65" charset="-120"/>
                <a:ea typeface="標楷體" pitchFamily="65" charset="-120"/>
              </a:rPr>
              <a:t>     </a:t>
            </a:r>
            <a:r>
              <a:rPr lang="zh-TW" altLang="en-US" sz="2800" b="1" dirty="0" smtClean="0">
                <a:latin typeface="標楷體" pitchFamily="65" charset="-120"/>
                <a:ea typeface="標楷體" pitchFamily="65" charset="-120"/>
              </a:rPr>
              <a:t>及</a:t>
            </a:r>
            <a:r>
              <a:rPr lang="zh-TW" altLang="en-US" sz="2800" b="1" dirty="0">
                <a:latin typeface="標楷體" pitchFamily="65" charset="-120"/>
                <a:ea typeface="標楷體" pitchFamily="65" charset="-120"/>
              </a:rPr>
              <a:t>休閒等相關</a:t>
            </a:r>
            <a:r>
              <a:rPr lang="zh-TW" altLang="en-US" sz="2800" b="1" dirty="0" smtClean="0">
                <a:latin typeface="標楷體" pitchFamily="65" charset="-120"/>
                <a:ea typeface="標楷體" pitchFamily="65" charset="-120"/>
              </a:rPr>
              <a:t>農業設施</a:t>
            </a:r>
            <a:r>
              <a:rPr lang="zh-TW" altLang="en-US" sz="2800" b="1" dirty="0">
                <a:latin typeface="標楷體" pitchFamily="65" charset="-120"/>
                <a:ea typeface="標楷體" pitchFamily="65" charset="-120"/>
              </a:rPr>
              <a:t>所需用地，僅須</a:t>
            </a:r>
            <a:r>
              <a:rPr lang="zh-TW" altLang="en-US" sz="2800" b="1" dirty="0" smtClean="0">
                <a:latin typeface="標楷體" pitchFamily="65" charset="-120"/>
                <a:ea typeface="標楷體" pitchFamily="65" charset="-120"/>
              </a:rPr>
              <a:t>提出區</a:t>
            </a:r>
            <a:endParaRPr lang="en-US" altLang="zh-TW" sz="2800" b="1" dirty="0" smtClean="0">
              <a:latin typeface="標楷體" pitchFamily="65" charset="-120"/>
              <a:ea typeface="標楷體" pitchFamily="65" charset="-120"/>
            </a:endParaRPr>
          </a:p>
          <a:p>
            <a:pPr marL="0" indent="0">
              <a:buNone/>
            </a:pPr>
            <a:r>
              <a:rPr lang="en-US" altLang="zh-TW" sz="2800" b="1" dirty="0">
                <a:latin typeface="標楷體" pitchFamily="65" charset="-120"/>
                <a:ea typeface="標楷體" pitchFamily="65" charset="-120"/>
              </a:rPr>
              <a:t> </a:t>
            </a:r>
            <a:r>
              <a:rPr lang="en-US" altLang="zh-TW" sz="2800" b="1" dirty="0" smtClean="0">
                <a:latin typeface="標楷體" pitchFamily="65" charset="-120"/>
                <a:ea typeface="標楷體" pitchFamily="65" charset="-120"/>
              </a:rPr>
              <a:t>     </a:t>
            </a:r>
            <a:r>
              <a:rPr lang="zh-TW" altLang="en-US" sz="2800" b="1" dirty="0" smtClean="0">
                <a:latin typeface="標楷體" pitchFamily="65" charset="-120"/>
                <a:ea typeface="標楷體" pitchFamily="65" charset="-120"/>
              </a:rPr>
              <a:t>位</a:t>
            </a:r>
            <a:r>
              <a:rPr lang="zh-TW" altLang="en-US" sz="2800" b="1" dirty="0">
                <a:latin typeface="標楷體" pitchFamily="65" charset="-120"/>
                <a:ea typeface="標楷體" pitchFamily="65" charset="-120"/>
              </a:rPr>
              <a:t>之</a:t>
            </a:r>
            <a:r>
              <a:rPr lang="zh-TW" altLang="en-US" sz="2800" b="1" dirty="0">
                <a:solidFill>
                  <a:srgbClr val="FF0000"/>
                </a:solidFill>
                <a:latin typeface="標楷體" pitchFamily="65" charset="-120"/>
                <a:ea typeface="標楷體" pitchFamily="65" charset="-120"/>
              </a:rPr>
              <a:t>無可替代性說明</a:t>
            </a:r>
            <a:r>
              <a:rPr lang="zh-TW" altLang="en-US" sz="2800" b="1" dirty="0">
                <a:latin typeface="標楷體" pitchFamily="65" charset="-120"/>
                <a:ea typeface="標楷體" pitchFamily="65" charset="-120"/>
              </a:rPr>
              <a:t>。</a:t>
            </a:r>
            <a:br>
              <a:rPr lang="zh-TW" altLang="en-US" sz="2800" b="1" dirty="0">
                <a:latin typeface="標楷體" pitchFamily="65" charset="-120"/>
                <a:ea typeface="標楷體" pitchFamily="65" charset="-120"/>
              </a:rPr>
            </a:br>
            <a:r>
              <a:rPr lang="zh-TW" altLang="en-US" sz="2800" b="1" dirty="0">
                <a:latin typeface="標楷體" pitchFamily="65" charset="-120"/>
                <a:ea typeface="標楷體" pitchFamily="65" charset="-120"/>
              </a:rPr>
              <a:t>（十）興辦事業</a:t>
            </a:r>
            <a:r>
              <a:rPr lang="zh-TW" altLang="en-US" sz="2800" b="1" dirty="0">
                <a:solidFill>
                  <a:srgbClr val="FF0000"/>
                </a:solidFill>
                <a:latin typeface="標楷體" pitchFamily="65" charset="-120"/>
                <a:ea typeface="標楷體" pitchFamily="65" charset="-120"/>
              </a:rPr>
              <a:t>使用水資源</a:t>
            </a:r>
            <a:r>
              <a:rPr lang="zh-TW" altLang="en-US" sz="2800" b="1" dirty="0">
                <a:latin typeface="標楷體" pitchFamily="65" charset="-120"/>
                <a:ea typeface="標楷體" pitchFamily="65" charset="-120"/>
              </a:rPr>
              <a:t>對農業生產環境之影響</a:t>
            </a:r>
            <a:r>
              <a:rPr lang="zh-TW" altLang="en-US" sz="2800" b="1" dirty="0" smtClean="0">
                <a:latin typeface="標楷體" pitchFamily="65" charset="-120"/>
                <a:ea typeface="標楷體" pitchFamily="65" charset="-120"/>
              </a:rPr>
              <a:t>。</a:t>
            </a:r>
            <a:endParaRPr lang="en-US" altLang="zh-TW" sz="2800" b="1" dirty="0" smtClean="0">
              <a:latin typeface="標楷體" pitchFamily="65" charset="-120"/>
              <a:ea typeface="標楷體" pitchFamily="65" charset="-120"/>
            </a:endParaRPr>
          </a:p>
          <a:p>
            <a:pPr marL="0" indent="0">
              <a:buNone/>
            </a:pPr>
            <a:endParaRPr lang="en-US" altLang="zh-TW" sz="2800" b="1" dirty="0">
              <a:latin typeface="標楷體" pitchFamily="65" charset="-120"/>
              <a:ea typeface="標楷體" pitchFamily="65" charset="-120"/>
            </a:endParaRPr>
          </a:p>
          <a:p>
            <a:pPr marL="0" indent="0" algn="ctr">
              <a:buNone/>
            </a:pPr>
            <a:r>
              <a:rPr lang="zh-TW" altLang="en-US" sz="4000" b="1" dirty="0" smtClean="0">
                <a:latin typeface="標楷體" pitchFamily="65" charset="-120"/>
                <a:ea typeface="標楷體" pitchFamily="65" charset="-120"/>
                <a:hlinkClick r:id="rId3" action="ppaction://hlinkfile"/>
              </a:rPr>
              <a:t>例</a:t>
            </a:r>
            <a:r>
              <a:rPr lang="en-US" altLang="zh-TW" sz="4000" b="1" dirty="0" smtClean="0">
                <a:latin typeface="標楷體" pitchFamily="65" charset="-120"/>
                <a:ea typeface="標楷體" pitchFamily="65" charset="-120"/>
                <a:hlinkClick r:id="rId3" action="ppaction://hlinkfile"/>
              </a:rPr>
              <a:t>6-1</a:t>
            </a:r>
            <a:endParaRPr lang="en-US" altLang="zh-TW" sz="4000" b="1" dirty="0" smtClean="0">
              <a:latin typeface="標楷體" pitchFamily="65" charset="-120"/>
              <a:ea typeface="標楷體" pitchFamily="65" charset="-120"/>
            </a:endParaRPr>
          </a:p>
          <a:p>
            <a:pPr marL="0" indent="0">
              <a:buNone/>
            </a:pPr>
            <a:endParaRPr lang="en-US" altLang="zh-TW" sz="40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59</a:t>
            </a:fld>
            <a:endParaRPr lang="zh-TW" altLang="en-US">
              <a:solidFill>
                <a:srgbClr val="04617B">
                  <a:shade val="90000"/>
                </a:srgbClr>
              </a:solidFill>
            </a:endParaRPr>
          </a:p>
        </p:txBody>
      </p:sp>
    </p:spTree>
    <p:extLst>
      <p:ext uri="{BB962C8B-B14F-4D97-AF65-F5344CB8AC3E}">
        <p14:creationId xmlns:p14="http://schemas.microsoft.com/office/powerpoint/2010/main" val="274425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60648"/>
            <a:ext cx="8229600" cy="1143000"/>
          </a:xfrm>
        </p:spPr>
        <p:txBody>
          <a:bodyPr/>
          <a:lstStyle/>
          <a:p>
            <a:r>
              <a:rPr lang="zh-TW" altLang="en-US" b="1" dirty="0" smtClean="0">
                <a:latin typeface="標楷體" pitchFamily="65" charset="-120"/>
                <a:ea typeface="標楷體" pitchFamily="65" charset="-120"/>
              </a:rPr>
              <a:t>課程大綱</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a:xfrm>
            <a:off x="179512" y="1412776"/>
            <a:ext cx="8856984" cy="5328592"/>
          </a:xfrm>
        </p:spPr>
        <p:txBody>
          <a:bodyPr>
            <a:normAutofit fontScale="70000" lnSpcReduction="20000"/>
          </a:bodyPr>
          <a:lstStyle/>
          <a:p>
            <a:pPr marL="0" indent="0">
              <a:buNone/>
            </a:pPr>
            <a:r>
              <a:rPr lang="zh-TW" altLang="en-US" sz="4700" b="1" dirty="0" smtClean="0">
                <a:latin typeface="標楷體" pitchFamily="65" charset="-120"/>
                <a:ea typeface="標楷體" pitchFamily="65" charset="-120"/>
              </a:rPr>
              <a:t>十八</a:t>
            </a:r>
            <a:r>
              <a:rPr lang="zh-TW" altLang="zh-TW" sz="4700" b="1" dirty="0" smtClean="0">
                <a:latin typeface="標楷體" pitchFamily="65" charset="-120"/>
                <a:ea typeface="標楷體" pitchFamily="65" charset="-120"/>
              </a:rPr>
              <a:t>、</a:t>
            </a:r>
            <a:r>
              <a:rPr lang="zh-TW" altLang="zh-TW" sz="4700" b="1" dirty="0">
                <a:latin typeface="標楷體" pitchFamily="65" charset="-120"/>
                <a:ea typeface="標楷體" pitchFamily="65" charset="-120"/>
              </a:rPr>
              <a:t>農地分割、共有物分割、地權</a:t>
            </a:r>
            <a:r>
              <a:rPr lang="zh-TW" altLang="zh-TW" sz="4700" b="1" dirty="0" smtClean="0">
                <a:latin typeface="標楷體" pitchFamily="65" charset="-120"/>
                <a:ea typeface="標楷體" pitchFamily="65" charset="-120"/>
              </a:rPr>
              <a:t>調整</a:t>
            </a:r>
            <a:endParaRPr lang="en-US" altLang="zh-TW" sz="4700" b="1" dirty="0" smtClean="0">
              <a:latin typeface="標楷體" pitchFamily="65" charset="-120"/>
              <a:ea typeface="標楷體" pitchFamily="65" charset="-120"/>
            </a:endParaRPr>
          </a:p>
          <a:p>
            <a:pPr marL="0" indent="0">
              <a:buNone/>
            </a:pPr>
            <a:r>
              <a:rPr lang="en-US" altLang="zh-TW" sz="4700" b="1" dirty="0">
                <a:latin typeface="標楷體" pitchFamily="65" charset="-120"/>
                <a:ea typeface="標楷體" pitchFamily="65" charset="-120"/>
              </a:rPr>
              <a:t> </a:t>
            </a:r>
            <a:r>
              <a:rPr lang="en-US" altLang="zh-TW" sz="4700" b="1" dirty="0" smtClean="0">
                <a:latin typeface="標楷體" pitchFamily="65" charset="-120"/>
                <a:ea typeface="標楷體" pitchFamily="65" charset="-120"/>
              </a:rPr>
              <a:t>     </a:t>
            </a:r>
            <a:r>
              <a:rPr lang="zh-TW" altLang="zh-TW" sz="4700" b="1" dirty="0" smtClean="0">
                <a:latin typeface="標楷體" pitchFamily="65" charset="-120"/>
                <a:ea typeface="標楷體" pitchFamily="65" charset="-120"/>
              </a:rPr>
              <a:t>的</a:t>
            </a:r>
            <a:r>
              <a:rPr lang="zh-TW" altLang="zh-TW" sz="4700" b="1" dirty="0">
                <a:latin typeface="標楷體" pitchFamily="65" charset="-120"/>
                <a:ea typeface="標楷體" pitchFamily="65" charset="-120"/>
              </a:rPr>
              <a:t>商機</a:t>
            </a:r>
          </a:p>
          <a:p>
            <a:pPr marL="0" indent="0">
              <a:buNone/>
            </a:pPr>
            <a:r>
              <a:rPr lang="zh-TW" altLang="en-US" sz="4700" b="1" dirty="0" smtClean="0">
                <a:solidFill>
                  <a:srgbClr val="FF0000"/>
                </a:solidFill>
                <a:latin typeface="標楷體" pitchFamily="65" charset="-120"/>
                <a:ea typeface="標楷體" pitchFamily="65" charset="-120"/>
              </a:rPr>
              <a:t>十九</a:t>
            </a:r>
            <a:r>
              <a:rPr lang="zh-TW" altLang="zh-TW" sz="4700" b="1" dirty="0" smtClean="0">
                <a:solidFill>
                  <a:srgbClr val="FF0000"/>
                </a:solidFill>
                <a:latin typeface="標楷體" pitchFamily="65" charset="-120"/>
                <a:ea typeface="標楷體" pitchFamily="65" charset="-120"/>
              </a:rPr>
              <a:t>、</a:t>
            </a:r>
            <a:r>
              <a:rPr lang="zh-TW" altLang="zh-TW" sz="4700" b="1" dirty="0">
                <a:solidFill>
                  <a:srgbClr val="FF0000"/>
                </a:solidFill>
                <a:latin typeface="標楷體" pitchFamily="65" charset="-120"/>
                <a:ea typeface="標楷體" pitchFamily="65" charset="-120"/>
              </a:rPr>
              <a:t>農地增值稅</a:t>
            </a:r>
            <a:r>
              <a:rPr lang="zh-TW" altLang="zh-TW" sz="4700" b="1" dirty="0" smtClean="0">
                <a:solidFill>
                  <a:srgbClr val="FF0000"/>
                </a:solidFill>
                <a:latin typeface="標楷體" pitchFamily="65" charset="-120"/>
                <a:ea typeface="標楷體" pitchFamily="65" charset="-120"/>
              </a:rPr>
              <a:t>、</a:t>
            </a:r>
            <a:r>
              <a:rPr lang="zh-TW" altLang="en-US" sz="4700" b="1" dirty="0" smtClean="0">
                <a:solidFill>
                  <a:srgbClr val="FF0000"/>
                </a:solidFill>
                <a:latin typeface="標楷體" pitchFamily="65" charset="-120"/>
                <a:ea typeface="標楷體" pitchFamily="65" charset="-120"/>
              </a:rPr>
              <a:t>遺贈稅</a:t>
            </a:r>
            <a:r>
              <a:rPr lang="zh-TW" altLang="zh-TW" sz="4700" b="1" dirty="0" smtClean="0">
                <a:solidFill>
                  <a:srgbClr val="FF0000"/>
                </a:solidFill>
                <a:latin typeface="標楷體" pitchFamily="65" charset="-120"/>
                <a:ea typeface="標楷體" pitchFamily="65" charset="-120"/>
              </a:rPr>
              <a:t>之</a:t>
            </a:r>
            <a:r>
              <a:rPr lang="zh-TW" altLang="zh-TW" sz="4700" b="1" dirty="0">
                <a:solidFill>
                  <a:srgbClr val="FF0000"/>
                </a:solidFill>
                <a:latin typeface="標楷體" pitchFamily="65" charset="-120"/>
                <a:ea typeface="標楷體" pitchFamily="65" charset="-120"/>
              </a:rPr>
              <a:t>減免</a:t>
            </a:r>
            <a:r>
              <a:rPr lang="zh-TW" altLang="zh-TW" sz="4700" b="1" dirty="0" smtClean="0">
                <a:solidFill>
                  <a:srgbClr val="FF0000"/>
                </a:solidFill>
                <a:latin typeface="標楷體" pitchFamily="65" charset="-120"/>
                <a:ea typeface="標楷體" pitchFamily="65" charset="-120"/>
              </a:rPr>
              <a:t>及隱藏</a:t>
            </a:r>
            <a:endParaRPr lang="en-US" altLang="zh-TW" sz="4700" b="1" dirty="0" smtClean="0">
              <a:solidFill>
                <a:srgbClr val="FF0000"/>
              </a:solidFill>
              <a:latin typeface="標楷體" pitchFamily="65" charset="-120"/>
              <a:ea typeface="標楷體" pitchFamily="65" charset="-120"/>
            </a:endParaRPr>
          </a:p>
          <a:p>
            <a:pPr marL="0" indent="0">
              <a:buNone/>
            </a:pPr>
            <a:r>
              <a:rPr lang="en-US" altLang="zh-TW" sz="4700" b="1" dirty="0">
                <a:solidFill>
                  <a:srgbClr val="FF0000"/>
                </a:solidFill>
                <a:latin typeface="標楷體" pitchFamily="65" charset="-120"/>
                <a:ea typeface="標楷體" pitchFamily="65" charset="-120"/>
              </a:rPr>
              <a:t> </a:t>
            </a:r>
            <a:r>
              <a:rPr lang="en-US" altLang="zh-TW" sz="4700" b="1" dirty="0" smtClean="0">
                <a:solidFill>
                  <a:srgbClr val="FF0000"/>
                </a:solidFill>
                <a:latin typeface="標楷體" pitchFamily="65" charset="-120"/>
                <a:ea typeface="標楷體" pitchFamily="65" charset="-120"/>
              </a:rPr>
              <a:t>     </a:t>
            </a:r>
            <a:r>
              <a:rPr lang="zh-TW" altLang="zh-TW" sz="4700" b="1" dirty="0" smtClean="0">
                <a:solidFill>
                  <a:srgbClr val="FF0000"/>
                </a:solidFill>
                <a:latin typeface="標楷體" pitchFamily="65" charset="-120"/>
                <a:ea typeface="標楷體" pitchFamily="65" charset="-120"/>
              </a:rPr>
              <a:t>性風險</a:t>
            </a:r>
            <a:r>
              <a:rPr lang="zh-TW" altLang="en-US" sz="4700" b="1" dirty="0" smtClean="0">
                <a:solidFill>
                  <a:srgbClr val="FF0000"/>
                </a:solidFill>
                <a:latin typeface="標楷體" pitchFamily="65" charset="-120"/>
                <a:ea typeface="標楷體" pitchFamily="65" charset="-120"/>
              </a:rPr>
              <a:t>與商機</a:t>
            </a:r>
            <a:endParaRPr lang="zh-TW" altLang="zh-TW" sz="4700" b="1" dirty="0">
              <a:solidFill>
                <a:srgbClr val="FF0000"/>
              </a:solidFill>
              <a:latin typeface="標楷體" pitchFamily="65" charset="-120"/>
              <a:ea typeface="標楷體" pitchFamily="65" charset="-120"/>
            </a:endParaRPr>
          </a:p>
          <a:p>
            <a:pPr marL="0" indent="0">
              <a:buNone/>
            </a:pPr>
            <a:r>
              <a:rPr lang="zh-TW" altLang="en-US" sz="4700" b="1" dirty="0" smtClean="0">
                <a:latin typeface="標楷體" pitchFamily="65" charset="-120"/>
                <a:ea typeface="標楷體" pitchFamily="65" charset="-120"/>
              </a:rPr>
              <a:t>二十</a:t>
            </a:r>
            <a:r>
              <a:rPr lang="zh-TW" altLang="zh-TW" sz="4700" b="1" dirty="0" smtClean="0">
                <a:latin typeface="標楷體" pitchFamily="65" charset="-120"/>
                <a:ea typeface="標楷體" pitchFamily="65" charset="-120"/>
              </a:rPr>
              <a:t>、</a:t>
            </a:r>
            <a:r>
              <a:rPr lang="zh-TW" altLang="zh-TW" sz="4700" b="1" dirty="0">
                <a:latin typeface="標楷體" pitchFamily="65" charset="-120"/>
                <a:ea typeface="標楷體" pitchFamily="65" charset="-120"/>
              </a:rPr>
              <a:t>農地、農舍、農業設施之房地</a:t>
            </a:r>
            <a:r>
              <a:rPr lang="zh-TW" altLang="zh-TW" sz="4700" b="1" dirty="0" smtClean="0">
                <a:latin typeface="標楷體" pitchFamily="65" charset="-120"/>
                <a:ea typeface="標楷體" pitchFamily="65" charset="-120"/>
              </a:rPr>
              <a:t>合一</a:t>
            </a:r>
            <a:endParaRPr lang="en-US" altLang="zh-TW" sz="4700" b="1" dirty="0" smtClean="0">
              <a:latin typeface="標楷體" pitchFamily="65" charset="-120"/>
              <a:ea typeface="標楷體" pitchFamily="65" charset="-120"/>
            </a:endParaRPr>
          </a:p>
          <a:p>
            <a:pPr marL="0" indent="0">
              <a:buNone/>
            </a:pPr>
            <a:r>
              <a:rPr lang="en-US" altLang="zh-TW" sz="4700" b="1" dirty="0">
                <a:latin typeface="標楷體" pitchFamily="65" charset="-120"/>
                <a:ea typeface="標楷體" pitchFamily="65" charset="-120"/>
              </a:rPr>
              <a:t> </a:t>
            </a:r>
            <a:r>
              <a:rPr lang="en-US" altLang="zh-TW" sz="4700" b="1" dirty="0" smtClean="0">
                <a:latin typeface="標楷體" pitchFamily="65" charset="-120"/>
                <a:ea typeface="標楷體" pitchFamily="65" charset="-120"/>
              </a:rPr>
              <a:t>     </a:t>
            </a:r>
            <a:r>
              <a:rPr lang="zh-TW" altLang="zh-TW" sz="4700" b="1" dirty="0" smtClean="0">
                <a:latin typeface="標楷體" pitchFamily="65" charset="-120"/>
                <a:ea typeface="標楷體" pitchFamily="65" charset="-120"/>
              </a:rPr>
              <a:t>稅</a:t>
            </a:r>
            <a:endParaRPr lang="zh-TW" altLang="zh-TW" sz="4700" b="1" dirty="0">
              <a:latin typeface="標楷體" pitchFamily="65" charset="-120"/>
              <a:ea typeface="標楷體" pitchFamily="65" charset="-120"/>
            </a:endParaRPr>
          </a:p>
          <a:p>
            <a:pPr marL="0" indent="0">
              <a:buNone/>
            </a:pPr>
            <a:r>
              <a:rPr lang="zh-TW" altLang="en-US" sz="4700" b="1" dirty="0" smtClean="0">
                <a:solidFill>
                  <a:srgbClr val="FF0000"/>
                </a:solidFill>
                <a:latin typeface="標楷體" pitchFamily="65" charset="-120"/>
                <a:ea typeface="標楷體" pitchFamily="65" charset="-120"/>
              </a:rPr>
              <a:t>二十一</a:t>
            </a:r>
            <a:r>
              <a:rPr lang="zh-TW" altLang="zh-TW" sz="4700" b="1" dirty="0" smtClean="0">
                <a:solidFill>
                  <a:srgbClr val="FF0000"/>
                </a:solidFill>
                <a:latin typeface="標楷體" pitchFamily="65" charset="-120"/>
                <a:ea typeface="標楷體" pitchFamily="65" charset="-120"/>
              </a:rPr>
              <a:t>、</a:t>
            </a:r>
            <a:r>
              <a:rPr lang="zh-TW" altLang="zh-TW" sz="4700" b="1" dirty="0">
                <a:solidFill>
                  <a:srgbClr val="FF0000"/>
                </a:solidFill>
                <a:latin typeface="標楷體" pitchFamily="65" charset="-120"/>
                <a:ea typeface="標楷體" pitchFamily="65" charset="-120"/>
              </a:rPr>
              <a:t>農地套繪之解除及農地變更建</a:t>
            </a:r>
            <a:r>
              <a:rPr lang="zh-TW" altLang="zh-TW" sz="4700" b="1" dirty="0" smtClean="0">
                <a:solidFill>
                  <a:srgbClr val="FF0000"/>
                </a:solidFill>
                <a:latin typeface="標楷體" pitchFamily="65" charset="-120"/>
                <a:ea typeface="標楷體" pitchFamily="65" charset="-120"/>
              </a:rPr>
              <a:t>地</a:t>
            </a:r>
            <a:endParaRPr lang="en-US" altLang="zh-TW" sz="4700" b="1" dirty="0" smtClean="0">
              <a:solidFill>
                <a:srgbClr val="FF0000"/>
              </a:solidFill>
              <a:latin typeface="標楷體" pitchFamily="65" charset="-120"/>
              <a:ea typeface="標楷體" pitchFamily="65" charset="-120"/>
            </a:endParaRPr>
          </a:p>
          <a:p>
            <a:pPr marL="0" indent="0">
              <a:buNone/>
            </a:pPr>
            <a:r>
              <a:rPr lang="en-US" altLang="zh-TW" sz="4700" b="1" dirty="0">
                <a:solidFill>
                  <a:srgbClr val="FF0000"/>
                </a:solidFill>
                <a:latin typeface="標楷體" pitchFamily="65" charset="-120"/>
                <a:ea typeface="標楷體" pitchFamily="65" charset="-120"/>
              </a:rPr>
              <a:t> </a:t>
            </a:r>
            <a:r>
              <a:rPr lang="en-US" altLang="zh-TW" sz="4700" b="1" dirty="0" smtClean="0">
                <a:solidFill>
                  <a:srgbClr val="FF0000"/>
                </a:solidFill>
                <a:latin typeface="標楷體" pitchFamily="65" charset="-120"/>
                <a:ea typeface="標楷體" pitchFamily="65" charset="-120"/>
              </a:rPr>
              <a:t>      </a:t>
            </a:r>
            <a:r>
              <a:rPr lang="zh-TW" altLang="zh-TW" sz="4700" b="1" dirty="0" smtClean="0">
                <a:solidFill>
                  <a:srgbClr val="FF0000"/>
                </a:solidFill>
                <a:latin typeface="標楷體" pitchFamily="65" charset="-120"/>
                <a:ea typeface="標楷體" pitchFamily="65" charset="-120"/>
              </a:rPr>
              <a:t>後</a:t>
            </a:r>
            <a:r>
              <a:rPr lang="zh-TW" altLang="zh-TW" sz="4700" b="1" dirty="0">
                <a:solidFill>
                  <a:srgbClr val="FF0000"/>
                </a:solidFill>
                <a:latin typeface="標楷體" pitchFamily="65" charset="-120"/>
                <a:ea typeface="標楷體" pitchFamily="65" charset="-120"/>
              </a:rPr>
              <a:t>套繪</a:t>
            </a:r>
            <a:r>
              <a:rPr lang="zh-TW" altLang="zh-TW" sz="4700" b="1" dirty="0" smtClean="0">
                <a:solidFill>
                  <a:srgbClr val="FF0000"/>
                </a:solidFill>
                <a:latin typeface="標楷體" pitchFamily="65" charset="-120"/>
                <a:ea typeface="標楷體" pitchFamily="65" charset="-120"/>
              </a:rPr>
              <a:t>之解除</a:t>
            </a:r>
            <a:endParaRPr lang="en-US" altLang="zh-TW" sz="4700" b="1" dirty="0" smtClean="0">
              <a:solidFill>
                <a:srgbClr val="FF0000"/>
              </a:solidFill>
              <a:latin typeface="標楷體" pitchFamily="65" charset="-120"/>
              <a:ea typeface="標楷體" pitchFamily="65" charset="-120"/>
            </a:endParaRPr>
          </a:p>
          <a:p>
            <a:pPr marL="0" indent="0">
              <a:buNone/>
            </a:pPr>
            <a:r>
              <a:rPr lang="zh-TW" altLang="en-US" sz="4700" b="1" dirty="0" smtClean="0">
                <a:solidFill>
                  <a:srgbClr val="FF0000"/>
                </a:solidFill>
                <a:latin typeface="標楷體" pitchFamily="65" charset="-120"/>
                <a:ea typeface="標楷體" pitchFamily="65" charset="-120"/>
              </a:rPr>
              <a:t>二十二、</a:t>
            </a:r>
            <a:r>
              <a:rPr lang="zh-TW" altLang="en-US" sz="4700" b="1" dirty="0" smtClean="0">
                <a:solidFill>
                  <a:srgbClr val="FF0000"/>
                </a:solidFill>
                <a:latin typeface="標楷體" pitchFamily="65" charset="-120"/>
                <a:ea typeface="標楷體" pitchFamily="65" charset="-120"/>
              </a:rPr>
              <a:t>原住民保留地</a:t>
            </a:r>
            <a:r>
              <a:rPr lang="en-US" altLang="zh-TW" sz="4700" b="1" dirty="0" smtClean="0">
                <a:solidFill>
                  <a:srgbClr val="FF0000"/>
                </a:solidFill>
                <a:latin typeface="標楷體" pitchFamily="65" charset="-120"/>
                <a:ea typeface="標楷體" pitchFamily="65" charset="-120"/>
              </a:rPr>
              <a:t>(</a:t>
            </a:r>
            <a:r>
              <a:rPr lang="zh-TW" altLang="en-US" sz="4700" b="1" dirty="0" smtClean="0">
                <a:solidFill>
                  <a:srgbClr val="FF0000"/>
                </a:solidFill>
                <a:latin typeface="標楷體" pitchFamily="65" charset="-120"/>
                <a:ea typeface="標楷體" pitchFamily="65" charset="-120"/>
              </a:rPr>
              <a:t>農業用地</a:t>
            </a:r>
            <a:r>
              <a:rPr lang="en-US" altLang="zh-TW" sz="4700" b="1" dirty="0" smtClean="0">
                <a:solidFill>
                  <a:srgbClr val="FF0000"/>
                </a:solidFill>
                <a:latin typeface="標楷體" pitchFamily="65" charset="-120"/>
                <a:ea typeface="標楷體" pitchFamily="65" charset="-120"/>
              </a:rPr>
              <a:t>)</a:t>
            </a:r>
            <a:r>
              <a:rPr lang="zh-TW" altLang="en-US" sz="4700" b="1" dirty="0" smtClean="0">
                <a:solidFill>
                  <a:srgbClr val="FF0000"/>
                </a:solidFill>
                <a:latin typeface="標楷體" pitchFamily="65" charset="-120"/>
                <a:ea typeface="標楷體" pitchFamily="65" charset="-120"/>
              </a:rPr>
              <a:t>變更</a:t>
            </a:r>
            <a:r>
              <a:rPr lang="zh-TW" altLang="en-US" sz="4700" b="1" dirty="0" smtClean="0">
                <a:solidFill>
                  <a:srgbClr val="FF0000"/>
                </a:solidFill>
                <a:latin typeface="標楷體" pitchFamily="65" charset="-120"/>
                <a:ea typeface="標楷體" pitchFamily="65" charset="-120"/>
              </a:rPr>
              <a:t>商機</a:t>
            </a:r>
            <a:endParaRPr lang="zh-TW" altLang="zh-TW" sz="4700" b="1" dirty="0">
              <a:solidFill>
                <a:srgbClr val="FF0000"/>
              </a:solidFill>
              <a:latin typeface="標楷體" pitchFamily="65" charset="-120"/>
              <a:ea typeface="標楷體" pitchFamily="65" charset="-120"/>
            </a:endParaRPr>
          </a:p>
          <a:p>
            <a:pPr marL="0" indent="0">
              <a:buNone/>
            </a:pPr>
            <a:r>
              <a:rPr lang="en-US" altLang="zh-TW" sz="3200" dirty="0">
                <a:solidFill>
                  <a:srgbClr val="FF0000"/>
                </a:solidFill>
                <a:latin typeface="標楷體" pitchFamily="65" charset="-120"/>
                <a:ea typeface="標楷體" pitchFamily="65" charset="-120"/>
              </a:rPr>
              <a:t> </a:t>
            </a:r>
            <a:endParaRPr lang="zh-TW" altLang="zh-TW" sz="3200" dirty="0">
              <a:solidFill>
                <a:srgbClr val="FF0000"/>
              </a:solidFill>
              <a:latin typeface="標楷體" pitchFamily="65" charset="-120"/>
              <a:ea typeface="標楷體" pitchFamily="65" charset="-120"/>
            </a:endParaRPr>
          </a:p>
          <a:p>
            <a:pPr marL="0" indent="0">
              <a:buNone/>
            </a:pPr>
            <a:endParaRPr lang="zh-TW" altLang="en-US" dirty="0"/>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6</a:t>
            </a:fld>
            <a:endParaRPr lang="zh-TW" altLang="en-US">
              <a:solidFill>
                <a:srgbClr val="04617B">
                  <a:shade val="90000"/>
                </a:srgbClr>
              </a:solidFill>
            </a:endParaRPr>
          </a:p>
        </p:txBody>
      </p:sp>
    </p:spTree>
    <p:extLst>
      <p:ext uri="{BB962C8B-B14F-4D97-AF65-F5344CB8AC3E}">
        <p14:creationId xmlns:p14="http://schemas.microsoft.com/office/powerpoint/2010/main" val="3606616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76672"/>
            <a:ext cx="8496944" cy="1143000"/>
          </a:xfrm>
        </p:spPr>
        <p:txBody>
          <a:bodyPr>
            <a:normAutofit fontScale="90000"/>
          </a:bodyPr>
          <a:lstStyle/>
          <a:p>
            <a:r>
              <a:rPr lang="zh-TW" altLang="en-US" b="1" dirty="0" smtClean="0">
                <a:solidFill>
                  <a:schemeClr val="tx1"/>
                </a:solidFill>
                <a:latin typeface="標楷體" pitchFamily="65" charset="-120"/>
                <a:ea typeface="標楷體" pitchFamily="65" charset="-120"/>
              </a:rPr>
              <a:t>十一、</a:t>
            </a:r>
            <a:r>
              <a:rPr lang="zh-TW" altLang="en-US" b="1" dirty="0" smtClean="0">
                <a:solidFill>
                  <a:srgbClr val="FF0000"/>
                </a:solidFill>
                <a:latin typeface="標楷體" pitchFamily="65" charset="-120"/>
                <a:ea typeface="標楷體" pitchFamily="65" charset="-120"/>
              </a:rPr>
              <a:t>非都市</a:t>
            </a:r>
            <a:r>
              <a:rPr lang="zh-TW" altLang="en-US" b="1" dirty="0" smtClean="0">
                <a:solidFill>
                  <a:schemeClr val="tx1"/>
                </a:solidFill>
                <a:latin typeface="標楷體" pitchFamily="65" charset="-120"/>
                <a:ea typeface="標楷體" pitchFamily="65" charset="-120"/>
              </a:rPr>
              <a:t>農地變更建地</a:t>
            </a:r>
            <a:r>
              <a:rPr lang="en-US" altLang="zh-TW" b="1" dirty="0" smtClean="0">
                <a:solidFill>
                  <a:schemeClr val="tx1"/>
                </a:solidFill>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rPr>
              <a:t>丁建</a:t>
            </a:r>
            <a:r>
              <a:rPr lang="en-US" altLang="zh-TW" b="1" dirty="0" smtClean="0">
                <a:solidFill>
                  <a:schemeClr val="tx1"/>
                </a:solidFill>
                <a:latin typeface="標楷體" pitchFamily="65" charset="-120"/>
                <a:ea typeface="標楷體" pitchFamily="65" charset="-120"/>
              </a:rPr>
              <a:t>)</a:t>
            </a:r>
            <a:endParaRPr lang="zh-TW" altLang="en-US"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323528" y="1772816"/>
            <a:ext cx="8424936" cy="4389120"/>
          </a:xfrm>
        </p:spPr>
        <p:txBody>
          <a:bodyPr>
            <a:noAutofit/>
          </a:bodyPr>
          <a:lstStyle/>
          <a:p>
            <a:pPr marL="0" indent="0">
              <a:buNone/>
            </a:pPr>
            <a:r>
              <a:rPr lang="zh-TW" altLang="en-US" sz="3200" b="1" dirty="0" smtClean="0">
                <a:latin typeface="標楷體" pitchFamily="65" charset="-120"/>
                <a:ea typeface="標楷體" pitchFamily="65" charset="-120"/>
              </a:rPr>
              <a:t>參考</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非都市土地使用管制規則第</a:t>
            </a:r>
            <a:r>
              <a:rPr lang="en-US" altLang="zh-TW" sz="3200" b="1" dirty="0" smtClean="0">
                <a:latin typeface="標楷體" pitchFamily="65" charset="-120"/>
                <a:ea typeface="標楷體" pitchFamily="65" charset="-120"/>
              </a:rPr>
              <a:t>31</a:t>
            </a:r>
            <a:r>
              <a:rPr lang="zh-TW" altLang="en-US" sz="3200" b="1" dirty="0" smtClean="0">
                <a:latin typeface="標楷體" pitchFamily="65" charset="-120"/>
                <a:ea typeface="標楷體" pitchFamily="65" charset="-120"/>
              </a:rPr>
              <a:t>條</a:t>
            </a:r>
            <a:endParaRPr lang="en-US" altLang="zh-TW" sz="3200" b="1" dirty="0" smtClean="0">
              <a:latin typeface="標楷體" pitchFamily="65" charset="-120"/>
              <a:ea typeface="標楷體" pitchFamily="65" charset="-120"/>
            </a:endParaRPr>
          </a:p>
          <a:p>
            <a:pPr marL="0" indent="0">
              <a:buNone/>
            </a:pPr>
            <a:r>
              <a:rPr lang="zh-TW" altLang="en-US" sz="3200" b="1" dirty="0" smtClean="0">
                <a:latin typeface="標楷體" pitchFamily="65" charset="-120"/>
                <a:ea typeface="標楷體" pitchFamily="65" charset="-120"/>
              </a:rPr>
              <a:t>條文摘要</a:t>
            </a:r>
            <a:r>
              <a:rPr lang="en-US" altLang="zh-TW" sz="3200" b="1" dirty="0" smtClean="0">
                <a:latin typeface="標楷體" pitchFamily="65" charset="-120"/>
                <a:ea typeface="標楷體" pitchFamily="65" charset="-120"/>
              </a:rPr>
              <a:t>:</a:t>
            </a:r>
            <a:r>
              <a:rPr lang="zh-TW" altLang="en-US" sz="4000" b="1" dirty="0" smtClean="0">
                <a:solidFill>
                  <a:srgbClr val="FF0000"/>
                </a:solidFill>
                <a:latin typeface="標楷體" pitchFamily="65" charset="-120"/>
                <a:ea typeface="標楷體" pitchFamily="65" charset="-120"/>
              </a:rPr>
              <a:t>毗鄰擴廠</a:t>
            </a:r>
            <a:endParaRPr lang="en-US" altLang="zh-TW" sz="3200" b="1" dirty="0" smtClean="0">
              <a:solidFill>
                <a:srgbClr val="FF0000"/>
              </a:solidFill>
              <a:latin typeface="標楷體" pitchFamily="65" charset="-120"/>
              <a:ea typeface="標楷體" pitchFamily="65" charset="-120"/>
            </a:endParaRPr>
          </a:p>
          <a:p>
            <a:pPr marL="0" indent="0">
              <a:buNone/>
            </a:pPr>
            <a:r>
              <a:rPr lang="zh-TW" altLang="en-US" sz="2400" b="1" dirty="0">
                <a:solidFill>
                  <a:srgbClr val="FF0000"/>
                </a:solidFill>
                <a:latin typeface="標楷體" pitchFamily="65" charset="-120"/>
                <a:ea typeface="標楷體" pitchFamily="65" charset="-120"/>
              </a:rPr>
              <a:t>工業區以外之丁種建築用地</a:t>
            </a:r>
            <a:r>
              <a:rPr lang="zh-TW" altLang="en-US" sz="2400" b="1" dirty="0">
                <a:latin typeface="標楷體" pitchFamily="65" charset="-120"/>
                <a:ea typeface="標楷體" pitchFamily="65" charset="-120"/>
              </a:rPr>
              <a:t>或</a:t>
            </a:r>
            <a:r>
              <a:rPr lang="zh-TW" altLang="en-US" sz="2400" b="1" dirty="0">
                <a:solidFill>
                  <a:srgbClr val="FF0000"/>
                </a:solidFill>
                <a:latin typeface="標楷體" pitchFamily="65" charset="-120"/>
                <a:ea typeface="標楷體" pitchFamily="65" charset="-120"/>
              </a:rPr>
              <a:t>都市計畫工業區</a:t>
            </a:r>
            <a:r>
              <a:rPr lang="zh-TW" altLang="en-US" sz="2400" b="1" dirty="0">
                <a:latin typeface="標楷體" pitchFamily="65" charset="-120"/>
                <a:ea typeface="標楷體" pitchFamily="65" charset="-120"/>
              </a:rPr>
              <a:t>土地有下列情形之一而原</a:t>
            </a:r>
            <a:r>
              <a:rPr lang="zh-TW" altLang="en-US" sz="2400" b="1" dirty="0" smtClean="0">
                <a:latin typeface="標楷體" pitchFamily="65" charset="-120"/>
                <a:ea typeface="標楷體" pitchFamily="65" charset="-120"/>
              </a:rPr>
              <a:t>使用</a:t>
            </a:r>
            <a:r>
              <a:rPr lang="zh-TW" altLang="en-US" sz="2400" b="1" dirty="0">
                <a:latin typeface="標楷體" pitchFamily="65" charset="-120"/>
                <a:ea typeface="標楷體" pitchFamily="65" charset="-120"/>
              </a:rPr>
              <a:t>地或都市計畫工業區內土地</a:t>
            </a:r>
            <a:r>
              <a:rPr lang="zh-TW" altLang="en-US" sz="2400" b="1" dirty="0">
                <a:solidFill>
                  <a:srgbClr val="FF0000"/>
                </a:solidFill>
                <a:latin typeface="標楷體" pitchFamily="65" charset="-120"/>
                <a:ea typeface="標楷體" pitchFamily="65" charset="-120"/>
              </a:rPr>
              <a:t>確已不敷使用</a:t>
            </a:r>
            <a:r>
              <a:rPr lang="zh-TW" altLang="en-US" sz="2400" b="1" dirty="0">
                <a:latin typeface="標楷體" pitchFamily="65" charset="-120"/>
                <a:ea typeface="標楷體" pitchFamily="65" charset="-120"/>
              </a:rPr>
              <a:t>，經依</a:t>
            </a:r>
            <a:r>
              <a:rPr lang="zh-TW" altLang="en-US" sz="2400" b="1" dirty="0">
                <a:solidFill>
                  <a:srgbClr val="FF0000"/>
                </a:solidFill>
                <a:latin typeface="標楷體" pitchFamily="65" charset="-120"/>
                <a:ea typeface="標楷體" pitchFamily="65" charset="-120"/>
              </a:rPr>
              <a:t>產業創新條例</a:t>
            </a:r>
            <a:r>
              <a:rPr lang="zh-TW" altLang="en-US" sz="2400" b="1" dirty="0" smtClean="0">
                <a:solidFill>
                  <a:srgbClr val="FF0000"/>
                </a:solidFill>
                <a:latin typeface="標楷體" pitchFamily="65" charset="-120"/>
                <a:ea typeface="標楷體" pitchFamily="65" charset="-120"/>
              </a:rPr>
              <a:t>第六十五條</a:t>
            </a:r>
            <a:r>
              <a:rPr lang="zh-TW" altLang="en-US" sz="2400" b="1" dirty="0">
                <a:solidFill>
                  <a:srgbClr val="FF0000"/>
                </a:solidFill>
                <a:latin typeface="標楷體" pitchFamily="65" charset="-120"/>
                <a:ea typeface="標楷體" pitchFamily="65" charset="-120"/>
              </a:rPr>
              <a:t>規定</a:t>
            </a:r>
            <a:r>
              <a:rPr lang="zh-TW" altLang="en-US" sz="2400" b="1" dirty="0">
                <a:latin typeface="標楷體" pitchFamily="65" charset="-120"/>
                <a:ea typeface="標楷體" pitchFamily="65" charset="-120"/>
              </a:rPr>
              <a:t>，</a:t>
            </a:r>
            <a:r>
              <a:rPr lang="zh-TW" altLang="en-US" sz="2400" b="1" dirty="0">
                <a:solidFill>
                  <a:srgbClr val="FF0000"/>
                </a:solidFill>
                <a:latin typeface="標楷體" pitchFamily="65" charset="-120"/>
                <a:ea typeface="標楷體" pitchFamily="65" charset="-120"/>
              </a:rPr>
              <a:t>取得</a:t>
            </a:r>
            <a:r>
              <a:rPr lang="zh-TW" altLang="en-US" sz="2400" b="1" dirty="0">
                <a:latin typeface="標楷體" pitchFamily="65" charset="-120"/>
                <a:ea typeface="標楷體" pitchFamily="65" charset="-120"/>
              </a:rPr>
              <a:t>直轄市或縣（市）工業主管機關核定發給之</a:t>
            </a:r>
            <a:r>
              <a:rPr lang="zh-TW" altLang="en-US" sz="2400" b="1" dirty="0">
                <a:solidFill>
                  <a:srgbClr val="FF0000"/>
                </a:solidFill>
                <a:latin typeface="標楷體" pitchFamily="65" charset="-120"/>
                <a:ea typeface="標楷體" pitchFamily="65" charset="-120"/>
              </a:rPr>
              <a:t>工業用地</a:t>
            </a:r>
            <a:r>
              <a:rPr lang="zh-TW" altLang="en-US" sz="2400" b="1" dirty="0" smtClean="0">
                <a:solidFill>
                  <a:srgbClr val="FF0000"/>
                </a:solidFill>
                <a:latin typeface="標楷體" pitchFamily="65" charset="-120"/>
                <a:ea typeface="標楷體" pitchFamily="65" charset="-120"/>
              </a:rPr>
              <a:t>證明書者</a:t>
            </a:r>
            <a:r>
              <a:rPr lang="zh-TW" altLang="en-US" sz="2400" b="1" dirty="0">
                <a:latin typeface="標楷體" pitchFamily="65" charset="-120"/>
                <a:ea typeface="標楷體" pitchFamily="65" charset="-120"/>
              </a:rPr>
              <a:t>，得在其需用面積限度內以</a:t>
            </a:r>
            <a:r>
              <a:rPr lang="zh-TW" altLang="en-US" sz="2400" b="1" dirty="0">
                <a:solidFill>
                  <a:srgbClr val="FF0000"/>
                </a:solidFill>
                <a:latin typeface="標楷體" pitchFamily="65" charset="-120"/>
                <a:ea typeface="標楷體" pitchFamily="65" charset="-120"/>
              </a:rPr>
              <a:t>其毗連非都市土地申請變更編定為丁種</a:t>
            </a:r>
            <a:r>
              <a:rPr lang="zh-TW" altLang="en-US" sz="2400" b="1" dirty="0" smtClean="0">
                <a:solidFill>
                  <a:srgbClr val="FF0000"/>
                </a:solidFill>
                <a:latin typeface="標楷體" pitchFamily="65" charset="-120"/>
                <a:ea typeface="標楷體" pitchFamily="65" charset="-120"/>
              </a:rPr>
              <a:t>建築用地</a:t>
            </a:r>
            <a:r>
              <a:rPr lang="en-US" altLang="zh-TW" sz="2400" b="1" dirty="0">
                <a:latin typeface="標楷體" pitchFamily="65" charset="-120"/>
                <a:ea typeface="標楷體" pitchFamily="65" charset="-120"/>
              </a:rPr>
              <a:t>︰</a:t>
            </a:r>
            <a:br>
              <a:rPr lang="en-US" altLang="zh-TW" sz="2400" b="1" dirty="0">
                <a:latin typeface="標楷體" pitchFamily="65" charset="-120"/>
                <a:ea typeface="標楷體" pitchFamily="65" charset="-120"/>
              </a:rPr>
            </a:br>
            <a:r>
              <a:rPr lang="zh-TW" altLang="en-US" sz="2400" b="1" dirty="0">
                <a:latin typeface="標楷體" pitchFamily="65" charset="-120"/>
                <a:ea typeface="標楷體" pitchFamily="65" charset="-120"/>
              </a:rPr>
              <a:t>一、設置污染防治設備。</a:t>
            </a:r>
            <a:br>
              <a:rPr lang="zh-TW" altLang="en-US" sz="2400" b="1" dirty="0">
                <a:latin typeface="標楷體" pitchFamily="65" charset="-120"/>
                <a:ea typeface="標楷體" pitchFamily="65" charset="-120"/>
              </a:rPr>
            </a:br>
            <a:r>
              <a:rPr lang="zh-TW" altLang="en-US" sz="2400" b="1" dirty="0">
                <a:latin typeface="標楷體" pitchFamily="65" charset="-120"/>
                <a:ea typeface="標楷體" pitchFamily="65" charset="-120"/>
              </a:rPr>
              <a:t>二、直轄市或縣（市）工業主管機關認定之</a:t>
            </a:r>
            <a:r>
              <a:rPr lang="zh-TW" altLang="en-US" sz="2400" b="1" dirty="0">
                <a:solidFill>
                  <a:srgbClr val="FF0000"/>
                </a:solidFill>
                <a:latin typeface="標楷體" pitchFamily="65" charset="-120"/>
                <a:ea typeface="標楷體" pitchFamily="65" charset="-120"/>
              </a:rPr>
              <a:t>低污染</a:t>
            </a:r>
            <a:r>
              <a:rPr lang="zh-TW" altLang="en-US" sz="2400" b="1" dirty="0">
                <a:latin typeface="標楷體" pitchFamily="65" charset="-120"/>
                <a:ea typeface="標楷體" pitchFamily="65" charset="-120"/>
              </a:rPr>
              <a:t>事業有</a:t>
            </a:r>
            <a:r>
              <a:rPr lang="zh-TW" altLang="en-US" sz="2400" b="1" dirty="0" smtClean="0">
                <a:latin typeface="標楷體" pitchFamily="65" charset="-120"/>
                <a:ea typeface="標楷體" pitchFamily="65" charset="-120"/>
              </a:rPr>
              <a:t>擴展</a:t>
            </a:r>
            <a:endParaRPr lang="en-US" altLang="zh-TW" sz="2400" b="1" dirty="0" smtClean="0">
              <a:latin typeface="標楷體" pitchFamily="65" charset="-120"/>
              <a:ea typeface="標楷體" pitchFamily="65" charset="-120"/>
            </a:endParaRPr>
          </a:p>
          <a:p>
            <a:pPr marL="0" indent="0">
              <a:buNone/>
            </a:pPr>
            <a:r>
              <a:rPr lang="en-US" altLang="zh-TW" sz="2400" b="1" dirty="0">
                <a:latin typeface="標楷體" pitchFamily="65" charset="-120"/>
                <a:ea typeface="標楷體" pitchFamily="65" charset="-120"/>
              </a:rPr>
              <a:t> </a:t>
            </a:r>
            <a:r>
              <a:rPr lang="en-US" altLang="zh-TW"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工業</a:t>
            </a:r>
            <a:r>
              <a:rPr lang="zh-TW" altLang="en-US" sz="2400" b="1" dirty="0">
                <a:latin typeface="標楷體" pitchFamily="65" charset="-120"/>
                <a:ea typeface="標楷體" pitchFamily="65" charset="-120"/>
              </a:rPr>
              <a:t>需要。</a:t>
            </a:r>
            <a:endParaRPr lang="en-US" altLang="zh-TW" sz="24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60</a:t>
            </a:fld>
            <a:endParaRPr lang="zh-TW" altLang="en-US">
              <a:solidFill>
                <a:srgbClr val="04617B">
                  <a:shade val="90000"/>
                </a:srgbClr>
              </a:solidFill>
            </a:endParaRPr>
          </a:p>
        </p:txBody>
      </p:sp>
    </p:spTree>
    <p:extLst>
      <p:ext uri="{BB962C8B-B14F-4D97-AF65-F5344CB8AC3E}">
        <p14:creationId xmlns:p14="http://schemas.microsoft.com/office/powerpoint/2010/main" val="2849927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76672"/>
            <a:ext cx="8496944" cy="1143000"/>
          </a:xfrm>
        </p:spPr>
        <p:txBody>
          <a:bodyPr>
            <a:normAutofit fontScale="90000"/>
          </a:bodyPr>
          <a:lstStyle/>
          <a:p>
            <a:r>
              <a:rPr lang="zh-TW" altLang="en-US" b="1" dirty="0" smtClean="0">
                <a:solidFill>
                  <a:schemeClr val="tx1"/>
                </a:solidFill>
                <a:latin typeface="標楷體" pitchFamily="65" charset="-120"/>
                <a:ea typeface="標楷體" pitchFamily="65" charset="-120"/>
              </a:rPr>
              <a:t>十一、</a:t>
            </a:r>
            <a:r>
              <a:rPr lang="zh-TW" altLang="en-US" b="1" dirty="0" smtClean="0">
                <a:solidFill>
                  <a:srgbClr val="FF0000"/>
                </a:solidFill>
                <a:latin typeface="標楷體" pitchFamily="65" charset="-120"/>
                <a:ea typeface="標楷體" pitchFamily="65" charset="-120"/>
              </a:rPr>
              <a:t>非都市</a:t>
            </a:r>
            <a:r>
              <a:rPr lang="zh-TW" altLang="en-US" b="1" dirty="0" smtClean="0">
                <a:solidFill>
                  <a:schemeClr val="tx1"/>
                </a:solidFill>
                <a:latin typeface="標楷體" pitchFamily="65" charset="-120"/>
                <a:ea typeface="標楷體" pitchFamily="65" charset="-120"/>
              </a:rPr>
              <a:t>農地變更建地</a:t>
            </a:r>
            <a:r>
              <a:rPr lang="en-US" altLang="zh-TW" b="1" dirty="0" smtClean="0">
                <a:solidFill>
                  <a:schemeClr val="tx1"/>
                </a:solidFill>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rPr>
              <a:t>丁建</a:t>
            </a:r>
            <a:r>
              <a:rPr lang="en-US" altLang="zh-TW" b="1" dirty="0" smtClean="0">
                <a:solidFill>
                  <a:schemeClr val="tx1"/>
                </a:solidFill>
                <a:latin typeface="標楷體" pitchFamily="65" charset="-120"/>
                <a:ea typeface="標楷體" pitchFamily="65" charset="-120"/>
              </a:rPr>
              <a:t>)</a:t>
            </a:r>
            <a:endParaRPr lang="zh-TW" altLang="en-US"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251520" y="1772816"/>
            <a:ext cx="8424936" cy="4389120"/>
          </a:xfrm>
        </p:spPr>
        <p:txBody>
          <a:bodyPr>
            <a:noAutofit/>
          </a:bodyPr>
          <a:lstStyle/>
          <a:p>
            <a:pPr marL="0" indent="0">
              <a:buNone/>
            </a:pPr>
            <a:r>
              <a:rPr lang="zh-TW" altLang="en-US" sz="3200" b="1" dirty="0" smtClean="0">
                <a:latin typeface="標楷體" pitchFamily="65" charset="-120"/>
                <a:ea typeface="標楷體" pitchFamily="65" charset="-120"/>
              </a:rPr>
              <a:t>依據</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非都市土地使用管制規則第</a:t>
            </a:r>
            <a:r>
              <a:rPr lang="en-US" altLang="zh-TW" sz="3200" b="1" dirty="0" smtClean="0">
                <a:latin typeface="標楷體" pitchFamily="65" charset="-120"/>
                <a:ea typeface="標楷體" pitchFamily="65" charset="-120"/>
              </a:rPr>
              <a:t>31-1</a:t>
            </a:r>
            <a:r>
              <a:rPr lang="zh-TW" altLang="en-US" sz="3200" b="1" dirty="0" smtClean="0">
                <a:latin typeface="標楷體" pitchFamily="65" charset="-120"/>
                <a:ea typeface="標楷體" pitchFamily="65" charset="-120"/>
              </a:rPr>
              <a:t>條</a:t>
            </a:r>
            <a:endParaRPr lang="en-US" altLang="zh-TW" sz="3200" b="1" dirty="0" smtClean="0">
              <a:latin typeface="標楷體" pitchFamily="65" charset="-120"/>
              <a:ea typeface="標楷體" pitchFamily="65" charset="-120"/>
            </a:endParaRPr>
          </a:p>
          <a:p>
            <a:pPr marL="0" indent="0">
              <a:buNone/>
            </a:pPr>
            <a:r>
              <a:rPr lang="zh-TW" altLang="en-US" sz="3200" b="1" dirty="0" smtClean="0">
                <a:latin typeface="標楷體" pitchFamily="65" charset="-120"/>
                <a:ea typeface="標楷體" pitchFamily="65" charset="-120"/>
              </a:rPr>
              <a:t>條文摘要</a:t>
            </a:r>
            <a:r>
              <a:rPr lang="en-US" altLang="zh-TW" sz="3200" b="1" dirty="0" smtClean="0">
                <a:latin typeface="標楷體" pitchFamily="65" charset="-120"/>
                <a:ea typeface="標楷體" pitchFamily="65" charset="-120"/>
              </a:rPr>
              <a:t>:</a:t>
            </a:r>
            <a:r>
              <a:rPr lang="zh-TW" altLang="en-US" sz="4000" b="1" dirty="0" smtClean="0">
                <a:solidFill>
                  <a:srgbClr val="FF0000"/>
                </a:solidFill>
                <a:latin typeface="標楷體" pitchFamily="65" charset="-120"/>
                <a:ea typeface="標楷體" pitchFamily="65" charset="-120"/>
              </a:rPr>
              <a:t>整體規劃</a:t>
            </a:r>
            <a:endParaRPr lang="en-US" altLang="zh-TW" sz="3200" b="1" dirty="0" smtClean="0">
              <a:solidFill>
                <a:srgbClr val="FF0000"/>
              </a:solidFill>
              <a:latin typeface="標楷體" pitchFamily="65" charset="-120"/>
              <a:ea typeface="標楷體" pitchFamily="65" charset="-120"/>
            </a:endParaRPr>
          </a:p>
          <a:p>
            <a:pPr marL="0" indent="0">
              <a:buNone/>
            </a:pPr>
            <a:r>
              <a:rPr lang="zh-TW" altLang="en-US" sz="2800" b="1" dirty="0">
                <a:latin typeface="標楷體" pitchFamily="65" charset="-120"/>
                <a:ea typeface="標楷體" pitchFamily="65" charset="-120"/>
              </a:rPr>
              <a:t>位於依</a:t>
            </a:r>
            <a:r>
              <a:rPr lang="zh-TW" altLang="en-US" sz="2800" b="1" dirty="0">
                <a:solidFill>
                  <a:srgbClr val="FF0000"/>
                </a:solidFill>
                <a:latin typeface="標楷體" pitchFamily="65" charset="-120"/>
                <a:ea typeface="標楷體" pitchFamily="65" charset="-120"/>
              </a:rPr>
              <a:t>工廠管理輔導法第三十三條第三項</a:t>
            </a:r>
            <a:r>
              <a:rPr lang="zh-TW" altLang="en-US" sz="2800" b="1" dirty="0">
                <a:latin typeface="標楷體" pitchFamily="65" charset="-120"/>
                <a:ea typeface="標楷體" pitchFamily="65" charset="-120"/>
              </a:rPr>
              <a:t>公告</a:t>
            </a:r>
            <a:r>
              <a:rPr lang="zh-TW" altLang="en-US" sz="2800" b="1" dirty="0">
                <a:solidFill>
                  <a:srgbClr val="FF0000"/>
                </a:solidFill>
                <a:latin typeface="標楷體" pitchFamily="65" charset="-120"/>
                <a:ea typeface="標楷體" pitchFamily="65" charset="-120"/>
              </a:rPr>
              <a:t>未達五公頃之特定地區內</a:t>
            </a:r>
            <a:r>
              <a:rPr lang="zh-TW" altLang="en-US" sz="2800" b="1" dirty="0" smtClean="0">
                <a:solidFill>
                  <a:srgbClr val="FF0000"/>
                </a:solidFill>
                <a:latin typeface="標楷體" pitchFamily="65" charset="-120"/>
                <a:ea typeface="標楷體" pitchFamily="65" charset="-120"/>
              </a:rPr>
              <a:t>已補</a:t>
            </a:r>
            <a:r>
              <a:rPr lang="zh-TW" altLang="en-US" sz="2800" b="1" dirty="0">
                <a:solidFill>
                  <a:srgbClr val="FF0000"/>
                </a:solidFill>
                <a:latin typeface="標楷體" pitchFamily="65" charset="-120"/>
                <a:ea typeface="標楷體" pitchFamily="65" charset="-120"/>
              </a:rPr>
              <a:t>辦臨時工廠登記之低污染事業興辦產業人</a:t>
            </a:r>
            <a:r>
              <a:rPr lang="zh-TW" altLang="en-US" sz="2800" b="1" dirty="0">
                <a:latin typeface="標楷體" pitchFamily="65" charset="-120"/>
                <a:ea typeface="標楷體" pitchFamily="65" charset="-120"/>
              </a:rPr>
              <a:t>，經取得中央工業主管機關</a:t>
            </a:r>
            <a:r>
              <a:rPr lang="zh-TW" altLang="en-US" sz="2800" b="1" dirty="0" smtClean="0">
                <a:latin typeface="標楷體" pitchFamily="65" charset="-120"/>
                <a:ea typeface="標楷體" pitchFamily="65" charset="-120"/>
              </a:rPr>
              <a:t>核准</a:t>
            </a:r>
            <a:r>
              <a:rPr lang="zh-TW" altLang="en-US" sz="2800" b="1" dirty="0">
                <a:latin typeface="標楷體" pitchFamily="65" charset="-120"/>
                <a:ea typeface="標楷體" pitchFamily="65" charset="-120"/>
              </a:rPr>
              <a:t>之整體規劃興辦事業計畫文件者，得於</a:t>
            </a:r>
            <a:r>
              <a:rPr lang="zh-TW" altLang="en-US" sz="4000" b="1" dirty="0">
                <a:solidFill>
                  <a:srgbClr val="FF0000"/>
                </a:solidFill>
                <a:latin typeface="標楷體" pitchFamily="65" charset="-120"/>
                <a:ea typeface="標楷體" pitchFamily="65" charset="-120"/>
              </a:rPr>
              <a:t>特定農業區以外</a:t>
            </a:r>
            <a:r>
              <a:rPr lang="zh-TW" altLang="en-US" sz="2800" b="1" dirty="0">
                <a:latin typeface="標楷體" pitchFamily="65" charset="-120"/>
                <a:ea typeface="標楷體" pitchFamily="65" charset="-120"/>
              </a:rPr>
              <a:t>之土地申請</a:t>
            </a:r>
            <a:r>
              <a:rPr lang="zh-TW" altLang="en-US" sz="3600" b="1" dirty="0" smtClean="0">
                <a:solidFill>
                  <a:srgbClr val="FF0000"/>
                </a:solidFill>
                <a:latin typeface="標楷體" pitchFamily="65" charset="-120"/>
                <a:ea typeface="標楷體" pitchFamily="65" charset="-120"/>
              </a:rPr>
              <a:t>變更編</a:t>
            </a:r>
            <a:r>
              <a:rPr lang="zh-TW" altLang="en-US" sz="3600" b="1" dirty="0">
                <a:solidFill>
                  <a:srgbClr val="FF0000"/>
                </a:solidFill>
                <a:latin typeface="標楷體" pitchFamily="65" charset="-120"/>
                <a:ea typeface="標楷體" pitchFamily="65" charset="-120"/>
              </a:rPr>
              <a:t>定為丁種</a:t>
            </a:r>
            <a:r>
              <a:rPr lang="zh-TW" altLang="en-US" sz="2800" b="1" dirty="0">
                <a:latin typeface="標楷體" pitchFamily="65" charset="-120"/>
                <a:ea typeface="標楷體" pitchFamily="65" charset="-120"/>
              </a:rPr>
              <a:t>建築用地及適當使用地。</a:t>
            </a:r>
            <a:endParaRPr lang="en-US" altLang="zh-TW" sz="28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61</a:t>
            </a:fld>
            <a:endParaRPr lang="zh-TW" altLang="en-US">
              <a:solidFill>
                <a:srgbClr val="04617B">
                  <a:shade val="90000"/>
                </a:srgbClr>
              </a:solidFill>
            </a:endParaRPr>
          </a:p>
        </p:txBody>
      </p:sp>
    </p:spTree>
    <p:extLst>
      <p:ext uri="{BB962C8B-B14F-4D97-AF65-F5344CB8AC3E}">
        <p14:creationId xmlns:p14="http://schemas.microsoft.com/office/powerpoint/2010/main" val="20733288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76672"/>
            <a:ext cx="8496944" cy="594874"/>
          </a:xfrm>
        </p:spPr>
        <p:txBody>
          <a:bodyPr>
            <a:normAutofit fontScale="90000"/>
          </a:bodyPr>
          <a:lstStyle/>
          <a:p>
            <a:r>
              <a:rPr lang="zh-TW" altLang="en-US" b="1" dirty="0" smtClean="0">
                <a:solidFill>
                  <a:schemeClr val="tx1"/>
                </a:solidFill>
                <a:latin typeface="標楷體" pitchFamily="65" charset="-120"/>
                <a:ea typeface="標楷體" pitchFamily="65" charset="-120"/>
              </a:rPr>
              <a:t>十一、</a:t>
            </a:r>
            <a:r>
              <a:rPr lang="zh-TW" altLang="en-US" b="1" dirty="0" smtClean="0">
                <a:solidFill>
                  <a:srgbClr val="FF0000"/>
                </a:solidFill>
                <a:latin typeface="標楷體" pitchFamily="65" charset="-120"/>
                <a:ea typeface="標楷體" pitchFamily="65" charset="-120"/>
              </a:rPr>
              <a:t>非都市</a:t>
            </a:r>
            <a:r>
              <a:rPr lang="zh-TW" altLang="en-US" b="1" dirty="0" smtClean="0">
                <a:solidFill>
                  <a:schemeClr val="tx1"/>
                </a:solidFill>
                <a:latin typeface="標楷體" pitchFamily="65" charset="-120"/>
                <a:ea typeface="標楷體" pitchFamily="65" charset="-120"/>
              </a:rPr>
              <a:t>農地變更建地</a:t>
            </a:r>
            <a:r>
              <a:rPr lang="en-US" altLang="zh-TW" b="1" dirty="0" smtClean="0">
                <a:solidFill>
                  <a:schemeClr val="tx1"/>
                </a:solidFill>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rPr>
              <a:t>丁建</a:t>
            </a:r>
            <a:r>
              <a:rPr lang="en-US" altLang="zh-TW" b="1" dirty="0" smtClean="0">
                <a:solidFill>
                  <a:schemeClr val="tx1"/>
                </a:solidFill>
                <a:latin typeface="標楷體" pitchFamily="65" charset="-120"/>
                <a:ea typeface="標楷體" pitchFamily="65" charset="-120"/>
              </a:rPr>
              <a:t>)</a:t>
            </a:r>
            <a:endParaRPr lang="zh-TW" altLang="en-US"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285720" y="1214422"/>
            <a:ext cx="8424936" cy="5072098"/>
          </a:xfrm>
        </p:spPr>
        <p:txBody>
          <a:bodyPr>
            <a:noAutofit/>
          </a:bodyPr>
          <a:lstStyle/>
          <a:p>
            <a:pPr marL="0" indent="0">
              <a:buNone/>
            </a:pPr>
            <a:r>
              <a:rPr lang="zh-TW" altLang="en-US" sz="3200" b="1" dirty="0" smtClean="0">
                <a:latin typeface="標楷體" pitchFamily="65" charset="-120"/>
                <a:ea typeface="標楷體" pitchFamily="65" charset="-120"/>
              </a:rPr>
              <a:t>依據</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非都市土地使用管制規則第</a:t>
            </a:r>
            <a:r>
              <a:rPr lang="en-US" altLang="zh-TW" sz="3200" b="1" dirty="0" smtClean="0">
                <a:latin typeface="標楷體" pitchFamily="65" charset="-120"/>
                <a:ea typeface="標楷體" pitchFamily="65" charset="-120"/>
              </a:rPr>
              <a:t>31-2</a:t>
            </a:r>
            <a:r>
              <a:rPr lang="zh-TW" altLang="en-US" sz="3200" b="1" dirty="0" smtClean="0">
                <a:latin typeface="標楷體" pitchFamily="65" charset="-120"/>
                <a:ea typeface="標楷體" pitchFamily="65" charset="-120"/>
              </a:rPr>
              <a:t>條</a:t>
            </a:r>
            <a:endParaRPr lang="en-US" altLang="zh-TW" sz="3200" b="1" dirty="0" smtClean="0">
              <a:latin typeface="標楷體" pitchFamily="65" charset="-120"/>
              <a:ea typeface="標楷體" pitchFamily="65" charset="-120"/>
            </a:endParaRPr>
          </a:p>
          <a:p>
            <a:pPr marL="0" indent="0">
              <a:buNone/>
            </a:pPr>
            <a:r>
              <a:rPr lang="zh-TW" altLang="en-US" sz="3200" b="1" dirty="0" smtClean="0">
                <a:latin typeface="標楷體" pitchFamily="65" charset="-120"/>
                <a:ea typeface="標楷體" pitchFamily="65" charset="-120"/>
              </a:rPr>
              <a:t>條文摘要</a:t>
            </a:r>
            <a:r>
              <a:rPr lang="en-US" altLang="zh-TW" sz="3200" b="1" dirty="0" smtClean="0">
                <a:latin typeface="標楷體" pitchFamily="65" charset="-120"/>
                <a:ea typeface="標楷體" pitchFamily="65" charset="-120"/>
              </a:rPr>
              <a:t>:</a:t>
            </a:r>
            <a:r>
              <a:rPr lang="zh-TW" altLang="en-US" sz="4000" b="1" dirty="0" smtClean="0">
                <a:solidFill>
                  <a:srgbClr val="FF0000"/>
                </a:solidFill>
                <a:latin typeface="標楷體" pitchFamily="65" charset="-120"/>
                <a:ea typeface="標楷體" pitchFamily="65" charset="-120"/>
              </a:rPr>
              <a:t>個別規劃</a:t>
            </a:r>
            <a:endParaRPr lang="en-US" altLang="zh-TW" sz="3200" b="1" dirty="0" smtClean="0">
              <a:solidFill>
                <a:srgbClr val="FF0000"/>
              </a:solidFill>
              <a:latin typeface="標楷體" pitchFamily="65" charset="-120"/>
              <a:ea typeface="標楷體" pitchFamily="65" charset="-120"/>
            </a:endParaRPr>
          </a:p>
          <a:p>
            <a:pPr marL="0" indent="0">
              <a:buNone/>
            </a:pPr>
            <a:r>
              <a:rPr lang="zh-TW" altLang="en-US" sz="2800" b="1" dirty="0">
                <a:latin typeface="標楷體" pitchFamily="65" charset="-120"/>
                <a:ea typeface="標楷體" pitchFamily="65" charset="-120"/>
              </a:rPr>
              <a:t>位於依工廠管理輔導法第三十三條第三項公告</a:t>
            </a:r>
            <a:r>
              <a:rPr lang="zh-TW" altLang="en-US" sz="2800" b="1" dirty="0">
                <a:solidFill>
                  <a:srgbClr val="FF0000"/>
                </a:solidFill>
                <a:latin typeface="標楷體" pitchFamily="65" charset="-120"/>
                <a:ea typeface="標楷體" pitchFamily="65" charset="-120"/>
              </a:rPr>
              <a:t>未達五公頃之特定地區內</a:t>
            </a:r>
            <a:r>
              <a:rPr lang="zh-TW" altLang="en-US" sz="2800" b="1" dirty="0" smtClean="0">
                <a:solidFill>
                  <a:srgbClr val="FF0000"/>
                </a:solidFill>
                <a:latin typeface="標楷體" pitchFamily="65" charset="-120"/>
                <a:ea typeface="標楷體" pitchFamily="65" charset="-120"/>
              </a:rPr>
              <a:t>已補</a:t>
            </a:r>
            <a:r>
              <a:rPr lang="zh-TW" altLang="en-US" sz="2800" b="1" dirty="0">
                <a:solidFill>
                  <a:srgbClr val="FF0000"/>
                </a:solidFill>
                <a:latin typeface="標楷體" pitchFamily="65" charset="-120"/>
                <a:ea typeface="標楷體" pitchFamily="65" charset="-120"/>
              </a:rPr>
              <a:t>辦臨時工廠登記之低污染事業興辦產業人</a:t>
            </a:r>
            <a:r>
              <a:rPr lang="zh-TW" altLang="en-US" sz="2800" b="1" dirty="0">
                <a:latin typeface="標楷體" pitchFamily="65" charset="-120"/>
                <a:ea typeface="標楷體" pitchFamily="65" charset="-120"/>
              </a:rPr>
              <a:t>，經中央工業主管機關審認</a:t>
            </a:r>
            <a:r>
              <a:rPr lang="zh-TW" altLang="en-US" sz="3600" b="1" dirty="0" smtClean="0">
                <a:solidFill>
                  <a:srgbClr val="FF0000"/>
                </a:solidFill>
                <a:latin typeface="標楷體" pitchFamily="65" charset="-120"/>
                <a:ea typeface="標楷體" pitchFamily="65" charset="-120"/>
              </a:rPr>
              <a:t>無法</a:t>
            </a:r>
            <a:r>
              <a:rPr lang="zh-TW" altLang="en-US" sz="3600" b="1" dirty="0">
                <a:solidFill>
                  <a:srgbClr val="FF0000"/>
                </a:solidFill>
                <a:latin typeface="標楷體" pitchFamily="65" charset="-120"/>
                <a:ea typeface="標楷體" pitchFamily="65" charset="-120"/>
              </a:rPr>
              <a:t>依前條規定辦理整體規劃，</a:t>
            </a:r>
            <a:r>
              <a:rPr lang="zh-TW" altLang="en-US" sz="2800" b="1" dirty="0">
                <a:latin typeface="標楷體" pitchFamily="65" charset="-120"/>
                <a:ea typeface="標楷體" pitchFamily="65" charset="-120"/>
              </a:rPr>
              <a:t>並取得直轄市或縣（市）工業主管機關</a:t>
            </a:r>
            <a:r>
              <a:rPr lang="zh-TW" altLang="en-US" sz="2800" b="1" dirty="0" smtClean="0">
                <a:latin typeface="標楷體" pitchFamily="65" charset="-120"/>
                <a:ea typeface="標楷體" pitchFamily="65" charset="-120"/>
              </a:rPr>
              <a:t>核准興辦</a:t>
            </a:r>
            <a:r>
              <a:rPr lang="zh-TW" altLang="en-US" sz="2800" b="1" dirty="0">
                <a:latin typeface="標楷體" pitchFamily="65" charset="-120"/>
                <a:ea typeface="標楷體" pitchFamily="65" charset="-120"/>
              </a:rPr>
              <a:t>事業計畫文件者，得於</a:t>
            </a:r>
            <a:r>
              <a:rPr lang="zh-TW" altLang="en-US" sz="4000" b="1" dirty="0">
                <a:solidFill>
                  <a:srgbClr val="FF0000"/>
                </a:solidFill>
                <a:latin typeface="標楷體" pitchFamily="65" charset="-120"/>
                <a:ea typeface="標楷體" pitchFamily="65" charset="-120"/>
              </a:rPr>
              <a:t>特定農業區</a:t>
            </a:r>
            <a:r>
              <a:rPr lang="zh-TW" altLang="en-US" sz="2800" b="1" dirty="0">
                <a:latin typeface="標楷體" pitchFamily="65" charset="-120"/>
                <a:ea typeface="標楷體" pitchFamily="65" charset="-120"/>
              </a:rPr>
              <a:t>以外之土地申請</a:t>
            </a:r>
            <a:r>
              <a:rPr lang="zh-TW" altLang="en-US" sz="2800" b="1" dirty="0">
                <a:solidFill>
                  <a:srgbClr val="FF0000"/>
                </a:solidFill>
                <a:latin typeface="標楷體" pitchFamily="65" charset="-120"/>
                <a:ea typeface="標楷體" pitchFamily="65" charset="-120"/>
              </a:rPr>
              <a:t>變更編定為丁種</a:t>
            </a:r>
            <a:r>
              <a:rPr lang="zh-TW" altLang="en-US" sz="2800" b="1" dirty="0" smtClean="0">
                <a:latin typeface="標楷體" pitchFamily="65" charset="-120"/>
                <a:ea typeface="標楷體" pitchFamily="65" charset="-120"/>
              </a:rPr>
              <a:t>建築</a:t>
            </a:r>
            <a:r>
              <a:rPr lang="zh-TW" altLang="en-US" sz="2800" b="1" dirty="0">
                <a:latin typeface="標楷體" pitchFamily="65" charset="-120"/>
                <a:ea typeface="標楷體" pitchFamily="65" charset="-120"/>
              </a:rPr>
              <a:t>用地及適當使用地。</a:t>
            </a:r>
            <a:endParaRPr lang="en-US" altLang="zh-TW" sz="28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62</a:t>
            </a:fld>
            <a:endParaRPr lang="zh-TW" altLang="en-US">
              <a:solidFill>
                <a:srgbClr val="04617B">
                  <a:shade val="90000"/>
                </a:srgbClr>
              </a:solidFill>
            </a:endParaRPr>
          </a:p>
        </p:txBody>
      </p:sp>
    </p:spTree>
    <p:extLst>
      <p:ext uri="{BB962C8B-B14F-4D97-AF65-F5344CB8AC3E}">
        <p14:creationId xmlns:p14="http://schemas.microsoft.com/office/powerpoint/2010/main" val="25920678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76672"/>
            <a:ext cx="8496944" cy="1143000"/>
          </a:xfrm>
        </p:spPr>
        <p:txBody>
          <a:bodyPr>
            <a:normAutofit fontScale="90000"/>
          </a:bodyPr>
          <a:lstStyle/>
          <a:p>
            <a:r>
              <a:rPr lang="zh-TW" altLang="en-US" b="1" dirty="0" smtClean="0">
                <a:solidFill>
                  <a:schemeClr val="tx1"/>
                </a:solidFill>
                <a:latin typeface="標楷體" pitchFamily="65" charset="-120"/>
                <a:ea typeface="標楷體" pitchFamily="65" charset="-120"/>
              </a:rPr>
              <a:t>十一、</a:t>
            </a:r>
            <a:r>
              <a:rPr lang="zh-TW" altLang="en-US" b="1" dirty="0" smtClean="0">
                <a:solidFill>
                  <a:srgbClr val="FF0000"/>
                </a:solidFill>
                <a:latin typeface="標楷體" pitchFamily="65" charset="-120"/>
                <a:ea typeface="標楷體" pitchFamily="65" charset="-120"/>
              </a:rPr>
              <a:t>非都市</a:t>
            </a:r>
            <a:r>
              <a:rPr lang="zh-TW" altLang="en-US" b="1" dirty="0" smtClean="0">
                <a:solidFill>
                  <a:schemeClr val="tx1"/>
                </a:solidFill>
                <a:latin typeface="標楷體" pitchFamily="65" charset="-120"/>
                <a:ea typeface="標楷體" pitchFamily="65" charset="-120"/>
              </a:rPr>
              <a:t>農地變更建地</a:t>
            </a:r>
            <a:r>
              <a:rPr lang="en-US" altLang="zh-TW" b="1" dirty="0" smtClean="0">
                <a:solidFill>
                  <a:schemeClr val="tx1"/>
                </a:solidFill>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rPr>
              <a:t>丁建</a:t>
            </a:r>
            <a:r>
              <a:rPr lang="en-US" altLang="zh-TW" b="1" dirty="0" smtClean="0">
                <a:solidFill>
                  <a:schemeClr val="tx1"/>
                </a:solidFill>
                <a:latin typeface="標楷體" pitchFamily="65" charset="-120"/>
                <a:ea typeface="標楷體" pitchFamily="65" charset="-120"/>
              </a:rPr>
              <a:t>)</a:t>
            </a:r>
            <a:endParaRPr lang="zh-TW" altLang="en-US"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251520" y="1772816"/>
            <a:ext cx="8424936" cy="4389120"/>
          </a:xfrm>
        </p:spPr>
        <p:txBody>
          <a:bodyPr>
            <a:noAutofit/>
          </a:bodyPr>
          <a:lstStyle/>
          <a:p>
            <a:pPr marL="0" indent="0">
              <a:buNone/>
            </a:pPr>
            <a:r>
              <a:rPr lang="zh-TW" altLang="en-US" sz="3200" b="1" dirty="0" smtClean="0">
                <a:latin typeface="標楷體" pitchFamily="65" charset="-120"/>
                <a:ea typeface="標楷體" pitchFamily="65" charset="-120"/>
              </a:rPr>
              <a:t>依據</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非都市土地使用管制規則第</a:t>
            </a:r>
            <a:r>
              <a:rPr lang="en-US" altLang="zh-TW" sz="3200" b="1" dirty="0" smtClean="0">
                <a:latin typeface="標楷體" pitchFamily="65" charset="-120"/>
                <a:ea typeface="標楷體" pitchFamily="65" charset="-120"/>
              </a:rPr>
              <a:t>32</a:t>
            </a:r>
            <a:r>
              <a:rPr lang="zh-TW" altLang="en-US" sz="3200" b="1" dirty="0" smtClean="0">
                <a:latin typeface="標楷體" pitchFamily="65" charset="-120"/>
                <a:ea typeface="標楷體" pitchFamily="65" charset="-120"/>
              </a:rPr>
              <a:t>條</a:t>
            </a:r>
            <a:endParaRPr lang="en-US" altLang="zh-TW" sz="3200" b="1" dirty="0" smtClean="0">
              <a:latin typeface="標楷體" pitchFamily="65" charset="-120"/>
              <a:ea typeface="標楷體" pitchFamily="65" charset="-120"/>
            </a:endParaRPr>
          </a:p>
          <a:p>
            <a:pPr marL="0" indent="0">
              <a:buNone/>
            </a:pPr>
            <a:r>
              <a:rPr lang="zh-TW" altLang="en-US" sz="3200" b="1" dirty="0" smtClean="0">
                <a:latin typeface="標楷體" pitchFamily="65" charset="-120"/>
                <a:ea typeface="標楷體" pitchFamily="65" charset="-120"/>
              </a:rPr>
              <a:t>條文摘要</a:t>
            </a:r>
            <a:r>
              <a:rPr lang="en-US" altLang="zh-TW" sz="3200" b="1" dirty="0" smtClean="0">
                <a:latin typeface="標楷體" pitchFamily="65" charset="-120"/>
                <a:ea typeface="標楷體" pitchFamily="65" charset="-120"/>
              </a:rPr>
              <a:t>:</a:t>
            </a:r>
            <a:r>
              <a:rPr lang="zh-TW" altLang="en-US" sz="4400" b="1" dirty="0" smtClean="0">
                <a:solidFill>
                  <a:srgbClr val="FF0000"/>
                </a:solidFill>
                <a:latin typeface="標楷體" pitchFamily="65" charset="-120"/>
                <a:ea typeface="標楷體" pitchFamily="65" charset="-120"/>
              </a:rPr>
              <a:t>合併使用</a:t>
            </a:r>
            <a:endParaRPr lang="en-US" altLang="zh-TW" sz="3200" b="1" dirty="0" smtClean="0">
              <a:solidFill>
                <a:srgbClr val="FF0000"/>
              </a:solidFill>
              <a:latin typeface="標楷體" pitchFamily="65" charset="-120"/>
              <a:ea typeface="標楷體" pitchFamily="65" charset="-120"/>
            </a:endParaRPr>
          </a:p>
          <a:p>
            <a:pPr marL="0" indent="0">
              <a:buNone/>
            </a:pPr>
            <a:r>
              <a:rPr lang="zh-TW" altLang="en-US" sz="3600" b="1" dirty="0">
                <a:solidFill>
                  <a:srgbClr val="FF0000"/>
                </a:solidFill>
                <a:latin typeface="標楷體" pitchFamily="65" charset="-120"/>
                <a:ea typeface="標楷體" pitchFamily="65" charset="-120"/>
              </a:rPr>
              <a:t>工業區以外</a:t>
            </a:r>
            <a:r>
              <a:rPr lang="zh-TW" altLang="en-US" sz="3200" b="1" dirty="0">
                <a:latin typeface="標楷體" pitchFamily="65" charset="-120"/>
                <a:ea typeface="標楷體" pitchFamily="65" charset="-120"/>
              </a:rPr>
              <a:t>位於依法</a:t>
            </a:r>
            <a:r>
              <a:rPr lang="zh-TW" altLang="en-US" sz="3600" b="1" dirty="0">
                <a:solidFill>
                  <a:srgbClr val="FF0000"/>
                </a:solidFill>
                <a:latin typeface="標楷體" pitchFamily="65" charset="-120"/>
                <a:ea typeface="標楷體" pitchFamily="65" charset="-120"/>
              </a:rPr>
              <a:t>核准設廠用地範圍內</a:t>
            </a:r>
            <a:r>
              <a:rPr lang="zh-TW" altLang="en-US" sz="3200" b="1" dirty="0">
                <a:latin typeface="標楷體" pitchFamily="65" charset="-120"/>
                <a:ea typeface="標楷體" pitchFamily="65" charset="-120"/>
              </a:rPr>
              <a:t>，為</a:t>
            </a:r>
            <a:r>
              <a:rPr lang="zh-TW" altLang="en-US" sz="3200" b="1" dirty="0">
                <a:solidFill>
                  <a:srgbClr val="FF0000"/>
                </a:solidFill>
                <a:latin typeface="標楷體" pitchFamily="65" charset="-120"/>
                <a:ea typeface="標楷體" pitchFamily="65" charset="-120"/>
              </a:rPr>
              <a:t>丁種</a:t>
            </a:r>
            <a:r>
              <a:rPr lang="zh-TW" altLang="en-US" sz="3200" b="1" dirty="0">
                <a:latin typeface="標楷體" pitchFamily="65" charset="-120"/>
                <a:ea typeface="標楷體" pitchFamily="65" charset="-120"/>
              </a:rPr>
              <a:t>建築用地所</a:t>
            </a:r>
            <a:r>
              <a:rPr lang="zh-TW" altLang="en-US" sz="4000" b="1" dirty="0">
                <a:solidFill>
                  <a:srgbClr val="FF0000"/>
                </a:solidFill>
                <a:latin typeface="標楷體" pitchFamily="65" charset="-120"/>
                <a:ea typeface="標楷體" pitchFamily="65" charset="-120"/>
              </a:rPr>
              <a:t>包圍或</a:t>
            </a:r>
            <a:r>
              <a:rPr lang="zh-TW" altLang="en-US" sz="4000" b="1" dirty="0" smtClean="0">
                <a:solidFill>
                  <a:srgbClr val="FF0000"/>
                </a:solidFill>
                <a:latin typeface="標楷體" pitchFamily="65" charset="-120"/>
                <a:ea typeface="標楷體" pitchFamily="65" charset="-120"/>
              </a:rPr>
              <a:t>夾雜</a:t>
            </a:r>
            <a:r>
              <a:rPr lang="zh-TW" altLang="en-US" sz="3200" b="1" dirty="0" smtClean="0">
                <a:latin typeface="標楷體" pitchFamily="65" charset="-120"/>
                <a:ea typeface="標楷體" pitchFamily="65" charset="-120"/>
              </a:rPr>
              <a:t>土地</a:t>
            </a:r>
            <a:r>
              <a:rPr lang="zh-TW" altLang="en-US" sz="3200" b="1" dirty="0">
                <a:latin typeface="標楷體" pitchFamily="65" charset="-120"/>
                <a:ea typeface="標楷體" pitchFamily="65" charset="-120"/>
              </a:rPr>
              <a:t>，經工業主管機關審查</a:t>
            </a:r>
            <a:r>
              <a:rPr lang="zh-TW" altLang="en-US" sz="4000" b="1" dirty="0">
                <a:solidFill>
                  <a:srgbClr val="FF0000"/>
                </a:solidFill>
                <a:latin typeface="標楷體" pitchFamily="65" charset="-120"/>
                <a:ea typeface="標楷體" pitchFamily="65" charset="-120"/>
              </a:rPr>
              <a:t>認定得合併供工業使用者</a:t>
            </a:r>
            <a:r>
              <a:rPr lang="zh-TW" altLang="en-US" sz="3200" b="1" dirty="0">
                <a:latin typeface="標楷體" pitchFamily="65" charset="-120"/>
                <a:ea typeface="標楷體" pitchFamily="65" charset="-120"/>
              </a:rPr>
              <a:t>，得申請</a:t>
            </a:r>
            <a:r>
              <a:rPr lang="zh-TW" altLang="en-US" sz="3600" b="1" dirty="0">
                <a:solidFill>
                  <a:srgbClr val="FF0000"/>
                </a:solidFill>
                <a:latin typeface="標楷體" pitchFamily="65" charset="-120"/>
                <a:ea typeface="標楷體" pitchFamily="65" charset="-120"/>
              </a:rPr>
              <a:t>變更編定</a:t>
            </a:r>
            <a:r>
              <a:rPr lang="zh-TW" altLang="en-US" sz="3600" b="1" dirty="0" smtClean="0">
                <a:solidFill>
                  <a:srgbClr val="FF0000"/>
                </a:solidFill>
                <a:latin typeface="標楷體" pitchFamily="65" charset="-120"/>
                <a:ea typeface="標楷體" pitchFamily="65" charset="-120"/>
              </a:rPr>
              <a:t>為丁種</a:t>
            </a:r>
            <a:r>
              <a:rPr lang="zh-TW" altLang="en-US" sz="3200" b="1" dirty="0">
                <a:latin typeface="標楷體" pitchFamily="65" charset="-120"/>
                <a:ea typeface="標楷體" pitchFamily="65" charset="-120"/>
              </a:rPr>
              <a:t>建築用地。</a:t>
            </a:r>
            <a:endParaRPr lang="en-US" altLang="zh-TW" sz="32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63</a:t>
            </a:fld>
            <a:endParaRPr lang="zh-TW" altLang="en-US">
              <a:solidFill>
                <a:srgbClr val="04617B">
                  <a:shade val="90000"/>
                </a:srgbClr>
              </a:solidFill>
            </a:endParaRPr>
          </a:p>
        </p:txBody>
      </p:sp>
    </p:spTree>
    <p:extLst>
      <p:ext uri="{BB962C8B-B14F-4D97-AF65-F5344CB8AC3E}">
        <p14:creationId xmlns:p14="http://schemas.microsoft.com/office/powerpoint/2010/main" val="27825507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76672"/>
            <a:ext cx="8496944" cy="1143000"/>
          </a:xfrm>
        </p:spPr>
        <p:txBody>
          <a:bodyPr>
            <a:normAutofit fontScale="90000"/>
          </a:bodyPr>
          <a:lstStyle/>
          <a:p>
            <a:r>
              <a:rPr lang="zh-TW" altLang="en-US" b="1" dirty="0" smtClean="0">
                <a:solidFill>
                  <a:schemeClr val="tx1"/>
                </a:solidFill>
                <a:latin typeface="標楷體" pitchFamily="65" charset="-120"/>
                <a:ea typeface="標楷體" pitchFamily="65" charset="-120"/>
              </a:rPr>
              <a:t>十一、</a:t>
            </a:r>
            <a:r>
              <a:rPr lang="zh-TW" altLang="en-US" b="1" dirty="0" smtClean="0">
                <a:solidFill>
                  <a:srgbClr val="FF0000"/>
                </a:solidFill>
                <a:latin typeface="標楷體" pitchFamily="65" charset="-120"/>
                <a:ea typeface="標楷體" pitchFamily="65" charset="-120"/>
              </a:rPr>
              <a:t>非都市</a:t>
            </a:r>
            <a:r>
              <a:rPr lang="zh-TW" altLang="en-US" b="1" dirty="0" smtClean="0">
                <a:solidFill>
                  <a:schemeClr val="tx1"/>
                </a:solidFill>
                <a:latin typeface="標楷體" pitchFamily="65" charset="-120"/>
                <a:ea typeface="標楷體" pitchFamily="65" charset="-120"/>
              </a:rPr>
              <a:t>農地變更建地</a:t>
            </a:r>
            <a:r>
              <a:rPr lang="en-US" altLang="zh-TW" b="1" dirty="0" smtClean="0">
                <a:solidFill>
                  <a:schemeClr val="tx1"/>
                </a:solidFill>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rPr>
              <a:t>丁建</a:t>
            </a:r>
            <a:r>
              <a:rPr lang="en-US" altLang="zh-TW" b="1" dirty="0" smtClean="0">
                <a:solidFill>
                  <a:schemeClr val="tx1"/>
                </a:solidFill>
                <a:latin typeface="標楷體" pitchFamily="65" charset="-120"/>
                <a:ea typeface="標楷體" pitchFamily="65" charset="-120"/>
              </a:rPr>
              <a:t>)</a:t>
            </a:r>
            <a:endParaRPr lang="zh-TW" altLang="en-US"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251520" y="1772816"/>
            <a:ext cx="8424936" cy="4389120"/>
          </a:xfrm>
        </p:spPr>
        <p:txBody>
          <a:bodyPr>
            <a:noAutofit/>
          </a:bodyPr>
          <a:lstStyle/>
          <a:p>
            <a:pPr marL="0" indent="0">
              <a:buNone/>
            </a:pPr>
            <a:r>
              <a:rPr lang="zh-TW" altLang="en-US" sz="3200" b="1" dirty="0" smtClean="0">
                <a:latin typeface="標楷體" pitchFamily="65" charset="-120"/>
                <a:ea typeface="標楷體" pitchFamily="65" charset="-120"/>
              </a:rPr>
              <a:t>依據</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非都市土地使用管制規則第</a:t>
            </a:r>
            <a:r>
              <a:rPr lang="en-US" altLang="zh-TW" sz="3200" b="1" dirty="0" smtClean="0">
                <a:latin typeface="標楷體" pitchFamily="65" charset="-120"/>
                <a:ea typeface="標楷體" pitchFamily="65" charset="-120"/>
              </a:rPr>
              <a:t>33</a:t>
            </a:r>
            <a:r>
              <a:rPr lang="zh-TW" altLang="en-US" sz="3200" b="1" dirty="0" smtClean="0">
                <a:latin typeface="標楷體" pitchFamily="65" charset="-120"/>
                <a:ea typeface="標楷體" pitchFamily="65" charset="-120"/>
              </a:rPr>
              <a:t>條</a:t>
            </a:r>
            <a:endParaRPr lang="en-US" altLang="zh-TW" sz="3200" b="1" dirty="0" smtClean="0">
              <a:latin typeface="標楷體" pitchFamily="65" charset="-120"/>
              <a:ea typeface="標楷體" pitchFamily="65" charset="-120"/>
            </a:endParaRPr>
          </a:p>
          <a:p>
            <a:pPr marL="0" indent="0">
              <a:buNone/>
            </a:pPr>
            <a:r>
              <a:rPr lang="zh-TW" altLang="en-US" sz="3200" b="1" dirty="0" smtClean="0">
                <a:latin typeface="標楷體" pitchFamily="65" charset="-120"/>
                <a:ea typeface="標楷體" pitchFamily="65" charset="-120"/>
              </a:rPr>
              <a:t>條文摘要</a:t>
            </a:r>
            <a:r>
              <a:rPr lang="en-US" altLang="zh-TW" sz="3200" b="1" dirty="0" smtClean="0">
                <a:latin typeface="標楷體" pitchFamily="65" charset="-120"/>
                <a:ea typeface="標楷體" pitchFamily="65" charset="-120"/>
              </a:rPr>
              <a:t>:</a:t>
            </a:r>
            <a:r>
              <a:rPr lang="zh-TW" altLang="en-US" sz="4000" b="1" dirty="0" smtClean="0">
                <a:solidFill>
                  <a:srgbClr val="FF0000"/>
                </a:solidFill>
                <a:latin typeface="標楷體" pitchFamily="65" charset="-120"/>
                <a:ea typeface="標楷體" pitchFamily="65" charset="-120"/>
              </a:rPr>
              <a:t>包圍、夾雜、辦廠</a:t>
            </a:r>
            <a:endParaRPr lang="en-US" altLang="zh-TW" sz="3200" b="1" dirty="0" smtClean="0">
              <a:solidFill>
                <a:srgbClr val="FF0000"/>
              </a:solidFill>
              <a:latin typeface="標楷體" pitchFamily="65" charset="-120"/>
              <a:ea typeface="標楷體" pitchFamily="65" charset="-120"/>
            </a:endParaRPr>
          </a:p>
          <a:p>
            <a:pPr marL="0" indent="0">
              <a:buNone/>
            </a:pPr>
            <a:r>
              <a:rPr lang="zh-TW" altLang="en-US" sz="3600" b="1" dirty="0">
                <a:solidFill>
                  <a:srgbClr val="FF0000"/>
                </a:solidFill>
                <a:latin typeface="標楷體" pitchFamily="65" charset="-120"/>
                <a:ea typeface="標楷體" pitchFamily="65" charset="-120"/>
              </a:rPr>
              <a:t>工業區以外</a:t>
            </a:r>
            <a:r>
              <a:rPr lang="zh-TW" altLang="en-US" sz="3200" b="1" dirty="0">
                <a:latin typeface="標楷體" pitchFamily="65" charset="-120"/>
                <a:ea typeface="標楷體" pitchFamily="65" charset="-120"/>
              </a:rPr>
              <a:t>為</a:t>
            </a:r>
            <a:r>
              <a:rPr lang="zh-TW" altLang="en-US" sz="3200" b="1" dirty="0">
                <a:solidFill>
                  <a:srgbClr val="FF0000"/>
                </a:solidFill>
                <a:latin typeface="標楷體" pitchFamily="65" charset="-120"/>
                <a:ea typeface="標楷體" pitchFamily="65" charset="-120"/>
              </a:rPr>
              <a:t>原編定</a:t>
            </a:r>
            <a:r>
              <a:rPr lang="zh-TW" altLang="en-US" sz="3200" b="1" dirty="0">
                <a:latin typeface="標楷體" pitchFamily="65" charset="-120"/>
                <a:ea typeface="標楷體" pitchFamily="65" charset="-120"/>
              </a:rPr>
              <a:t>公告之</a:t>
            </a:r>
            <a:r>
              <a:rPr lang="zh-TW" altLang="en-US" sz="3200" b="1" dirty="0">
                <a:solidFill>
                  <a:srgbClr val="FF0000"/>
                </a:solidFill>
                <a:latin typeface="標楷體" pitchFamily="65" charset="-120"/>
                <a:ea typeface="標楷體" pitchFamily="65" charset="-120"/>
              </a:rPr>
              <a:t>丁種建築用地</a:t>
            </a:r>
            <a:r>
              <a:rPr lang="zh-TW" altLang="en-US" sz="3200" b="1" dirty="0">
                <a:latin typeface="標楷體" pitchFamily="65" charset="-120"/>
                <a:ea typeface="標楷體" pitchFamily="65" charset="-120"/>
              </a:rPr>
              <a:t>所</a:t>
            </a:r>
            <a:r>
              <a:rPr lang="zh-TW" altLang="en-US" sz="4000" b="1" dirty="0">
                <a:solidFill>
                  <a:srgbClr val="FF0000"/>
                </a:solidFill>
                <a:latin typeface="標楷體" pitchFamily="65" charset="-120"/>
                <a:ea typeface="標楷體" pitchFamily="65" charset="-120"/>
              </a:rPr>
              <a:t>包圍或夾雜土地</a:t>
            </a:r>
            <a:r>
              <a:rPr lang="zh-TW" altLang="en-US" sz="3200" b="1" dirty="0">
                <a:latin typeface="標楷體" pitchFamily="65" charset="-120"/>
                <a:ea typeface="標楷體" pitchFamily="65" charset="-120"/>
              </a:rPr>
              <a:t>，其面積</a:t>
            </a:r>
            <a:r>
              <a:rPr lang="zh-TW" altLang="en-US" sz="3600" b="1" dirty="0">
                <a:solidFill>
                  <a:srgbClr val="FF0000"/>
                </a:solidFill>
                <a:latin typeface="標楷體" pitchFamily="65" charset="-120"/>
                <a:ea typeface="標楷體" pitchFamily="65" charset="-120"/>
              </a:rPr>
              <a:t>未</a:t>
            </a:r>
            <a:r>
              <a:rPr lang="zh-TW" altLang="en-US" sz="3600" b="1" dirty="0" smtClean="0">
                <a:solidFill>
                  <a:srgbClr val="FF0000"/>
                </a:solidFill>
                <a:latin typeface="標楷體" pitchFamily="65" charset="-120"/>
                <a:ea typeface="標楷體" pitchFamily="65" charset="-120"/>
              </a:rPr>
              <a:t>達二</a:t>
            </a:r>
            <a:r>
              <a:rPr lang="zh-TW" altLang="en-US" sz="3600" b="1" dirty="0">
                <a:solidFill>
                  <a:srgbClr val="FF0000"/>
                </a:solidFill>
                <a:latin typeface="標楷體" pitchFamily="65" charset="-120"/>
                <a:ea typeface="標楷體" pitchFamily="65" charset="-120"/>
              </a:rPr>
              <a:t>公頃</a:t>
            </a:r>
            <a:r>
              <a:rPr lang="zh-TW" altLang="en-US" sz="3200" b="1" dirty="0">
                <a:latin typeface="標楷體" pitchFamily="65" charset="-120"/>
                <a:ea typeface="標楷體" pitchFamily="65" charset="-120"/>
              </a:rPr>
              <a:t>，經工業主管機關審查</a:t>
            </a:r>
            <a:r>
              <a:rPr lang="zh-TW" altLang="en-US" sz="4000" b="1" dirty="0">
                <a:solidFill>
                  <a:srgbClr val="FF0000"/>
                </a:solidFill>
                <a:latin typeface="標楷體" pitchFamily="65" charset="-120"/>
                <a:ea typeface="標楷體" pitchFamily="65" charset="-120"/>
              </a:rPr>
              <a:t>認定適宜作低污染</a:t>
            </a:r>
            <a:r>
              <a:rPr lang="zh-TW" altLang="en-US" sz="3200" b="1" dirty="0">
                <a:latin typeface="標楷體" pitchFamily="65" charset="-120"/>
                <a:ea typeface="標楷體" pitchFamily="65" charset="-120"/>
              </a:rPr>
              <a:t>、</a:t>
            </a:r>
            <a:r>
              <a:rPr lang="zh-TW" altLang="en-US" sz="4000" b="1" dirty="0">
                <a:solidFill>
                  <a:srgbClr val="FF0000"/>
                </a:solidFill>
                <a:latin typeface="標楷體" pitchFamily="65" charset="-120"/>
                <a:ea typeface="標楷體" pitchFamily="65" charset="-120"/>
              </a:rPr>
              <a:t>附加產值高</a:t>
            </a:r>
            <a:r>
              <a:rPr lang="zh-TW" altLang="en-US" sz="3200" b="1" dirty="0">
                <a:latin typeface="標楷體" pitchFamily="65" charset="-120"/>
                <a:ea typeface="標楷體" pitchFamily="65" charset="-120"/>
              </a:rPr>
              <a:t>之投資事</a:t>
            </a:r>
            <a:r>
              <a:rPr lang="zh-TW" altLang="en-US" sz="3200" b="1" dirty="0" smtClean="0">
                <a:latin typeface="標楷體" pitchFamily="65" charset="-120"/>
                <a:ea typeface="標楷體" pitchFamily="65" charset="-120"/>
              </a:rPr>
              <a:t>業者</a:t>
            </a:r>
            <a:r>
              <a:rPr lang="zh-TW" altLang="en-US" sz="3200" b="1" dirty="0">
                <a:latin typeface="標楷體" pitchFamily="65" charset="-120"/>
                <a:ea typeface="標楷體" pitchFamily="65" charset="-120"/>
              </a:rPr>
              <a:t>，得申請</a:t>
            </a:r>
            <a:r>
              <a:rPr lang="zh-TW" altLang="en-US" sz="3200" b="1" dirty="0">
                <a:solidFill>
                  <a:srgbClr val="FF0000"/>
                </a:solidFill>
                <a:latin typeface="標楷體" pitchFamily="65" charset="-120"/>
                <a:ea typeface="標楷體" pitchFamily="65" charset="-120"/>
              </a:rPr>
              <a:t>變更</a:t>
            </a:r>
            <a:r>
              <a:rPr lang="zh-TW" altLang="en-US" sz="3200" b="1" dirty="0">
                <a:latin typeface="標楷體" pitchFamily="65" charset="-120"/>
                <a:ea typeface="標楷體" pitchFamily="65" charset="-120"/>
              </a:rPr>
              <a:t>編定為</a:t>
            </a:r>
            <a:r>
              <a:rPr lang="zh-TW" altLang="en-US" sz="4000" b="1" dirty="0">
                <a:solidFill>
                  <a:srgbClr val="FF0000"/>
                </a:solidFill>
                <a:latin typeface="標楷體" pitchFamily="65" charset="-120"/>
                <a:ea typeface="標楷體" pitchFamily="65" charset="-120"/>
              </a:rPr>
              <a:t>丁種</a:t>
            </a:r>
            <a:r>
              <a:rPr lang="zh-TW" altLang="en-US" sz="4000" b="1" dirty="0">
                <a:latin typeface="標楷體" pitchFamily="65" charset="-120"/>
                <a:ea typeface="標楷體" pitchFamily="65" charset="-120"/>
              </a:rPr>
              <a:t>建築用地</a:t>
            </a:r>
            <a:r>
              <a:rPr lang="zh-TW" altLang="en-US" sz="3200" dirty="0"/>
              <a:t>。 </a:t>
            </a:r>
            <a:r>
              <a:rPr lang="zh-TW" altLang="en-US" sz="3200" dirty="0" smtClean="0">
                <a:latin typeface="標楷體" pitchFamily="65" charset="-120"/>
                <a:ea typeface="標楷體" pitchFamily="65" charset="-120"/>
                <a:hlinkClick r:id="rId3" action="ppaction://hlinkfile"/>
              </a:rPr>
              <a:t>例</a:t>
            </a:r>
            <a:r>
              <a:rPr lang="en-US" altLang="zh-TW" sz="3200" dirty="0" smtClean="0">
                <a:latin typeface="標楷體" pitchFamily="65" charset="-120"/>
                <a:ea typeface="標楷體" pitchFamily="65" charset="-120"/>
                <a:hlinkClick r:id="rId3" action="ppaction://hlinkfile"/>
              </a:rPr>
              <a:t>6-2</a:t>
            </a:r>
            <a:endParaRPr lang="en-US" altLang="zh-TW" sz="32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64</a:t>
            </a:fld>
            <a:endParaRPr lang="zh-TW" altLang="en-US">
              <a:solidFill>
                <a:srgbClr val="04617B">
                  <a:shade val="90000"/>
                </a:srgbClr>
              </a:solidFill>
            </a:endParaRPr>
          </a:p>
        </p:txBody>
      </p:sp>
    </p:spTree>
    <p:extLst>
      <p:ext uri="{BB962C8B-B14F-4D97-AF65-F5344CB8AC3E}">
        <p14:creationId xmlns:p14="http://schemas.microsoft.com/office/powerpoint/2010/main" val="1905379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332656"/>
            <a:ext cx="8496944" cy="597724"/>
          </a:xfrm>
        </p:spPr>
        <p:txBody>
          <a:bodyPr>
            <a:normAutofit fontScale="90000"/>
          </a:bodyPr>
          <a:lstStyle/>
          <a:p>
            <a:r>
              <a:rPr lang="zh-TW" altLang="en-US" b="1" dirty="0" smtClean="0">
                <a:solidFill>
                  <a:schemeClr val="tx1"/>
                </a:solidFill>
                <a:latin typeface="標楷體" pitchFamily="65" charset="-120"/>
                <a:ea typeface="標楷體" pitchFamily="65" charset="-120"/>
              </a:rPr>
              <a:t>十一、</a:t>
            </a:r>
            <a:r>
              <a:rPr lang="zh-TW" altLang="en-US" sz="4000" b="1" dirty="0" smtClean="0">
                <a:solidFill>
                  <a:srgbClr val="FF0000"/>
                </a:solidFill>
                <a:latin typeface="標楷體" pitchFamily="65" charset="-120"/>
                <a:ea typeface="標楷體" pitchFamily="65" charset="-120"/>
              </a:rPr>
              <a:t>非都市</a:t>
            </a:r>
            <a:r>
              <a:rPr lang="zh-TW" altLang="en-US" sz="4000" b="1" dirty="0" smtClean="0">
                <a:solidFill>
                  <a:schemeClr val="tx1"/>
                </a:solidFill>
                <a:latin typeface="標楷體" pitchFamily="65" charset="-120"/>
                <a:ea typeface="標楷體" pitchFamily="65" charset="-120"/>
              </a:rPr>
              <a:t>農地變更建地</a:t>
            </a:r>
            <a:r>
              <a:rPr lang="en-US" altLang="zh-TW" sz="4000" b="1" dirty="0" smtClean="0">
                <a:solidFill>
                  <a:schemeClr val="tx1"/>
                </a:solidFill>
                <a:latin typeface="標楷體" pitchFamily="65" charset="-120"/>
                <a:ea typeface="標楷體" pitchFamily="65" charset="-120"/>
              </a:rPr>
              <a:t>(</a:t>
            </a:r>
            <a:r>
              <a:rPr lang="zh-TW" altLang="en-US" sz="4000" b="1" dirty="0" smtClean="0">
                <a:solidFill>
                  <a:srgbClr val="FF0000"/>
                </a:solidFill>
                <a:latin typeface="標楷體" pitchFamily="65" charset="-120"/>
                <a:ea typeface="標楷體" pitchFamily="65" charset="-120"/>
              </a:rPr>
              <a:t>甲丙</a:t>
            </a:r>
            <a:r>
              <a:rPr lang="zh-TW" altLang="en-US" sz="4000" b="1" dirty="0" smtClean="0">
                <a:solidFill>
                  <a:schemeClr val="tx1"/>
                </a:solidFill>
                <a:latin typeface="標楷體" pitchFamily="65" charset="-120"/>
                <a:ea typeface="標楷體" pitchFamily="65" charset="-120"/>
              </a:rPr>
              <a:t>建</a:t>
            </a:r>
            <a:r>
              <a:rPr lang="en-US" altLang="zh-TW" sz="4000" b="1" dirty="0" smtClean="0">
                <a:solidFill>
                  <a:schemeClr val="tx1"/>
                </a:solidFill>
                <a:latin typeface="標楷體" pitchFamily="65" charset="-120"/>
                <a:ea typeface="標楷體" pitchFamily="65" charset="-120"/>
              </a:rPr>
              <a:t>)</a:t>
            </a:r>
            <a:endParaRPr lang="zh-TW" altLang="en-US" sz="4000"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251520" y="1052736"/>
            <a:ext cx="8568952" cy="5715040"/>
          </a:xfrm>
        </p:spPr>
        <p:txBody>
          <a:bodyPr>
            <a:noAutofit/>
          </a:bodyPr>
          <a:lstStyle/>
          <a:p>
            <a:pPr marL="0" indent="0">
              <a:buNone/>
            </a:pPr>
            <a:r>
              <a:rPr lang="zh-TW" altLang="en-US" sz="3200" b="1" dirty="0" smtClean="0">
                <a:latin typeface="標楷體" pitchFamily="65" charset="-120"/>
                <a:ea typeface="標楷體" pitchFamily="65" charset="-120"/>
              </a:rPr>
              <a:t>參考</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非都市土地使用管制規則第</a:t>
            </a:r>
            <a:r>
              <a:rPr lang="en-US" altLang="zh-TW" sz="3200" b="1" dirty="0" smtClean="0">
                <a:latin typeface="標楷體" pitchFamily="65" charset="-120"/>
                <a:ea typeface="標楷體" pitchFamily="65" charset="-120"/>
              </a:rPr>
              <a:t>35</a:t>
            </a:r>
            <a:r>
              <a:rPr lang="zh-TW" altLang="en-US" sz="3200" b="1" dirty="0" smtClean="0">
                <a:latin typeface="標楷體" pitchFamily="65" charset="-120"/>
                <a:ea typeface="標楷體" pitchFamily="65" charset="-120"/>
              </a:rPr>
              <a:t>條</a:t>
            </a:r>
            <a:endParaRPr lang="en-US" altLang="zh-TW" sz="3200" b="1" dirty="0" smtClean="0">
              <a:latin typeface="標楷體" pitchFamily="65" charset="-120"/>
              <a:ea typeface="標楷體" pitchFamily="65" charset="-120"/>
            </a:endParaRPr>
          </a:p>
          <a:p>
            <a:pPr marL="0" indent="0">
              <a:buNone/>
            </a:pPr>
            <a:r>
              <a:rPr lang="zh-TW" altLang="en-US" sz="2800" b="1" dirty="0" smtClean="0">
                <a:solidFill>
                  <a:srgbClr val="FF0000"/>
                </a:solidFill>
                <a:latin typeface="標楷體" pitchFamily="65" charset="-120"/>
                <a:ea typeface="標楷體" pitchFamily="65" charset="-120"/>
              </a:rPr>
              <a:t>毗鄰</a:t>
            </a:r>
            <a:r>
              <a:rPr lang="zh-TW" altLang="en-US" sz="2800" b="1" dirty="0">
                <a:solidFill>
                  <a:srgbClr val="FF0000"/>
                </a:solidFill>
                <a:latin typeface="標楷體" pitchFamily="65" charset="-120"/>
                <a:ea typeface="標楷體" pitchFamily="65" charset="-120"/>
              </a:rPr>
              <a:t>甲種、丙種</a:t>
            </a:r>
            <a:r>
              <a:rPr lang="zh-TW" altLang="en-US" sz="2400" b="1" dirty="0">
                <a:latin typeface="標楷體" pitchFamily="65" charset="-120"/>
                <a:ea typeface="標楷體" pitchFamily="65" charset="-120"/>
              </a:rPr>
              <a:t>建築用地</a:t>
            </a:r>
            <a:r>
              <a:rPr lang="zh-TW" altLang="en-US" sz="2400" b="1" dirty="0">
                <a:solidFill>
                  <a:srgbClr val="FF0000"/>
                </a:solidFill>
                <a:latin typeface="標楷體" pitchFamily="65" charset="-120"/>
                <a:ea typeface="標楷體" pitchFamily="65" charset="-120"/>
              </a:rPr>
              <a:t>或已作</a:t>
            </a:r>
            <a:r>
              <a:rPr lang="zh-TW" altLang="en-US" sz="2800" b="1" dirty="0">
                <a:latin typeface="標楷體" pitchFamily="65" charset="-120"/>
                <a:ea typeface="標楷體" pitchFamily="65" charset="-120"/>
              </a:rPr>
              <a:t>國民住宅、</a:t>
            </a:r>
            <a:r>
              <a:rPr lang="zh-TW" altLang="en-US" sz="2800" b="1" dirty="0">
                <a:solidFill>
                  <a:srgbClr val="FF0000"/>
                </a:solidFill>
                <a:latin typeface="標楷體" pitchFamily="65" charset="-120"/>
                <a:ea typeface="標楷體" pitchFamily="65" charset="-120"/>
              </a:rPr>
              <a:t>勞工住宅、</a:t>
            </a:r>
            <a:r>
              <a:rPr lang="zh-TW" altLang="en-US" sz="2800" b="1" dirty="0">
                <a:latin typeface="標楷體" pitchFamily="65" charset="-120"/>
                <a:ea typeface="標楷體" pitchFamily="65" charset="-120"/>
              </a:rPr>
              <a:t>政府專案計畫</a:t>
            </a:r>
            <a:r>
              <a:rPr lang="zh-TW" altLang="en-US" sz="2800" b="1" dirty="0" smtClean="0">
                <a:latin typeface="標楷體" pitchFamily="65" charset="-120"/>
                <a:ea typeface="標楷體" pitchFamily="65" charset="-120"/>
              </a:rPr>
              <a:t>興建住宅</a:t>
            </a:r>
            <a:r>
              <a:rPr lang="zh-TW" altLang="en-US" sz="2400" b="1" dirty="0">
                <a:solidFill>
                  <a:srgbClr val="FF0000"/>
                </a:solidFill>
                <a:latin typeface="標楷體" pitchFamily="65" charset="-120"/>
                <a:ea typeface="標楷體" pitchFamily="65" charset="-120"/>
              </a:rPr>
              <a:t>特定目的事業用地</a:t>
            </a:r>
            <a:r>
              <a:rPr lang="zh-TW" altLang="en-US" sz="2400" b="1" dirty="0">
                <a:latin typeface="標楷體" pitchFamily="65" charset="-120"/>
                <a:ea typeface="標楷體" pitchFamily="65" charset="-120"/>
              </a:rPr>
              <a:t>之零星或狹小土地，合於下列各款規定之一者，</a:t>
            </a:r>
            <a:r>
              <a:rPr lang="zh-TW" altLang="en-US" sz="2800" b="1" dirty="0" smtClean="0">
                <a:solidFill>
                  <a:srgbClr val="FF0000"/>
                </a:solidFill>
                <a:latin typeface="標楷體" pitchFamily="65" charset="-120"/>
                <a:ea typeface="標楷體" pitchFamily="65" charset="-120"/>
              </a:rPr>
              <a:t>得按</a:t>
            </a:r>
            <a:r>
              <a:rPr lang="zh-TW" altLang="en-US" sz="2800" b="1" dirty="0">
                <a:solidFill>
                  <a:srgbClr val="FF0000"/>
                </a:solidFill>
                <a:latin typeface="標楷體" pitchFamily="65" charset="-120"/>
                <a:ea typeface="標楷體" pitchFamily="65" charset="-120"/>
              </a:rPr>
              <a:t>其毗鄰土地申請變更編定為甲種、丙種建築用地</a:t>
            </a:r>
            <a:r>
              <a:rPr lang="en-US" altLang="zh-TW" sz="2800" b="1" dirty="0">
                <a:solidFill>
                  <a:srgbClr val="FF0000"/>
                </a:solidFill>
                <a:latin typeface="標楷體" pitchFamily="65" charset="-120"/>
                <a:ea typeface="標楷體" pitchFamily="65" charset="-120"/>
              </a:rPr>
              <a:t>︰</a:t>
            </a:r>
            <a:r>
              <a:rPr lang="en-US" altLang="zh-TW" sz="2400" b="1" dirty="0">
                <a:latin typeface="標楷體" pitchFamily="65" charset="-120"/>
                <a:ea typeface="標楷體" pitchFamily="65" charset="-120"/>
              </a:rPr>
              <a:t/>
            </a:r>
            <a:br>
              <a:rPr lang="en-US" altLang="zh-TW" sz="2400" b="1" dirty="0">
                <a:latin typeface="標楷體" pitchFamily="65" charset="-120"/>
                <a:ea typeface="標楷體" pitchFamily="65" charset="-120"/>
              </a:rPr>
            </a:br>
            <a:r>
              <a:rPr lang="zh-TW" altLang="en-US" sz="2400" b="1" dirty="0">
                <a:latin typeface="標楷體" pitchFamily="65" charset="-120"/>
                <a:ea typeface="標楷體" pitchFamily="65" charset="-120"/>
              </a:rPr>
              <a:t>一、</a:t>
            </a:r>
            <a:r>
              <a:rPr lang="zh-TW" altLang="en-US" sz="2800" b="1" dirty="0">
                <a:latin typeface="標楷體" pitchFamily="65" charset="-120"/>
                <a:ea typeface="標楷體" pitchFamily="65" charset="-120"/>
              </a:rPr>
              <a:t>為各種建築用地、</a:t>
            </a:r>
            <a:r>
              <a:rPr lang="zh-TW" altLang="en-US" sz="3600" b="1" dirty="0">
                <a:solidFill>
                  <a:srgbClr val="FF0000"/>
                </a:solidFill>
                <a:latin typeface="標楷體" pitchFamily="65" charset="-120"/>
                <a:ea typeface="標楷體" pitchFamily="65" charset="-120"/>
              </a:rPr>
              <a:t>建築使用</a:t>
            </a:r>
            <a:r>
              <a:rPr lang="zh-TW" altLang="en-US" sz="2800" b="1" dirty="0">
                <a:latin typeface="標楷體" pitchFamily="65" charset="-120"/>
                <a:ea typeface="標楷體" pitchFamily="65" charset="-120"/>
              </a:rPr>
              <a:t>之特定目的事業用地或都市</a:t>
            </a:r>
            <a:r>
              <a:rPr lang="zh-TW" altLang="en-US" sz="2800" b="1" dirty="0" smtClean="0">
                <a:latin typeface="標楷體" pitchFamily="65" charset="-120"/>
                <a:ea typeface="標楷體" pitchFamily="65" charset="-120"/>
              </a:rPr>
              <a:t>計畫</a:t>
            </a:r>
            <a:r>
              <a:rPr lang="zh-TW" altLang="en-US" sz="2800" b="1" dirty="0">
                <a:latin typeface="標楷體" pitchFamily="65" charset="-120"/>
                <a:ea typeface="標楷體" pitchFamily="65" charset="-120"/>
              </a:rPr>
              <a:t>住宅區</a:t>
            </a:r>
            <a:r>
              <a:rPr lang="zh-TW" altLang="en-US" sz="2800" b="1" dirty="0" smtClean="0">
                <a:latin typeface="標楷體" pitchFamily="65" charset="-120"/>
                <a:ea typeface="標楷體" pitchFamily="65" charset="-120"/>
              </a:rPr>
              <a:t>、商業區、工業區所</a:t>
            </a:r>
            <a:r>
              <a:rPr lang="zh-TW" altLang="en-US" sz="2800" b="1" dirty="0" smtClean="0">
                <a:solidFill>
                  <a:srgbClr val="FF0000"/>
                </a:solidFill>
                <a:latin typeface="標楷體" pitchFamily="65" charset="-120"/>
                <a:ea typeface="標楷體" pitchFamily="65" charset="-120"/>
              </a:rPr>
              <a:t>包圍</a:t>
            </a:r>
            <a:r>
              <a:rPr lang="zh-TW" altLang="en-US" sz="2400" b="1" dirty="0" smtClean="0">
                <a:solidFill>
                  <a:srgbClr val="FF0000"/>
                </a:solidFill>
                <a:latin typeface="標楷體" pitchFamily="65" charset="-120"/>
                <a:ea typeface="標楷體" pitchFamily="65" charset="-120"/>
              </a:rPr>
              <a:t>，且其面積</a:t>
            </a:r>
            <a:r>
              <a:rPr lang="zh-TW" altLang="en-US" sz="3600" b="1" dirty="0" smtClean="0">
                <a:solidFill>
                  <a:srgbClr val="FF0000"/>
                </a:solidFill>
                <a:latin typeface="標楷體" pitchFamily="65" charset="-120"/>
                <a:ea typeface="標楷體" pitchFamily="65" charset="-120"/>
              </a:rPr>
              <a:t>未超過</a:t>
            </a:r>
            <a:r>
              <a:rPr lang="en-US" altLang="zh-TW" sz="3600" b="1" dirty="0" smtClean="0">
                <a:solidFill>
                  <a:srgbClr val="FF0000"/>
                </a:solidFill>
                <a:latin typeface="標楷體" pitchFamily="65" charset="-120"/>
                <a:ea typeface="標楷體" pitchFamily="65" charset="-120"/>
              </a:rPr>
              <a:t>0.12</a:t>
            </a:r>
            <a:r>
              <a:rPr lang="zh-TW" altLang="en-US" sz="3600" b="1" dirty="0" smtClean="0">
                <a:solidFill>
                  <a:srgbClr val="FF0000"/>
                </a:solidFill>
                <a:latin typeface="標楷體" pitchFamily="65" charset="-120"/>
                <a:ea typeface="標楷體" pitchFamily="65" charset="-120"/>
              </a:rPr>
              <a:t>公頃。</a:t>
            </a:r>
            <a:r>
              <a:rPr lang="zh-TW" altLang="en-US" sz="2400" b="1" dirty="0" smtClean="0">
                <a:latin typeface="標楷體" pitchFamily="65" charset="-120"/>
                <a:ea typeface="標楷體" pitchFamily="65" charset="-120"/>
              </a:rPr>
              <a:t/>
            </a:r>
            <a:br>
              <a:rPr lang="zh-TW" altLang="en-US" sz="2400" b="1" dirty="0" smtClean="0">
                <a:latin typeface="標楷體" pitchFamily="65" charset="-120"/>
                <a:ea typeface="標楷體" pitchFamily="65" charset="-120"/>
              </a:rPr>
            </a:br>
            <a:r>
              <a:rPr lang="zh-TW" altLang="en-US" sz="2800" b="1" dirty="0" smtClean="0">
                <a:latin typeface="標楷體" pitchFamily="65" charset="-120"/>
                <a:ea typeface="標楷體" pitchFamily="65" charset="-120"/>
              </a:rPr>
              <a:t>二、道路、水溝所</a:t>
            </a:r>
            <a:r>
              <a:rPr lang="zh-TW" altLang="en-US" sz="2800" b="1" dirty="0" smtClean="0">
                <a:solidFill>
                  <a:srgbClr val="FF0000"/>
                </a:solidFill>
                <a:latin typeface="標楷體" pitchFamily="65" charset="-120"/>
                <a:ea typeface="標楷體" pitchFamily="65" charset="-120"/>
              </a:rPr>
              <a:t>包圍</a:t>
            </a:r>
            <a:r>
              <a:rPr lang="zh-TW" altLang="en-US" sz="2800" b="1" dirty="0" smtClean="0">
                <a:latin typeface="標楷體" pitchFamily="65" charset="-120"/>
                <a:ea typeface="標楷體" pitchFamily="65" charset="-120"/>
              </a:rPr>
              <a:t>或為道路、水溝及</a:t>
            </a:r>
            <a:r>
              <a:rPr lang="zh-TW" altLang="en-US" sz="2800" b="1" dirty="0" smtClean="0">
                <a:solidFill>
                  <a:srgbClr val="FF0000"/>
                </a:solidFill>
                <a:latin typeface="標楷體" pitchFamily="65" charset="-120"/>
                <a:ea typeface="標楷體" pitchFamily="65" charset="-120"/>
              </a:rPr>
              <a:t>各種建築用地</a:t>
            </a:r>
            <a:r>
              <a:rPr lang="zh-TW" altLang="en-US" sz="2800" b="1" dirty="0" smtClean="0">
                <a:latin typeface="標楷體" pitchFamily="65" charset="-120"/>
                <a:ea typeface="標楷體" pitchFamily="65" charset="-120"/>
              </a:rPr>
              <a:t>、</a:t>
            </a:r>
            <a:r>
              <a:rPr lang="zh-TW" altLang="en-US" sz="3600" b="1" dirty="0" smtClean="0">
                <a:solidFill>
                  <a:srgbClr val="FF0000"/>
                </a:solidFill>
                <a:latin typeface="標楷體" pitchFamily="65" charset="-120"/>
                <a:ea typeface="標楷體" pitchFamily="65" charset="-120"/>
              </a:rPr>
              <a:t>建築使用</a:t>
            </a:r>
            <a:r>
              <a:rPr lang="zh-TW" altLang="en-US" sz="2800" b="1" dirty="0" smtClean="0">
                <a:latin typeface="標楷體" pitchFamily="65" charset="-120"/>
                <a:ea typeface="標楷體" pitchFamily="65" charset="-120"/>
              </a:rPr>
              <a:t>之特</a:t>
            </a:r>
            <a:r>
              <a:rPr lang="zh-TW" altLang="en-US" sz="2800" dirty="0" smtClean="0">
                <a:latin typeface="標楷體" pitchFamily="65" charset="-120"/>
                <a:ea typeface="標楷體" pitchFamily="65" charset="-120"/>
              </a:rPr>
              <a:t>定</a:t>
            </a:r>
            <a:r>
              <a:rPr lang="zh-TW" altLang="en-US" sz="2800" b="1" dirty="0" smtClean="0">
                <a:latin typeface="標楷體" pitchFamily="65" charset="-120"/>
                <a:ea typeface="標楷體" pitchFamily="65" charset="-120"/>
              </a:rPr>
              <a:t>目的事業用地所</a:t>
            </a:r>
            <a:r>
              <a:rPr lang="zh-TW" altLang="en-US" sz="2800" b="1" dirty="0" smtClean="0">
                <a:solidFill>
                  <a:srgbClr val="FF0000"/>
                </a:solidFill>
                <a:latin typeface="標楷體" pitchFamily="65" charset="-120"/>
                <a:ea typeface="標楷體" pitchFamily="65" charset="-120"/>
              </a:rPr>
              <a:t>包圍</a:t>
            </a:r>
            <a:r>
              <a:rPr lang="zh-TW" altLang="en-US" sz="2800" b="1" dirty="0" smtClean="0">
                <a:latin typeface="標楷體" pitchFamily="65" charset="-120"/>
                <a:ea typeface="標楷體" pitchFamily="65" charset="-120"/>
              </a:rPr>
              <a:t>且其面積未超過</a:t>
            </a:r>
            <a:r>
              <a:rPr lang="en-US" altLang="zh-TW" sz="2800" b="1" dirty="0" smtClean="0">
                <a:solidFill>
                  <a:srgbClr val="FF0000"/>
                </a:solidFill>
                <a:latin typeface="標楷體" pitchFamily="65" charset="-120"/>
                <a:ea typeface="標楷體" pitchFamily="65" charset="-120"/>
              </a:rPr>
              <a:t>0.12</a:t>
            </a:r>
            <a:r>
              <a:rPr lang="zh-TW" altLang="en-US" sz="2800" b="1" dirty="0" smtClean="0">
                <a:latin typeface="標楷體" pitchFamily="65" charset="-120"/>
                <a:ea typeface="標楷體" pitchFamily="65" charset="-120"/>
              </a:rPr>
              <a:t>公頃。</a:t>
            </a:r>
          </a:p>
          <a:p>
            <a:pPr marL="0" indent="0">
              <a:buNone/>
            </a:pPr>
            <a:endParaRPr lang="en-US" altLang="zh-TW" sz="28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65</a:t>
            </a:fld>
            <a:endParaRPr lang="zh-TW" altLang="en-US">
              <a:solidFill>
                <a:srgbClr val="04617B">
                  <a:shade val="90000"/>
                </a:srgbClr>
              </a:solidFill>
            </a:endParaRPr>
          </a:p>
        </p:txBody>
      </p:sp>
    </p:spTree>
    <p:extLst>
      <p:ext uri="{BB962C8B-B14F-4D97-AF65-F5344CB8AC3E}">
        <p14:creationId xmlns:p14="http://schemas.microsoft.com/office/powerpoint/2010/main" val="5238656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116632"/>
            <a:ext cx="8928992" cy="1143000"/>
          </a:xfrm>
        </p:spPr>
        <p:txBody>
          <a:bodyPr>
            <a:normAutofit fontScale="90000"/>
          </a:bodyPr>
          <a:lstStyle/>
          <a:p>
            <a:r>
              <a:rPr lang="zh-TW" altLang="en-US" b="1" dirty="0" smtClean="0">
                <a:solidFill>
                  <a:schemeClr val="tx1"/>
                </a:solidFill>
                <a:latin typeface="標楷體" pitchFamily="65" charset="-120"/>
                <a:ea typeface="標楷體" pitchFamily="65" charset="-120"/>
              </a:rPr>
              <a:t>十一、</a:t>
            </a:r>
            <a:r>
              <a:rPr lang="zh-TW" altLang="en-US" b="1" dirty="0" smtClean="0">
                <a:solidFill>
                  <a:srgbClr val="FF0000"/>
                </a:solidFill>
                <a:latin typeface="標楷體" pitchFamily="65" charset="-120"/>
                <a:ea typeface="標楷體" pitchFamily="65" charset="-120"/>
              </a:rPr>
              <a:t>非都市</a:t>
            </a:r>
            <a:r>
              <a:rPr lang="zh-TW" altLang="en-US" b="1" dirty="0" smtClean="0">
                <a:solidFill>
                  <a:schemeClr val="tx1"/>
                </a:solidFill>
                <a:latin typeface="標楷體" pitchFamily="65" charset="-120"/>
                <a:ea typeface="標楷體" pitchFamily="65" charset="-120"/>
              </a:rPr>
              <a:t>農地變更建地</a:t>
            </a:r>
            <a:r>
              <a:rPr lang="en-US" altLang="zh-TW" b="1" dirty="0" smtClean="0">
                <a:solidFill>
                  <a:schemeClr val="tx1"/>
                </a:solidFill>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rPr>
              <a:t>甲丙</a:t>
            </a:r>
            <a:r>
              <a:rPr lang="zh-TW" altLang="en-US" b="1" dirty="0" smtClean="0">
                <a:solidFill>
                  <a:schemeClr val="tx1"/>
                </a:solidFill>
                <a:latin typeface="標楷體" pitchFamily="65" charset="-120"/>
                <a:ea typeface="標楷體" pitchFamily="65" charset="-120"/>
              </a:rPr>
              <a:t>建</a:t>
            </a:r>
            <a:r>
              <a:rPr lang="en-US" altLang="zh-TW" b="1" dirty="0" smtClean="0">
                <a:solidFill>
                  <a:schemeClr val="tx1"/>
                </a:solidFill>
                <a:latin typeface="標楷體" pitchFamily="65" charset="-120"/>
                <a:ea typeface="標楷體" pitchFamily="65" charset="-120"/>
              </a:rPr>
              <a:t>)</a:t>
            </a:r>
            <a:endParaRPr lang="zh-TW" altLang="en-US"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323528" y="1340768"/>
            <a:ext cx="8424936" cy="5088628"/>
          </a:xfrm>
        </p:spPr>
        <p:txBody>
          <a:bodyPr>
            <a:noAutofit/>
          </a:bodyPr>
          <a:lstStyle/>
          <a:p>
            <a:pPr marL="0" indent="0">
              <a:buNone/>
            </a:pPr>
            <a:r>
              <a:rPr lang="zh-TW" altLang="en-US" sz="2400" b="1" dirty="0" smtClean="0">
                <a:latin typeface="標楷體" pitchFamily="65" charset="-120"/>
                <a:ea typeface="標楷體" pitchFamily="65" charset="-120"/>
              </a:rPr>
              <a:t>三</a:t>
            </a:r>
            <a:r>
              <a:rPr lang="zh-TW" altLang="en-US" sz="2400" b="1" dirty="0">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凹入</a:t>
            </a:r>
            <a:r>
              <a:rPr lang="zh-TW" altLang="en-US" sz="2400" b="1" dirty="0">
                <a:latin typeface="標楷體" pitchFamily="65" charset="-120"/>
                <a:ea typeface="標楷體" pitchFamily="65" charset="-120"/>
              </a:rPr>
              <a:t>各種建築用地或建築使用之特定目的事業用地，其</a:t>
            </a:r>
            <a:r>
              <a:rPr lang="zh-TW" altLang="en-US" sz="2400" b="1" dirty="0" smtClean="0">
                <a:latin typeface="標楷體" pitchFamily="65" charset="-120"/>
                <a:ea typeface="標楷體" pitchFamily="65" charset="-120"/>
              </a:rPr>
              <a:t>面積</a:t>
            </a:r>
            <a:r>
              <a:rPr lang="zh-TW" altLang="en-US" sz="2400" b="1" dirty="0">
                <a:latin typeface="標楷體" pitchFamily="65" charset="-120"/>
                <a:ea typeface="標楷體" pitchFamily="65" charset="-120"/>
              </a:rPr>
              <a:t>未</a:t>
            </a:r>
            <a:r>
              <a:rPr lang="zh-TW" altLang="en-US" sz="2400" b="1" dirty="0" smtClean="0">
                <a:latin typeface="標楷體" pitchFamily="65" charset="-120"/>
                <a:ea typeface="標楷體" pitchFamily="65" charset="-120"/>
              </a:rPr>
              <a:t>超過</a:t>
            </a:r>
            <a:r>
              <a:rPr lang="en-US" altLang="zh-TW" sz="2400" b="1" dirty="0" smtClean="0">
                <a:solidFill>
                  <a:srgbClr val="FF0000"/>
                </a:solidFill>
                <a:latin typeface="標楷體" pitchFamily="65" charset="-120"/>
                <a:ea typeface="標楷體" pitchFamily="65" charset="-120"/>
              </a:rPr>
              <a:t>0.12</a:t>
            </a:r>
            <a:r>
              <a:rPr lang="zh-TW" altLang="en-US" sz="2400" b="1" dirty="0" smtClean="0">
                <a:solidFill>
                  <a:srgbClr val="FF0000"/>
                </a:solidFill>
                <a:latin typeface="標楷體" pitchFamily="65" charset="-120"/>
                <a:ea typeface="標楷體" pitchFamily="65" charset="-120"/>
              </a:rPr>
              <a:t>公頃</a:t>
            </a:r>
            <a:r>
              <a:rPr lang="zh-TW" altLang="en-US" sz="2400" b="1" dirty="0">
                <a:latin typeface="標楷體" pitchFamily="65" charset="-120"/>
                <a:ea typeface="標楷體" pitchFamily="65" charset="-120"/>
              </a:rPr>
              <a:t>，</a:t>
            </a:r>
            <a:r>
              <a:rPr lang="zh-TW" altLang="en-US" sz="2400" b="1" dirty="0">
                <a:solidFill>
                  <a:srgbClr val="FF0000"/>
                </a:solidFill>
                <a:latin typeface="標楷體" pitchFamily="65" charset="-120"/>
                <a:ea typeface="標楷體" pitchFamily="65" charset="-120"/>
              </a:rPr>
              <a:t>且缺口</a:t>
            </a:r>
            <a:r>
              <a:rPr lang="zh-TW" altLang="en-US" sz="2800" b="1" dirty="0">
                <a:solidFill>
                  <a:srgbClr val="FF0000"/>
                </a:solidFill>
                <a:latin typeface="標楷體" pitchFamily="65" charset="-120"/>
                <a:ea typeface="標楷體" pitchFamily="65" charset="-120"/>
              </a:rPr>
              <a:t>寬度未超過二十公尺</a:t>
            </a:r>
            <a:r>
              <a:rPr lang="zh-TW" altLang="en-US" sz="2800" b="1" dirty="0">
                <a:latin typeface="標楷體" pitchFamily="65" charset="-120"/>
                <a:ea typeface="標楷體" pitchFamily="65" charset="-120"/>
              </a:rPr>
              <a:t>。</a:t>
            </a:r>
            <a:r>
              <a:rPr lang="zh-TW" altLang="en-US" sz="2400" b="1" dirty="0">
                <a:latin typeface="標楷體" pitchFamily="65" charset="-120"/>
                <a:ea typeface="標楷體" pitchFamily="65" charset="-120"/>
              </a:rPr>
              <a:t/>
            </a:r>
            <a:br>
              <a:rPr lang="zh-TW" altLang="en-US" sz="2400" b="1" dirty="0">
                <a:latin typeface="標楷體" pitchFamily="65" charset="-120"/>
                <a:ea typeface="標楷體" pitchFamily="65" charset="-120"/>
              </a:rPr>
            </a:br>
            <a:r>
              <a:rPr lang="zh-TW" altLang="en-US" sz="2400" b="1" dirty="0">
                <a:latin typeface="標楷體" pitchFamily="65" charset="-120"/>
                <a:ea typeface="標楷體" pitchFamily="65" charset="-120"/>
              </a:rPr>
              <a:t>四、</a:t>
            </a:r>
            <a:r>
              <a:rPr lang="zh-TW" altLang="en-US" sz="2400" b="1" dirty="0">
                <a:solidFill>
                  <a:srgbClr val="FF0000"/>
                </a:solidFill>
                <a:latin typeface="標楷體" pitchFamily="65" charset="-120"/>
                <a:ea typeface="標楷體" pitchFamily="65" charset="-120"/>
              </a:rPr>
              <a:t>對邊</a:t>
            </a:r>
            <a:r>
              <a:rPr lang="zh-TW" altLang="en-US" sz="2400" b="1" dirty="0">
                <a:latin typeface="標楷體" pitchFamily="65" charset="-120"/>
                <a:ea typeface="標楷體" pitchFamily="65" charset="-120"/>
              </a:rPr>
              <a:t>為各種建築用地、作建築使用之特定目的事業用地</a:t>
            </a:r>
            <a:r>
              <a:rPr lang="zh-TW" altLang="en-US" sz="2400" b="1" dirty="0" smtClean="0">
                <a:latin typeface="標楷體" pitchFamily="65" charset="-120"/>
                <a:ea typeface="標楷體" pitchFamily="65" charset="-120"/>
              </a:rPr>
              <a:t>、</a:t>
            </a:r>
            <a:endParaRPr lang="en-US" altLang="zh-TW" sz="2400" b="1" dirty="0" smtClean="0">
              <a:latin typeface="標楷體" pitchFamily="65" charset="-120"/>
              <a:ea typeface="標楷體" pitchFamily="65" charset="-120"/>
            </a:endParaRPr>
          </a:p>
          <a:p>
            <a:pPr marL="0" indent="0">
              <a:buNone/>
            </a:pPr>
            <a:r>
              <a:rPr lang="en-US" altLang="zh-TW" sz="2400" b="1" dirty="0">
                <a:latin typeface="標楷體" pitchFamily="65" charset="-120"/>
                <a:ea typeface="標楷體" pitchFamily="65" charset="-120"/>
              </a:rPr>
              <a:t> </a:t>
            </a:r>
            <a:r>
              <a:rPr lang="en-US" altLang="zh-TW"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都市</a:t>
            </a:r>
            <a:r>
              <a:rPr lang="zh-TW" altLang="en-US" sz="2400" b="1" dirty="0">
                <a:latin typeface="標楷體" pitchFamily="65" charset="-120"/>
                <a:ea typeface="標楷體" pitchFamily="65" charset="-120"/>
              </a:rPr>
              <a:t>計畫</a:t>
            </a:r>
            <a:r>
              <a:rPr lang="zh-TW" altLang="en-US" sz="2400" b="1" dirty="0" smtClean="0">
                <a:latin typeface="標楷體" pitchFamily="65" charset="-120"/>
                <a:ea typeface="標楷體" pitchFamily="65" charset="-120"/>
              </a:rPr>
              <a:t>住宅區</a:t>
            </a:r>
            <a:r>
              <a:rPr lang="zh-TW" altLang="en-US" sz="2400" b="1" dirty="0">
                <a:latin typeface="標楷體" pitchFamily="65" charset="-120"/>
                <a:ea typeface="標楷體" pitchFamily="65" charset="-120"/>
              </a:rPr>
              <a:t>、商業區、工業區或道路、水溝等，所</a:t>
            </a:r>
            <a:r>
              <a:rPr lang="zh-TW" altLang="en-US" sz="2400" b="1" dirty="0" smtClean="0">
                <a:latin typeface="標楷體" pitchFamily="65" charset="-120"/>
                <a:ea typeface="標楷體" pitchFamily="65" charset="-120"/>
              </a:rPr>
              <a:t>夾</a:t>
            </a:r>
            <a:endParaRPr lang="en-US" altLang="zh-TW" sz="2400" b="1" dirty="0" smtClean="0">
              <a:latin typeface="標楷體" pitchFamily="65" charset="-120"/>
              <a:ea typeface="標楷體" pitchFamily="65" charset="-120"/>
            </a:endParaRPr>
          </a:p>
          <a:p>
            <a:pPr marL="0" indent="0">
              <a:buNone/>
            </a:pPr>
            <a:r>
              <a:rPr lang="en-US" altLang="zh-TW" sz="2400" b="1" dirty="0">
                <a:latin typeface="標楷體" pitchFamily="65" charset="-120"/>
                <a:ea typeface="標楷體" pitchFamily="65" charset="-120"/>
              </a:rPr>
              <a:t> </a:t>
            </a:r>
            <a:r>
              <a:rPr lang="en-US" altLang="zh-TW"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狹長</a:t>
            </a:r>
            <a:r>
              <a:rPr lang="zh-TW" altLang="en-US" sz="2400" b="1" dirty="0">
                <a:latin typeface="標楷體" pitchFamily="65" charset="-120"/>
                <a:ea typeface="標楷體" pitchFamily="65" charset="-120"/>
              </a:rPr>
              <a:t>之土地，</a:t>
            </a:r>
            <a:r>
              <a:rPr lang="zh-TW" altLang="en-US" sz="2800" b="1" dirty="0">
                <a:solidFill>
                  <a:srgbClr val="FF0000"/>
                </a:solidFill>
                <a:latin typeface="標楷體" pitchFamily="65" charset="-120"/>
                <a:ea typeface="標楷體" pitchFamily="65" charset="-120"/>
              </a:rPr>
              <a:t>其平均</a:t>
            </a:r>
            <a:r>
              <a:rPr lang="zh-TW" altLang="en-US" sz="2800" b="1" dirty="0" smtClean="0">
                <a:solidFill>
                  <a:srgbClr val="FF0000"/>
                </a:solidFill>
                <a:latin typeface="標楷體" pitchFamily="65" charset="-120"/>
                <a:ea typeface="標楷體" pitchFamily="65" charset="-120"/>
              </a:rPr>
              <a:t>寬度</a:t>
            </a:r>
            <a:r>
              <a:rPr lang="zh-TW" altLang="en-US" sz="2800" b="1" dirty="0">
                <a:solidFill>
                  <a:srgbClr val="FF0000"/>
                </a:solidFill>
                <a:latin typeface="標楷體" pitchFamily="65" charset="-120"/>
                <a:ea typeface="標楷體" pitchFamily="65" charset="-120"/>
              </a:rPr>
              <a:t>未超過十公尺</a:t>
            </a:r>
            <a:r>
              <a:rPr lang="zh-TW" altLang="en-US" sz="2400" b="1" dirty="0">
                <a:solidFill>
                  <a:srgbClr val="FF0000"/>
                </a:solidFill>
                <a:latin typeface="標楷體" pitchFamily="65" charset="-120"/>
                <a:ea typeface="標楷體" pitchFamily="65" charset="-120"/>
              </a:rPr>
              <a:t>，於變更後不致</a:t>
            </a:r>
            <a:r>
              <a:rPr lang="zh-TW" altLang="en-US" sz="2400" b="1" dirty="0" smtClean="0">
                <a:solidFill>
                  <a:srgbClr val="FF0000"/>
                </a:solidFill>
                <a:latin typeface="標楷體" pitchFamily="65" charset="-120"/>
                <a:ea typeface="標楷體" pitchFamily="65" charset="-120"/>
              </a:rPr>
              <a:t>妨礙</a:t>
            </a:r>
            <a:r>
              <a:rPr lang="zh-TW" altLang="en-US" sz="2400" b="1" dirty="0">
                <a:solidFill>
                  <a:srgbClr val="FF0000"/>
                </a:solidFill>
                <a:latin typeface="標楷體" pitchFamily="65" charset="-120"/>
                <a:ea typeface="標楷體" pitchFamily="65" charset="-120"/>
              </a:rPr>
              <a:t>鄰近農業生產環境。</a:t>
            </a:r>
            <a:r>
              <a:rPr lang="zh-TW" altLang="en-US" sz="2400" b="1" dirty="0">
                <a:latin typeface="標楷體" pitchFamily="65" charset="-120"/>
                <a:ea typeface="標楷體" pitchFamily="65" charset="-120"/>
              </a:rPr>
              <a:t/>
            </a:r>
            <a:br>
              <a:rPr lang="zh-TW" altLang="en-US" sz="2400" b="1" dirty="0">
                <a:latin typeface="標楷體" pitchFamily="65" charset="-120"/>
                <a:ea typeface="標楷體" pitchFamily="65" charset="-120"/>
              </a:rPr>
            </a:br>
            <a:r>
              <a:rPr lang="zh-TW" altLang="en-US" sz="2800" b="1" dirty="0">
                <a:latin typeface="標楷體" pitchFamily="65" charset="-120"/>
                <a:ea typeface="標楷體" pitchFamily="65" charset="-120"/>
              </a:rPr>
              <a:t>五、</a:t>
            </a:r>
            <a:r>
              <a:rPr lang="zh-TW" altLang="en-US" sz="2400" b="1" dirty="0">
                <a:latin typeface="標楷體" pitchFamily="65" charset="-120"/>
                <a:ea typeface="標楷體" pitchFamily="65" charset="-120"/>
              </a:rPr>
              <a:t>面積</a:t>
            </a:r>
            <a:r>
              <a:rPr lang="zh-TW" altLang="en-US" sz="2800" b="1" dirty="0">
                <a:latin typeface="標楷體" pitchFamily="65" charset="-120"/>
                <a:ea typeface="標楷體" pitchFamily="65" charset="-120"/>
              </a:rPr>
              <a:t>未</a:t>
            </a:r>
            <a:r>
              <a:rPr lang="zh-TW" altLang="en-US" sz="2800" b="1" dirty="0" smtClean="0">
                <a:latin typeface="標楷體" pitchFamily="65" charset="-120"/>
                <a:ea typeface="標楷體" pitchFamily="65" charset="-120"/>
              </a:rPr>
              <a:t>超過</a:t>
            </a:r>
            <a:r>
              <a:rPr lang="en-US" altLang="zh-TW" sz="2800" b="1" dirty="0" smtClean="0">
                <a:solidFill>
                  <a:srgbClr val="FF0000"/>
                </a:solidFill>
                <a:latin typeface="標楷體" pitchFamily="65" charset="-120"/>
                <a:ea typeface="標楷體" pitchFamily="65" charset="-120"/>
              </a:rPr>
              <a:t>0.012</a:t>
            </a:r>
            <a:r>
              <a:rPr lang="zh-TW" altLang="en-US" sz="2400" b="1" dirty="0" smtClean="0">
                <a:solidFill>
                  <a:srgbClr val="FF0000"/>
                </a:solidFill>
                <a:latin typeface="標楷體" pitchFamily="65" charset="-120"/>
                <a:ea typeface="標楷體" pitchFamily="65" charset="-120"/>
              </a:rPr>
              <a:t>公頃</a:t>
            </a:r>
            <a:r>
              <a:rPr lang="zh-TW" altLang="en-US" sz="2800" b="1" dirty="0">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且鄰接無相同使用地類別</a:t>
            </a:r>
            <a:r>
              <a:rPr lang="zh-TW" altLang="en-US" sz="2400" b="1" dirty="0">
                <a:latin typeface="標楷體" pitchFamily="65" charset="-120"/>
                <a:ea typeface="標楷體" pitchFamily="65" charset="-120"/>
              </a:rPr>
              <a:t>。</a:t>
            </a:r>
            <a:br>
              <a:rPr lang="zh-TW" altLang="en-US" sz="2400" b="1" dirty="0">
                <a:latin typeface="標楷體" pitchFamily="65" charset="-120"/>
                <a:ea typeface="標楷體" pitchFamily="65" charset="-120"/>
              </a:rPr>
            </a:br>
            <a:r>
              <a:rPr lang="zh-TW" altLang="en-US" sz="2400" b="1" dirty="0">
                <a:latin typeface="標楷體" pitchFamily="65" charset="-120"/>
                <a:ea typeface="標楷體" pitchFamily="65" charset="-120"/>
              </a:rPr>
              <a:t>前項第一款至第三款、第五款土地面積因地形坵塊完整需要，得為</a:t>
            </a:r>
            <a:r>
              <a:rPr lang="zh-TW" altLang="en-US" sz="3200" b="1" dirty="0" smtClean="0">
                <a:solidFill>
                  <a:srgbClr val="FF0000"/>
                </a:solidFill>
                <a:latin typeface="標楷體" pitchFamily="65" charset="-120"/>
                <a:ea typeface="標楷體" pitchFamily="65" charset="-120"/>
              </a:rPr>
              <a:t>百分之十</a:t>
            </a:r>
            <a:r>
              <a:rPr lang="zh-TW" altLang="en-US" sz="3200" b="1" dirty="0">
                <a:solidFill>
                  <a:srgbClr val="FF0000"/>
                </a:solidFill>
                <a:latin typeface="標楷體" pitchFamily="65" charset="-120"/>
                <a:ea typeface="標楷體" pitchFamily="65" charset="-120"/>
              </a:rPr>
              <a:t>以內之</a:t>
            </a:r>
            <a:r>
              <a:rPr lang="zh-TW" altLang="en-US" sz="3200" b="1" dirty="0" smtClean="0">
                <a:solidFill>
                  <a:srgbClr val="FF0000"/>
                </a:solidFill>
                <a:latin typeface="標楷體" pitchFamily="65" charset="-120"/>
                <a:ea typeface="標楷體" pitchFamily="65" charset="-120"/>
              </a:rPr>
              <a:t>增加</a:t>
            </a:r>
            <a:r>
              <a:rPr lang="zh-TW" altLang="en-US" sz="2400" b="1" dirty="0" smtClean="0">
                <a:latin typeface="標楷體" pitchFamily="65" charset="-120"/>
                <a:ea typeface="標楷體" pitchFamily="65" charset="-120"/>
              </a:rPr>
              <a:t>。</a:t>
            </a:r>
            <a:endParaRPr lang="en-US" altLang="zh-TW" sz="24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66</a:t>
            </a:fld>
            <a:endParaRPr lang="zh-TW" altLang="en-US">
              <a:solidFill>
                <a:srgbClr val="04617B">
                  <a:shade val="90000"/>
                </a:srgbClr>
              </a:solidFill>
            </a:endParaRPr>
          </a:p>
        </p:txBody>
      </p:sp>
    </p:spTree>
    <p:extLst>
      <p:ext uri="{BB962C8B-B14F-4D97-AF65-F5344CB8AC3E}">
        <p14:creationId xmlns:p14="http://schemas.microsoft.com/office/powerpoint/2010/main" val="22086462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422"/>
            <a:ext cx="8928992" cy="1143000"/>
          </a:xfrm>
        </p:spPr>
        <p:txBody>
          <a:bodyPr>
            <a:normAutofit fontScale="90000"/>
          </a:bodyPr>
          <a:lstStyle/>
          <a:p>
            <a:r>
              <a:rPr lang="zh-TW" altLang="en-US" b="1" dirty="0" smtClean="0">
                <a:solidFill>
                  <a:schemeClr val="tx1"/>
                </a:solidFill>
                <a:latin typeface="標楷體" pitchFamily="65" charset="-120"/>
                <a:ea typeface="標楷體" pitchFamily="65" charset="-120"/>
              </a:rPr>
              <a:t>十一、</a:t>
            </a:r>
            <a:r>
              <a:rPr lang="zh-TW" altLang="en-US" b="1" dirty="0" smtClean="0">
                <a:solidFill>
                  <a:srgbClr val="FF0000"/>
                </a:solidFill>
                <a:latin typeface="標楷體" pitchFamily="65" charset="-120"/>
                <a:ea typeface="標楷體" pitchFamily="65" charset="-120"/>
              </a:rPr>
              <a:t>非都市</a:t>
            </a:r>
            <a:r>
              <a:rPr lang="zh-TW" altLang="en-US" b="1" dirty="0" smtClean="0">
                <a:solidFill>
                  <a:schemeClr val="tx1"/>
                </a:solidFill>
                <a:latin typeface="標楷體" pitchFamily="65" charset="-120"/>
                <a:ea typeface="標楷體" pitchFamily="65" charset="-120"/>
              </a:rPr>
              <a:t>農地變更建地</a:t>
            </a:r>
            <a:r>
              <a:rPr lang="en-US" altLang="zh-TW" b="1" dirty="0" smtClean="0">
                <a:solidFill>
                  <a:schemeClr val="tx1"/>
                </a:solidFill>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rPr>
              <a:t>甲丙</a:t>
            </a:r>
            <a:r>
              <a:rPr lang="zh-TW" altLang="en-US" b="1" dirty="0" smtClean="0">
                <a:solidFill>
                  <a:schemeClr val="tx1"/>
                </a:solidFill>
                <a:latin typeface="標楷體" pitchFamily="65" charset="-120"/>
                <a:ea typeface="標楷體" pitchFamily="65" charset="-120"/>
              </a:rPr>
              <a:t>建</a:t>
            </a:r>
            <a:r>
              <a:rPr lang="en-US" altLang="zh-TW" b="1" dirty="0" smtClean="0">
                <a:solidFill>
                  <a:schemeClr val="tx1"/>
                </a:solidFill>
                <a:latin typeface="標楷體" pitchFamily="65" charset="-120"/>
                <a:ea typeface="標楷體" pitchFamily="65" charset="-120"/>
              </a:rPr>
              <a:t>)</a:t>
            </a:r>
            <a:endParaRPr lang="zh-TW" altLang="en-US"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251520" y="1124744"/>
            <a:ext cx="8424936" cy="5447528"/>
          </a:xfrm>
        </p:spPr>
        <p:txBody>
          <a:bodyPr>
            <a:noAutofit/>
          </a:bodyPr>
          <a:lstStyle/>
          <a:p>
            <a:pPr marL="0" indent="0">
              <a:buNone/>
            </a:pPr>
            <a:r>
              <a:rPr lang="zh-TW" altLang="en-US" sz="2400" b="1" dirty="0" smtClean="0">
                <a:latin typeface="標楷體" pitchFamily="65" charset="-120"/>
                <a:ea typeface="標楷體" pitchFamily="65" charset="-120"/>
              </a:rPr>
              <a:t>第一</a:t>
            </a:r>
            <a:r>
              <a:rPr lang="zh-TW" altLang="en-US" sz="2400" b="1" dirty="0">
                <a:latin typeface="標楷體" pitchFamily="65" charset="-120"/>
                <a:ea typeface="標楷體" pitchFamily="65" charset="-120"/>
              </a:rPr>
              <a:t>項</a:t>
            </a:r>
            <a:r>
              <a:rPr lang="zh-TW" altLang="en-US" sz="3200" b="1" dirty="0">
                <a:solidFill>
                  <a:srgbClr val="FF0000"/>
                </a:solidFill>
                <a:latin typeface="標楷體" pitchFamily="65" charset="-120"/>
                <a:ea typeface="標楷體" pitchFamily="65" charset="-120"/>
              </a:rPr>
              <a:t>道路或水溝之平均寬度應為四公尺以上</a:t>
            </a:r>
            <a:r>
              <a:rPr lang="zh-TW" altLang="en-US" sz="2400" b="1" dirty="0">
                <a:latin typeface="標楷體" pitchFamily="65" charset="-120"/>
                <a:ea typeface="標楷體" pitchFamily="65" charset="-120"/>
              </a:rPr>
              <a:t>，</a:t>
            </a:r>
            <a:r>
              <a:rPr lang="zh-TW" altLang="en-US" sz="2800" b="1" dirty="0">
                <a:latin typeface="標楷體" pitchFamily="65" charset="-120"/>
                <a:ea typeface="標楷體" pitchFamily="65" charset="-120"/>
              </a:rPr>
              <a:t>道路、水溝</a:t>
            </a:r>
            <a:r>
              <a:rPr lang="zh-TW" altLang="en-US" sz="2800" b="1" dirty="0">
                <a:solidFill>
                  <a:srgbClr val="FF0000"/>
                </a:solidFill>
                <a:latin typeface="標楷體" pitchFamily="65" charset="-120"/>
                <a:ea typeface="標楷體" pitchFamily="65" charset="-120"/>
              </a:rPr>
              <a:t>相毗鄰者</a:t>
            </a:r>
            <a:r>
              <a:rPr lang="zh-TW" altLang="en-US" sz="2800" b="1" dirty="0">
                <a:latin typeface="標楷體" pitchFamily="65" charset="-120"/>
                <a:ea typeface="標楷體" pitchFamily="65" charset="-120"/>
              </a:rPr>
              <a:t>，</a:t>
            </a:r>
            <a:r>
              <a:rPr lang="zh-TW" altLang="en-US" sz="2800" b="1" dirty="0" smtClean="0">
                <a:latin typeface="標楷體" pitchFamily="65" charset="-120"/>
                <a:ea typeface="標楷體" pitchFamily="65" charset="-120"/>
              </a:rPr>
              <a:t>得</a:t>
            </a:r>
            <a:r>
              <a:rPr lang="zh-TW" altLang="en-US" sz="2800" b="1" dirty="0" smtClean="0">
                <a:solidFill>
                  <a:srgbClr val="FF0000"/>
                </a:solidFill>
                <a:latin typeface="標楷體" pitchFamily="65" charset="-120"/>
                <a:ea typeface="標楷體" pitchFamily="65" charset="-120"/>
              </a:rPr>
              <a:t>合併</a:t>
            </a:r>
            <a:r>
              <a:rPr lang="zh-TW" altLang="en-US" sz="2800" b="1" dirty="0">
                <a:solidFill>
                  <a:srgbClr val="FF0000"/>
                </a:solidFill>
                <a:latin typeface="標楷體" pitchFamily="65" charset="-120"/>
                <a:ea typeface="標楷體" pitchFamily="65" charset="-120"/>
              </a:rPr>
              <a:t>計算其寬度</a:t>
            </a:r>
            <a:r>
              <a:rPr lang="zh-TW" altLang="en-US" sz="2800" b="1" dirty="0">
                <a:latin typeface="標楷體" pitchFamily="65" charset="-120"/>
                <a:ea typeface="標楷體" pitchFamily="65" charset="-120"/>
              </a:rPr>
              <a:t>。</a:t>
            </a:r>
            <a:r>
              <a:rPr lang="zh-TW" altLang="en-US" sz="2400" b="1" dirty="0">
                <a:latin typeface="標楷體" pitchFamily="65" charset="-120"/>
                <a:ea typeface="標楷體" pitchFamily="65" charset="-120"/>
              </a:rPr>
              <a:t>但有下列情形</a:t>
            </a:r>
            <a:r>
              <a:rPr lang="zh-TW" altLang="en-US" sz="2400" b="1" dirty="0">
                <a:solidFill>
                  <a:srgbClr val="FF0000"/>
                </a:solidFill>
                <a:latin typeface="標楷體" pitchFamily="65" charset="-120"/>
                <a:ea typeface="標楷體" pitchFamily="65" charset="-120"/>
              </a:rPr>
              <a:t>之一</a:t>
            </a:r>
            <a:r>
              <a:rPr lang="zh-TW" altLang="en-US" sz="2400" b="1" dirty="0">
                <a:latin typeface="標楷體" pitchFamily="65" charset="-120"/>
                <a:ea typeface="標楷體" pitchFamily="65" charset="-120"/>
              </a:rPr>
              <a:t>，經直轄市或縣（市）</a:t>
            </a:r>
            <a:r>
              <a:rPr lang="zh-TW" altLang="en-US" sz="2400" b="1" dirty="0">
                <a:solidFill>
                  <a:srgbClr val="FF0000"/>
                </a:solidFill>
                <a:latin typeface="標楷體" pitchFamily="65" charset="-120"/>
                <a:ea typeface="標楷體" pitchFamily="65" charset="-120"/>
              </a:rPr>
              <a:t>政府認定</a:t>
            </a:r>
            <a:r>
              <a:rPr lang="zh-TW" altLang="en-US" sz="3200" b="1" dirty="0">
                <a:solidFill>
                  <a:srgbClr val="FF0000"/>
                </a:solidFill>
                <a:latin typeface="標楷體" pitchFamily="65" charset="-120"/>
                <a:ea typeface="標楷體" pitchFamily="65" charset="-120"/>
              </a:rPr>
              <a:t>已</a:t>
            </a:r>
            <a:r>
              <a:rPr lang="zh-TW" altLang="en-US" sz="3200" b="1" dirty="0" smtClean="0">
                <a:solidFill>
                  <a:srgbClr val="FF0000"/>
                </a:solidFill>
                <a:latin typeface="標楷體" pitchFamily="65" charset="-120"/>
                <a:ea typeface="標楷體" pitchFamily="65" charset="-120"/>
              </a:rPr>
              <a:t>達隔絕</a:t>
            </a:r>
            <a:r>
              <a:rPr lang="zh-TW" altLang="en-US" sz="3200" b="1" dirty="0">
                <a:solidFill>
                  <a:srgbClr val="FF0000"/>
                </a:solidFill>
                <a:latin typeface="標楷體" pitchFamily="65" charset="-120"/>
                <a:ea typeface="標楷體" pitchFamily="65" charset="-120"/>
              </a:rPr>
              <a:t>效果</a:t>
            </a:r>
            <a:r>
              <a:rPr lang="zh-TW" altLang="en-US" sz="2400" b="1" dirty="0">
                <a:solidFill>
                  <a:srgbClr val="FF0000"/>
                </a:solidFill>
                <a:latin typeface="標楷體" pitchFamily="65" charset="-120"/>
                <a:ea typeface="標楷體" pitchFamily="65" charset="-120"/>
              </a:rPr>
              <a:t>者</a:t>
            </a:r>
            <a:r>
              <a:rPr lang="zh-TW" altLang="en-US" sz="2400" b="1" dirty="0">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其寬度不受限制</a:t>
            </a:r>
            <a:r>
              <a:rPr lang="zh-TW" altLang="en-US" sz="2400" b="1" dirty="0">
                <a:solidFill>
                  <a:srgbClr val="FF0000"/>
                </a:solidFill>
                <a:latin typeface="標楷體" pitchFamily="65" charset="-120"/>
                <a:ea typeface="標楷體" pitchFamily="65" charset="-120"/>
              </a:rPr>
              <a:t>：</a:t>
            </a:r>
            <a:r>
              <a:rPr lang="zh-TW" altLang="en-US" sz="2400" b="1" dirty="0">
                <a:latin typeface="標楷體" pitchFamily="65" charset="-120"/>
                <a:ea typeface="標楷體" pitchFamily="65" charset="-120"/>
              </a:rPr>
              <a:t/>
            </a:r>
            <a:br>
              <a:rPr lang="zh-TW" altLang="en-US" sz="2400" b="1" dirty="0">
                <a:latin typeface="標楷體" pitchFamily="65" charset="-120"/>
                <a:ea typeface="標楷體" pitchFamily="65" charset="-120"/>
              </a:rPr>
            </a:br>
            <a:r>
              <a:rPr lang="zh-TW" altLang="en-US" sz="2400" b="1" dirty="0">
                <a:latin typeface="標楷體" pitchFamily="65" charset="-120"/>
                <a:ea typeface="標楷體" pitchFamily="65" charset="-120"/>
              </a:rPr>
              <a:t>一、道路、水溝之一與建築用地或建築使用之特定目的事業</a:t>
            </a:r>
            <a:r>
              <a:rPr lang="zh-TW" altLang="en-US" sz="2400" b="1" dirty="0" smtClean="0">
                <a:latin typeface="標楷體" pitchFamily="65" charset="-120"/>
                <a:ea typeface="標楷體" pitchFamily="65" charset="-120"/>
              </a:rPr>
              <a:t>用</a:t>
            </a:r>
            <a:endParaRPr lang="en-US" altLang="zh-TW" sz="2400" b="1" dirty="0" smtClean="0">
              <a:latin typeface="標楷體" pitchFamily="65" charset="-120"/>
              <a:ea typeface="標楷體" pitchFamily="65" charset="-120"/>
            </a:endParaRPr>
          </a:p>
          <a:p>
            <a:pPr marL="0" indent="0">
              <a:buNone/>
            </a:pPr>
            <a:r>
              <a:rPr lang="en-US" altLang="zh-TW" sz="2400" b="1" dirty="0">
                <a:latin typeface="標楷體" pitchFamily="65" charset="-120"/>
                <a:ea typeface="標楷體" pitchFamily="65" charset="-120"/>
              </a:rPr>
              <a:t> </a:t>
            </a:r>
            <a:r>
              <a:rPr lang="en-US" altLang="zh-TW"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地</a:t>
            </a:r>
            <a:r>
              <a:rPr lang="zh-TW" altLang="en-US" sz="2400" b="1" dirty="0">
                <a:latin typeface="標楷體" pitchFamily="65" charset="-120"/>
                <a:ea typeface="標楷體" pitchFamily="65" charset="-120"/>
              </a:rPr>
              <a:t>相毗鄰。</a:t>
            </a:r>
            <a:br>
              <a:rPr lang="zh-TW" altLang="en-US" sz="2400" b="1" dirty="0">
                <a:latin typeface="標楷體" pitchFamily="65" charset="-120"/>
                <a:ea typeface="標楷體" pitchFamily="65" charset="-120"/>
              </a:rPr>
            </a:br>
            <a:r>
              <a:rPr lang="zh-TW" altLang="en-US" sz="2400" b="1" dirty="0">
                <a:latin typeface="標楷體" pitchFamily="65" charset="-120"/>
                <a:ea typeface="標楷體" pitchFamily="65" charset="-120"/>
              </a:rPr>
              <a:t>二、道路、水溝相毗鄰後，再毗鄰建築用地或建築使用之</a:t>
            </a:r>
            <a:r>
              <a:rPr lang="zh-TW" altLang="en-US" sz="2400" b="1" dirty="0" smtClean="0">
                <a:latin typeface="標楷體" pitchFamily="65" charset="-120"/>
                <a:ea typeface="標楷體" pitchFamily="65" charset="-120"/>
              </a:rPr>
              <a:t>特定</a:t>
            </a:r>
            <a:endParaRPr lang="en-US" altLang="zh-TW" sz="2400" b="1" dirty="0" smtClean="0">
              <a:latin typeface="標楷體" pitchFamily="65" charset="-120"/>
              <a:ea typeface="標楷體" pitchFamily="65" charset="-120"/>
            </a:endParaRPr>
          </a:p>
          <a:p>
            <a:pPr marL="0" indent="0">
              <a:buNone/>
            </a:pPr>
            <a:r>
              <a:rPr lang="en-US" altLang="zh-TW" sz="2400" b="1" dirty="0">
                <a:latin typeface="標楷體" pitchFamily="65" charset="-120"/>
                <a:ea typeface="標楷體" pitchFamily="65" charset="-120"/>
              </a:rPr>
              <a:t> </a:t>
            </a:r>
            <a:r>
              <a:rPr lang="en-US" altLang="zh-TW"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目的</a:t>
            </a:r>
            <a:r>
              <a:rPr lang="zh-TW" altLang="en-US" sz="2400" b="1" dirty="0">
                <a:latin typeface="標楷體" pitchFamily="65" charset="-120"/>
                <a:ea typeface="標楷體" pitchFamily="65" charset="-120"/>
              </a:rPr>
              <a:t>事業</a:t>
            </a:r>
            <a:r>
              <a:rPr lang="zh-TW" altLang="en-US" sz="2400" b="1" dirty="0" smtClean="0">
                <a:latin typeface="標楷體" pitchFamily="65" charset="-120"/>
                <a:ea typeface="標楷體" pitchFamily="65" charset="-120"/>
              </a:rPr>
              <a:t>用地</a:t>
            </a:r>
            <a:r>
              <a:rPr lang="zh-TW" altLang="en-US" sz="2400" b="1" dirty="0">
                <a:latin typeface="標楷體" pitchFamily="65" charset="-120"/>
                <a:ea typeface="標楷體" pitchFamily="65" charset="-120"/>
              </a:rPr>
              <a:t>。</a:t>
            </a:r>
            <a:br>
              <a:rPr lang="zh-TW" altLang="en-US" sz="2400" b="1" dirty="0">
                <a:latin typeface="標楷體" pitchFamily="65" charset="-120"/>
                <a:ea typeface="標楷體" pitchFamily="65" charset="-120"/>
              </a:rPr>
            </a:br>
            <a:r>
              <a:rPr lang="zh-TW" altLang="en-US" sz="2400" b="1" dirty="0">
                <a:latin typeface="標楷體" pitchFamily="65" charset="-120"/>
                <a:ea typeface="標楷體" pitchFamily="65" charset="-120"/>
              </a:rPr>
              <a:t>三、</a:t>
            </a:r>
            <a:r>
              <a:rPr lang="zh-TW" altLang="en-US" sz="2400" b="1" dirty="0">
                <a:solidFill>
                  <a:srgbClr val="FF0000"/>
                </a:solidFill>
                <a:latin typeface="標楷體" pitchFamily="65" charset="-120"/>
                <a:ea typeface="標楷體" pitchFamily="65" charset="-120"/>
              </a:rPr>
              <a:t>道路、水溝之一或道路、水溝相毗鄰後，與再毗鄰土地</a:t>
            </a:r>
            <a:r>
              <a:rPr lang="zh-TW" altLang="en-US" sz="2400" b="1" dirty="0" smtClean="0">
                <a:solidFill>
                  <a:srgbClr val="FF0000"/>
                </a:solidFill>
                <a:latin typeface="標楷體" pitchFamily="65" charset="-120"/>
                <a:ea typeface="標楷體" pitchFamily="65" charset="-120"/>
              </a:rPr>
              <a:t>間</a:t>
            </a:r>
            <a:endParaRPr lang="en-US" altLang="zh-TW" sz="2400" b="1" dirty="0" smtClean="0">
              <a:solidFill>
                <a:srgbClr val="FF0000"/>
              </a:solidFill>
              <a:latin typeface="標楷體" pitchFamily="65" charset="-120"/>
              <a:ea typeface="標楷體" pitchFamily="65" charset="-120"/>
            </a:endParaRPr>
          </a:p>
          <a:p>
            <a:pPr marL="0" indent="0">
              <a:buNone/>
            </a:pPr>
            <a:r>
              <a:rPr lang="en-US" altLang="zh-TW" sz="2400" b="1" dirty="0">
                <a:solidFill>
                  <a:srgbClr val="FF0000"/>
                </a:solidFill>
                <a:latin typeface="標楷體" pitchFamily="65" charset="-120"/>
                <a:ea typeface="標楷體" pitchFamily="65" charset="-120"/>
              </a:rPr>
              <a:t> </a:t>
            </a:r>
            <a:r>
              <a:rPr lang="en-US" altLang="zh-TW" sz="2400" b="1" dirty="0" smtClean="0">
                <a:solidFill>
                  <a:srgbClr val="FF0000"/>
                </a:solidFill>
                <a:latin typeface="標楷體" pitchFamily="65" charset="-120"/>
                <a:ea typeface="標楷體" pitchFamily="65" charset="-120"/>
              </a:rPr>
              <a:t>   </a:t>
            </a:r>
            <a:r>
              <a:rPr lang="zh-TW" altLang="en-US" sz="2400" b="1" dirty="0" smtClean="0">
                <a:solidFill>
                  <a:srgbClr val="FF0000"/>
                </a:solidFill>
                <a:latin typeface="標楷體" pitchFamily="65" charset="-120"/>
                <a:ea typeface="標楷體" pitchFamily="65" charset="-120"/>
              </a:rPr>
              <a:t>因</a:t>
            </a:r>
            <a:r>
              <a:rPr lang="zh-TW" altLang="en-US" sz="2800" b="1" dirty="0">
                <a:solidFill>
                  <a:srgbClr val="FF0000"/>
                </a:solidFill>
                <a:latin typeface="標楷體" pitchFamily="65" charset="-120"/>
                <a:ea typeface="標楷體" pitchFamily="65" charset="-120"/>
              </a:rPr>
              <a:t>自然</a:t>
            </a:r>
            <a:r>
              <a:rPr lang="zh-TW" altLang="en-US" sz="2800" b="1" dirty="0" smtClean="0">
                <a:solidFill>
                  <a:srgbClr val="FF0000"/>
                </a:solidFill>
                <a:latin typeface="標楷體" pitchFamily="65" charset="-120"/>
                <a:ea typeface="標楷體" pitchFamily="65" charset="-120"/>
              </a:rPr>
              <a:t>地勢有</a:t>
            </a:r>
            <a:r>
              <a:rPr lang="zh-TW" altLang="en-US" sz="2800" b="1" dirty="0">
                <a:solidFill>
                  <a:srgbClr val="FF0000"/>
                </a:solidFill>
                <a:latin typeface="標楷體" pitchFamily="65" charset="-120"/>
                <a:ea typeface="標楷體" pitchFamily="65" charset="-120"/>
              </a:rPr>
              <a:t>明顯落差</a:t>
            </a:r>
            <a:r>
              <a:rPr lang="zh-TW" altLang="en-US" sz="2400" b="1" dirty="0">
                <a:solidFill>
                  <a:srgbClr val="FF0000"/>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無法合併整體利用，且於變更</a:t>
            </a:r>
            <a:r>
              <a:rPr lang="zh-TW" altLang="en-US" sz="2800" b="1" dirty="0" smtClean="0">
                <a:solidFill>
                  <a:srgbClr val="FF0000"/>
                </a:solidFill>
                <a:latin typeface="標楷體" pitchFamily="65" charset="-120"/>
                <a:ea typeface="標楷體" pitchFamily="65" charset="-120"/>
              </a:rPr>
              <a:t>後不致</a:t>
            </a:r>
            <a:r>
              <a:rPr lang="zh-TW" altLang="en-US" sz="2800" b="1" dirty="0">
                <a:solidFill>
                  <a:srgbClr val="FF0000"/>
                </a:solidFill>
                <a:latin typeface="標楷體" pitchFamily="65" charset="-120"/>
                <a:ea typeface="標楷體" pitchFamily="65" charset="-120"/>
              </a:rPr>
              <a:t>妨礙鄰近農業</a:t>
            </a:r>
            <a:r>
              <a:rPr lang="zh-TW" altLang="en-US" sz="2800" b="1" dirty="0" smtClean="0">
                <a:solidFill>
                  <a:srgbClr val="FF0000"/>
                </a:solidFill>
                <a:latin typeface="標楷體" pitchFamily="65" charset="-120"/>
                <a:ea typeface="標楷體" pitchFamily="65" charset="-120"/>
              </a:rPr>
              <a:t>生產環境</a:t>
            </a:r>
            <a:r>
              <a:rPr lang="zh-TW" altLang="en-US" sz="2800" b="1" dirty="0">
                <a:solidFill>
                  <a:srgbClr val="FF0000"/>
                </a:solidFill>
                <a:latin typeface="標楷體" pitchFamily="65" charset="-120"/>
                <a:ea typeface="標楷體" pitchFamily="65" charset="-120"/>
              </a:rPr>
              <a:t>。</a:t>
            </a:r>
            <a:endParaRPr lang="en-US" altLang="zh-TW" sz="2400" b="1" dirty="0" smtClean="0">
              <a:solidFill>
                <a:srgbClr val="FF0000"/>
              </a:solidFill>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67</a:t>
            </a:fld>
            <a:endParaRPr lang="zh-TW" altLang="en-US">
              <a:solidFill>
                <a:srgbClr val="04617B">
                  <a:shade val="90000"/>
                </a:srgbClr>
              </a:solidFill>
            </a:endParaRPr>
          </a:p>
        </p:txBody>
      </p:sp>
    </p:spTree>
    <p:extLst>
      <p:ext uri="{BB962C8B-B14F-4D97-AF65-F5344CB8AC3E}">
        <p14:creationId xmlns:p14="http://schemas.microsoft.com/office/powerpoint/2010/main" val="37306544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476672"/>
            <a:ext cx="8892480" cy="1143000"/>
          </a:xfrm>
        </p:spPr>
        <p:txBody>
          <a:bodyPr>
            <a:normAutofit fontScale="90000"/>
          </a:bodyPr>
          <a:lstStyle/>
          <a:p>
            <a:r>
              <a:rPr lang="zh-TW" altLang="en-US" b="1" dirty="0" smtClean="0">
                <a:solidFill>
                  <a:schemeClr val="tx1"/>
                </a:solidFill>
                <a:latin typeface="標楷體" pitchFamily="65" charset="-120"/>
                <a:ea typeface="標楷體" pitchFamily="65" charset="-120"/>
              </a:rPr>
              <a:t>十一、</a:t>
            </a:r>
            <a:r>
              <a:rPr lang="zh-TW" altLang="en-US" b="1" dirty="0" smtClean="0">
                <a:solidFill>
                  <a:srgbClr val="FF0000"/>
                </a:solidFill>
                <a:latin typeface="標楷體" pitchFamily="65" charset="-120"/>
                <a:ea typeface="標楷體" pitchFamily="65" charset="-120"/>
              </a:rPr>
              <a:t>非都市</a:t>
            </a:r>
            <a:r>
              <a:rPr lang="zh-TW" altLang="en-US" b="1" dirty="0" smtClean="0">
                <a:solidFill>
                  <a:schemeClr val="tx1"/>
                </a:solidFill>
                <a:latin typeface="標楷體" pitchFamily="65" charset="-120"/>
                <a:ea typeface="標楷體" pitchFamily="65" charset="-120"/>
              </a:rPr>
              <a:t>農地變更建地</a:t>
            </a:r>
            <a:r>
              <a:rPr lang="en-US" altLang="zh-TW" b="1" dirty="0" smtClean="0">
                <a:solidFill>
                  <a:schemeClr val="tx1"/>
                </a:solidFill>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rPr>
              <a:t>甲丙</a:t>
            </a:r>
            <a:r>
              <a:rPr lang="zh-TW" altLang="en-US" b="1" dirty="0" smtClean="0">
                <a:solidFill>
                  <a:schemeClr val="tx1"/>
                </a:solidFill>
                <a:latin typeface="標楷體" pitchFamily="65" charset="-120"/>
                <a:ea typeface="標楷體" pitchFamily="65" charset="-120"/>
              </a:rPr>
              <a:t>建</a:t>
            </a:r>
            <a:r>
              <a:rPr lang="en-US" altLang="zh-TW" b="1" dirty="0" smtClean="0">
                <a:solidFill>
                  <a:schemeClr val="tx1"/>
                </a:solidFill>
                <a:latin typeface="標楷體" pitchFamily="65" charset="-120"/>
                <a:ea typeface="標楷體" pitchFamily="65" charset="-120"/>
              </a:rPr>
              <a:t>)</a:t>
            </a:r>
            <a:endParaRPr lang="zh-TW" altLang="en-US"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251520" y="1772816"/>
            <a:ext cx="8424936" cy="4389120"/>
          </a:xfrm>
        </p:spPr>
        <p:txBody>
          <a:bodyPr>
            <a:noAutofit/>
          </a:bodyPr>
          <a:lstStyle/>
          <a:p>
            <a:pPr marL="0" indent="0">
              <a:buNone/>
            </a:pPr>
            <a:r>
              <a:rPr lang="zh-TW" altLang="en-US" sz="2400" b="1" dirty="0" smtClean="0">
                <a:latin typeface="標楷體" pitchFamily="65" charset="-120"/>
                <a:ea typeface="標楷體" pitchFamily="65" charset="-120"/>
              </a:rPr>
              <a:t>第一</a:t>
            </a:r>
            <a:r>
              <a:rPr lang="zh-TW" altLang="en-US" sz="2400" b="1" dirty="0">
                <a:latin typeface="標楷體" pitchFamily="65" charset="-120"/>
                <a:ea typeface="標楷體" pitchFamily="65" charset="-120"/>
              </a:rPr>
              <a:t>項及前項</a:t>
            </a:r>
            <a:r>
              <a:rPr lang="zh-TW" altLang="en-US" sz="2800" b="1" dirty="0">
                <a:solidFill>
                  <a:srgbClr val="FF0000"/>
                </a:solidFill>
                <a:latin typeface="標楷體" pitchFamily="65" charset="-120"/>
                <a:ea typeface="標楷體" pitchFamily="65" charset="-120"/>
              </a:rPr>
              <a:t>道路、水溝及各種建築用地或建築使用之特定目的事業</a:t>
            </a:r>
            <a:r>
              <a:rPr lang="zh-TW" altLang="en-US" sz="2800" b="1" dirty="0" smtClean="0">
                <a:solidFill>
                  <a:srgbClr val="FF0000"/>
                </a:solidFill>
                <a:latin typeface="標楷體" pitchFamily="65" charset="-120"/>
                <a:ea typeface="標楷體" pitchFamily="65" charset="-120"/>
              </a:rPr>
              <a:t>用地，</a:t>
            </a:r>
            <a:r>
              <a:rPr lang="zh-TW" altLang="en-US" sz="2800" b="1" dirty="0">
                <a:solidFill>
                  <a:srgbClr val="FF0000"/>
                </a:solidFill>
                <a:latin typeface="標楷體" pitchFamily="65" charset="-120"/>
                <a:ea typeface="標楷體" pitchFamily="65" charset="-120"/>
              </a:rPr>
              <a:t>指於中華民國七十八年四月三日</a:t>
            </a:r>
            <a:r>
              <a:rPr lang="zh-TW" altLang="en-US" sz="2400" b="1" dirty="0">
                <a:latin typeface="標楷體" pitchFamily="65" charset="-120"/>
                <a:ea typeface="標楷體" pitchFamily="65" charset="-120"/>
              </a:rPr>
              <a:t>臺灣省</a:t>
            </a:r>
            <a:r>
              <a:rPr lang="zh-TW" altLang="en-US" sz="3200" b="1" dirty="0">
                <a:latin typeface="標楷體" pitchFamily="65" charset="-120"/>
                <a:ea typeface="標楷體" pitchFamily="65" charset="-120"/>
              </a:rPr>
              <a:t>非都市零星地變更編定認定</a:t>
            </a:r>
            <a:r>
              <a:rPr lang="zh-TW" altLang="en-US" sz="3200" b="1" dirty="0" smtClean="0">
                <a:latin typeface="標楷體" pitchFamily="65" charset="-120"/>
                <a:ea typeface="標楷體" pitchFamily="65" charset="-120"/>
              </a:rPr>
              <a:t>基準頒行</a:t>
            </a:r>
            <a:r>
              <a:rPr lang="zh-TW" altLang="en-US" sz="3200" b="1" dirty="0">
                <a:latin typeface="標楷體" pitchFamily="65" charset="-120"/>
                <a:ea typeface="標楷體" pitchFamily="65" charset="-120"/>
              </a:rPr>
              <a:t>前</a:t>
            </a:r>
            <a:r>
              <a:rPr lang="zh-TW" altLang="en-US" sz="2400" b="1" dirty="0">
                <a:latin typeface="標楷體" pitchFamily="65" charset="-120"/>
                <a:ea typeface="標楷體" pitchFamily="65" charset="-120"/>
              </a:rPr>
              <a:t>，經編定或變更編定為</a:t>
            </a:r>
            <a:r>
              <a:rPr lang="zh-TW" altLang="en-US" sz="3200" b="1" dirty="0">
                <a:latin typeface="標楷體" pitchFamily="65" charset="-120"/>
                <a:ea typeface="標楷體" pitchFamily="65" charset="-120"/>
              </a:rPr>
              <a:t>交通用地、水利用地及各該種建築用地、</a:t>
            </a:r>
            <a:r>
              <a:rPr lang="zh-TW" altLang="en-US" sz="3200" b="1" dirty="0" smtClean="0">
                <a:latin typeface="標楷體" pitchFamily="65" charset="-120"/>
                <a:ea typeface="標楷體" pitchFamily="65" charset="-120"/>
              </a:rPr>
              <a:t>特定</a:t>
            </a:r>
            <a:r>
              <a:rPr lang="zh-TW" altLang="en-US" sz="3200" b="1" dirty="0">
                <a:latin typeface="標楷體" pitchFamily="65" charset="-120"/>
                <a:ea typeface="標楷體" pitchFamily="65" charset="-120"/>
              </a:rPr>
              <a:t>目的事業用地，</a:t>
            </a:r>
            <a:r>
              <a:rPr lang="zh-TW" altLang="en-US" sz="2800" b="1" dirty="0">
                <a:solidFill>
                  <a:srgbClr val="FF0000"/>
                </a:solidFill>
                <a:latin typeface="標楷體" pitchFamily="65" charset="-120"/>
                <a:ea typeface="標楷體" pitchFamily="65" charset="-120"/>
              </a:rPr>
              <a:t>或實際已作道路、水溝之</a:t>
            </a:r>
            <a:r>
              <a:rPr lang="zh-TW" altLang="en-US" sz="3600" b="1" dirty="0">
                <a:solidFill>
                  <a:srgbClr val="FF0000"/>
                </a:solidFill>
                <a:latin typeface="標楷體" pitchFamily="65" charset="-120"/>
                <a:ea typeface="標楷體" pitchFamily="65" charset="-120"/>
              </a:rPr>
              <a:t>未登記土地</a:t>
            </a:r>
            <a:r>
              <a:rPr lang="zh-TW" altLang="en-US" sz="2800" b="1" dirty="0">
                <a:solidFill>
                  <a:srgbClr val="FF0000"/>
                </a:solidFill>
                <a:latin typeface="標楷體" pitchFamily="65" charset="-120"/>
                <a:ea typeface="標楷體" pitchFamily="65" charset="-120"/>
              </a:rPr>
              <a:t>者</a:t>
            </a:r>
            <a:r>
              <a:rPr lang="zh-TW" altLang="en-US" sz="2400" b="1" dirty="0">
                <a:latin typeface="標楷體" pitchFamily="65" charset="-120"/>
                <a:ea typeface="標楷體" pitchFamily="65" charset="-120"/>
              </a:rPr>
              <a:t>。</a:t>
            </a:r>
            <a:r>
              <a:rPr lang="zh-TW" altLang="en-US" sz="3200" b="1" dirty="0">
                <a:latin typeface="標楷體" pitchFamily="65" charset="-120"/>
                <a:ea typeface="標楷體" pitchFamily="65" charset="-120"/>
              </a:rPr>
              <a:t>但</a:t>
            </a:r>
            <a:r>
              <a:rPr lang="zh-TW" altLang="en-US" sz="3200" b="1" dirty="0">
                <a:solidFill>
                  <a:srgbClr val="FF0000"/>
                </a:solidFill>
                <a:latin typeface="標楷體" pitchFamily="65" charset="-120"/>
                <a:ea typeface="標楷體" pitchFamily="65" charset="-120"/>
              </a:rPr>
              <a:t>政府規劃</a:t>
            </a:r>
            <a:r>
              <a:rPr lang="zh-TW" altLang="en-US" sz="3200" b="1" dirty="0" smtClean="0">
                <a:solidFill>
                  <a:srgbClr val="FF0000"/>
                </a:solidFill>
                <a:latin typeface="標楷體" pitchFamily="65" charset="-120"/>
                <a:ea typeface="標楷體" pitchFamily="65" charset="-120"/>
              </a:rPr>
              <a:t>興建</a:t>
            </a:r>
            <a:r>
              <a:rPr lang="zh-TW" altLang="en-US" sz="3200" b="1" dirty="0">
                <a:solidFill>
                  <a:srgbClr val="FF0000"/>
                </a:solidFill>
                <a:latin typeface="標楷體" pitchFamily="65" charset="-120"/>
                <a:ea typeface="標楷體" pitchFamily="65" charset="-120"/>
              </a:rPr>
              <a:t>之道路</a:t>
            </a:r>
            <a:r>
              <a:rPr lang="zh-TW" altLang="en-US" sz="3200" b="1" dirty="0">
                <a:latin typeface="標楷體" pitchFamily="65" charset="-120"/>
                <a:ea typeface="標楷體" pitchFamily="65" charset="-120"/>
              </a:rPr>
              <a:t>、水溝或建築使用之特定目的事業用地及具</a:t>
            </a:r>
            <a:r>
              <a:rPr lang="zh-TW" altLang="en-US" sz="3200" b="1" dirty="0">
                <a:solidFill>
                  <a:srgbClr val="FF0000"/>
                </a:solidFill>
                <a:latin typeface="標楷體" pitchFamily="65" charset="-120"/>
                <a:ea typeface="標楷體" pitchFamily="65" charset="-120"/>
              </a:rPr>
              <a:t>公用地役</a:t>
            </a:r>
            <a:r>
              <a:rPr lang="zh-TW" altLang="en-US" sz="3200" b="1" dirty="0">
                <a:latin typeface="標楷體" pitchFamily="65" charset="-120"/>
                <a:ea typeface="標楷體" pitchFamily="65" charset="-120"/>
              </a:rPr>
              <a:t>關係之</a:t>
            </a:r>
            <a:r>
              <a:rPr lang="zh-TW" altLang="en-US" sz="3200" b="1" dirty="0">
                <a:solidFill>
                  <a:srgbClr val="FF0000"/>
                </a:solidFill>
                <a:latin typeface="標楷體" pitchFamily="65" charset="-120"/>
                <a:ea typeface="標楷體" pitchFamily="65" charset="-120"/>
              </a:rPr>
              <a:t>既</a:t>
            </a:r>
            <a:r>
              <a:rPr lang="zh-TW" altLang="en-US" sz="3200" b="1" dirty="0" smtClean="0">
                <a:solidFill>
                  <a:srgbClr val="FF0000"/>
                </a:solidFill>
                <a:latin typeface="標楷體" pitchFamily="65" charset="-120"/>
                <a:ea typeface="標楷體" pitchFamily="65" charset="-120"/>
              </a:rPr>
              <a:t>成道路</a:t>
            </a:r>
            <a:r>
              <a:rPr lang="zh-TW" altLang="en-US" sz="3200" b="1" dirty="0">
                <a:latin typeface="標楷體" pitchFamily="65" charset="-120"/>
                <a:ea typeface="標楷體" pitchFamily="65" charset="-120"/>
              </a:rPr>
              <a:t>，</a:t>
            </a:r>
            <a:r>
              <a:rPr lang="zh-TW" altLang="en-US" sz="3200" b="1" dirty="0">
                <a:solidFill>
                  <a:srgbClr val="FF0000"/>
                </a:solidFill>
                <a:latin typeface="標楷體" pitchFamily="65" charset="-120"/>
                <a:ea typeface="標楷體" pitchFamily="65" charset="-120"/>
              </a:rPr>
              <a:t>不受前段時間之限制</a:t>
            </a:r>
            <a:r>
              <a:rPr lang="zh-TW" altLang="en-US" sz="3200" b="1" dirty="0">
                <a:latin typeface="標楷體" pitchFamily="65" charset="-120"/>
                <a:ea typeface="標楷體" pitchFamily="65" charset="-120"/>
              </a:rPr>
              <a:t>。</a:t>
            </a:r>
            <a:endParaRPr lang="en-US" altLang="zh-TW" sz="24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68</a:t>
            </a:fld>
            <a:endParaRPr lang="zh-TW" altLang="en-US">
              <a:solidFill>
                <a:srgbClr val="04617B">
                  <a:shade val="90000"/>
                </a:srgbClr>
              </a:solidFill>
            </a:endParaRPr>
          </a:p>
        </p:txBody>
      </p:sp>
    </p:spTree>
    <p:extLst>
      <p:ext uri="{BB962C8B-B14F-4D97-AF65-F5344CB8AC3E}">
        <p14:creationId xmlns:p14="http://schemas.microsoft.com/office/powerpoint/2010/main" val="27377355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476672"/>
            <a:ext cx="9036496" cy="1143000"/>
          </a:xfrm>
        </p:spPr>
        <p:txBody>
          <a:bodyPr>
            <a:normAutofit fontScale="90000"/>
          </a:bodyPr>
          <a:lstStyle/>
          <a:p>
            <a:r>
              <a:rPr lang="zh-TW" altLang="en-US" b="1" dirty="0" smtClean="0">
                <a:solidFill>
                  <a:schemeClr val="tx1"/>
                </a:solidFill>
                <a:latin typeface="標楷體" pitchFamily="65" charset="-120"/>
                <a:ea typeface="標楷體" pitchFamily="65" charset="-120"/>
              </a:rPr>
              <a:t>十一、</a:t>
            </a:r>
            <a:r>
              <a:rPr lang="zh-TW" altLang="en-US" b="1" dirty="0" smtClean="0">
                <a:solidFill>
                  <a:srgbClr val="FF0000"/>
                </a:solidFill>
                <a:latin typeface="標楷體" pitchFamily="65" charset="-120"/>
                <a:ea typeface="標楷體" pitchFamily="65" charset="-120"/>
              </a:rPr>
              <a:t>非都市</a:t>
            </a:r>
            <a:r>
              <a:rPr lang="zh-TW" altLang="en-US" b="1" dirty="0" smtClean="0">
                <a:solidFill>
                  <a:schemeClr val="tx1"/>
                </a:solidFill>
                <a:latin typeface="標楷體" pitchFamily="65" charset="-120"/>
                <a:ea typeface="標楷體" pitchFamily="65" charset="-120"/>
              </a:rPr>
              <a:t>農地變更建地</a:t>
            </a:r>
            <a:r>
              <a:rPr lang="en-US" altLang="zh-TW" b="1" dirty="0" smtClean="0">
                <a:solidFill>
                  <a:schemeClr val="tx1"/>
                </a:solidFill>
                <a:latin typeface="標楷體" pitchFamily="65" charset="-120"/>
                <a:ea typeface="標楷體" pitchFamily="65" charset="-120"/>
              </a:rPr>
              <a:t>(</a:t>
            </a:r>
            <a:r>
              <a:rPr lang="zh-TW" altLang="en-US" b="1" dirty="0" smtClean="0">
                <a:solidFill>
                  <a:srgbClr val="FF0000"/>
                </a:solidFill>
                <a:latin typeface="標楷體" pitchFamily="65" charset="-120"/>
                <a:ea typeface="標楷體" pitchFamily="65" charset="-120"/>
              </a:rPr>
              <a:t>甲丙</a:t>
            </a:r>
            <a:r>
              <a:rPr lang="zh-TW" altLang="en-US" b="1" dirty="0" smtClean="0">
                <a:solidFill>
                  <a:schemeClr val="tx1"/>
                </a:solidFill>
                <a:latin typeface="標楷體" pitchFamily="65" charset="-120"/>
                <a:ea typeface="標楷體" pitchFamily="65" charset="-120"/>
              </a:rPr>
              <a:t>建</a:t>
            </a:r>
            <a:r>
              <a:rPr lang="en-US" altLang="zh-TW" b="1" dirty="0" smtClean="0">
                <a:solidFill>
                  <a:schemeClr val="tx1"/>
                </a:solidFill>
                <a:latin typeface="標楷體" pitchFamily="65" charset="-120"/>
                <a:ea typeface="標楷體" pitchFamily="65" charset="-120"/>
              </a:rPr>
              <a:t>)</a:t>
            </a:r>
            <a:endParaRPr lang="zh-TW" altLang="en-US"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251520" y="1772816"/>
            <a:ext cx="8424936" cy="4799456"/>
          </a:xfrm>
        </p:spPr>
        <p:txBody>
          <a:bodyPr>
            <a:noAutofit/>
          </a:bodyPr>
          <a:lstStyle/>
          <a:p>
            <a:pPr marL="0" indent="0">
              <a:buNone/>
            </a:pPr>
            <a:r>
              <a:rPr lang="zh-TW" altLang="en-US" sz="2400" b="1" dirty="0" smtClean="0">
                <a:latin typeface="標楷體" pitchFamily="65" charset="-120"/>
                <a:ea typeface="標楷體" pitchFamily="65" charset="-120"/>
              </a:rPr>
              <a:t>符合</a:t>
            </a:r>
            <a:r>
              <a:rPr lang="zh-TW" altLang="en-US" sz="2400" b="1" dirty="0">
                <a:latin typeface="標楷體" pitchFamily="65" charset="-120"/>
                <a:ea typeface="標楷體" pitchFamily="65" charset="-120"/>
              </a:rPr>
              <a:t>第一項各款規定</a:t>
            </a:r>
            <a:r>
              <a:rPr lang="zh-TW" altLang="en-US" sz="2800" b="1" dirty="0">
                <a:solidFill>
                  <a:srgbClr val="FF0000"/>
                </a:solidFill>
                <a:latin typeface="標楷體" pitchFamily="65" charset="-120"/>
                <a:ea typeface="標楷體" pitchFamily="65" charset="-120"/>
              </a:rPr>
              <a:t>有數筆土地者</a:t>
            </a:r>
            <a:r>
              <a:rPr lang="zh-TW" altLang="en-US" sz="2400" b="1" dirty="0">
                <a:latin typeface="標楷體" pitchFamily="65" charset="-120"/>
                <a:ea typeface="標楷體" pitchFamily="65" charset="-120"/>
              </a:rPr>
              <a:t>，土地所有權人</a:t>
            </a:r>
            <a:r>
              <a:rPr lang="zh-TW" altLang="en-US" sz="2400" b="1" dirty="0">
                <a:solidFill>
                  <a:srgbClr val="FF0000"/>
                </a:solidFill>
                <a:latin typeface="標楷體" pitchFamily="65" charset="-120"/>
                <a:ea typeface="標楷體" pitchFamily="65" charset="-120"/>
              </a:rPr>
              <a:t>個別申請</a:t>
            </a:r>
            <a:r>
              <a:rPr lang="zh-TW" altLang="en-US" sz="2400" b="1" dirty="0">
                <a:latin typeface="標楷體" pitchFamily="65" charset="-120"/>
                <a:ea typeface="標楷體" pitchFamily="65" charset="-120"/>
              </a:rPr>
              <a:t>變更編定時</a:t>
            </a:r>
            <a:r>
              <a:rPr lang="zh-TW" altLang="en-US" sz="2400" b="1" dirty="0" smtClean="0">
                <a:latin typeface="標楷體" pitchFamily="65" charset="-120"/>
                <a:ea typeface="標楷體" pitchFamily="65" charset="-120"/>
              </a:rPr>
              <a:t>，應</a:t>
            </a:r>
            <a:r>
              <a:rPr lang="zh-TW" altLang="en-US" sz="2400" b="1" dirty="0">
                <a:latin typeface="標楷體" pitchFamily="65" charset="-120"/>
                <a:ea typeface="標楷體" pitchFamily="65" charset="-120"/>
              </a:rPr>
              <a:t>檢附周圍相關土地地籍圖簿資料，直轄市或縣（市）</a:t>
            </a:r>
            <a:r>
              <a:rPr lang="zh-TW" altLang="en-US" sz="3200" b="1" dirty="0">
                <a:solidFill>
                  <a:srgbClr val="FF0000"/>
                </a:solidFill>
                <a:latin typeface="標楷體" pitchFamily="65" charset="-120"/>
                <a:ea typeface="標楷體" pitchFamily="65" charset="-120"/>
              </a:rPr>
              <a:t>政府應就整體</a:t>
            </a:r>
            <a:r>
              <a:rPr lang="zh-TW" altLang="en-US" sz="3200" b="1" dirty="0" smtClean="0">
                <a:solidFill>
                  <a:srgbClr val="FF0000"/>
                </a:solidFill>
                <a:latin typeface="標楷體" pitchFamily="65" charset="-120"/>
                <a:ea typeface="標楷體" pitchFamily="65" charset="-120"/>
              </a:rPr>
              <a:t>加以認定</a:t>
            </a:r>
            <a:r>
              <a:rPr lang="zh-TW" altLang="en-US" sz="3200" b="1" dirty="0">
                <a:solidFill>
                  <a:srgbClr val="FF0000"/>
                </a:solidFill>
                <a:latin typeface="標楷體" pitchFamily="65" charset="-120"/>
                <a:ea typeface="標楷體" pitchFamily="65" charset="-120"/>
              </a:rPr>
              <a:t>後核准之</a:t>
            </a:r>
            <a:r>
              <a:rPr lang="zh-TW" altLang="en-US" sz="2400" b="1" dirty="0">
                <a:latin typeface="標楷體" pitchFamily="65" charset="-120"/>
                <a:ea typeface="標楷體" pitchFamily="65" charset="-120"/>
              </a:rPr>
              <a:t>。</a:t>
            </a:r>
            <a:br>
              <a:rPr lang="zh-TW" altLang="en-US" sz="2400" b="1" dirty="0">
                <a:latin typeface="標楷體" pitchFamily="65" charset="-120"/>
                <a:ea typeface="標楷體" pitchFamily="65" charset="-120"/>
              </a:rPr>
            </a:br>
            <a:r>
              <a:rPr lang="zh-TW" altLang="en-US" sz="2400" b="1" dirty="0">
                <a:latin typeface="標楷體" pitchFamily="65" charset="-120"/>
                <a:ea typeface="標楷體" pitchFamily="65" charset="-120"/>
              </a:rPr>
              <a:t>第一項建築使用之</a:t>
            </a:r>
            <a:r>
              <a:rPr lang="zh-TW" altLang="en-US" sz="2800" b="1" dirty="0">
                <a:solidFill>
                  <a:srgbClr val="FF0000"/>
                </a:solidFill>
                <a:latin typeface="標楷體" pitchFamily="65" charset="-120"/>
                <a:ea typeface="標楷體" pitchFamily="65" charset="-120"/>
              </a:rPr>
              <a:t>特定目的事業用地，限於作非農業使用之特定目的</a:t>
            </a:r>
            <a:r>
              <a:rPr lang="zh-TW" altLang="en-US" sz="2800" b="1" dirty="0" smtClean="0">
                <a:solidFill>
                  <a:srgbClr val="FF0000"/>
                </a:solidFill>
                <a:latin typeface="標楷體" pitchFamily="65" charset="-120"/>
                <a:ea typeface="標楷體" pitchFamily="65" charset="-120"/>
              </a:rPr>
              <a:t>事業用地</a:t>
            </a:r>
            <a:r>
              <a:rPr lang="zh-TW" altLang="en-US" sz="2800" b="1" dirty="0">
                <a:solidFill>
                  <a:srgbClr val="FF0000"/>
                </a:solidFill>
                <a:latin typeface="標楷體" pitchFamily="65" charset="-120"/>
                <a:ea typeface="標楷體" pitchFamily="65" charset="-120"/>
              </a:rPr>
              <a:t>，經直轄市或縣（市）政府認定可核發建照者</a:t>
            </a:r>
            <a:r>
              <a:rPr lang="zh-TW" altLang="en-US" sz="2400" b="1" dirty="0">
                <a:latin typeface="標楷體" pitchFamily="65" charset="-120"/>
                <a:ea typeface="標楷體" pitchFamily="65" charset="-120"/>
              </a:rPr>
              <a:t>。</a:t>
            </a:r>
            <a:br>
              <a:rPr lang="zh-TW" altLang="en-US" sz="2400" b="1" dirty="0">
                <a:latin typeface="標楷體" pitchFamily="65" charset="-120"/>
                <a:ea typeface="標楷體" pitchFamily="65" charset="-120"/>
              </a:rPr>
            </a:br>
            <a:r>
              <a:rPr lang="zh-TW" altLang="en-US" sz="2400" b="1" dirty="0">
                <a:latin typeface="標楷體" pitchFamily="65" charset="-120"/>
                <a:ea typeface="標楷體" pitchFamily="65" charset="-120"/>
              </a:rPr>
              <a:t>第一項土地於</a:t>
            </a:r>
            <a:r>
              <a:rPr lang="zh-TW" altLang="en-US" sz="4000" b="1" dirty="0">
                <a:solidFill>
                  <a:srgbClr val="FF0000"/>
                </a:solidFill>
                <a:latin typeface="標楷體" pitchFamily="65" charset="-120"/>
                <a:ea typeface="標楷體" pitchFamily="65" charset="-120"/>
              </a:rPr>
              <a:t>山坡地</a:t>
            </a:r>
            <a:r>
              <a:rPr lang="zh-TW" altLang="en-US" sz="3200" b="1" dirty="0">
                <a:solidFill>
                  <a:srgbClr val="FF0000"/>
                </a:solidFill>
                <a:latin typeface="標楷體" pitchFamily="65" charset="-120"/>
                <a:ea typeface="標楷體" pitchFamily="65" charset="-120"/>
              </a:rPr>
              <a:t>範圍外</a:t>
            </a:r>
            <a:r>
              <a:rPr lang="zh-TW" altLang="en-US" sz="2800" b="1" dirty="0">
                <a:solidFill>
                  <a:srgbClr val="FF0000"/>
                </a:solidFill>
                <a:latin typeface="標楷體" pitchFamily="65" charset="-120"/>
                <a:ea typeface="標楷體" pitchFamily="65" charset="-120"/>
              </a:rPr>
              <a:t>之農業區者，變更編定為甲種</a:t>
            </a:r>
            <a:r>
              <a:rPr lang="zh-TW" altLang="en-US" sz="2400" b="1" dirty="0">
                <a:latin typeface="標楷體" pitchFamily="65" charset="-120"/>
                <a:ea typeface="標楷體" pitchFamily="65" charset="-120"/>
              </a:rPr>
              <a:t>建築用地；於</a:t>
            </a:r>
            <a:r>
              <a:rPr lang="zh-TW" altLang="en-US" sz="3200" b="1" dirty="0" smtClean="0">
                <a:latin typeface="標楷體" pitchFamily="65" charset="-120"/>
                <a:ea typeface="標楷體" pitchFamily="65" charset="-120"/>
              </a:rPr>
              <a:t>山坡地</a:t>
            </a:r>
            <a:r>
              <a:rPr lang="zh-TW" altLang="en-US" sz="3200" b="1" dirty="0">
                <a:latin typeface="標楷體" pitchFamily="65" charset="-120"/>
                <a:ea typeface="標楷體" pitchFamily="65" charset="-120"/>
              </a:rPr>
              <a:t>保育區、風景區及</a:t>
            </a:r>
            <a:r>
              <a:rPr lang="zh-TW" altLang="en-US" sz="3200" b="1" dirty="0">
                <a:solidFill>
                  <a:srgbClr val="FF0000"/>
                </a:solidFill>
                <a:latin typeface="標楷體" pitchFamily="65" charset="-120"/>
                <a:ea typeface="標楷體" pitchFamily="65" charset="-120"/>
              </a:rPr>
              <a:t>山坡地範圍內</a:t>
            </a:r>
            <a:r>
              <a:rPr lang="zh-TW" altLang="en-US" sz="3200" b="1" dirty="0">
                <a:latin typeface="標楷體" pitchFamily="65" charset="-120"/>
                <a:ea typeface="標楷體" pitchFamily="65" charset="-120"/>
              </a:rPr>
              <a:t>之農業區者，</a:t>
            </a:r>
            <a:r>
              <a:rPr lang="zh-TW" altLang="en-US" sz="2800" b="1" dirty="0">
                <a:latin typeface="標楷體" pitchFamily="65" charset="-120"/>
                <a:ea typeface="標楷體" pitchFamily="65" charset="-120"/>
              </a:rPr>
              <a:t>變更編定</a:t>
            </a:r>
            <a:r>
              <a:rPr lang="zh-TW" altLang="en-US" sz="3200" b="1" dirty="0">
                <a:latin typeface="標楷體" pitchFamily="65" charset="-120"/>
                <a:ea typeface="標楷體" pitchFamily="65" charset="-120"/>
              </a:rPr>
              <a:t>為</a:t>
            </a:r>
            <a:r>
              <a:rPr lang="zh-TW" altLang="en-US" sz="2800" b="1" dirty="0">
                <a:solidFill>
                  <a:srgbClr val="FF0000"/>
                </a:solidFill>
                <a:latin typeface="標楷體" pitchFamily="65" charset="-120"/>
                <a:ea typeface="標楷體" pitchFamily="65" charset="-120"/>
              </a:rPr>
              <a:t>丙種建築</a:t>
            </a:r>
            <a:r>
              <a:rPr lang="zh-TW" altLang="en-US" sz="2800" b="1" dirty="0" smtClean="0">
                <a:solidFill>
                  <a:srgbClr val="FF0000"/>
                </a:solidFill>
                <a:latin typeface="標楷體" pitchFamily="65" charset="-120"/>
                <a:ea typeface="標楷體" pitchFamily="65" charset="-120"/>
              </a:rPr>
              <a:t>用地</a:t>
            </a:r>
            <a:r>
              <a:rPr lang="en-US" altLang="zh-TW" sz="2800" b="1" dirty="0">
                <a:solidFill>
                  <a:srgbClr val="FF0000"/>
                </a:solidFill>
                <a:latin typeface="標楷體" pitchFamily="65" charset="-120"/>
                <a:ea typeface="標楷體" pitchFamily="65" charset="-120"/>
              </a:rPr>
              <a:t> </a:t>
            </a:r>
            <a:endParaRPr lang="en-US" altLang="zh-TW" sz="2800" b="1" dirty="0" smtClean="0">
              <a:solidFill>
                <a:srgbClr val="FF0000"/>
              </a:solidFill>
              <a:latin typeface="標楷體" pitchFamily="65" charset="-120"/>
              <a:ea typeface="標楷體" pitchFamily="65" charset="-120"/>
            </a:endParaRPr>
          </a:p>
          <a:p>
            <a:pPr marL="0" indent="0">
              <a:buNone/>
            </a:pPr>
            <a:r>
              <a:rPr lang="zh-TW" altLang="en-US" sz="2800" b="1" dirty="0">
                <a:latin typeface="標楷體" pitchFamily="65" charset="-120"/>
                <a:ea typeface="標楷體" pitchFamily="65" charset="-120"/>
              </a:rPr>
              <a:t> </a:t>
            </a:r>
            <a:r>
              <a:rPr lang="zh-TW" altLang="en-US" sz="2800" b="1" dirty="0" smtClean="0">
                <a:latin typeface="標楷體" pitchFamily="65" charset="-120"/>
                <a:ea typeface="標楷體" pitchFamily="65" charset="-120"/>
              </a:rPr>
              <a:t>                    </a:t>
            </a:r>
            <a:r>
              <a:rPr lang="zh-TW" altLang="en-US" sz="2800" b="1" dirty="0" smtClean="0">
                <a:latin typeface="標楷體" pitchFamily="65" charset="-120"/>
                <a:ea typeface="標楷體" pitchFamily="65" charset="-120"/>
                <a:hlinkClick r:id="rId3" action="ppaction://hlinkfile"/>
              </a:rPr>
              <a:t>例</a:t>
            </a:r>
            <a:r>
              <a:rPr lang="en-US" altLang="zh-TW" sz="2800" b="1" dirty="0" smtClean="0">
                <a:latin typeface="標楷體" pitchFamily="65" charset="-120"/>
                <a:ea typeface="標楷體" pitchFamily="65" charset="-120"/>
                <a:hlinkClick r:id="rId3" action="ppaction://hlinkfile"/>
              </a:rPr>
              <a:t>7</a:t>
            </a:r>
            <a:endParaRPr lang="en-US" altLang="zh-TW" sz="20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69</a:t>
            </a:fld>
            <a:endParaRPr lang="zh-TW" altLang="en-US">
              <a:solidFill>
                <a:srgbClr val="04617B">
                  <a:shade val="90000"/>
                </a:srgbClr>
              </a:solidFill>
            </a:endParaRPr>
          </a:p>
        </p:txBody>
      </p:sp>
    </p:spTree>
    <p:extLst>
      <p:ext uri="{BB962C8B-B14F-4D97-AF65-F5344CB8AC3E}">
        <p14:creationId xmlns:p14="http://schemas.microsoft.com/office/powerpoint/2010/main" val="2131528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04664"/>
            <a:ext cx="8229600" cy="1935088"/>
          </a:xfrm>
        </p:spPr>
        <p:txBody>
          <a:bodyPr>
            <a:normAutofit fontScale="90000"/>
          </a:bodyPr>
          <a:lstStyle/>
          <a:p>
            <a:r>
              <a:rPr lang="en-US" altLang="zh-TW" sz="5400" dirty="0" smtClean="0">
                <a:latin typeface="標楷體" pitchFamily="65" charset="-120"/>
                <a:ea typeface="標楷體" pitchFamily="65" charset="-120"/>
              </a:rPr>
              <a:t/>
            </a:r>
            <a:br>
              <a:rPr lang="en-US" altLang="zh-TW" sz="5400" dirty="0" smtClean="0">
                <a:latin typeface="標楷體" pitchFamily="65" charset="-120"/>
                <a:ea typeface="標楷體" pitchFamily="65" charset="-120"/>
              </a:rPr>
            </a:br>
            <a:r>
              <a:rPr lang="zh-TW" altLang="en-US" sz="6700" dirty="0" smtClean="0">
                <a:latin typeface="標楷體" pitchFamily="65" charset="-120"/>
                <a:ea typeface="標楷體" pitchFamily="65" charset="-120"/>
              </a:rPr>
              <a:t>一、土地使用之限制</a:t>
            </a:r>
            <a:r>
              <a:rPr lang="en-US" altLang="zh-TW" sz="6700" dirty="0" smtClean="0">
                <a:latin typeface="標楷體" pitchFamily="65" charset="-120"/>
                <a:ea typeface="標楷體" pitchFamily="65" charset="-120"/>
              </a:rPr>
              <a:t/>
            </a:r>
            <a:br>
              <a:rPr lang="en-US" altLang="zh-TW" sz="6700" dirty="0" smtClean="0">
                <a:latin typeface="標楷體" pitchFamily="65" charset="-120"/>
                <a:ea typeface="標楷體" pitchFamily="65" charset="-120"/>
              </a:rPr>
            </a:br>
            <a:r>
              <a:rPr lang="zh-TW" altLang="en-US" sz="5400" dirty="0" smtClean="0">
                <a:solidFill>
                  <a:schemeClr val="tx1"/>
                </a:solidFill>
                <a:latin typeface="標楷體" pitchFamily="65" charset="-120"/>
                <a:ea typeface="標楷體" pitchFamily="65" charset="-120"/>
              </a:rPr>
              <a:t>現行土地仲介市場之分類</a:t>
            </a:r>
            <a:endParaRPr lang="zh-TW" altLang="en-US" sz="5400"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539552" y="2497356"/>
            <a:ext cx="8229600" cy="4389120"/>
          </a:xfrm>
        </p:spPr>
        <p:txBody>
          <a:bodyPr>
            <a:normAutofit/>
          </a:bodyPr>
          <a:lstStyle/>
          <a:p>
            <a:pPr marL="0" indent="0">
              <a:buNone/>
            </a:pPr>
            <a:r>
              <a:rPr lang="en-US" altLang="zh-TW" sz="6000" b="1" dirty="0" smtClean="0">
                <a:solidFill>
                  <a:srgbClr val="FF0000"/>
                </a:solidFill>
                <a:latin typeface="標楷體" pitchFamily="65" charset="-120"/>
                <a:ea typeface="標楷體" pitchFamily="65" charset="-120"/>
              </a:rPr>
              <a:t>(</a:t>
            </a:r>
            <a:r>
              <a:rPr lang="zh-TW" altLang="en-US" sz="6000" b="1" dirty="0" smtClean="0">
                <a:solidFill>
                  <a:srgbClr val="FF0000"/>
                </a:solidFill>
                <a:latin typeface="標楷體" pitchFamily="65" charset="-120"/>
                <a:ea typeface="標楷體" pitchFamily="65" charset="-120"/>
              </a:rPr>
              <a:t>一</a:t>
            </a:r>
            <a:r>
              <a:rPr lang="en-US" altLang="zh-TW" sz="6000" b="1" dirty="0" smtClean="0">
                <a:solidFill>
                  <a:srgbClr val="FF0000"/>
                </a:solidFill>
                <a:latin typeface="標楷體" pitchFamily="65" charset="-120"/>
                <a:ea typeface="標楷體" pitchFamily="65" charset="-120"/>
              </a:rPr>
              <a:t>)</a:t>
            </a:r>
            <a:r>
              <a:rPr lang="zh-TW" altLang="en-US" sz="6000" b="1" dirty="0" smtClean="0">
                <a:solidFill>
                  <a:srgbClr val="FF0000"/>
                </a:solidFill>
                <a:latin typeface="標楷體" pitchFamily="65" charset="-120"/>
                <a:ea typeface="標楷體" pitchFamily="65" charset="-120"/>
              </a:rPr>
              <a:t>都市土地</a:t>
            </a:r>
            <a:endParaRPr lang="en-US" altLang="zh-TW" sz="6000" b="1" dirty="0" smtClean="0">
              <a:solidFill>
                <a:srgbClr val="FF0000"/>
              </a:solidFill>
              <a:latin typeface="標楷體" pitchFamily="65" charset="-120"/>
              <a:ea typeface="標楷體" pitchFamily="65" charset="-120"/>
            </a:endParaRPr>
          </a:p>
          <a:p>
            <a:pPr marL="0" indent="0">
              <a:buNone/>
            </a:pPr>
            <a:r>
              <a:rPr lang="en-US" altLang="zh-TW" sz="6000" b="1" dirty="0" smtClean="0">
                <a:solidFill>
                  <a:srgbClr val="FF0000"/>
                </a:solidFill>
                <a:latin typeface="標楷體" pitchFamily="65" charset="-120"/>
                <a:ea typeface="標楷體" pitchFamily="65" charset="-120"/>
              </a:rPr>
              <a:t>(</a:t>
            </a:r>
            <a:r>
              <a:rPr lang="zh-TW" altLang="en-US" sz="6000" b="1" dirty="0" smtClean="0">
                <a:solidFill>
                  <a:srgbClr val="FF0000"/>
                </a:solidFill>
                <a:latin typeface="標楷體" pitchFamily="65" charset="-120"/>
                <a:ea typeface="標楷體" pitchFamily="65" charset="-120"/>
              </a:rPr>
              <a:t>二</a:t>
            </a:r>
            <a:r>
              <a:rPr lang="en-US" altLang="zh-TW" sz="6000" b="1" dirty="0" smtClean="0">
                <a:solidFill>
                  <a:srgbClr val="FF0000"/>
                </a:solidFill>
                <a:latin typeface="標楷體" pitchFamily="65" charset="-120"/>
                <a:ea typeface="標楷體" pitchFamily="65" charset="-120"/>
              </a:rPr>
              <a:t>)</a:t>
            </a:r>
            <a:r>
              <a:rPr lang="zh-TW" altLang="en-US" sz="6000" b="1" dirty="0" smtClean="0">
                <a:solidFill>
                  <a:srgbClr val="FF0000"/>
                </a:solidFill>
                <a:latin typeface="標楷體" pitchFamily="65" charset="-120"/>
                <a:ea typeface="標楷體" pitchFamily="65" charset="-120"/>
              </a:rPr>
              <a:t>非都市土地</a:t>
            </a:r>
            <a:endParaRPr lang="en-US" altLang="zh-TW" sz="6000" b="1" dirty="0" smtClean="0">
              <a:solidFill>
                <a:srgbClr val="FF0000"/>
              </a:solidFill>
              <a:latin typeface="標楷體" pitchFamily="65" charset="-120"/>
              <a:ea typeface="標楷體" pitchFamily="65" charset="-120"/>
            </a:endParaRPr>
          </a:p>
          <a:p>
            <a:pPr marL="0" indent="0">
              <a:buNone/>
            </a:pPr>
            <a:r>
              <a:rPr lang="en-US" altLang="zh-TW" sz="6000" b="1" dirty="0" smtClean="0">
                <a:latin typeface="標楷體" pitchFamily="65" charset="-120"/>
                <a:ea typeface="標楷體" pitchFamily="65" charset="-120"/>
              </a:rPr>
              <a:t>(</a:t>
            </a:r>
            <a:r>
              <a:rPr lang="zh-TW" altLang="en-US" sz="6000" b="1" dirty="0" smtClean="0">
                <a:latin typeface="標楷體" pitchFamily="65" charset="-120"/>
                <a:ea typeface="標楷體" pitchFamily="65" charset="-120"/>
              </a:rPr>
              <a:t>三</a:t>
            </a:r>
            <a:r>
              <a:rPr lang="en-US" altLang="zh-TW" sz="6000" b="1" dirty="0" smtClean="0">
                <a:latin typeface="標楷體" pitchFamily="65" charset="-120"/>
                <a:ea typeface="標楷體" pitchFamily="65" charset="-120"/>
              </a:rPr>
              <a:t>)</a:t>
            </a:r>
            <a:r>
              <a:rPr lang="zh-TW" altLang="en-US" sz="6000" b="1" dirty="0" smtClean="0">
                <a:latin typeface="標楷體" pitchFamily="65" charset="-120"/>
                <a:ea typeface="標楷體" pitchFamily="65" charset="-120"/>
              </a:rPr>
              <a:t>國家公園</a:t>
            </a:r>
            <a:endParaRPr lang="zh-TW" altLang="en-US" sz="6000" b="1"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pPr/>
              <a:t>7</a:t>
            </a:fld>
            <a:endParaRPr lang="zh-TW" altLang="en-US"/>
          </a:p>
        </p:txBody>
      </p:sp>
    </p:spTree>
    <p:extLst>
      <p:ext uri="{BB962C8B-B14F-4D97-AF65-F5344CB8AC3E}">
        <p14:creationId xmlns:p14="http://schemas.microsoft.com/office/powerpoint/2010/main" val="12756726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76672"/>
            <a:ext cx="8496944" cy="1143000"/>
          </a:xfrm>
        </p:spPr>
        <p:txBody>
          <a:bodyPr>
            <a:normAutofit fontScale="90000"/>
          </a:bodyPr>
          <a:lstStyle/>
          <a:p>
            <a:r>
              <a:rPr lang="zh-TW" altLang="en-US" b="1" dirty="0" smtClean="0">
                <a:solidFill>
                  <a:schemeClr val="tx1"/>
                </a:solidFill>
                <a:latin typeface="標楷體" pitchFamily="65" charset="-120"/>
                <a:ea typeface="標楷體" pitchFamily="65" charset="-120"/>
              </a:rPr>
              <a:t>十一、</a:t>
            </a:r>
            <a:r>
              <a:rPr lang="zh-TW" altLang="en-US" b="1" dirty="0" smtClean="0">
                <a:solidFill>
                  <a:srgbClr val="FF0000"/>
                </a:solidFill>
                <a:latin typeface="標楷體" pitchFamily="65" charset="-120"/>
                <a:ea typeface="標楷體" pitchFamily="65" charset="-120"/>
              </a:rPr>
              <a:t>非都市</a:t>
            </a:r>
            <a:r>
              <a:rPr lang="zh-TW" altLang="en-US" b="1" dirty="0" smtClean="0">
                <a:solidFill>
                  <a:schemeClr val="tx1"/>
                </a:solidFill>
                <a:latin typeface="標楷體" pitchFamily="65" charset="-120"/>
                <a:ea typeface="標楷體" pitchFamily="65" charset="-120"/>
              </a:rPr>
              <a:t>農地變更建地</a:t>
            </a:r>
            <a:r>
              <a:rPr lang="en-US" altLang="zh-TW" b="1" dirty="0" smtClean="0">
                <a:solidFill>
                  <a:schemeClr val="tx1"/>
                </a:solidFill>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rPr>
              <a:t>乙</a:t>
            </a:r>
            <a:r>
              <a:rPr lang="zh-TW" altLang="en-US" b="1" dirty="0" smtClean="0">
                <a:solidFill>
                  <a:srgbClr val="FF0000"/>
                </a:solidFill>
                <a:latin typeface="標楷體" pitchFamily="65" charset="-120"/>
                <a:ea typeface="標楷體" pitchFamily="65" charset="-120"/>
              </a:rPr>
              <a:t>建</a:t>
            </a:r>
            <a:r>
              <a:rPr lang="en-US" altLang="zh-TW" b="1" dirty="0" smtClean="0">
                <a:solidFill>
                  <a:schemeClr val="tx1"/>
                </a:solidFill>
                <a:latin typeface="標楷體" pitchFamily="65" charset="-120"/>
                <a:ea typeface="標楷體" pitchFamily="65" charset="-120"/>
              </a:rPr>
              <a:t>)</a:t>
            </a:r>
            <a:endParaRPr lang="zh-TW" altLang="en-US"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251520" y="1772816"/>
            <a:ext cx="8424936" cy="4389120"/>
          </a:xfrm>
        </p:spPr>
        <p:txBody>
          <a:bodyPr>
            <a:noAutofit/>
          </a:bodyPr>
          <a:lstStyle/>
          <a:p>
            <a:pPr marL="0" indent="0">
              <a:buNone/>
            </a:pPr>
            <a:r>
              <a:rPr lang="zh-TW" altLang="en-US" sz="3200" b="1" dirty="0" smtClean="0">
                <a:latin typeface="標楷體" pitchFamily="65" charset="-120"/>
                <a:ea typeface="標楷體" pitchFamily="65" charset="-120"/>
              </a:rPr>
              <a:t>參考</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非都市土地使用管制規則第</a:t>
            </a:r>
            <a:r>
              <a:rPr lang="en-US" altLang="zh-TW" sz="3200" b="1" dirty="0" smtClean="0">
                <a:latin typeface="標楷體" pitchFamily="65" charset="-120"/>
                <a:ea typeface="標楷體" pitchFamily="65" charset="-120"/>
              </a:rPr>
              <a:t>35-1</a:t>
            </a:r>
            <a:r>
              <a:rPr lang="zh-TW" altLang="en-US" sz="3200" b="1" dirty="0" smtClean="0">
                <a:latin typeface="標楷體" pitchFamily="65" charset="-120"/>
                <a:ea typeface="標楷體" pitchFamily="65" charset="-120"/>
              </a:rPr>
              <a:t>條</a:t>
            </a:r>
            <a:endParaRPr lang="en-US" altLang="zh-TW" sz="3200" b="1" dirty="0" smtClean="0">
              <a:latin typeface="標楷體" pitchFamily="65" charset="-120"/>
              <a:ea typeface="標楷體" pitchFamily="65" charset="-120"/>
            </a:endParaRPr>
          </a:p>
          <a:p>
            <a:pPr marL="0" indent="0">
              <a:buNone/>
            </a:pPr>
            <a:r>
              <a:rPr lang="zh-TW" altLang="en-US" sz="3200" b="1" dirty="0" smtClean="0">
                <a:latin typeface="標楷體" pitchFamily="65" charset="-120"/>
                <a:ea typeface="標楷體" pitchFamily="65" charset="-120"/>
              </a:rPr>
              <a:t>條文摘要</a:t>
            </a:r>
            <a:r>
              <a:rPr lang="en-US" altLang="zh-TW" sz="3200" b="1" dirty="0" smtClean="0">
                <a:latin typeface="標楷體" pitchFamily="65" charset="-120"/>
                <a:ea typeface="標楷體" pitchFamily="65" charset="-120"/>
              </a:rPr>
              <a:t>:</a:t>
            </a:r>
          </a:p>
          <a:p>
            <a:pPr marL="0" indent="0">
              <a:buNone/>
            </a:pPr>
            <a:r>
              <a:rPr lang="zh-TW" altLang="en-US" sz="3600" b="1" dirty="0">
                <a:solidFill>
                  <a:srgbClr val="FF0000"/>
                </a:solidFill>
                <a:latin typeface="標楷體" pitchFamily="65" charset="-120"/>
                <a:ea typeface="標楷體" pitchFamily="65" charset="-120"/>
              </a:rPr>
              <a:t>非都市土地鄉村區</a:t>
            </a:r>
            <a:r>
              <a:rPr lang="zh-TW" altLang="en-US" sz="3200" b="1" dirty="0">
                <a:latin typeface="標楷體" pitchFamily="65" charset="-120"/>
                <a:ea typeface="標楷體" pitchFamily="65" charset="-120"/>
              </a:rPr>
              <a:t>邊緣</a:t>
            </a:r>
            <a:r>
              <a:rPr lang="zh-TW" altLang="en-US" sz="3200" b="1" dirty="0">
                <a:solidFill>
                  <a:srgbClr val="FF0000"/>
                </a:solidFill>
                <a:latin typeface="標楷體" pitchFamily="65" charset="-120"/>
                <a:ea typeface="標楷體" pitchFamily="65" charset="-120"/>
              </a:rPr>
              <a:t>畸零不整</a:t>
            </a:r>
            <a:r>
              <a:rPr lang="zh-TW" altLang="en-US" sz="3200" b="1" dirty="0">
                <a:latin typeface="標楷體" pitchFamily="65" charset="-120"/>
                <a:ea typeface="標楷體" pitchFamily="65" charset="-120"/>
              </a:rPr>
              <a:t>且</a:t>
            </a:r>
            <a:r>
              <a:rPr lang="zh-TW" altLang="en-US" sz="3200" b="1" dirty="0">
                <a:solidFill>
                  <a:srgbClr val="FF0000"/>
                </a:solidFill>
                <a:latin typeface="標楷體" pitchFamily="65" charset="-120"/>
                <a:ea typeface="標楷體" pitchFamily="65" charset="-120"/>
              </a:rPr>
              <a:t>未依法禁、限建</a:t>
            </a:r>
            <a:r>
              <a:rPr lang="zh-TW" altLang="en-US" sz="3200" b="1" dirty="0">
                <a:latin typeface="標楷體" pitchFamily="65" charset="-120"/>
                <a:ea typeface="標楷體" pitchFamily="65" charset="-120"/>
              </a:rPr>
              <a:t>，並經直轄市或縣</a:t>
            </a:r>
            <a:r>
              <a:rPr lang="zh-TW" altLang="en-US" sz="3200" b="1" dirty="0" smtClean="0">
                <a:latin typeface="標楷體" pitchFamily="65" charset="-120"/>
                <a:ea typeface="標楷體" pitchFamily="65" charset="-120"/>
              </a:rPr>
              <a:t>（</a:t>
            </a:r>
            <a:r>
              <a:rPr lang="zh-TW" altLang="en-US" sz="3200" b="1" dirty="0">
                <a:latin typeface="標楷體" pitchFamily="65" charset="-120"/>
                <a:ea typeface="標楷體" pitchFamily="65" charset="-120"/>
              </a:rPr>
              <a:t>市</a:t>
            </a:r>
            <a:r>
              <a:rPr lang="zh-TW" altLang="en-US" sz="3200" b="1" dirty="0" smtClean="0">
                <a:latin typeface="標楷體" pitchFamily="65" charset="-120"/>
                <a:ea typeface="標楷體" pitchFamily="65" charset="-120"/>
              </a:rPr>
              <a:t>）</a:t>
            </a:r>
            <a:r>
              <a:rPr lang="zh-TW" altLang="en-US" sz="3200" b="1" dirty="0">
                <a:latin typeface="標楷體" pitchFamily="65" charset="-120"/>
                <a:ea typeface="標楷體" pitchFamily="65" charset="-120"/>
              </a:rPr>
              <a:t>政府</a:t>
            </a:r>
            <a:r>
              <a:rPr lang="zh-TW" altLang="en-US" sz="3200" b="1" dirty="0">
                <a:solidFill>
                  <a:srgbClr val="FF0000"/>
                </a:solidFill>
                <a:latin typeface="標楷體" pitchFamily="65" charset="-120"/>
                <a:ea typeface="標楷體" pitchFamily="65" charset="-120"/>
              </a:rPr>
              <a:t>認定非作為隔離必要之土地</a:t>
            </a:r>
            <a:r>
              <a:rPr lang="zh-TW" altLang="en-US" sz="3200" b="1" dirty="0">
                <a:latin typeface="標楷體" pitchFamily="65" charset="-120"/>
                <a:ea typeface="標楷體" pitchFamily="65" charset="-120"/>
              </a:rPr>
              <a:t>，合於下列各款規定之一者，得</a:t>
            </a:r>
            <a:r>
              <a:rPr lang="zh-TW" altLang="en-US" sz="4000" b="1" dirty="0">
                <a:solidFill>
                  <a:srgbClr val="FF0000"/>
                </a:solidFill>
                <a:latin typeface="標楷體" pitchFamily="65" charset="-120"/>
                <a:ea typeface="標楷體" pitchFamily="65" charset="-120"/>
              </a:rPr>
              <a:t>在原</a:t>
            </a:r>
            <a:r>
              <a:rPr lang="zh-TW" altLang="en-US" sz="4000" b="1" dirty="0" smtClean="0">
                <a:solidFill>
                  <a:srgbClr val="FF0000"/>
                </a:solidFill>
                <a:latin typeface="標楷體" pitchFamily="65" charset="-120"/>
                <a:ea typeface="標楷體" pitchFamily="65" charset="-120"/>
              </a:rPr>
              <a:t>使用</a:t>
            </a:r>
            <a:r>
              <a:rPr lang="zh-TW" altLang="en-US" sz="4000" b="1" dirty="0">
                <a:solidFill>
                  <a:srgbClr val="FF0000"/>
                </a:solidFill>
                <a:latin typeface="標楷體" pitchFamily="65" charset="-120"/>
                <a:ea typeface="標楷體" pitchFamily="65" charset="-120"/>
              </a:rPr>
              <a:t>分區</a:t>
            </a:r>
            <a:r>
              <a:rPr lang="zh-TW" altLang="en-US" sz="3200" b="1" dirty="0">
                <a:latin typeface="標楷體" pitchFamily="65" charset="-120"/>
                <a:ea typeface="標楷體" pitchFamily="65" charset="-120"/>
              </a:rPr>
              <a:t>內申請</a:t>
            </a:r>
            <a:r>
              <a:rPr lang="zh-TW" altLang="en-US" sz="3200" b="1" dirty="0">
                <a:solidFill>
                  <a:srgbClr val="FF0000"/>
                </a:solidFill>
                <a:latin typeface="標楷體" pitchFamily="65" charset="-120"/>
                <a:ea typeface="標楷體" pitchFamily="65" charset="-120"/>
              </a:rPr>
              <a:t>變更編定為建築</a:t>
            </a:r>
            <a:r>
              <a:rPr lang="zh-TW" altLang="en-US" sz="3200" b="1" dirty="0">
                <a:latin typeface="標楷體" pitchFamily="65" charset="-120"/>
                <a:ea typeface="標楷體" pitchFamily="65" charset="-120"/>
              </a:rPr>
              <a:t>用地</a:t>
            </a:r>
            <a:r>
              <a:rPr lang="en-US" altLang="zh-TW" sz="3200" b="1" dirty="0">
                <a:latin typeface="標楷體" pitchFamily="65" charset="-120"/>
                <a:ea typeface="標楷體" pitchFamily="65" charset="-120"/>
              </a:rPr>
              <a:t>︰</a:t>
            </a:r>
            <a:endParaRPr lang="en-US" altLang="zh-TW" sz="32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70</a:t>
            </a:fld>
            <a:endParaRPr lang="zh-TW" altLang="en-US">
              <a:solidFill>
                <a:srgbClr val="04617B">
                  <a:shade val="90000"/>
                </a:srgbClr>
              </a:solidFill>
            </a:endParaRPr>
          </a:p>
        </p:txBody>
      </p:sp>
    </p:spTree>
    <p:extLst>
      <p:ext uri="{BB962C8B-B14F-4D97-AF65-F5344CB8AC3E}">
        <p14:creationId xmlns:p14="http://schemas.microsoft.com/office/powerpoint/2010/main" val="73855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76672"/>
            <a:ext cx="8496944" cy="1143000"/>
          </a:xfrm>
        </p:spPr>
        <p:txBody>
          <a:bodyPr>
            <a:normAutofit fontScale="90000"/>
          </a:bodyPr>
          <a:lstStyle/>
          <a:p>
            <a:r>
              <a:rPr lang="zh-TW" altLang="en-US" b="1" dirty="0" smtClean="0">
                <a:solidFill>
                  <a:schemeClr val="tx1"/>
                </a:solidFill>
                <a:latin typeface="標楷體" pitchFamily="65" charset="-120"/>
                <a:ea typeface="標楷體" pitchFamily="65" charset="-120"/>
              </a:rPr>
              <a:t>十一、</a:t>
            </a:r>
            <a:r>
              <a:rPr lang="zh-TW" altLang="en-US" b="1" dirty="0" smtClean="0">
                <a:solidFill>
                  <a:srgbClr val="FF0000"/>
                </a:solidFill>
                <a:latin typeface="標楷體" pitchFamily="65" charset="-120"/>
                <a:ea typeface="標楷體" pitchFamily="65" charset="-120"/>
              </a:rPr>
              <a:t>非都市</a:t>
            </a:r>
            <a:r>
              <a:rPr lang="zh-TW" altLang="en-US" b="1" dirty="0" smtClean="0">
                <a:solidFill>
                  <a:schemeClr val="tx1"/>
                </a:solidFill>
                <a:latin typeface="標楷體" pitchFamily="65" charset="-120"/>
                <a:ea typeface="標楷體" pitchFamily="65" charset="-120"/>
              </a:rPr>
              <a:t>農地變更建地</a:t>
            </a:r>
            <a:r>
              <a:rPr lang="en-US" altLang="zh-TW" b="1" dirty="0" smtClean="0">
                <a:solidFill>
                  <a:schemeClr val="tx1"/>
                </a:solidFill>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rPr>
              <a:t>乙</a:t>
            </a:r>
            <a:r>
              <a:rPr lang="zh-TW" altLang="en-US" b="1" dirty="0" smtClean="0">
                <a:solidFill>
                  <a:srgbClr val="FF0000"/>
                </a:solidFill>
                <a:latin typeface="標楷體" pitchFamily="65" charset="-120"/>
                <a:ea typeface="標楷體" pitchFamily="65" charset="-120"/>
              </a:rPr>
              <a:t>建</a:t>
            </a:r>
            <a:r>
              <a:rPr lang="en-US" altLang="zh-TW" b="1" dirty="0" smtClean="0">
                <a:solidFill>
                  <a:srgbClr val="FF0000"/>
                </a:solidFill>
                <a:latin typeface="標楷體" pitchFamily="65" charset="-120"/>
                <a:ea typeface="標楷體" pitchFamily="65" charset="-120"/>
              </a:rPr>
              <a:t>)</a:t>
            </a:r>
            <a:endParaRPr lang="zh-TW" altLang="en-US" b="1"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251520" y="1772816"/>
            <a:ext cx="8424936" cy="4389120"/>
          </a:xfrm>
        </p:spPr>
        <p:txBody>
          <a:bodyPr>
            <a:noAutofit/>
          </a:bodyPr>
          <a:lstStyle/>
          <a:p>
            <a:pPr marL="0" indent="0">
              <a:buNone/>
            </a:pPr>
            <a:r>
              <a:rPr lang="zh-TW" altLang="en-US" sz="2400" b="1" dirty="0" smtClean="0">
                <a:latin typeface="標楷體" pitchFamily="65" charset="-120"/>
                <a:ea typeface="標楷體" pitchFamily="65" charset="-120"/>
              </a:rPr>
              <a:t>一</a:t>
            </a:r>
            <a:r>
              <a:rPr lang="zh-TW" altLang="en-US" sz="2400" b="1" dirty="0">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毗鄰鄉村區</a:t>
            </a:r>
            <a:r>
              <a:rPr lang="zh-TW" altLang="en-US" sz="2400" b="1" dirty="0">
                <a:latin typeface="標楷體" pitchFamily="65" charset="-120"/>
                <a:ea typeface="標楷體" pitchFamily="65" charset="-120"/>
              </a:rPr>
              <a:t>之土地，外圍有道路、水溝或各種建築用地</a:t>
            </a:r>
            <a:r>
              <a:rPr lang="zh-TW" altLang="en-US" sz="2400" b="1" dirty="0" smtClean="0">
                <a:latin typeface="標楷體" pitchFamily="65" charset="-120"/>
                <a:ea typeface="標楷體" pitchFamily="65" charset="-120"/>
              </a:rPr>
              <a:t>、</a:t>
            </a:r>
            <a:endParaRPr lang="en-US" altLang="zh-TW" sz="2400" b="1" dirty="0" smtClean="0">
              <a:latin typeface="標楷體" pitchFamily="65" charset="-120"/>
              <a:ea typeface="標楷體" pitchFamily="65" charset="-120"/>
            </a:endParaRPr>
          </a:p>
          <a:p>
            <a:pPr marL="0" indent="0">
              <a:buNone/>
            </a:pPr>
            <a:r>
              <a:rPr lang="en-US" altLang="zh-TW" sz="2400" b="1" dirty="0">
                <a:latin typeface="標楷體" pitchFamily="65" charset="-120"/>
                <a:ea typeface="標楷體" pitchFamily="65" charset="-120"/>
              </a:rPr>
              <a:t> </a:t>
            </a:r>
            <a:r>
              <a:rPr lang="en-US" altLang="zh-TW"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作</a:t>
            </a:r>
            <a:r>
              <a:rPr lang="zh-TW" altLang="en-US" sz="2400" b="1" dirty="0">
                <a:latin typeface="標楷體" pitchFamily="65" charset="-120"/>
                <a:ea typeface="標楷體" pitchFamily="65" charset="-120"/>
              </a:rPr>
              <a:t>建築</a:t>
            </a:r>
            <a:r>
              <a:rPr lang="zh-TW" altLang="en-US" sz="2400" b="1" dirty="0" smtClean="0">
                <a:latin typeface="標楷體" pitchFamily="65" charset="-120"/>
                <a:ea typeface="標楷體" pitchFamily="65" charset="-120"/>
              </a:rPr>
              <a:t>使用之</a:t>
            </a:r>
            <a:r>
              <a:rPr lang="zh-TW" altLang="en-US" sz="2400" b="1" dirty="0">
                <a:latin typeface="標楷體" pitchFamily="65" charset="-120"/>
                <a:ea typeface="標楷體" pitchFamily="65" charset="-120"/>
              </a:rPr>
              <a:t>特定目的事業用地、都市計畫住宅區、</a:t>
            </a:r>
            <a:r>
              <a:rPr lang="zh-TW" altLang="en-US" sz="2400" b="1" dirty="0" smtClean="0">
                <a:latin typeface="標楷體" pitchFamily="65" charset="-120"/>
                <a:ea typeface="標楷體" pitchFamily="65" charset="-120"/>
              </a:rPr>
              <a:t>商業</a:t>
            </a:r>
            <a:endParaRPr lang="en-US" altLang="zh-TW" sz="2400" b="1" dirty="0" smtClean="0">
              <a:latin typeface="標楷體" pitchFamily="65" charset="-120"/>
              <a:ea typeface="標楷體" pitchFamily="65" charset="-120"/>
            </a:endParaRPr>
          </a:p>
          <a:p>
            <a:pPr marL="0" indent="0" algn="r">
              <a:buNone/>
            </a:pPr>
            <a:r>
              <a:rPr lang="en-US" altLang="zh-TW" sz="2400" b="1" dirty="0">
                <a:latin typeface="標楷體" pitchFamily="65" charset="-120"/>
                <a:ea typeface="標楷體" pitchFamily="65" charset="-120"/>
              </a:rPr>
              <a:t> </a:t>
            </a:r>
            <a:r>
              <a:rPr lang="en-US" altLang="zh-TW"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區</a:t>
            </a:r>
            <a:r>
              <a:rPr lang="zh-TW" altLang="en-US" sz="2400" b="1" dirty="0">
                <a:latin typeface="標楷體" pitchFamily="65" charset="-120"/>
                <a:ea typeface="標楷體" pitchFamily="65" charset="-120"/>
              </a:rPr>
              <a:t>、工業區等隔絕，</a:t>
            </a:r>
            <a:r>
              <a:rPr lang="zh-TW" altLang="en-US" sz="2400" b="1" dirty="0" smtClean="0">
                <a:latin typeface="標楷體" pitchFamily="65" charset="-120"/>
                <a:ea typeface="標楷體" pitchFamily="65" charset="-120"/>
              </a:rPr>
              <a:t>面積在</a:t>
            </a:r>
            <a:r>
              <a:rPr lang="en-US" altLang="zh-TW" sz="3200" b="1" dirty="0" smtClean="0">
                <a:solidFill>
                  <a:srgbClr val="FF0000"/>
                </a:solidFill>
                <a:latin typeface="標楷體" pitchFamily="65" charset="-120"/>
                <a:ea typeface="標楷體" pitchFamily="65" charset="-120"/>
              </a:rPr>
              <a:t>0.12</a:t>
            </a:r>
            <a:r>
              <a:rPr lang="zh-TW" altLang="en-US" sz="3200" b="1" dirty="0" smtClean="0">
                <a:solidFill>
                  <a:srgbClr val="FF0000"/>
                </a:solidFill>
                <a:latin typeface="標楷體" pitchFamily="65" charset="-120"/>
                <a:ea typeface="標楷體" pitchFamily="65" charset="-120"/>
              </a:rPr>
              <a:t>公頃</a:t>
            </a:r>
            <a:r>
              <a:rPr lang="zh-TW" altLang="en-US" sz="2400" b="1" dirty="0">
                <a:latin typeface="標楷體" pitchFamily="65" charset="-120"/>
                <a:ea typeface="標楷體" pitchFamily="65" charset="-120"/>
              </a:rPr>
              <a:t>以下。</a:t>
            </a:r>
            <a:br>
              <a:rPr lang="zh-TW" altLang="en-US" sz="2400" b="1" dirty="0">
                <a:latin typeface="標楷體" pitchFamily="65" charset="-120"/>
                <a:ea typeface="標楷體" pitchFamily="65" charset="-120"/>
              </a:rPr>
            </a:br>
            <a:r>
              <a:rPr lang="zh-TW" altLang="en-US" sz="2400" b="1" dirty="0">
                <a:latin typeface="標楷體" pitchFamily="65" charset="-120"/>
                <a:ea typeface="標楷體" pitchFamily="65" charset="-120"/>
              </a:rPr>
              <a:t>二、</a:t>
            </a:r>
            <a:r>
              <a:rPr lang="zh-TW" altLang="en-US" sz="2400" b="1" dirty="0">
                <a:solidFill>
                  <a:srgbClr val="FF0000"/>
                </a:solidFill>
                <a:latin typeface="標楷體" pitchFamily="65" charset="-120"/>
                <a:ea typeface="標楷體" pitchFamily="65" charset="-120"/>
              </a:rPr>
              <a:t>凹入鄉村區</a:t>
            </a:r>
            <a:r>
              <a:rPr lang="zh-TW" altLang="en-US" sz="2400" b="1" dirty="0">
                <a:latin typeface="標楷體" pitchFamily="65" charset="-120"/>
                <a:ea typeface="標楷體" pitchFamily="65" charset="-120"/>
              </a:rPr>
              <a:t>之土地，三面連接鄉村區，面積</a:t>
            </a:r>
            <a:r>
              <a:rPr lang="zh-TW" altLang="en-US" sz="2400" b="1" dirty="0" smtClean="0">
                <a:latin typeface="標楷體" pitchFamily="65" charset="-120"/>
                <a:ea typeface="標楷體" pitchFamily="65" charset="-120"/>
              </a:rPr>
              <a:t>在</a:t>
            </a:r>
            <a:r>
              <a:rPr lang="en-US" altLang="zh-TW" sz="2400" b="1" dirty="0" smtClean="0">
                <a:latin typeface="標楷體" pitchFamily="65" charset="-120"/>
                <a:ea typeface="標楷體" pitchFamily="65" charset="-120"/>
              </a:rPr>
              <a:t>0.12</a:t>
            </a:r>
            <a:r>
              <a:rPr lang="zh-TW" altLang="en-US" sz="2400" b="1" dirty="0" smtClean="0">
                <a:latin typeface="標楷體" pitchFamily="65" charset="-120"/>
                <a:ea typeface="標楷體" pitchFamily="65" charset="-120"/>
              </a:rPr>
              <a:t>公頃以</a:t>
            </a:r>
            <a:endParaRPr lang="en-US" altLang="zh-TW" sz="2400" b="1" dirty="0" smtClean="0">
              <a:latin typeface="標楷體" pitchFamily="65" charset="-120"/>
              <a:ea typeface="標楷體" pitchFamily="65" charset="-120"/>
            </a:endParaRPr>
          </a:p>
          <a:p>
            <a:pPr marL="0" indent="0">
              <a:buNone/>
            </a:pPr>
            <a:r>
              <a:rPr lang="en-US" altLang="zh-TW" sz="2400" b="1" dirty="0">
                <a:latin typeface="標楷體" pitchFamily="65" charset="-120"/>
                <a:ea typeface="標楷體" pitchFamily="65" charset="-120"/>
              </a:rPr>
              <a:t> </a:t>
            </a:r>
            <a:r>
              <a:rPr lang="en-US" altLang="zh-TW"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下</a:t>
            </a:r>
            <a:r>
              <a:rPr lang="zh-TW" altLang="en-US" sz="2400" b="1" dirty="0">
                <a:latin typeface="標楷體" pitchFamily="65" charset="-120"/>
                <a:ea typeface="標楷體" pitchFamily="65" charset="-120"/>
              </a:rPr>
              <a:t>。</a:t>
            </a:r>
            <a:br>
              <a:rPr lang="zh-TW" altLang="en-US" sz="2400" b="1" dirty="0">
                <a:latin typeface="標楷體" pitchFamily="65" charset="-120"/>
                <a:ea typeface="標楷體" pitchFamily="65" charset="-120"/>
              </a:rPr>
            </a:br>
            <a:r>
              <a:rPr lang="zh-TW" altLang="en-US" sz="2400" b="1" dirty="0">
                <a:latin typeface="標楷體" pitchFamily="65" charset="-120"/>
                <a:ea typeface="標楷體" pitchFamily="65" charset="-120"/>
              </a:rPr>
              <a:t>三、</a:t>
            </a:r>
            <a:r>
              <a:rPr lang="zh-TW" altLang="en-US" sz="2400" b="1" dirty="0">
                <a:solidFill>
                  <a:srgbClr val="FF0000"/>
                </a:solidFill>
                <a:latin typeface="標楷體" pitchFamily="65" charset="-120"/>
                <a:ea typeface="標楷體" pitchFamily="65" charset="-120"/>
              </a:rPr>
              <a:t>凹入鄉村區</a:t>
            </a:r>
            <a:r>
              <a:rPr lang="zh-TW" altLang="en-US" sz="2400" b="1" dirty="0">
                <a:latin typeface="標楷體" pitchFamily="65" charset="-120"/>
                <a:ea typeface="標楷體" pitchFamily="65" charset="-120"/>
              </a:rPr>
              <a:t>之土地，外圍有道路、水溝、機關、學校、</a:t>
            </a:r>
            <a:r>
              <a:rPr lang="zh-TW" altLang="en-US" sz="2400" b="1" dirty="0" smtClean="0">
                <a:latin typeface="標楷體" pitchFamily="65" charset="-120"/>
                <a:ea typeface="標楷體" pitchFamily="65" charset="-120"/>
              </a:rPr>
              <a:t>軍</a:t>
            </a:r>
            <a:endParaRPr lang="en-US" altLang="zh-TW" sz="2400" b="1" dirty="0" smtClean="0">
              <a:latin typeface="標楷體" pitchFamily="65" charset="-120"/>
              <a:ea typeface="標楷體" pitchFamily="65" charset="-120"/>
            </a:endParaRPr>
          </a:p>
          <a:p>
            <a:pPr marL="0" indent="0">
              <a:buNone/>
            </a:pPr>
            <a:r>
              <a:rPr lang="en-US" altLang="zh-TW" sz="2400" b="1" dirty="0">
                <a:latin typeface="標楷體" pitchFamily="65" charset="-120"/>
                <a:ea typeface="標楷體" pitchFamily="65" charset="-120"/>
              </a:rPr>
              <a:t> </a:t>
            </a:r>
            <a:r>
              <a:rPr lang="en-US" altLang="zh-TW"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事</a:t>
            </a:r>
            <a:r>
              <a:rPr lang="zh-TW" altLang="en-US" sz="2400" b="1" dirty="0">
                <a:latin typeface="標楷體" pitchFamily="65" charset="-120"/>
                <a:ea typeface="標楷體" pitchFamily="65" charset="-120"/>
              </a:rPr>
              <a:t>等用地</a:t>
            </a:r>
            <a:r>
              <a:rPr lang="zh-TW" altLang="en-US" sz="2400" b="1" dirty="0" smtClean="0">
                <a:latin typeface="標楷體" pitchFamily="65" charset="-120"/>
                <a:ea typeface="標楷體" pitchFamily="65" charset="-120"/>
              </a:rPr>
              <a:t>隔絕</a:t>
            </a:r>
            <a:r>
              <a:rPr lang="zh-TW" altLang="en-US" sz="2400" b="1" dirty="0">
                <a:latin typeface="標楷體" pitchFamily="65" charset="-120"/>
                <a:ea typeface="標楷體" pitchFamily="65" charset="-120"/>
              </a:rPr>
              <a:t>，或其他經直轄市或縣（市）政府認定具</a:t>
            </a:r>
            <a:r>
              <a:rPr lang="zh-TW" altLang="en-US" sz="2400" b="1" dirty="0" smtClean="0">
                <a:latin typeface="標楷體" pitchFamily="65" charset="-120"/>
                <a:ea typeface="標楷體" pitchFamily="65" charset="-120"/>
              </a:rPr>
              <a:t>明</a:t>
            </a:r>
            <a:endParaRPr lang="en-US" altLang="zh-TW" sz="2400" b="1" dirty="0" smtClean="0">
              <a:latin typeface="標楷體" pitchFamily="65" charset="-120"/>
              <a:ea typeface="標楷體" pitchFamily="65" charset="-120"/>
            </a:endParaRPr>
          </a:p>
          <a:p>
            <a:pPr marL="0" indent="0">
              <a:buNone/>
            </a:pPr>
            <a:r>
              <a:rPr lang="en-US" altLang="zh-TW" sz="2400" b="1" dirty="0">
                <a:latin typeface="標楷體" pitchFamily="65" charset="-120"/>
                <a:ea typeface="標楷體" pitchFamily="65" charset="-120"/>
              </a:rPr>
              <a:t> </a:t>
            </a:r>
            <a:r>
              <a:rPr lang="en-US" altLang="zh-TW"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顯</a:t>
            </a:r>
            <a:r>
              <a:rPr lang="zh-TW" altLang="en-US" sz="2400" b="1" dirty="0">
                <a:latin typeface="標楷體" pitchFamily="65" charset="-120"/>
                <a:ea typeface="標楷體" pitchFamily="65" charset="-120"/>
              </a:rPr>
              <a:t>隔絕之自然界線，</a:t>
            </a:r>
            <a:r>
              <a:rPr lang="zh-TW" altLang="en-US" sz="3200" b="1" dirty="0" smtClean="0">
                <a:solidFill>
                  <a:srgbClr val="FF0000"/>
                </a:solidFill>
                <a:latin typeface="標楷體" pitchFamily="65" charset="-120"/>
                <a:ea typeface="標楷體" pitchFamily="65" charset="-120"/>
              </a:rPr>
              <a:t>面積在</a:t>
            </a:r>
            <a:r>
              <a:rPr lang="en-US" altLang="zh-TW" sz="3200" b="1" dirty="0" smtClean="0">
                <a:solidFill>
                  <a:srgbClr val="FF0000"/>
                </a:solidFill>
                <a:latin typeface="標楷體" pitchFamily="65" charset="-120"/>
                <a:ea typeface="標楷體" pitchFamily="65" charset="-120"/>
              </a:rPr>
              <a:t>0.5</a:t>
            </a:r>
            <a:r>
              <a:rPr lang="zh-TW" altLang="en-US" sz="3200" b="1" dirty="0" smtClean="0">
                <a:solidFill>
                  <a:srgbClr val="FF0000"/>
                </a:solidFill>
                <a:latin typeface="標楷體" pitchFamily="65" charset="-120"/>
                <a:ea typeface="標楷體" pitchFamily="65" charset="-120"/>
              </a:rPr>
              <a:t>公頃</a:t>
            </a:r>
            <a:r>
              <a:rPr lang="zh-TW" altLang="en-US" sz="3200" b="1" dirty="0">
                <a:solidFill>
                  <a:srgbClr val="FF0000"/>
                </a:solidFill>
                <a:latin typeface="標楷體" pitchFamily="65" charset="-120"/>
                <a:ea typeface="標楷體" pitchFamily="65" charset="-120"/>
              </a:rPr>
              <a:t>以下。</a:t>
            </a:r>
            <a:r>
              <a:rPr lang="zh-TW" altLang="en-US" sz="2400" b="1" dirty="0">
                <a:latin typeface="標楷體" pitchFamily="65" charset="-120"/>
                <a:ea typeface="標楷體" pitchFamily="65" charset="-120"/>
              </a:rPr>
              <a:t/>
            </a:r>
            <a:br>
              <a:rPr lang="zh-TW" altLang="en-US" sz="2400" b="1" dirty="0">
                <a:latin typeface="標楷體" pitchFamily="65" charset="-120"/>
                <a:ea typeface="標楷體" pitchFamily="65" charset="-120"/>
              </a:rPr>
            </a:br>
            <a:endParaRPr lang="en-US" altLang="zh-TW" sz="24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71</a:t>
            </a:fld>
            <a:endParaRPr lang="zh-TW" altLang="en-US">
              <a:solidFill>
                <a:srgbClr val="04617B">
                  <a:shade val="90000"/>
                </a:srgbClr>
              </a:solidFill>
            </a:endParaRPr>
          </a:p>
        </p:txBody>
      </p:sp>
    </p:spTree>
    <p:extLst>
      <p:ext uri="{BB962C8B-B14F-4D97-AF65-F5344CB8AC3E}">
        <p14:creationId xmlns:p14="http://schemas.microsoft.com/office/powerpoint/2010/main" val="18226621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76672"/>
            <a:ext cx="8496944" cy="1143000"/>
          </a:xfrm>
        </p:spPr>
        <p:txBody>
          <a:bodyPr>
            <a:normAutofit fontScale="90000"/>
          </a:bodyPr>
          <a:lstStyle/>
          <a:p>
            <a:r>
              <a:rPr lang="zh-TW" altLang="en-US" b="1" dirty="0" smtClean="0">
                <a:solidFill>
                  <a:schemeClr val="tx1"/>
                </a:solidFill>
                <a:latin typeface="標楷體" pitchFamily="65" charset="-120"/>
                <a:ea typeface="標楷體" pitchFamily="65" charset="-120"/>
              </a:rPr>
              <a:t>十一、</a:t>
            </a:r>
            <a:r>
              <a:rPr lang="zh-TW" altLang="en-US" b="1" dirty="0" smtClean="0">
                <a:solidFill>
                  <a:srgbClr val="FF0000"/>
                </a:solidFill>
                <a:latin typeface="標楷體" pitchFamily="65" charset="-120"/>
                <a:ea typeface="標楷體" pitchFamily="65" charset="-120"/>
              </a:rPr>
              <a:t>非都市</a:t>
            </a:r>
            <a:r>
              <a:rPr lang="zh-TW" altLang="en-US" b="1" dirty="0" smtClean="0">
                <a:solidFill>
                  <a:schemeClr val="tx1"/>
                </a:solidFill>
                <a:latin typeface="標楷體" pitchFamily="65" charset="-120"/>
                <a:ea typeface="標楷體" pitchFamily="65" charset="-120"/>
              </a:rPr>
              <a:t>農地變更建地</a:t>
            </a:r>
            <a:r>
              <a:rPr lang="en-US" altLang="zh-TW" b="1" dirty="0" smtClean="0">
                <a:solidFill>
                  <a:schemeClr val="tx1"/>
                </a:solidFill>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rPr>
              <a:t>乙</a:t>
            </a:r>
            <a:r>
              <a:rPr lang="zh-TW" altLang="en-US" b="1" dirty="0" smtClean="0">
                <a:solidFill>
                  <a:srgbClr val="FF0000"/>
                </a:solidFill>
                <a:latin typeface="標楷體" pitchFamily="65" charset="-120"/>
                <a:ea typeface="標楷體" pitchFamily="65" charset="-120"/>
              </a:rPr>
              <a:t>建</a:t>
            </a:r>
            <a:r>
              <a:rPr lang="en-US" altLang="zh-TW" b="1" dirty="0" smtClean="0">
                <a:solidFill>
                  <a:schemeClr val="tx1"/>
                </a:solidFill>
                <a:latin typeface="標楷體" pitchFamily="65" charset="-120"/>
                <a:ea typeface="標楷體" pitchFamily="65" charset="-120"/>
              </a:rPr>
              <a:t>)</a:t>
            </a:r>
            <a:endParaRPr lang="zh-TW" altLang="en-US" b="1" dirty="0">
              <a:solidFill>
                <a:schemeClr val="tx1"/>
              </a:solidFill>
              <a:latin typeface="標楷體" pitchFamily="65" charset="-120"/>
              <a:ea typeface="標楷體" pitchFamily="65" charset="-120"/>
            </a:endParaRPr>
          </a:p>
        </p:txBody>
      </p:sp>
      <p:sp>
        <p:nvSpPr>
          <p:cNvPr id="3" name="內容版面配置區 2"/>
          <p:cNvSpPr>
            <a:spLocks noGrp="1"/>
          </p:cNvSpPr>
          <p:nvPr>
            <p:ph idx="1"/>
          </p:nvPr>
        </p:nvSpPr>
        <p:spPr>
          <a:xfrm>
            <a:off x="251520" y="1772816"/>
            <a:ext cx="8424936" cy="4389120"/>
          </a:xfrm>
        </p:spPr>
        <p:txBody>
          <a:bodyPr>
            <a:noAutofit/>
          </a:bodyPr>
          <a:lstStyle/>
          <a:p>
            <a:pPr marL="0" indent="0">
              <a:buNone/>
            </a:pPr>
            <a:r>
              <a:rPr lang="zh-TW" altLang="en-US" sz="2800" b="1" dirty="0" smtClean="0">
                <a:latin typeface="標楷體" pitchFamily="65" charset="-120"/>
                <a:ea typeface="標楷體" pitchFamily="65" charset="-120"/>
              </a:rPr>
              <a:t>四</a:t>
            </a:r>
            <a:r>
              <a:rPr lang="zh-TW" altLang="en-US" sz="2800" b="1" dirty="0">
                <a:latin typeface="標楷體" pitchFamily="65" charset="-120"/>
                <a:ea typeface="標楷體" pitchFamily="65" charset="-120"/>
              </a:rPr>
              <a:t>、</a:t>
            </a:r>
            <a:r>
              <a:rPr lang="zh-TW" altLang="en-US" sz="3200" b="1" dirty="0">
                <a:solidFill>
                  <a:srgbClr val="FF0000"/>
                </a:solidFill>
                <a:latin typeface="標楷體" pitchFamily="65" charset="-120"/>
                <a:ea typeface="標楷體" pitchFamily="65" charset="-120"/>
              </a:rPr>
              <a:t>毗鄰鄉村區</a:t>
            </a:r>
            <a:r>
              <a:rPr lang="zh-TW" altLang="en-US" sz="3200" b="1" dirty="0">
                <a:latin typeface="標楷體" pitchFamily="65" charset="-120"/>
                <a:ea typeface="標楷體" pitchFamily="65" charset="-120"/>
              </a:rPr>
              <a:t>之土地，</a:t>
            </a:r>
            <a:r>
              <a:rPr lang="zh-TW" altLang="en-US" sz="3200" b="1" dirty="0">
                <a:solidFill>
                  <a:srgbClr val="FF0000"/>
                </a:solidFill>
                <a:latin typeface="標楷體" pitchFamily="65" charset="-120"/>
                <a:ea typeface="標楷體" pitchFamily="65" charset="-120"/>
              </a:rPr>
              <a:t>對邊</a:t>
            </a:r>
            <a:r>
              <a:rPr lang="zh-TW" altLang="en-US" sz="3200" b="1" dirty="0">
                <a:latin typeface="標楷體" pitchFamily="65" charset="-120"/>
                <a:ea typeface="標楷體" pitchFamily="65" charset="-120"/>
              </a:rPr>
              <a:t>為各種建築用地、作建築使用</a:t>
            </a:r>
            <a:r>
              <a:rPr lang="zh-TW" altLang="en-US" sz="3200" b="1" dirty="0" smtClean="0">
                <a:latin typeface="標楷體" pitchFamily="65" charset="-120"/>
                <a:ea typeface="標楷體" pitchFamily="65" charset="-120"/>
              </a:rPr>
              <a:t>之特定</a:t>
            </a:r>
            <a:r>
              <a:rPr lang="zh-TW" altLang="en-US" sz="3200" b="1" dirty="0">
                <a:latin typeface="標楷體" pitchFamily="65" charset="-120"/>
                <a:ea typeface="標楷體" pitchFamily="65" charset="-120"/>
              </a:rPr>
              <a:t>目的</a:t>
            </a:r>
            <a:r>
              <a:rPr lang="zh-TW" altLang="en-US" sz="3200" b="1" dirty="0" smtClean="0">
                <a:latin typeface="標楷體" pitchFamily="65" charset="-120"/>
                <a:ea typeface="標楷體" pitchFamily="65" charset="-120"/>
              </a:rPr>
              <a:t>事業</a:t>
            </a:r>
            <a:r>
              <a:rPr lang="zh-TW" altLang="en-US" sz="3200" b="1" dirty="0">
                <a:latin typeface="標楷體" pitchFamily="65" charset="-120"/>
                <a:ea typeface="標楷體" pitchFamily="65" charset="-120"/>
              </a:rPr>
              <a:t>用地、都市計畫住宅區、商業區、工業區</a:t>
            </a:r>
            <a:r>
              <a:rPr lang="zh-TW" altLang="en-US" sz="3200" b="1" dirty="0" smtClean="0">
                <a:latin typeface="標楷體" pitchFamily="65" charset="-120"/>
                <a:ea typeface="標楷體" pitchFamily="65" charset="-120"/>
              </a:rPr>
              <a:t>或</a:t>
            </a:r>
            <a:r>
              <a:rPr lang="zh-TW" altLang="en-US" sz="3200" b="1" dirty="0" smtClean="0">
                <a:solidFill>
                  <a:srgbClr val="FF0000"/>
                </a:solidFill>
                <a:latin typeface="標楷體" pitchFamily="65" charset="-120"/>
                <a:ea typeface="標楷體" pitchFamily="65" charset="-120"/>
              </a:rPr>
              <a:t>道路</a:t>
            </a:r>
            <a:r>
              <a:rPr lang="zh-TW" altLang="en-US" sz="3200" b="1" dirty="0">
                <a:solidFill>
                  <a:srgbClr val="FF0000"/>
                </a:solidFill>
                <a:latin typeface="標楷體" pitchFamily="65" charset="-120"/>
                <a:ea typeface="標楷體" pitchFamily="65" charset="-120"/>
              </a:rPr>
              <a:t>、水溝</a:t>
            </a:r>
            <a:r>
              <a:rPr lang="zh-TW" altLang="en-US" sz="3200" b="1" dirty="0">
                <a:latin typeface="標楷體" pitchFamily="65" charset="-120"/>
                <a:ea typeface="標楷體" pitchFamily="65" charset="-120"/>
              </a:rPr>
              <a:t>等，</a:t>
            </a:r>
            <a:r>
              <a:rPr lang="zh-TW" altLang="en-US" sz="3200" b="1" dirty="0">
                <a:solidFill>
                  <a:srgbClr val="FF0000"/>
                </a:solidFill>
                <a:latin typeface="標楷體" pitchFamily="65" charset="-120"/>
                <a:ea typeface="標楷體" pitchFamily="65" charset="-120"/>
              </a:rPr>
              <a:t>所夾</a:t>
            </a:r>
            <a:r>
              <a:rPr lang="zh-TW" altLang="en-US" sz="3200" b="1" dirty="0" smtClean="0">
                <a:solidFill>
                  <a:srgbClr val="FF0000"/>
                </a:solidFill>
                <a:latin typeface="標楷體" pitchFamily="65" charset="-120"/>
                <a:ea typeface="標楷體" pitchFamily="65" charset="-120"/>
              </a:rPr>
              <a:t>狹長</a:t>
            </a:r>
            <a:r>
              <a:rPr lang="zh-TW" altLang="en-US" sz="3200" b="1" dirty="0">
                <a:solidFill>
                  <a:srgbClr val="FF0000"/>
                </a:solidFill>
                <a:latin typeface="標楷體" pitchFamily="65" charset="-120"/>
                <a:ea typeface="標楷體" pitchFamily="65" charset="-120"/>
              </a:rPr>
              <a:t>之土地，其平均寬度未超過</a:t>
            </a:r>
            <a:r>
              <a:rPr lang="zh-TW" altLang="en-US" sz="3200" b="1" dirty="0" smtClean="0">
                <a:solidFill>
                  <a:srgbClr val="FF0000"/>
                </a:solidFill>
                <a:latin typeface="標楷體" pitchFamily="65" charset="-120"/>
                <a:ea typeface="標楷體" pitchFamily="65" charset="-120"/>
              </a:rPr>
              <a:t>十公尺，於變更後不致妨礙鄰近農業生產環境</a:t>
            </a:r>
            <a:r>
              <a:rPr lang="zh-TW" altLang="en-US" sz="3200" b="1" dirty="0" smtClean="0">
                <a:latin typeface="標楷體" pitchFamily="65" charset="-120"/>
                <a:ea typeface="標楷體" pitchFamily="65" charset="-120"/>
              </a:rPr>
              <a:t>。</a:t>
            </a:r>
            <a:endParaRPr lang="en-US" altLang="zh-TW" sz="3200" b="1" dirty="0" smtClean="0">
              <a:latin typeface="標楷體" pitchFamily="65" charset="-120"/>
              <a:ea typeface="標楷體" pitchFamily="65" charset="-120"/>
            </a:endParaRPr>
          </a:p>
          <a:p>
            <a:pPr marL="0" indent="0">
              <a:buNone/>
            </a:pPr>
            <a:r>
              <a:rPr lang="zh-TW" altLang="en-US" sz="2400" b="1" dirty="0" smtClean="0">
                <a:latin typeface="標楷體" pitchFamily="65" charset="-120"/>
                <a:ea typeface="標楷體" pitchFamily="65" charset="-120"/>
              </a:rPr>
              <a:t/>
            </a:r>
            <a:br>
              <a:rPr lang="zh-TW" altLang="en-US" sz="2400" b="1" dirty="0" smtClean="0">
                <a:latin typeface="標楷體" pitchFamily="65" charset="-120"/>
                <a:ea typeface="標楷體" pitchFamily="65" charset="-120"/>
              </a:rPr>
            </a:br>
            <a:r>
              <a:rPr lang="zh-TW" altLang="en-US" sz="2400" b="1" dirty="0" smtClean="0">
                <a:latin typeface="標楷體" pitchFamily="65" charset="-120"/>
                <a:ea typeface="標楷體" pitchFamily="65" charset="-120"/>
              </a:rPr>
              <a:t>五、</a:t>
            </a:r>
            <a:r>
              <a:rPr lang="zh-TW" altLang="en-US" sz="3200" b="1" dirty="0" smtClean="0">
                <a:latin typeface="標楷體" pitchFamily="65" charset="-120"/>
                <a:ea typeface="標楷體" pitchFamily="65" charset="-120"/>
              </a:rPr>
              <a:t>面積未超過</a:t>
            </a:r>
            <a:r>
              <a:rPr lang="en-US" altLang="zh-TW" sz="3200" b="1" dirty="0" smtClean="0">
                <a:solidFill>
                  <a:srgbClr val="FF0000"/>
                </a:solidFill>
                <a:latin typeface="標楷體" pitchFamily="65" charset="-120"/>
                <a:ea typeface="標楷體" pitchFamily="65" charset="-120"/>
              </a:rPr>
              <a:t>0.012</a:t>
            </a:r>
            <a:r>
              <a:rPr lang="zh-TW" altLang="en-US" sz="3200" b="1" dirty="0" smtClean="0">
                <a:solidFill>
                  <a:srgbClr val="FF0000"/>
                </a:solidFill>
                <a:latin typeface="標楷體" pitchFamily="65" charset="-120"/>
                <a:ea typeface="標楷體" pitchFamily="65" charset="-120"/>
              </a:rPr>
              <a:t>公頃</a:t>
            </a:r>
            <a:r>
              <a:rPr lang="zh-TW" altLang="en-US" sz="2400" b="1" dirty="0" smtClean="0">
                <a:latin typeface="標楷體" pitchFamily="65" charset="-120"/>
                <a:ea typeface="標楷體" pitchFamily="65" charset="-120"/>
              </a:rPr>
              <a:t>，</a:t>
            </a:r>
            <a:r>
              <a:rPr lang="zh-TW" altLang="en-US" sz="3200" b="1" dirty="0" smtClean="0">
                <a:solidFill>
                  <a:srgbClr val="FF0000"/>
                </a:solidFill>
                <a:latin typeface="標楷體" pitchFamily="65" charset="-120"/>
                <a:ea typeface="標楷體" pitchFamily="65" charset="-120"/>
              </a:rPr>
              <a:t>且鄰接無相同使用地類別</a:t>
            </a:r>
            <a:r>
              <a:rPr lang="zh-TW" altLang="en-US" sz="2400" b="1" dirty="0" smtClean="0">
                <a:latin typeface="標楷體" pitchFamily="65" charset="-120"/>
                <a:ea typeface="標楷體" pitchFamily="65" charset="-120"/>
              </a:rPr>
              <a:t>。</a:t>
            </a:r>
            <a:endParaRPr lang="en-US" altLang="zh-TW" sz="24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72</a:t>
            </a:fld>
            <a:endParaRPr lang="zh-TW" altLang="en-US">
              <a:solidFill>
                <a:srgbClr val="04617B">
                  <a:shade val="90000"/>
                </a:srgbClr>
              </a:solidFill>
            </a:endParaRPr>
          </a:p>
        </p:txBody>
      </p:sp>
    </p:spTree>
    <p:extLst>
      <p:ext uri="{BB962C8B-B14F-4D97-AF65-F5344CB8AC3E}">
        <p14:creationId xmlns:p14="http://schemas.microsoft.com/office/powerpoint/2010/main" val="40236645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76672"/>
            <a:ext cx="8496944" cy="1143000"/>
          </a:xfrm>
        </p:spPr>
        <p:txBody>
          <a:bodyPr>
            <a:normAutofit/>
          </a:bodyPr>
          <a:lstStyle/>
          <a:p>
            <a:r>
              <a:rPr lang="zh-TW" altLang="en-US" b="1" dirty="0" smtClean="0">
                <a:solidFill>
                  <a:schemeClr val="tx1"/>
                </a:solidFill>
                <a:latin typeface="標楷體" pitchFamily="65" charset="-120"/>
                <a:ea typeface="標楷體" pitchFamily="65" charset="-120"/>
              </a:rPr>
              <a:t>十一、</a:t>
            </a:r>
            <a:r>
              <a:rPr lang="zh-TW" altLang="en-US" sz="4400" b="1" dirty="0" smtClean="0">
                <a:solidFill>
                  <a:srgbClr val="FF0000"/>
                </a:solidFill>
                <a:latin typeface="標楷體" pitchFamily="65" charset="-120"/>
                <a:ea typeface="標楷體" pitchFamily="65" charset="-120"/>
              </a:rPr>
              <a:t>非都市</a:t>
            </a:r>
            <a:r>
              <a:rPr lang="zh-TW" altLang="en-US" sz="4400" b="1" dirty="0" smtClean="0">
                <a:solidFill>
                  <a:schemeClr val="tx1"/>
                </a:solidFill>
                <a:latin typeface="標楷體" pitchFamily="65" charset="-120"/>
                <a:ea typeface="標楷體" pitchFamily="65" charset="-120"/>
              </a:rPr>
              <a:t>農地變更</a:t>
            </a:r>
            <a:r>
              <a:rPr lang="zh-TW" altLang="en-US" sz="4400" b="1" dirty="0" smtClean="0">
                <a:solidFill>
                  <a:srgbClr val="FF0000"/>
                </a:solidFill>
                <a:latin typeface="標楷體" pitchFamily="65" charset="-120"/>
                <a:ea typeface="標楷體" pitchFamily="65" charset="-120"/>
              </a:rPr>
              <a:t>交通用地</a:t>
            </a:r>
            <a:endParaRPr lang="zh-TW" altLang="en-US" b="1"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251520" y="1772816"/>
            <a:ext cx="8424936" cy="4389120"/>
          </a:xfrm>
        </p:spPr>
        <p:txBody>
          <a:bodyPr>
            <a:noAutofit/>
          </a:bodyPr>
          <a:lstStyle/>
          <a:p>
            <a:pPr marL="0" indent="0">
              <a:buNone/>
            </a:pPr>
            <a:r>
              <a:rPr lang="zh-TW" altLang="en-US" sz="3200" b="1" dirty="0" smtClean="0">
                <a:latin typeface="標楷體" pitchFamily="65" charset="-120"/>
                <a:ea typeface="標楷體" pitchFamily="65" charset="-120"/>
              </a:rPr>
              <a:t>參考</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非都市土地使用管制規則第</a:t>
            </a:r>
            <a:r>
              <a:rPr lang="en-US" altLang="zh-TW" sz="3200" b="1" dirty="0" smtClean="0">
                <a:latin typeface="標楷體" pitchFamily="65" charset="-120"/>
                <a:ea typeface="標楷體" pitchFamily="65" charset="-120"/>
              </a:rPr>
              <a:t>36</a:t>
            </a:r>
            <a:r>
              <a:rPr lang="zh-TW" altLang="en-US" sz="3200" b="1" dirty="0" smtClean="0">
                <a:latin typeface="標楷體" pitchFamily="65" charset="-120"/>
                <a:ea typeface="標楷體" pitchFamily="65" charset="-120"/>
              </a:rPr>
              <a:t>條</a:t>
            </a:r>
            <a:endParaRPr lang="en-US" altLang="zh-TW" sz="3200" b="1" dirty="0" smtClean="0">
              <a:latin typeface="標楷體" pitchFamily="65" charset="-120"/>
              <a:ea typeface="標楷體" pitchFamily="65" charset="-120"/>
            </a:endParaRPr>
          </a:p>
          <a:p>
            <a:pPr marL="0" indent="0">
              <a:buNone/>
            </a:pPr>
            <a:r>
              <a:rPr lang="zh-TW" altLang="en-US" sz="3200" b="1" dirty="0" smtClean="0">
                <a:latin typeface="標楷體" pitchFamily="65" charset="-120"/>
                <a:ea typeface="標楷體" pitchFamily="65" charset="-120"/>
              </a:rPr>
              <a:t>條文摘要</a:t>
            </a:r>
            <a:r>
              <a:rPr lang="en-US" altLang="zh-TW" sz="3200" b="1" dirty="0" smtClean="0">
                <a:latin typeface="標楷體" pitchFamily="65" charset="-120"/>
                <a:ea typeface="標楷體" pitchFamily="65" charset="-120"/>
              </a:rPr>
              <a:t>:</a:t>
            </a:r>
          </a:p>
          <a:p>
            <a:pPr marL="0" indent="0">
              <a:buNone/>
            </a:pPr>
            <a:r>
              <a:rPr lang="zh-TW" altLang="en-US" sz="4000" b="1" dirty="0">
                <a:solidFill>
                  <a:srgbClr val="FF0000"/>
                </a:solidFill>
                <a:latin typeface="標楷體" pitchFamily="65" charset="-120"/>
                <a:ea typeface="標楷體" pitchFamily="65" charset="-120"/>
              </a:rPr>
              <a:t>特定農業區內土地供道路使用者，得申請變更編定為交通用地。</a:t>
            </a:r>
            <a:endParaRPr lang="en-US" altLang="zh-TW" sz="4000" b="1" dirty="0" smtClean="0">
              <a:solidFill>
                <a:srgbClr val="FF0000"/>
              </a:solidFill>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73</a:t>
            </a:fld>
            <a:endParaRPr lang="zh-TW" altLang="en-US">
              <a:solidFill>
                <a:srgbClr val="04617B">
                  <a:shade val="90000"/>
                </a:srgbClr>
              </a:solidFill>
            </a:endParaRPr>
          </a:p>
        </p:txBody>
      </p:sp>
    </p:spTree>
    <p:extLst>
      <p:ext uri="{BB962C8B-B14F-4D97-AF65-F5344CB8AC3E}">
        <p14:creationId xmlns:p14="http://schemas.microsoft.com/office/powerpoint/2010/main" val="40990373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23528" y="188640"/>
            <a:ext cx="8595592" cy="1143000"/>
          </a:xfrm>
        </p:spPr>
        <p:txBody>
          <a:bodyPr>
            <a:noAutofit/>
          </a:bodyPr>
          <a:lstStyle/>
          <a:p>
            <a:r>
              <a:rPr lang="zh-TW" altLang="en-US" sz="4800" dirty="0" smtClean="0">
                <a:latin typeface="標楷體" pitchFamily="65" charset="-120"/>
                <a:ea typeface="標楷體" pitchFamily="65" charset="-120"/>
              </a:rPr>
              <a:t>十二、</a:t>
            </a:r>
            <a:r>
              <a:rPr lang="zh-TW" altLang="en-US" sz="4800" b="1" dirty="0" smtClean="0">
                <a:latin typeface="標楷體" pitchFamily="65" charset="-120"/>
                <a:ea typeface="標楷體" pitchFamily="65" charset="-120"/>
              </a:rPr>
              <a:t>淺談</a:t>
            </a:r>
            <a:r>
              <a:rPr lang="zh-TW" altLang="en-US" sz="4800" b="1" dirty="0" smtClean="0">
                <a:solidFill>
                  <a:srgbClr val="FF0000"/>
                </a:solidFill>
                <a:latin typeface="標楷體" pitchFamily="65" charset="-120"/>
                <a:ea typeface="標楷體" pitchFamily="65" charset="-120"/>
              </a:rPr>
              <a:t>工廠可以設立之地區</a:t>
            </a:r>
            <a:endParaRPr lang="zh-TW" sz="4800" b="1" dirty="0">
              <a:solidFill>
                <a:srgbClr val="FF0000"/>
              </a:solidFill>
              <a:latin typeface="標楷體" pitchFamily="65" charset="-120"/>
              <a:ea typeface="標楷體" pitchFamily="65" charset="-120"/>
            </a:endParaRPr>
          </a:p>
        </p:txBody>
      </p:sp>
      <p:sp>
        <p:nvSpPr>
          <p:cNvPr id="5" name="Content Placeholder 4"/>
          <p:cNvSpPr>
            <a:spLocks noGrp="1"/>
          </p:cNvSpPr>
          <p:nvPr>
            <p:ph idx="1"/>
            <p:custDataLst>
              <p:tags r:id="rId3"/>
            </p:custDataLst>
          </p:nvPr>
        </p:nvSpPr>
        <p:spPr>
          <a:xfrm>
            <a:off x="755576" y="1628800"/>
            <a:ext cx="8077200" cy="5616624"/>
          </a:xfrm>
        </p:spPr>
        <p:txBody>
          <a:bodyPr>
            <a:normAutofit/>
          </a:bodyPr>
          <a:lstStyle/>
          <a:p>
            <a:pPr marL="0" indent="0">
              <a:buNone/>
            </a:pPr>
            <a:r>
              <a:rPr lang="en-US" altLang="zh-TW" sz="4400" dirty="0" smtClean="0">
                <a:latin typeface="標楷體" pitchFamily="65" charset="-120"/>
                <a:ea typeface="標楷體" pitchFamily="65" charset="-120"/>
              </a:rPr>
              <a:t>(</a:t>
            </a:r>
            <a:r>
              <a:rPr lang="zh-TW" altLang="en-US" sz="4400" dirty="0" smtClean="0">
                <a:latin typeface="標楷體" pitchFamily="65" charset="-120"/>
                <a:ea typeface="標楷體" pitchFamily="65" charset="-120"/>
              </a:rPr>
              <a:t>一</a:t>
            </a:r>
            <a:r>
              <a:rPr lang="en-US" altLang="zh-TW" sz="4400" dirty="0" smtClean="0">
                <a:latin typeface="標楷體" pitchFamily="65" charset="-120"/>
                <a:ea typeface="標楷體" pitchFamily="65" charset="-120"/>
              </a:rPr>
              <a:t>)</a:t>
            </a:r>
            <a:r>
              <a:rPr lang="zh-TW" altLang="en-US" sz="4400" b="1" dirty="0" smtClean="0">
                <a:solidFill>
                  <a:srgbClr val="FF0000"/>
                </a:solidFill>
                <a:latin typeface="標楷體" pitchFamily="65" charset="-120"/>
                <a:ea typeface="標楷體" pitchFamily="65" charset="-120"/>
              </a:rPr>
              <a:t>都市</a:t>
            </a:r>
            <a:r>
              <a:rPr lang="zh-TW" altLang="en-US" sz="4400" dirty="0" smtClean="0">
                <a:latin typeface="標楷體" pitchFamily="65" charset="-120"/>
                <a:ea typeface="標楷體" pitchFamily="65" charset="-120"/>
              </a:rPr>
              <a:t>土地</a:t>
            </a:r>
            <a:endParaRPr lang="en-US" altLang="zh-TW" sz="4400" dirty="0" smtClean="0">
              <a:latin typeface="標楷體" pitchFamily="65" charset="-120"/>
              <a:ea typeface="標楷體" pitchFamily="65" charset="-120"/>
            </a:endParaRPr>
          </a:p>
          <a:p>
            <a:pPr marL="0" indent="0">
              <a:buNone/>
            </a:pPr>
            <a:r>
              <a:rPr lang="en-US" altLang="zh-TW" sz="4400" dirty="0">
                <a:latin typeface="標楷體" pitchFamily="65" charset="-120"/>
                <a:ea typeface="標楷體" pitchFamily="65" charset="-120"/>
              </a:rPr>
              <a:t> </a:t>
            </a:r>
            <a:r>
              <a:rPr lang="en-US" altLang="zh-TW" sz="4400" dirty="0" smtClean="0">
                <a:latin typeface="標楷體" pitchFamily="65" charset="-120"/>
                <a:ea typeface="標楷體" pitchFamily="65" charset="-120"/>
              </a:rPr>
              <a:t>   (</a:t>
            </a:r>
            <a:r>
              <a:rPr lang="zh-TW" altLang="en-US" sz="4400" dirty="0" smtClean="0">
                <a:latin typeface="標楷體" pitchFamily="65" charset="-120"/>
                <a:ea typeface="標楷體" pitchFamily="65" charset="-120"/>
              </a:rPr>
              <a:t>六都</a:t>
            </a:r>
            <a:r>
              <a:rPr lang="en-US" altLang="zh-TW" sz="4400" dirty="0" smtClean="0">
                <a:latin typeface="標楷體" pitchFamily="65" charset="-120"/>
                <a:ea typeface="標楷體" pitchFamily="65" charset="-120"/>
              </a:rPr>
              <a:t>+1</a:t>
            </a:r>
            <a:r>
              <a:rPr lang="zh-TW" altLang="en-US" sz="4400" dirty="0" smtClean="0">
                <a:latin typeface="標楷體" pitchFamily="65" charset="-120"/>
                <a:ea typeface="標楷體" pitchFamily="65" charset="-120"/>
              </a:rPr>
              <a:t>省</a:t>
            </a:r>
            <a:r>
              <a:rPr lang="en-US" altLang="zh-TW" sz="4400" dirty="0" smtClean="0">
                <a:latin typeface="標楷體" pitchFamily="65" charset="-120"/>
                <a:ea typeface="標楷體" pitchFamily="65" charset="-120"/>
              </a:rPr>
              <a:t>)</a:t>
            </a:r>
          </a:p>
          <a:p>
            <a:pPr marL="0" indent="0">
              <a:buNone/>
            </a:pPr>
            <a:r>
              <a:rPr lang="en-US" altLang="zh-TW" sz="4400" dirty="0">
                <a:latin typeface="標楷體" pitchFamily="65" charset="-120"/>
                <a:ea typeface="標楷體" pitchFamily="65" charset="-120"/>
              </a:rPr>
              <a:t> </a:t>
            </a:r>
            <a:r>
              <a:rPr lang="en-US" altLang="zh-TW" sz="4400" dirty="0" smtClean="0">
                <a:latin typeface="標楷體" pitchFamily="65" charset="-120"/>
                <a:ea typeface="標楷體" pitchFamily="65" charset="-120"/>
              </a:rPr>
              <a:t>   </a:t>
            </a:r>
            <a:r>
              <a:rPr lang="zh-TW" altLang="en-US" sz="4400" dirty="0" smtClean="0">
                <a:latin typeface="標楷體" pitchFamily="65" charset="-120"/>
                <a:ea typeface="標楷體" pitchFamily="65" charset="-120"/>
              </a:rPr>
              <a:t>依都市計畫法臺灣省施行細</a:t>
            </a:r>
            <a:endParaRPr lang="en-US" altLang="zh-TW" sz="4400" dirty="0" smtClean="0">
              <a:latin typeface="標楷體" pitchFamily="65" charset="-120"/>
              <a:ea typeface="標楷體" pitchFamily="65" charset="-120"/>
            </a:endParaRPr>
          </a:p>
          <a:p>
            <a:pPr marL="0" indent="0">
              <a:buNone/>
            </a:pPr>
            <a:r>
              <a:rPr lang="en-US" altLang="zh-TW" sz="4400" dirty="0">
                <a:latin typeface="標楷體" pitchFamily="65" charset="-120"/>
                <a:ea typeface="標楷體" pitchFamily="65" charset="-120"/>
              </a:rPr>
              <a:t> </a:t>
            </a:r>
            <a:r>
              <a:rPr lang="en-US" altLang="zh-TW" sz="4400" dirty="0" smtClean="0">
                <a:latin typeface="標楷體" pitchFamily="65" charset="-120"/>
                <a:ea typeface="標楷體" pitchFamily="65" charset="-120"/>
              </a:rPr>
              <a:t>   </a:t>
            </a:r>
            <a:r>
              <a:rPr lang="zh-TW" altLang="en-US" sz="4400" dirty="0" smtClean="0">
                <a:latin typeface="標楷體" pitchFamily="65" charset="-120"/>
                <a:ea typeface="標楷體" pitchFamily="65" charset="-120"/>
              </a:rPr>
              <a:t>則為例</a:t>
            </a:r>
            <a:endParaRPr lang="zh-TW" sz="4400" dirty="0">
              <a:latin typeface="標楷體" pitchFamily="65" charset="-120"/>
              <a:ea typeface="標楷體" pitchFamily="65" charset="-120"/>
            </a:endParaRPr>
          </a:p>
          <a:p>
            <a:pPr marL="0" indent="0">
              <a:buNone/>
            </a:pPr>
            <a:r>
              <a:rPr lang="en-US" altLang="zh-TW" sz="4400" dirty="0" smtClean="0">
                <a:latin typeface="標楷體" pitchFamily="65" charset="-120"/>
                <a:ea typeface="標楷體" pitchFamily="65" charset="-120"/>
              </a:rPr>
              <a:t>(</a:t>
            </a:r>
            <a:r>
              <a:rPr lang="zh-TW" altLang="en-US" sz="4400" dirty="0" smtClean="0">
                <a:latin typeface="標楷體" pitchFamily="65" charset="-120"/>
                <a:ea typeface="標楷體" pitchFamily="65" charset="-120"/>
              </a:rPr>
              <a:t>二</a:t>
            </a:r>
            <a:r>
              <a:rPr lang="en-US" altLang="zh-TW" sz="4400" dirty="0" smtClean="0">
                <a:latin typeface="標楷體" pitchFamily="65" charset="-120"/>
                <a:ea typeface="標楷體" pitchFamily="65" charset="-120"/>
              </a:rPr>
              <a:t>)</a:t>
            </a:r>
            <a:r>
              <a:rPr lang="zh-TW" altLang="en-US" sz="4400" b="1" dirty="0" smtClean="0">
                <a:solidFill>
                  <a:srgbClr val="FF0000"/>
                </a:solidFill>
                <a:latin typeface="標楷體" pitchFamily="65" charset="-120"/>
                <a:ea typeface="標楷體" pitchFamily="65" charset="-120"/>
              </a:rPr>
              <a:t>非都市</a:t>
            </a:r>
            <a:r>
              <a:rPr lang="zh-TW" altLang="en-US" sz="4400" dirty="0" smtClean="0">
                <a:latin typeface="標楷體" pitchFamily="65" charset="-120"/>
                <a:ea typeface="標楷體" pitchFamily="65" charset="-120"/>
              </a:rPr>
              <a:t>土地</a:t>
            </a:r>
            <a:endParaRPr lang="zh-TW" sz="4400" dirty="0">
              <a:latin typeface="標楷體" pitchFamily="65" charset="-120"/>
              <a:ea typeface="標楷體" pitchFamily="65" charset="-120"/>
            </a:endParaRPr>
          </a:p>
        </p:txBody>
      </p:sp>
    </p:spTree>
    <p:custDataLst>
      <p:tags r:id="rId1"/>
    </p:custDataLst>
    <p:extLst>
      <p:ext uri="{BB962C8B-B14F-4D97-AF65-F5344CB8AC3E}">
        <p14:creationId xmlns:p14="http://schemas.microsoft.com/office/powerpoint/2010/main" val="3298348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116632"/>
            <a:ext cx="8077200" cy="1143000"/>
          </a:xfrm>
        </p:spPr>
        <p:txBody>
          <a:bodyPr>
            <a:normAutofit fontScale="90000"/>
          </a:bodyPr>
          <a:lstStyle/>
          <a:p>
            <a:r>
              <a:rPr lang="en-US" altLang="zh-TW" dirty="0" smtClean="0"/>
              <a:t>(</a:t>
            </a:r>
            <a:r>
              <a:rPr lang="zh-TW" altLang="en-US" dirty="0" smtClean="0"/>
              <a:t>一</a:t>
            </a:r>
            <a:r>
              <a:rPr lang="en-US" altLang="zh-TW" dirty="0" smtClean="0"/>
              <a:t>)</a:t>
            </a:r>
            <a:r>
              <a:rPr lang="zh-TW" altLang="en-US" b="1" dirty="0" smtClean="0">
                <a:solidFill>
                  <a:srgbClr val="FF0000"/>
                </a:solidFill>
              </a:rPr>
              <a:t>都市</a:t>
            </a:r>
            <a:r>
              <a:rPr lang="zh-TW" altLang="en-US" b="1" dirty="0" smtClean="0"/>
              <a:t>土地可設立工廠</a:t>
            </a:r>
            <a:r>
              <a:rPr lang="en-US" altLang="zh-TW" b="1" dirty="0" smtClean="0"/>
              <a:t>(</a:t>
            </a:r>
            <a:r>
              <a:rPr lang="zh-TW" altLang="en-US" b="1" dirty="0" smtClean="0"/>
              <a:t>簡表</a:t>
            </a:r>
            <a:r>
              <a:rPr lang="en-US" altLang="zh-TW" b="1" dirty="0" smtClean="0"/>
              <a:t>)</a:t>
            </a:r>
            <a:endParaRPr lang="zh-TW" altLang="en-US" b="1"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56316890"/>
              </p:ext>
            </p:extLst>
          </p:nvPr>
        </p:nvGraphicFramePr>
        <p:xfrm>
          <a:off x="755576" y="1124744"/>
          <a:ext cx="8227642" cy="5732106"/>
        </p:xfrm>
        <a:graphic>
          <a:graphicData uri="http://schemas.openxmlformats.org/drawingml/2006/table">
            <a:tbl>
              <a:tblPr firstRow="1" bandRow="1">
                <a:tableStyleId>{93296810-A885-4BE3-A3E7-6D5BEEA58F35}</a:tableStyleId>
              </a:tblPr>
              <a:tblGrid>
                <a:gridCol w="1440160"/>
                <a:gridCol w="1131247"/>
                <a:gridCol w="1131247"/>
                <a:gridCol w="1131247"/>
                <a:gridCol w="1131247"/>
                <a:gridCol w="1131247"/>
                <a:gridCol w="1131247"/>
              </a:tblGrid>
              <a:tr h="608067">
                <a:tc>
                  <a:txBody>
                    <a:bodyPr/>
                    <a:lstStyle/>
                    <a:p>
                      <a:pPr algn="ctr"/>
                      <a:r>
                        <a:rPr lang="zh-TW" altLang="en-US" dirty="0" smtClean="0"/>
                        <a:t>         分區</a:t>
                      </a:r>
                      <a:endParaRPr lang="en-US" altLang="zh-TW" dirty="0" smtClean="0"/>
                    </a:p>
                    <a:p>
                      <a:pPr algn="l"/>
                      <a:r>
                        <a:rPr lang="zh-TW" altLang="en-US" dirty="0" smtClean="0"/>
                        <a:t>項目</a:t>
                      </a:r>
                      <a:endParaRPr lang="zh-TW" altLang="en-US" dirty="0"/>
                    </a:p>
                  </a:txBody>
                  <a:tcPr/>
                </a:tc>
                <a:tc>
                  <a:txBody>
                    <a:bodyPr/>
                    <a:lstStyle/>
                    <a:p>
                      <a:pPr algn="ctr"/>
                      <a:r>
                        <a:rPr lang="zh-TW" altLang="en-US" sz="2800" b="1" dirty="0" smtClean="0"/>
                        <a:t>住宅</a:t>
                      </a:r>
                      <a:endParaRPr lang="zh-TW" altLang="en-US" sz="2800" b="1" dirty="0"/>
                    </a:p>
                  </a:txBody>
                  <a:tcPr anchor="ctr"/>
                </a:tc>
                <a:tc>
                  <a:txBody>
                    <a:bodyPr/>
                    <a:lstStyle/>
                    <a:p>
                      <a:pPr algn="ctr"/>
                      <a:r>
                        <a:rPr lang="zh-TW" altLang="en-US" sz="3600" b="1" dirty="0" smtClean="0"/>
                        <a:t>商業</a:t>
                      </a:r>
                      <a:endParaRPr lang="zh-TW" altLang="en-US" sz="3600" b="1" dirty="0"/>
                    </a:p>
                  </a:txBody>
                  <a:tcPr anchor="ctr"/>
                </a:tc>
                <a:tc>
                  <a:txBody>
                    <a:bodyPr/>
                    <a:lstStyle/>
                    <a:p>
                      <a:pPr algn="ctr"/>
                      <a:r>
                        <a:rPr lang="zh-TW" altLang="en-US" sz="3200" dirty="0" smtClean="0"/>
                        <a:t>甲工</a:t>
                      </a:r>
                      <a:endParaRPr lang="zh-TW" altLang="en-US" sz="3200" dirty="0"/>
                    </a:p>
                  </a:txBody>
                  <a:tcPr anchor="ctr"/>
                </a:tc>
                <a:tc>
                  <a:txBody>
                    <a:bodyPr/>
                    <a:lstStyle/>
                    <a:p>
                      <a:pPr algn="ctr"/>
                      <a:r>
                        <a:rPr lang="zh-TW" altLang="en-US" sz="3200" dirty="0" smtClean="0"/>
                        <a:t>乙工</a:t>
                      </a:r>
                      <a:endParaRPr lang="zh-TW" altLang="en-US" sz="3200" dirty="0"/>
                    </a:p>
                  </a:txBody>
                  <a:tcPr anchor="ctr"/>
                </a:tc>
                <a:tc>
                  <a:txBody>
                    <a:bodyPr/>
                    <a:lstStyle/>
                    <a:p>
                      <a:pPr algn="ctr"/>
                      <a:r>
                        <a:rPr lang="zh-TW" altLang="en-US" sz="3200" dirty="0" smtClean="0"/>
                        <a:t>特工</a:t>
                      </a:r>
                      <a:endParaRPr lang="zh-TW" altLang="en-US" sz="3200" dirty="0"/>
                    </a:p>
                  </a:txBody>
                  <a:tcPr anchor="ctr"/>
                </a:tc>
                <a:tc>
                  <a:txBody>
                    <a:bodyPr/>
                    <a:lstStyle/>
                    <a:p>
                      <a:pPr algn="ctr"/>
                      <a:r>
                        <a:rPr lang="zh-TW" altLang="en-US" sz="3600" dirty="0" smtClean="0"/>
                        <a:t>零工</a:t>
                      </a:r>
                      <a:endParaRPr lang="zh-TW" altLang="en-US" sz="3600" dirty="0"/>
                    </a:p>
                  </a:txBody>
                  <a:tcPr anchor="ctr"/>
                </a:tc>
              </a:tr>
              <a:tr h="608067">
                <a:tc>
                  <a:txBody>
                    <a:bodyPr/>
                    <a:lstStyle/>
                    <a:p>
                      <a:pPr algn="ctr"/>
                      <a:r>
                        <a:rPr lang="zh-TW" altLang="en-US" sz="1800" b="1" dirty="0" smtClean="0"/>
                        <a:t>樓地板面積</a:t>
                      </a:r>
                      <a:r>
                        <a:rPr lang="en-US" altLang="zh-TW" dirty="0" smtClean="0"/>
                        <a:t>(</a:t>
                      </a:r>
                      <a:r>
                        <a:rPr lang="zh-TW" altLang="en-US" dirty="0" smtClean="0">
                          <a:latin typeface="標楷體"/>
                          <a:ea typeface="標楷體"/>
                        </a:rPr>
                        <a:t>㎡</a:t>
                      </a:r>
                      <a:r>
                        <a:rPr lang="en-US" altLang="zh-TW" dirty="0" smtClean="0">
                          <a:latin typeface="標楷體"/>
                          <a:ea typeface="標楷體"/>
                        </a:rPr>
                        <a:t>)</a:t>
                      </a:r>
                      <a:endParaRPr lang="zh-TW" altLang="en-US" dirty="0"/>
                    </a:p>
                  </a:txBody>
                  <a:tcPr anchor="ctr"/>
                </a:tc>
                <a:tc>
                  <a:txBody>
                    <a:bodyPr/>
                    <a:lstStyle/>
                    <a:p>
                      <a:pPr algn="ctr"/>
                      <a:r>
                        <a:rPr lang="en-US" altLang="zh-TW" sz="3600" b="1" dirty="0" smtClean="0"/>
                        <a:t>100</a:t>
                      </a:r>
                      <a:endParaRPr lang="zh-TW" altLang="en-US" sz="3600" b="1" dirty="0"/>
                    </a:p>
                  </a:txBody>
                  <a:tcPr anchor="ctr"/>
                </a:tc>
                <a:tc>
                  <a:txBody>
                    <a:bodyPr/>
                    <a:lstStyle/>
                    <a:p>
                      <a:pPr algn="ctr"/>
                      <a:r>
                        <a:rPr lang="en-US" altLang="zh-TW" sz="3600" b="1" dirty="0" smtClean="0"/>
                        <a:t>300</a:t>
                      </a:r>
                      <a:endParaRPr lang="zh-TW" altLang="en-US" sz="3600" b="1" dirty="0"/>
                    </a:p>
                  </a:txBody>
                  <a:tcPr anchor="ctr"/>
                </a:tc>
                <a:tc>
                  <a:txBody>
                    <a:bodyPr/>
                    <a:lstStyle/>
                    <a:p>
                      <a:pPr algn="ctr"/>
                      <a:r>
                        <a:rPr lang="zh-TW" altLang="en-US" dirty="0" smtClean="0"/>
                        <a:t>無限制</a:t>
                      </a:r>
                      <a:endParaRPr lang="zh-TW" altLang="en-US" dirty="0"/>
                    </a:p>
                  </a:txBody>
                  <a:tcPr anchor="ctr"/>
                </a:tc>
                <a:tc>
                  <a:txBody>
                    <a:bodyPr/>
                    <a:lstStyle/>
                    <a:p>
                      <a:pPr algn="ctr"/>
                      <a:r>
                        <a:rPr lang="zh-TW" altLang="en-US" dirty="0" smtClean="0"/>
                        <a:t>無限制</a:t>
                      </a:r>
                      <a:endParaRPr lang="zh-TW" altLang="en-US" dirty="0"/>
                    </a:p>
                  </a:txBody>
                  <a:tcPr anchor="ctr"/>
                </a:tc>
                <a:tc>
                  <a:txBody>
                    <a:bodyPr/>
                    <a:lstStyle/>
                    <a:p>
                      <a:pPr algn="ctr"/>
                      <a:r>
                        <a:rPr lang="zh-TW" altLang="en-US" dirty="0" smtClean="0"/>
                        <a:t>無限制</a:t>
                      </a:r>
                      <a:endParaRPr lang="zh-TW" altLang="en-US" dirty="0"/>
                    </a:p>
                  </a:txBody>
                  <a:tcPr anchor="ctr"/>
                </a:tc>
                <a:tc>
                  <a:txBody>
                    <a:bodyPr/>
                    <a:lstStyle/>
                    <a:p>
                      <a:pPr algn="ctr"/>
                      <a:r>
                        <a:rPr lang="zh-TW" altLang="en-US" dirty="0" smtClean="0"/>
                        <a:t>無限制</a:t>
                      </a:r>
                      <a:endParaRPr lang="zh-TW" altLang="en-US" dirty="0"/>
                    </a:p>
                  </a:txBody>
                  <a:tcPr anchor="ctr"/>
                </a:tc>
              </a:tr>
              <a:tr h="608067">
                <a:tc>
                  <a:txBody>
                    <a:bodyPr/>
                    <a:lstStyle/>
                    <a:p>
                      <a:pPr algn="ctr"/>
                      <a:r>
                        <a:rPr lang="zh-TW" altLang="en-US" sz="2800" b="1" dirty="0" smtClean="0"/>
                        <a:t>馬力</a:t>
                      </a:r>
                      <a:endParaRPr lang="zh-TW" altLang="en-US" sz="2800" b="1" dirty="0"/>
                    </a:p>
                  </a:txBody>
                  <a:tcPr anchor="ctr"/>
                </a:tc>
                <a:tc>
                  <a:txBody>
                    <a:bodyPr/>
                    <a:lstStyle/>
                    <a:p>
                      <a:pPr algn="ctr"/>
                      <a:r>
                        <a:rPr lang="en-US" altLang="zh-TW" sz="3600" b="1" dirty="0" smtClean="0"/>
                        <a:t>3</a:t>
                      </a:r>
                      <a:endParaRPr lang="zh-TW" altLang="en-US" sz="3600" b="1" dirty="0"/>
                    </a:p>
                  </a:txBody>
                  <a:tcPr anchor="ctr"/>
                </a:tc>
                <a:tc>
                  <a:txBody>
                    <a:bodyPr/>
                    <a:lstStyle/>
                    <a:p>
                      <a:pPr algn="ctr"/>
                      <a:r>
                        <a:rPr lang="en-US" altLang="zh-TW" sz="3600" b="1" dirty="0" smtClean="0"/>
                        <a:t>15</a:t>
                      </a:r>
                      <a:endParaRPr lang="zh-TW" altLang="en-US" sz="3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t>無限制</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t>無限制</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t>無限制</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t>無限制</a:t>
                      </a:r>
                    </a:p>
                  </a:txBody>
                  <a:tcPr anchor="ctr"/>
                </a:tc>
              </a:tr>
              <a:tr h="608067">
                <a:tc>
                  <a:txBody>
                    <a:bodyPr/>
                    <a:lstStyle/>
                    <a:p>
                      <a:pPr algn="ctr"/>
                      <a:r>
                        <a:rPr lang="zh-TW" altLang="en-US" sz="2400" b="1" dirty="0" smtClean="0"/>
                        <a:t>電熱</a:t>
                      </a:r>
                      <a:endParaRPr lang="en-US" altLang="zh-TW" sz="2400" b="1" dirty="0" smtClean="0"/>
                    </a:p>
                    <a:p>
                      <a:pPr algn="ctr"/>
                      <a:r>
                        <a:rPr lang="en-US" altLang="zh-TW" sz="2400" b="1" dirty="0" smtClean="0"/>
                        <a:t>(</a:t>
                      </a:r>
                      <a:r>
                        <a:rPr lang="zh-TW" altLang="en-US" sz="2400" b="1" dirty="0" smtClean="0"/>
                        <a:t>瓩</a:t>
                      </a:r>
                      <a:r>
                        <a:rPr lang="en-US" altLang="zh-TW" sz="2400" b="1" dirty="0" smtClean="0"/>
                        <a:t>)</a:t>
                      </a:r>
                      <a:endParaRPr lang="zh-TW" altLang="en-US" sz="2400" b="1" dirty="0"/>
                    </a:p>
                  </a:txBody>
                  <a:tcPr anchor="ctr"/>
                </a:tc>
                <a:tc>
                  <a:txBody>
                    <a:bodyPr/>
                    <a:lstStyle/>
                    <a:p>
                      <a:pPr algn="ctr"/>
                      <a:r>
                        <a:rPr lang="en-US" altLang="zh-TW" dirty="0" smtClean="0"/>
                        <a:t>30</a:t>
                      </a:r>
                      <a:endParaRPr lang="zh-TW" altLang="en-US" dirty="0"/>
                    </a:p>
                  </a:txBody>
                  <a:tcPr anchor="ctr"/>
                </a:tc>
                <a:tc>
                  <a:txBody>
                    <a:bodyPr/>
                    <a:lstStyle/>
                    <a:p>
                      <a:pPr algn="ctr"/>
                      <a:r>
                        <a:rPr lang="en-US" altLang="zh-TW" dirty="0" smtClean="0"/>
                        <a:t>60</a:t>
                      </a:r>
                      <a:endParaRPr lang="zh-TW"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t>無限制</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t>無限制</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t>無限制</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t>無限制</a:t>
                      </a:r>
                    </a:p>
                  </a:txBody>
                  <a:tcPr anchor="ctr"/>
                </a:tc>
              </a:tr>
              <a:tr h="608067">
                <a:tc>
                  <a:txBody>
                    <a:bodyPr/>
                    <a:lstStyle/>
                    <a:p>
                      <a:pPr algn="ctr"/>
                      <a:r>
                        <a:rPr lang="zh-TW" altLang="en-US" sz="2800" b="1" dirty="0" smtClean="0"/>
                        <a:t>建蔽率</a:t>
                      </a:r>
                      <a:endParaRPr lang="zh-TW" altLang="en-US" sz="2800" b="1" dirty="0"/>
                    </a:p>
                  </a:txBody>
                  <a:tcPr anchor="ctr"/>
                </a:tc>
                <a:tc>
                  <a:txBody>
                    <a:bodyPr/>
                    <a:lstStyle/>
                    <a:p>
                      <a:pPr algn="ctr"/>
                      <a:r>
                        <a:rPr lang="en-US" altLang="zh-TW" dirty="0" smtClean="0"/>
                        <a:t>60%</a:t>
                      </a:r>
                      <a:endParaRPr lang="zh-TW" altLang="en-US" dirty="0"/>
                    </a:p>
                  </a:txBody>
                  <a:tcPr anchor="ctr"/>
                </a:tc>
                <a:tc>
                  <a:txBody>
                    <a:bodyPr/>
                    <a:lstStyle/>
                    <a:p>
                      <a:pPr algn="ctr"/>
                      <a:r>
                        <a:rPr lang="en-US" altLang="zh-TW" dirty="0" smtClean="0"/>
                        <a:t>80%</a:t>
                      </a:r>
                      <a:endParaRPr lang="zh-TW" altLang="en-US" dirty="0"/>
                    </a:p>
                  </a:txBody>
                  <a:tcPr anchor="ctr"/>
                </a:tc>
                <a:tc>
                  <a:txBody>
                    <a:bodyPr/>
                    <a:lstStyle/>
                    <a:p>
                      <a:pPr algn="ctr"/>
                      <a:r>
                        <a:rPr lang="en-US" altLang="zh-TW" dirty="0" smtClean="0"/>
                        <a:t>70%</a:t>
                      </a:r>
                      <a:endParaRPr lang="zh-TW" altLang="en-US" dirty="0"/>
                    </a:p>
                  </a:txBody>
                  <a:tcPr anchor="ctr"/>
                </a:tc>
                <a:tc>
                  <a:txBody>
                    <a:bodyPr/>
                    <a:lstStyle/>
                    <a:p>
                      <a:pPr algn="ctr"/>
                      <a:r>
                        <a:rPr lang="en-US" altLang="zh-TW" dirty="0" smtClean="0"/>
                        <a:t>70%</a:t>
                      </a:r>
                      <a:endParaRPr lang="zh-TW" altLang="en-US" dirty="0"/>
                    </a:p>
                  </a:txBody>
                  <a:tcPr anchor="ctr"/>
                </a:tc>
                <a:tc>
                  <a:txBody>
                    <a:bodyPr/>
                    <a:lstStyle/>
                    <a:p>
                      <a:pPr algn="ctr"/>
                      <a:r>
                        <a:rPr lang="en-US" altLang="zh-TW" dirty="0" smtClean="0"/>
                        <a:t>70%</a:t>
                      </a:r>
                      <a:endParaRPr lang="zh-TW" altLang="en-US" dirty="0"/>
                    </a:p>
                  </a:txBody>
                  <a:tcPr anchor="ctr"/>
                </a:tc>
                <a:tc>
                  <a:txBody>
                    <a:bodyPr/>
                    <a:lstStyle/>
                    <a:p>
                      <a:pPr algn="ctr"/>
                      <a:r>
                        <a:rPr lang="en-US" altLang="zh-TW" dirty="0" smtClean="0"/>
                        <a:t>70%</a:t>
                      </a:r>
                      <a:endParaRPr lang="zh-TW" altLang="en-US" dirty="0"/>
                    </a:p>
                  </a:txBody>
                  <a:tcPr anchor="ctr"/>
                </a:tc>
              </a:tr>
              <a:tr h="556638">
                <a:tc>
                  <a:txBody>
                    <a:bodyPr/>
                    <a:lstStyle/>
                    <a:p>
                      <a:pPr algn="ctr"/>
                      <a:r>
                        <a:rPr lang="zh-TW" altLang="en-US" sz="2400" b="1" dirty="0" smtClean="0"/>
                        <a:t>正面列舉</a:t>
                      </a:r>
                      <a:endParaRPr lang="zh-TW" altLang="en-US" sz="2400" b="1" dirty="0"/>
                    </a:p>
                  </a:txBody>
                  <a:tcPr anchor="ctr"/>
                </a:tc>
                <a:tc>
                  <a:txBody>
                    <a:bodyPr/>
                    <a:lstStyle/>
                    <a:p>
                      <a:pPr algn="ctr"/>
                      <a:endParaRPr lang="zh-TW" altLang="en-US" dirty="0"/>
                    </a:p>
                  </a:txBody>
                  <a:tcPr anchor="ctr"/>
                </a:tc>
                <a:tc>
                  <a:txBody>
                    <a:bodyPr/>
                    <a:lstStyle/>
                    <a:p>
                      <a:pPr algn="ctr"/>
                      <a:endParaRPr lang="zh-TW" altLang="en-US"/>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sym typeface="Wingdings"/>
                        </a:rPr>
                        <a:t></a:t>
                      </a:r>
                      <a:endParaRPr lang="zh-TW" alt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sym typeface="Wingdings"/>
                        </a:rPr>
                        <a:t></a:t>
                      </a:r>
                      <a:endParaRPr lang="zh-TW" alt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sym typeface="Wingdings"/>
                        </a:rPr>
                        <a:t></a:t>
                      </a:r>
                      <a:endParaRPr lang="zh-TW" alt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sym typeface="Wingdings"/>
                        </a:rPr>
                        <a:t></a:t>
                      </a:r>
                      <a:endParaRPr lang="zh-TW" altLang="en-US" dirty="0" smtClean="0"/>
                    </a:p>
                  </a:txBody>
                  <a:tcPr anchor="ctr"/>
                </a:tc>
              </a:tr>
              <a:tr h="608067">
                <a:tc>
                  <a:txBody>
                    <a:bodyPr/>
                    <a:lstStyle/>
                    <a:p>
                      <a:pPr algn="ctr"/>
                      <a:r>
                        <a:rPr lang="zh-TW" altLang="en-US" sz="2400" b="1" dirty="0" smtClean="0"/>
                        <a:t>負面表列</a:t>
                      </a:r>
                      <a:endParaRPr lang="zh-TW" altLang="en-US" sz="2400" b="1" dirty="0"/>
                    </a:p>
                  </a:txBody>
                  <a:tcPr anchor="ctr"/>
                </a:tc>
                <a:tc>
                  <a:txBody>
                    <a:bodyPr/>
                    <a:lstStyle/>
                    <a:p>
                      <a:pPr algn="ctr"/>
                      <a:r>
                        <a:rPr lang="zh-TW" altLang="en-US" dirty="0" smtClean="0">
                          <a:sym typeface="Wingdings"/>
                        </a:rPr>
                        <a:t></a:t>
                      </a:r>
                      <a:endParaRPr lang="zh-TW"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sym typeface="Wingdings"/>
                        </a:rPr>
                        <a:t></a:t>
                      </a:r>
                      <a:endParaRPr lang="zh-TW" alt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sym typeface="Wingdings"/>
                        </a:rPr>
                        <a:t></a:t>
                      </a:r>
                      <a:endParaRPr lang="zh-TW" alt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sym typeface="Wingdings"/>
                        </a:rPr>
                        <a:t></a:t>
                      </a:r>
                      <a:endParaRPr lang="zh-TW" altLang="en-US" dirty="0" smtClean="0"/>
                    </a:p>
                  </a:txBody>
                  <a:tcPr anchor="ctr"/>
                </a:tc>
                <a:tc>
                  <a:txBody>
                    <a:bodyPr/>
                    <a:lstStyle/>
                    <a:p>
                      <a:pPr algn="ctr"/>
                      <a:endParaRPr lang="zh-TW"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sym typeface="Wingdings"/>
                        </a:rPr>
                        <a:t></a:t>
                      </a:r>
                      <a:endParaRPr lang="zh-TW" altLang="en-US" dirty="0" smtClean="0"/>
                    </a:p>
                  </a:txBody>
                  <a:tcPr anchor="ctr"/>
                </a:tc>
              </a:tr>
              <a:tr h="608067">
                <a:tc>
                  <a:txBody>
                    <a:bodyPr/>
                    <a:lstStyle/>
                    <a:p>
                      <a:pPr algn="ctr"/>
                      <a:r>
                        <a:rPr lang="zh-TW" altLang="en-US" sz="1800" b="1" dirty="0" smtClean="0"/>
                        <a:t>附條件許可</a:t>
                      </a:r>
                      <a:endParaRPr lang="zh-TW" altLang="en-US"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sym typeface="Wingdings"/>
                        </a:rPr>
                        <a:t></a:t>
                      </a:r>
                      <a:endParaRPr lang="zh-TW" alt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sym typeface="Wingdings"/>
                        </a:rPr>
                        <a:t></a:t>
                      </a:r>
                      <a:endParaRPr lang="zh-TW" alt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sym typeface="Wingdings"/>
                        </a:rPr>
                        <a:t></a:t>
                      </a:r>
                      <a:endParaRPr lang="zh-TW" alt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sym typeface="Wingdings"/>
                        </a:rPr>
                        <a:t></a:t>
                      </a:r>
                      <a:endParaRPr lang="zh-TW" altLang="en-US" dirty="0" smtClean="0"/>
                    </a:p>
                  </a:txBody>
                  <a:tcPr anchor="ctr"/>
                </a:tc>
                <a:tc>
                  <a:txBody>
                    <a:bodyPr/>
                    <a:lstStyle/>
                    <a:p>
                      <a:pPr algn="ctr"/>
                      <a:endParaRPr lang="zh-TW" altLang="en-US"/>
                    </a:p>
                  </a:txBody>
                  <a:tcPr anchor="ctr"/>
                </a:tc>
                <a:tc>
                  <a:txBody>
                    <a:bodyPr/>
                    <a:lstStyle/>
                    <a:p>
                      <a:pPr algn="ctr"/>
                      <a:endParaRPr lang="zh-TW" altLang="en-US" dirty="0"/>
                    </a:p>
                  </a:txBody>
                  <a:tcPr anchor="ctr"/>
                </a:tc>
              </a:tr>
              <a:tr h="608067">
                <a:tc>
                  <a:txBody>
                    <a:bodyPr/>
                    <a:lstStyle/>
                    <a:p>
                      <a:pPr algn="ctr"/>
                      <a:r>
                        <a:rPr lang="zh-TW" altLang="en-US" dirty="0" smtClean="0"/>
                        <a:t>總量管制</a:t>
                      </a:r>
                      <a:endParaRPr lang="zh-TW" altLang="en-US" dirty="0"/>
                    </a:p>
                  </a:txBody>
                  <a:tcPr anchor="ctr"/>
                </a:tc>
                <a:tc>
                  <a:txBody>
                    <a:bodyPr/>
                    <a:lstStyle/>
                    <a:p>
                      <a:pPr algn="ctr"/>
                      <a:endParaRPr lang="zh-TW" altLang="en-US"/>
                    </a:p>
                  </a:txBody>
                  <a:tcPr anchor="ctr"/>
                </a:tc>
                <a:tc>
                  <a:txBody>
                    <a:bodyPr/>
                    <a:lstStyle/>
                    <a:p>
                      <a:pPr algn="ctr"/>
                      <a:endParaRPr lang="zh-TW" altLang="en-US"/>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sym typeface="Wingdings"/>
                        </a:rPr>
                        <a:t></a:t>
                      </a:r>
                      <a:endParaRPr lang="zh-TW" altLang="en-US"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sym typeface="Wingdings"/>
                        </a:rPr>
                        <a:t></a:t>
                      </a:r>
                      <a:endParaRPr lang="zh-TW" altLang="en-US" dirty="0" smtClean="0"/>
                    </a:p>
                  </a:txBody>
                  <a:tcPr anchor="ctr"/>
                </a:tc>
                <a:tc>
                  <a:txBody>
                    <a:bodyPr/>
                    <a:lstStyle/>
                    <a:p>
                      <a:pPr algn="ctr"/>
                      <a:endParaRPr lang="zh-TW" altLang="en-US"/>
                    </a:p>
                  </a:txBody>
                  <a:tcPr anchor="ctr"/>
                </a:tc>
                <a:tc>
                  <a:txBody>
                    <a:bodyPr/>
                    <a:lstStyle/>
                    <a:p>
                      <a:pPr algn="ctr"/>
                      <a:endParaRPr lang="zh-TW" altLang="en-US" dirty="0"/>
                    </a:p>
                  </a:txBody>
                  <a:tcPr anchor="ctr"/>
                </a:tc>
              </a:tr>
            </a:tbl>
          </a:graphicData>
        </a:graphic>
      </p:graphicFrame>
      <p:cxnSp>
        <p:nvCxnSpPr>
          <p:cNvPr id="6" name="直線接點 5"/>
          <p:cNvCxnSpPr/>
          <p:nvPr/>
        </p:nvCxnSpPr>
        <p:spPr>
          <a:xfrm>
            <a:off x="755576" y="1196752"/>
            <a:ext cx="1152128" cy="5040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335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116632"/>
            <a:ext cx="8077200" cy="1143000"/>
          </a:xfrm>
        </p:spPr>
        <p:txBody>
          <a:bodyPr>
            <a:normAutofit fontScale="90000"/>
          </a:bodyPr>
          <a:lstStyle/>
          <a:p>
            <a:r>
              <a:rPr lang="en-US" altLang="zh-TW" dirty="0" smtClean="0"/>
              <a:t>(</a:t>
            </a:r>
            <a:r>
              <a:rPr lang="zh-TW" altLang="en-US" dirty="0"/>
              <a:t>二</a:t>
            </a:r>
            <a:r>
              <a:rPr lang="en-US" altLang="zh-TW" dirty="0" smtClean="0"/>
              <a:t>)</a:t>
            </a:r>
            <a:r>
              <a:rPr lang="zh-TW" altLang="en-US" b="1" dirty="0" smtClean="0"/>
              <a:t>非都市土地可設立工廠</a:t>
            </a:r>
            <a:r>
              <a:rPr lang="en-US" altLang="zh-TW" b="1" dirty="0" smtClean="0"/>
              <a:t>(</a:t>
            </a:r>
            <a:r>
              <a:rPr lang="zh-TW" altLang="en-US" b="1" dirty="0" smtClean="0"/>
              <a:t>簡表</a:t>
            </a:r>
            <a:r>
              <a:rPr lang="en-US" altLang="zh-TW" b="1" dirty="0" smtClean="0"/>
              <a:t>)</a:t>
            </a:r>
            <a:endParaRPr lang="zh-TW" altLang="en-US" b="1"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408770115"/>
              </p:ext>
            </p:extLst>
          </p:nvPr>
        </p:nvGraphicFramePr>
        <p:xfrm>
          <a:off x="762000" y="1124741"/>
          <a:ext cx="8077199" cy="5449195"/>
        </p:xfrm>
        <a:graphic>
          <a:graphicData uri="http://schemas.openxmlformats.org/drawingml/2006/table">
            <a:tbl>
              <a:tblPr firstRow="1" bandRow="1">
                <a:tableStyleId>{93296810-A885-4BE3-A3E7-6D5BEEA58F35}</a:tableStyleId>
              </a:tblPr>
              <a:tblGrid>
                <a:gridCol w="1361728"/>
                <a:gridCol w="959353"/>
                <a:gridCol w="959353"/>
                <a:gridCol w="959353"/>
                <a:gridCol w="959353"/>
                <a:gridCol w="959353"/>
                <a:gridCol w="959353"/>
                <a:gridCol w="959353"/>
              </a:tblGrid>
              <a:tr h="852095">
                <a:tc>
                  <a:txBody>
                    <a:bodyPr/>
                    <a:lstStyle/>
                    <a:p>
                      <a:pPr algn="r"/>
                      <a:r>
                        <a:rPr lang="zh-TW" altLang="en-US" dirty="0" smtClean="0"/>
                        <a:t>編定</a:t>
                      </a:r>
                      <a:endParaRPr lang="en-US" altLang="zh-TW" dirty="0" smtClean="0"/>
                    </a:p>
                    <a:p>
                      <a:pPr algn="l"/>
                      <a:r>
                        <a:rPr lang="zh-TW" altLang="en-US" dirty="0" smtClean="0"/>
                        <a:t>項目</a:t>
                      </a:r>
                      <a:endParaRPr lang="zh-TW" altLang="en-US" dirty="0"/>
                    </a:p>
                  </a:txBody>
                  <a:tcPr anchor="ctr"/>
                </a:tc>
                <a:tc>
                  <a:txBody>
                    <a:bodyPr/>
                    <a:lstStyle/>
                    <a:p>
                      <a:pPr algn="ctr"/>
                      <a:r>
                        <a:rPr lang="zh-TW" altLang="en-US" sz="2800" dirty="0" smtClean="0"/>
                        <a:t>甲種</a:t>
                      </a:r>
                      <a:endParaRPr lang="zh-TW" altLang="en-US" sz="2800" dirty="0"/>
                    </a:p>
                  </a:txBody>
                  <a:tcPr anchor="ctr"/>
                </a:tc>
                <a:tc>
                  <a:txBody>
                    <a:bodyPr/>
                    <a:lstStyle/>
                    <a:p>
                      <a:pPr algn="ctr"/>
                      <a:r>
                        <a:rPr lang="zh-TW" altLang="en-US" sz="2800" dirty="0" smtClean="0"/>
                        <a:t>乙種</a:t>
                      </a:r>
                      <a:endParaRPr lang="zh-TW" altLang="en-US" sz="2800" dirty="0"/>
                    </a:p>
                  </a:txBody>
                  <a:tcPr anchor="ctr"/>
                </a:tc>
                <a:tc>
                  <a:txBody>
                    <a:bodyPr/>
                    <a:lstStyle/>
                    <a:p>
                      <a:pPr algn="ctr"/>
                      <a:r>
                        <a:rPr lang="zh-TW" altLang="en-US" sz="2800" dirty="0" smtClean="0"/>
                        <a:t>丙種</a:t>
                      </a:r>
                      <a:endParaRPr lang="zh-TW" altLang="en-US" sz="2800" dirty="0"/>
                    </a:p>
                  </a:txBody>
                  <a:tcPr anchor="ctr"/>
                </a:tc>
                <a:tc>
                  <a:txBody>
                    <a:bodyPr/>
                    <a:lstStyle/>
                    <a:p>
                      <a:pPr algn="ctr"/>
                      <a:r>
                        <a:rPr lang="zh-TW" altLang="en-US" sz="2400" dirty="0" smtClean="0"/>
                        <a:t>丁種</a:t>
                      </a:r>
                      <a:endParaRPr lang="zh-TW" altLang="en-US" sz="2400" dirty="0"/>
                    </a:p>
                  </a:txBody>
                  <a:tcPr anchor="ctr"/>
                </a:tc>
                <a:tc>
                  <a:txBody>
                    <a:bodyPr/>
                    <a:lstStyle/>
                    <a:p>
                      <a:pPr algn="ctr"/>
                      <a:r>
                        <a:rPr lang="zh-TW" altLang="en-US" sz="2000" dirty="0" smtClean="0"/>
                        <a:t>工業區</a:t>
                      </a:r>
                      <a:endParaRPr lang="zh-TW" altLang="en-US" sz="2000" dirty="0"/>
                    </a:p>
                  </a:txBody>
                  <a:tcPr anchor="ctr"/>
                </a:tc>
                <a:tc>
                  <a:txBody>
                    <a:bodyPr/>
                    <a:lstStyle/>
                    <a:p>
                      <a:pPr algn="ctr"/>
                      <a:r>
                        <a:rPr lang="zh-TW" altLang="en-US" dirty="0" smtClean="0"/>
                        <a:t>產業</a:t>
                      </a:r>
                      <a:endParaRPr lang="en-US" altLang="zh-TW" dirty="0" smtClean="0"/>
                    </a:p>
                    <a:p>
                      <a:pPr algn="ctr"/>
                      <a:r>
                        <a:rPr lang="zh-TW" altLang="en-US" dirty="0" smtClean="0"/>
                        <a:t>園區</a:t>
                      </a:r>
                      <a:endParaRPr lang="zh-TW" altLang="en-US" dirty="0"/>
                    </a:p>
                  </a:txBody>
                  <a:tcPr anchor="ctr"/>
                </a:tc>
                <a:tc>
                  <a:txBody>
                    <a:bodyPr/>
                    <a:lstStyle/>
                    <a:p>
                      <a:pPr algn="ctr"/>
                      <a:r>
                        <a:rPr lang="zh-TW" altLang="en-US" sz="2000" b="1" dirty="0" smtClean="0"/>
                        <a:t>田園工</a:t>
                      </a:r>
                      <a:r>
                        <a:rPr lang="zh-TW" altLang="en-US" dirty="0" smtClean="0"/>
                        <a:t>廠</a:t>
                      </a:r>
                      <a:r>
                        <a:rPr lang="en-US" altLang="zh-TW" dirty="0" smtClean="0"/>
                        <a:t>(</a:t>
                      </a:r>
                      <a:r>
                        <a:rPr lang="zh-TW" altLang="en-US" dirty="0" smtClean="0"/>
                        <a:t>特目</a:t>
                      </a:r>
                      <a:r>
                        <a:rPr lang="en-US" altLang="zh-TW" dirty="0" smtClean="0"/>
                        <a:t>)</a:t>
                      </a:r>
                      <a:endParaRPr lang="zh-TW" altLang="en-US" dirty="0"/>
                    </a:p>
                  </a:txBody>
                  <a:tcPr anchor="ctr"/>
                </a:tc>
              </a:tr>
              <a:tr h="852095">
                <a:tc>
                  <a:txBody>
                    <a:bodyPr/>
                    <a:lstStyle/>
                    <a:p>
                      <a:pPr algn="ctr"/>
                      <a:r>
                        <a:rPr lang="zh-TW" altLang="en-US" sz="2000" b="1" dirty="0" smtClean="0"/>
                        <a:t>容許項目</a:t>
                      </a:r>
                      <a:endParaRPr lang="zh-TW" altLang="en-US" sz="2000" b="1" dirty="0"/>
                    </a:p>
                  </a:txBody>
                  <a:tcPr anchor="ctr"/>
                </a:tc>
                <a:tc>
                  <a:txBody>
                    <a:bodyPr/>
                    <a:lstStyle/>
                    <a:p>
                      <a:pPr algn="ctr"/>
                      <a:r>
                        <a:rPr lang="zh-TW" altLang="en-US" sz="1400" b="1" dirty="0" smtClean="0"/>
                        <a:t>無公害</a:t>
                      </a:r>
                      <a:endParaRPr lang="en-US" altLang="zh-TW" sz="1400" b="1" dirty="0" smtClean="0"/>
                    </a:p>
                    <a:p>
                      <a:pPr algn="ctr"/>
                      <a:r>
                        <a:rPr lang="zh-TW" altLang="en-US" sz="1400" b="1" dirty="0" smtClean="0"/>
                        <a:t>小型工業</a:t>
                      </a:r>
                      <a:endParaRPr lang="zh-TW" altLang="en-US" sz="1400" b="1" dirty="0"/>
                    </a:p>
                  </a:txBody>
                  <a:tcPr anchor="ctr"/>
                </a:tc>
                <a:tc>
                  <a:txBody>
                    <a:bodyPr/>
                    <a:lstStyle/>
                    <a:p>
                      <a:pPr algn="ctr"/>
                      <a:r>
                        <a:rPr lang="zh-TW" altLang="en-US" sz="1400" b="1" dirty="0" smtClean="0"/>
                        <a:t>無公害</a:t>
                      </a:r>
                      <a:endParaRPr lang="en-US" altLang="zh-TW" sz="1400" b="1" dirty="0" smtClean="0"/>
                    </a:p>
                    <a:p>
                      <a:pPr algn="ctr"/>
                      <a:r>
                        <a:rPr lang="zh-TW" altLang="en-US" sz="1400" b="1" dirty="0" smtClean="0"/>
                        <a:t>小型工業</a:t>
                      </a:r>
                    </a:p>
                  </a:txBody>
                  <a:tcPr anchor="ctr"/>
                </a:tc>
                <a:tc>
                  <a:txBody>
                    <a:bodyPr/>
                    <a:lstStyle/>
                    <a:p>
                      <a:pPr algn="ctr"/>
                      <a:r>
                        <a:rPr lang="zh-TW" altLang="en-US" sz="1400" b="1" dirty="0" smtClean="0"/>
                        <a:t>無公害</a:t>
                      </a:r>
                      <a:endParaRPr lang="en-US" altLang="zh-TW" sz="1400" b="1" dirty="0" smtClean="0"/>
                    </a:p>
                    <a:p>
                      <a:pPr algn="ctr"/>
                      <a:r>
                        <a:rPr lang="zh-TW" altLang="en-US" sz="1400" b="1" dirty="0" smtClean="0"/>
                        <a:t>小型工業</a:t>
                      </a:r>
                    </a:p>
                  </a:txBody>
                  <a:tcPr anchor="ctr"/>
                </a:tc>
                <a:tc>
                  <a:txBody>
                    <a:bodyPr/>
                    <a:lstStyle/>
                    <a:p>
                      <a:pPr algn="ctr"/>
                      <a:r>
                        <a:rPr lang="zh-TW" altLang="en-US" dirty="0" smtClean="0"/>
                        <a:t>工業</a:t>
                      </a:r>
                      <a:endParaRPr lang="en-US" altLang="zh-TW" dirty="0" smtClean="0"/>
                    </a:p>
                    <a:p>
                      <a:pPr algn="ctr"/>
                      <a:r>
                        <a:rPr lang="zh-TW" altLang="en-US" dirty="0" smtClean="0"/>
                        <a:t>設施</a:t>
                      </a:r>
                      <a:endParaRPr lang="zh-TW" altLang="en-US" dirty="0"/>
                    </a:p>
                  </a:txBody>
                  <a:tcPr anchor="ctr"/>
                </a:tc>
                <a:tc>
                  <a:txBody>
                    <a:bodyPr/>
                    <a:lstStyle/>
                    <a:p>
                      <a:pPr algn="ctr"/>
                      <a:r>
                        <a:rPr lang="zh-TW" altLang="en-US" dirty="0" smtClean="0"/>
                        <a:t>工業</a:t>
                      </a:r>
                      <a:endParaRPr lang="en-US" altLang="zh-TW" dirty="0" smtClean="0"/>
                    </a:p>
                    <a:p>
                      <a:pPr algn="ctr"/>
                      <a:r>
                        <a:rPr lang="zh-TW" altLang="en-US" dirty="0" smtClean="0"/>
                        <a:t>設施</a:t>
                      </a:r>
                      <a:endParaRPr lang="zh-TW" altLang="en-US" dirty="0"/>
                    </a:p>
                  </a:txBody>
                  <a:tcPr anchor="ctr"/>
                </a:tc>
                <a:tc>
                  <a:txBody>
                    <a:bodyPr/>
                    <a:lstStyle/>
                    <a:p>
                      <a:pPr algn="ctr"/>
                      <a:r>
                        <a:rPr lang="zh-TW" altLang="en-US" sz="1400" b="1" dirty="0" smtClean="0"/>
                        <a:t>依核定</a:t>
                      </a:r>
                      <a:endParaRPr lang="en-US" altLang="zh-TW" sz="1400" b="1" dirty="0" smtClean="0"/>
                    </a:p>
                    <a:p>
                      <a:pPr algn="ctr"/>
                      <a:r>
                        <a:rPr lang="zh-TW" altLang="en-US" sz="1400" b="1" dirty="0" smtClean="0"/>
                        <a:t>計劃使用</a:t>
                      </a:r>
                      <a:endParaRPr lang="zh-TW" altLang="en-US" sz="1400" b="1" dirty="0"/>
                    </a:p>
                  </a:txBody>
                  <a:tcPr anchor="ctr"/>
                </a:tc>
                <a:tc>
                  <a:txBody>
                    <a:bodyPr/>
                    <a:lstStyle/>
                    <a:p>
                      <a:pPr algn="ctr"/>
                      <a:r>
                        <a:rPr lang="zh-TW" altLang="en-US" sz="2000" b="1" dirty="0" smtClean="0"/>
                        <a:t>低污染</a:t>
                      </a:r>
                      <a:endParaRPr lang="zh-TW" altLang="en-US" sz="2000" b="1" dirty="0"/>
                    </a:p>
                  </a:txBody>
                  <a:tcPr anchor="ctr"/>
                </a:tc>
              </a:tr>
              <a:tr h="852095">
                <a:tc>
                  <a:txBody>
                    <a:bodyPr/>
                    <a:lstStyle/>
                    <a:p>
                      <a:pPr algn="ctr"/>
                      <a:r>
                        <a:rPr lang="zh-TW" altLang="en-US" sz="2000" b="1" dirty="0" smtClean="0"/>
                        <a:t>最大基層</a:t>
                      </a:r>
                      <a:endParaRPr lang="en-US" altLang="zh-TW" sz="2000" b="1" dirty="0" smtClean="0"/>
                    </a:p>
                    <a:p>
                      <a:pPr algn="ctr"/>
                      <a:r>
                        <a:rPr lang="zh-TW" altLang="en-US" sz="2000" b="1" dirty="0" smtClean="0"/>
                        <a:t>面積</a:t>
                      </a:r>
                      <a:r>
                        <a:rPr lang="zh-TW" altLang="en-US" sz="2000" b="1" dirty="0" smtClean="0">
                          <a:latin typeface="標楷體"/>
                          <a:ea typeface="標楷體"/>
                        </a:rPr>
                        <a:t>㎡</a:t>
                      </a:r>
                      <a:endParaRPr lang="zh-TW" altLang="en-US" sz="2000" b="1" dirty="0"/>
                    </a:p>
                  </a:txBody>
                  <a:tcPr anchor="ctr"/>
                </a:tc>
                <a:tc>
                  <a:txBody>
                    <a:bodyPr/>
                    <a:lstStyle/>
                    <a:p>
                      <a:pPr algn="ctr"/>
                      <a:r>
                        <a:rPr lang="en-US" altLang="zh-TW" sz="3200" b="1" dirty="0" smtClean="0"/>
                        <a:t>100</a:t>
                      </a:r>
                      <a:endParaRPr lang="zh-TW" altLang="en-US" sz="3200" b="1" dirty="0"/>
                    </a:p>
                  </a:txBody>
                  <a:tcPr anchor="ctr"/>
                </a:tc>
                <a:tc>
                  <a:txBody>
                    <a:bodyPr/>
                    <a:lstStyle/>
                    <a:p>
                      <a:pPr algn="ctr"/>
                      <a:r>
                        <a:rPr lang="en-US" altLang="zh-TW" sz="3200" b="1" dirty="0" smtClean="0"/>
                        <a:t>200</a:t>
                      </a:r>
                      <a:endParaRPr lang="zh-TW" altLang="en-US" sz="3200" b="1" dirty="0"/>
                    </a:p>
                  </a:txBody>
                  <a:tcPr anchor="ctr"/>
                </a:tc>
                <a:tc>
                  <a:txBody>
                    <a:bodyPr/>
                    <a:lstStyle/>
                    <a:p>
                      <a:pPr algn="ctr"/>
                      <a:r>
                        <a:rPr lang="en-US" altLang="zh-TW" sz="3200" b="1" dirty="0" smtClean="0"/>
                        <a:t>200</a:t>
                      </a:r>
                      <a:endParaRPr lang="zh-TW" altLang="en-US" sz="3200" b="1" dirty="0"/>
                    </a:p>
                  </a:txBody>
                  <a:tcPr anchor="ctr"/>
                </a:tc>
                <a:tc>
                  <a:txBody>
                    <a:bodyPr/>
                    <a:lstStyle/>
                    <a:p>
                      <a:pPr algn="ctr"/>
                      <a:r>
                        <a:rPr lang="zh-TW" altLang="en-US" dirty="0" smtClean="0"/>
                        <a:t>無限制</a:t>
                      </a:r>
                      <a:endParaRPr lang="zh-TW" altLang="en-US" dirty="0"/>
                    </a:p>
                  </a:txBody>
                  <a:tcPr anchor="ctr"/>
                </a:tc>
                <a:tc>
                  <a:txBody>
                    <a:bodyPr/>
                    <a:lstStyle/>
                    <a:p>
                      <a:pPr algn="ctr"/>
                      <a:r>
                        <a:rPr lang="zh-TW" altLang="en-US" dirty="0" smtClean="0"/>
                        <a:t>無限制</a:t>
                      </a:r>
                      <a:endParaRPr lang="zh-TW" altLang="en-US" dirty="0"/>
                    </a:p>
                  </a:txBody>
                  <a:tcPr anchor="ctr"/>
                </a:tc>
                <a:tc>
                  <a:txBody>
                    <a:bodyPr/>
                    <a:lstStyle/>
                    <a:p>
                      <a:pPr algn="ctr"/>
                      <a:r>
                        <a:rPr lang="zh-TW" altLang="en-US" sz="1800" b="1" dirty="0" smtClean="0"/>
                        <a:t>廠房</a:t>
                      </a:r>
                      <a:r>
                        <a:rPr lang="en-US" altLang="zh-TW" sz="1800" b="1" dirty="0" smtClean="0"/>
                        <a:t>200</a:t>
                      </a:r>
                    </a:p>
                    <a:p>
                      <a:pPr algn="ctr"/>
                      <a:r>
                        <a:rPr lang="zh-TW" altLang="en-US" sz="1800" b="1" dirty="0" smtClean="0"/>
                        <a:t>廠地</a:t>
                      </a:r>
                      <a:r>
                        <a:rPr lang="en-US" altLang="zh-TW" sz="1800" b="1" dirty="0" smtClean="0"/>
                        <a:t>700</a:t>
                      </a:r>
                      <a:endParaRPr lang="zh-TW" altLang="en-US" sz="1800" b="1" dirty="0"/>
                    </a:p>
                  </a:txBody>
                  <a:tcPr anchor="ctr"/>
                </a:tc>
                <a:tc>
                  <a:txBody>
                    <a:bodyPr/>
                    <a:lstStyle/>
                    <a:p>
                      <a:pPr algn="ctr"/>
                      <a:r>
                        <a:rPr lang="zh-TW" altLang="en-US" dirty="0" smtClean="0"/>
                        <a:t>無限制</a:t>
                      </a:r>
                      <a:endParaRPr lang="zh-TW" altLang="en-US" dirty="0"/>
                    </a:p>
                  </a:txBody>
                  <a:tcPr anchor="ctr"/>
                </a:tc>
              </a:tr>
              <a:tr h="852095">
                <a:tc>
                  <a:txBody>
                    <a:bodyPr/>
                    <a:lstStyle/>
                    <a:p>
                      <a:pPr algn="ctr"/>
                      <a:r>
                        <a:rPr lang="zh-TW" altLang="en-US" sz="3200" b="1" dirty="0" smtClean="0"/>
                        <a:t>馬力</a:t>
                      </a:r>
                      <a:endParaRPr lang="zh-TW" altLang="en-US" sz="3200" b="1" dirty="0"/>
                    </a:p>
                  </a:txBody>
                  <a:tcPr anchor="ctr"/>
                </a:tc>
                <a:tc>
                  <a:txBody>
                    <a:bodyPr/>
                    <a:lstStyle/>
                    <a:p>
                      <a:pPr algn="ctr"/>
                      <a:r>
                        <a:rPr lang="en-US" altLang="zh-TW" sz="3600" b="1" dirty="0" smtClean="0"/>
                        <a:t>15</a:t>
                      </a:r>
                      <a:endParaRPr lang="zh-TW" altLang="en-US" sz="3600" b="1" dirty="0"/>
                    </a:p>
                  </a:txBody>
                  <a:tcPr anchor="ctr"/>
                </a:tc>
                <a:tc>
                  <a:txBody>
                    <a:bodyPr/>
                    <a:lstStyle/>
                    <a:p>
                      <a:pPr algn="ctr"/>
                      <a:r>
                        <a:rPr lang="en-US" altLang="zh-TW" sz="3200" b="1" dirty="0" smtClean="0"/>
                        <a:t>15</a:t>
                      </a:r>
                      <a:endParaRPr lang="zh-TW" altLang="en-US" sz="3200" b="1" dirty="0"/>
                    </a:p>
                  </a:txBody>
                  <a:tcPr anchor="ctr"/>
                </a:tc>
                <a:tc>
                  <a:txBody>
                    <a:bodyPr/>
                    <a:lstStyle/>
                    <a:p>
                      <a:pPr algn="ctr"/>
                      <a:r>
                        <a:rPr lang="en-US" altLang="zh-TW" sz="3200" b="1" dirty="0" smtClean="0"/>
                        <a:t>15</a:t>
                      </a:r>
                      <a:endParaRPr lang="zh-TW" altLang="en-US" sz="32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t>無限制</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t>無限制</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t>無限制</a:t>
                      </a:r>
                    </a:p>
                  </a:txBody>
                  <a:tcPr anchor="ctr"/>
                </a:tc>
                <a:tc>
                  <a:txBody>
                    <a:bodyPr/>
                    <a:lstStyle/>
                    <a:p>
                      <a:pPr algn="ctr"/>
                      <a:r>
                        <a:rPr lang="zh-TW" altLang="en-US" dirty="0" smtClean="0"/>
                        <a:t>無限制</a:t>
                      </a:r>
                      <a:endParaRPr lang="zh-TW" altLang="en-US" dirty="0"/>
                    </a:p>
                  </a:txBody>
                  <a:tcPr anchor="ctr"/>
                </a:tc>
              </a:tr>
              <a:tr h="852095">
                <a:tc>
                  <a:txBody>
                    <a:bodyPr/>
                    <a:lstStyle/>
                    <a:p>
                      <a:pPr algn="ctr"/>
                      <a:r>
                        <a:rPr lang="zh-TW" altLang="en-US" dirty="0" smtClean="0"/>
                        <a:t>使用動力</a:t>
                      </a:r>
                      <a:endParaRPr lang="en-US" altLang="zh-TW" dirty="0" smtClean="0"/>
                    </a:p>
                    <a:p>
                      <a:pPr algn="ctr"/>
                      <a:r>
                        <a:rPr lang="en-US" altLang="zh-TW" dirty="0" smtClean="0"/>
                        <a:t>(KW)</a:t>
                      </a:r>
                      <a:endParaRPr lang="zh-TW" altLang="en-US" dirty="0"/>
                    </a:p>
                  </a:txBody>
                  <a:tcPr anchor="ctr"/>
                </a:tc>
                <a:tc>
                  <a:txBody>
                    <a:bodyPr/>
                    <a:lstStyle/>
                    <a:p>
                      <a:pPr algn="ctr"/>
                      <a:r>
                        <a:rPr lang="en-US" altLang="zh-TW" sz="2400" b="1" dirty="0" smtClean="0"/>
                        <a:t>11.25</a:t>
                      </a:r>
                      <a:endParaRPr lang="zh-TW" altLang="en-US" sz="2400" b="1" dirty="0"/>
                    </a:p>
                  </a:txBody>
                  <a:tcPr anchor="ctr"/>
                </a:tc>
                <a:tc>
                  <a:txBody>
                    <a:bodyPr/>
                    <a:lstStyle/>
                    <a:p>
                      <a:pPr algn="ctr"/>
                      <a:r>
                        <a:rPr lang="en-US" altLang="zh-TW" sz="2400" b="1" dirty="0" smtClean="0"/>
                        <a:t>11.25</a:t>
                      </a:r>
                      <a:endParaRPr lang="zh-TW" altLang="en-US" sz="2400" b="1" dirty="0"/>
                    </a:p>
                  </a:txBody>
                  <a:tcPr anchor="ctr"/>
                </a:tc>
                <a:tc>
                  <a:txBody>
                    <a:bodyPr/>
                    <a:lstStyle/>
                    <a:p>
                      <a:pPr algn="ctr"/>
                      <a:r>
                        <a:rPr lang="en-US" altLang="zh-TW" sz="2400" b="1" dirty="0" smtClean="0"/>
                        <a:t>11.25</a:t>
                      </a:r>
                      <a:endParaRPr lang="zh-TW" altLang="en-US" sz="24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t>無限制</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t>無限制</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t>無限制</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t>無限制</a:t>
                      </a:r>
                    </a:p>
                  </a:txBody>
                  <a:tcPr anchor="ctr"/>
                </a:tc>
              </a:tr>
              <a:tr h="852095">
                <a:tc>
                  <a:txBody>
                    <a:bodyPr/>
                    <a:lstStyle/>
                    <a:p>
                      <a:pPr algn="ctr"/>
                      <a:r>
                        <a:rPr lang="zh-TW" altLang="en-US" sz="2800" b="1" dirty="0" smtClean="0"/>
                        <a:t>建蔽率</a:t>
                      </a:r>
                      <a:endParaRPr lang="zh-TW" altLang="en-US" sz="2800" b="1" dirty="0"/>
                    </a:p>
                  </a:txBody>
                  <a:tcPr anchor="ctr"/>
                </a:tc>
                <a:tc>
                  <a:txBody>
                    <a:bodyPr/>
                    <a:lstStyle/>
                    <a:p>
                      <a:pPr algn="ctr"/>
                      <a:r>
                        <a:rPr lang="en-US" altLang="zh-TW" dirty="0" smtClean="0"/>
                        <a:t>60%</a:t>
                      </a:r>
                      <a:endParaRPr lang="zh-TW" altLang="en-US" dirty="0"/>
                    </a:p>
                  </a:txBody>
                  <a:tcPr anchor="ctr"/>
                </a:tc>
                <a:tc>
                  <a:txBody>
                    <a:bodyPr/>
                    <a:lstStyle/>
                    <a:p>
                      <a:pPr algn="ctr"/>
                      <a:r>
                        <a:rPr lang="en-US" altLang="zh-TW" dirty="0" smtClean="0"/>
                        <a:t>60%</a:t>
                      </a:r>
                      <a:endParaRPr lang="zh-TW" altLang="en-US" dirty="0"/>
                    </a:p>
                  </a:txBody>
                  <a:tcPr anchor="ctr"/>
                </a:tc>
                <a:tc>
                  <a:txBody>
                    <a:bodyPr/>
                    <a:lstStyle/>
                    <a:p>
                      <a:pPr algn="ctr"/>
                      <a:r>
                        <a:rPr lang="en-US" altLang="zh-TW" dirty="0" smtClean="0"/>
                        <a:t>40%</a:t>
                      </a:r>
                      <a:endParaRPr lang="zh-TW" altLang="en-US" dirty="0"/>
                    </a:p>
                  </a:txBody>
                  <a:tcPr anchor="ctr"/>
                </a:tc>
                <a:tc>
                  <a:txBody>
                    <a:bodyPr/>
                    <a:lstStyle/>
                    <a:p>
                      <a:pPr algn="ctr"/>
                      <a:r>
                        <a:rPr lang="en-US" altLang="zh-TW" dirty="0" smtClean="0"/>
                        <a:t>70%</a:t>
                      </a:r>
                      <a:endParaRPr lang="zh-TW" altLang="en-US" dirty="0"/>
                    </a:p>
                  </a:txBody>
                  <a:tcPr anchor="ctr"/>
                </a:tc>
                <a:tc>
                  <a:txBody>
                    <a:bodyPr/>
                    <a:lstStyle/>
                    <a:p>
                      <a:pPr algn="ctr"/>
                      <a:r>
                        <a:rPr lang="en-US" altLang="zh-TW" dirty="0" smtClean="0"/>
                        <a:t>70%</a:t>
                      </a:r>
                      <a:endParaRPr lang="zh-TW" altLang="en-US" dirty="0"/>
                    </a:p>
                  </a:txBody>
                  <a:tcPr anchor="ctr"/>
                </a:tc>
                <a:tc>
                  <a:txBody>
                    <a:bodyPr/>
                    <a:lstStyle/>
                    <a:p>
                      <a:pPr algn="ctr"/>
                      <a:r>
                        <a:rPr lang="en-US" altLang="zh-TW" dirty="0" smtClean="0"/>
                        <a:t>70%</a:t>
                      </a:r>
                      <a:endParaRPr lang="zh-TW" altLang="en-US" dirty="0"/>
                    </a:p>
                  </a:txBody>
                  <a:tcPr anchor="ctr"/>
                </a:tc>
                <a:tc>
                  <a:txBody>
                    <a:bodyPr/>
                    <a:lstStyle/>
                    <a:p>
                      <a:pPr algn="ctr"/>
                      <a:r>
                        <a:rPr lang="en-US" altLang="zh-TW" sz="2800" b="1" dirty="0" smtClean="0">
                          <a:solidFill>
                            <a:srgbClr val="FF0000"/>
                          </a:solidFill>
                        </a:rPr>
                        <a:t>60%</a:t>
                      </a:r>
                      <a:endParaRPr lang="zh-TW" altLang="en-US" b="1" dirty="0">
                        <a:solidFill>
                          <a:srgbClr val="FF0000"/>
                        </a:solidFill>
                      </a:endParaRPr>
                    </a:p>
                  </a:txBody>
                  <a:tcPr anchor="ctr"/>
                </a:tc>
              </a:tr>
            </a:tbl>
          </a:graphicData>
        </a:graphic>
      </p:graphicFrame>
      <p:cxnSp>
        <p:nvCxnSpPr>
          <p:cNvPr id="8" name="直線接點 7"/>
          <p:cNvCxnSpPr/>
          <p:nvPr/>
        </p:nvCxnSpPr>
        <p:spPr>
          <a:xfrm>
            <a:off x="827584" y="1124744"/>
            <a:ext cx="1224136" cy="7920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615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2"/>
            </p:custDataLst>
          </p:nvPr>
        </p:nvSpPr>
        <p:spPr>
          <a:xfrm>
            <a:off x="690464" y="556940"/>
            <a:ext cx="8077200" cy="5616624"/>
          </a:xfrm>
        </p:spPr>
        <p:txBody>
          <a:bodyPr>
            <a:normAutofit/>
          </a:bodyPr>
          <a:lstStyle/>
          <a:p>
            <a:pPr marL="0" indent="0">
              <a:buNone/>
            </a:pPr>
            <a:r>
              <a:rPr lang="en-US" altLang="zh-TW" sz="4400" dirty="0" smtClean="0">
                <a:latin typeface="標楷體" pitchFamily="65" charset="-120"/>
                <a:ea typeface="標楷體" pitchFamily="65" charset="-120"/>
              </a:rPr>
              <a:t>(</a:t>
            </a:r>
            <a:r>
              <a:rPr lang="zh-TW" altLang="en-US" sz="4400" dirty="0" smtClean="0">
                <a:latin typeface="標楷體" pitchFamily="65" charset="-120"/>
                <a:ea typeface="標楷體" pitchFamily="65" charset="-120"/>
              </a:rPr>
              <a:t>一</a:t>
            </a:r>
            <a:r>
              <a:rPr lang="en-US" altLang="zh-TW" sz="4400" dirty="0" smtClean="0">
                <a:latin typeface="標楷體" pitchFamily="65" charset="-120"/>
                <a:ea typeface="標楷體" pitchFamily="65" charset="-120"/>
              </a:rPr>
              <a:t>)</a:t>
            </a:r>
            <a:r>
              <a:rPr lang="zh-TW" altLang="en-US" sz="4400" dirty="0" smtClean="0">
                <a:latin typeface="標楷體" pitchFamily="65" charset="-120"/>
                <a:ea typeface="標楷體" pitchFamily="65" charset="-120"/>
              </a:rPr>
              <a:t>都市土地</a:t>
            </a:r>
            <a:endParaRPr lang="zh-TW" sz="4400" dirty="0">
              <a:latin typeface="標楷體" pitchFamily="65" charset="-120"/>
              <a:ea typeface="標楷體" pitchFamily="65" charset="-120"/>
            </a:endParaRPr>
          </a:p>
          <a:p>
            <a:pPr marL="0" indent="0">
              <a:buNone/>
            </a:pPr>
            <a:endParaRPr lang="zh-TW" dirty="0"/>
          </a:p>
        </p:txBody>
      </p:sp>
      <p:sp>
        <p:nvSpPr>
          <p:cNvPr id="4" name="圓角矩形 3"/>
          <p:cNvSpPr/>
          <p:nvPr/>
        </p:nvSpPr>
        <p:spPr>
          <a:xfrm>
            <a:off x="690464" y="2636912"/>
            <a:ext cx="1440160" cy="3068600"/>
          </a:xfrm>
          <a:prstGeom prst="roundRect">
            <a:avLst>
              <a:gd name="adj" fmla="val 97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6000" dirty="0" smtClean="0">
                <a:solidFill>
                  <a:prstClr val="black"/>
                </a:solidFill>
                <a:latin typeface="標楷體" pitchFamily="65" charset="-120"/>
                <a:ea typeface="標楷體" pitchFamily="65" charset="-120"/>
              </a:rPr>
              <a:t>住</a:t>
            </a:r>
            <a:endParaRPr lang="en-US" altLang="zh-TW" sz="6000" dirty="0" smtClean="0">
              <a:solidFill>
                <a:prstClr val="black"/>
              </a:solidFill>
              <a:latin typeface="標楷體" pitchFamily="65" charset="-120"/>
              <a:ea typeface="標楷體" pitchFamily="65" charset="-120"/>
            </a:endParaRPr>
          </a:p>
          <a:p>
            <a:pPr algn="ctr"/>
            <a:r>
              <a:rPr lang="zh-TW" altLang="en-US" sz="6000" dirty="0" smtClean="0">
                <a:solidFill>
                  <a:prstClr val="black"/>
                </a:solidFill>
                <a:latin typeface="標楷體" pitchFamily="65" charset="-120"/>
                <a:ea typeface="標楷體" pitchFamily="65" charset="-120"/>
              </a:rPr>
              <a:t>宅</a:t>
            </a:r>
            <a:endParaRPr lang="en-US" altLang="zh-TW" sz="6000" dirty="0" smtClean="0">
              <a:solidFill>
                <a:prstClr val="black"/>
              </a:solidFill>
              <a:latin typeface="標楷體" pitchFamily="65" charset="-120"/>
              <a:ea typeface="標楷體" pitchFamily="65" charset="-120"/>
            </a:endParaRPr>
          </a:p>
          <a:p>
            <a:pPr algn="ctr"/>
            <a:r>
              <a:rPr lang="zh-TW" altLang="en-US" sz="6000" dirty="0" smtClean="0">
                <a:solidFill>
                  <a:prstClr val="black"/>
                </a:solidFill>
                <a:latin typeface="標楷體" pitchFamily="65" charset="-120"/>
                <a:ea typeface="標楷體" pitchFamily="65" charset="-120"/>
              </a:rPr>
              <a:t>區</a:t>
            </a:r>
            <a:endParaRPr lang="zh-TW" altLang="en-US" sz="6000" dirty="0">
              <a:solidFill>
                <a:prstClr val="black"/>
              </a:solidFill>
              <a:latin typeface="標楷體" pitchFamily="65" charset="-120"/>
              <a:ea typeface="標楷體" pitchFamily="65" charset="-120"/>
            </a:endParaRPr>
          </a:p>
        </p:txBody>
      </p:sp>
      <p:sp>
        <p:nvSpPr>
          <p:cNvPr id="6" name="矩形 5"/>
          <p:cNvSpPr/>
          <p:nvPr/>
        </p:nvSpPr>
        <p:spPr>
          <a:xfrm>
            <a:off x="2264058" y="1592763"/>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容許使用項目</a:t>
            </a:r>
            <a:r>
              <a:rPr lang="zh-TW" altLang="en-US" sz="2800" dirty="0">
                <a:solidFill>
                  <a:prstClr val="black"/>
                </a:solidFill>
                <a:latin typeface="標楷體" pitchFamily="65" charset="-120"/>
                <a:ea typeface="標楷體" pitchFamily="65" charset="-120"/>
              </a:rPr>
              <a:t>：</a:t>
            </a:r>
            <a:r>
              <a:rPr lang="zh-TW" altLang="en-US" sz="2800" dirty="0" smtClean="0">
                <a:solidFill>
                  <a:prstClr val="black"/>
                </a:solidFill>
                <a:latin typeface="標楷體" pitchFamily="65" charset="-120"/>
                <a:ea typeface="標楷體" pitchFamily="65" charset="-120"/>
              </a:rPr>
              <a:t>採負面表列及附條件許可</a:t>
            </a:r>
            <a:endParaRPr lang="zh-TW" altLang="en-US" sz="2800" dirty="0">
              <a:solidFill>
                <a:prstClr val="black"/>
              </a:solidFill>
              <a:latin typeface="標楷體" pitchFamily="65" charset="-120"/>
              <a:ea typeface="標楷體" pitchFamily="65" charset="-120"/>
            </a:endParaRPr>
          </a:p>
        </p:txBody>
      </p:sp>
      <p:sp>
        <p:nvSpPr>
          <p:cNvPr id="10" name="矩形 9"/>
          <p:cNvSpPr/>
          <p:nvPr/>
        </p:nvSpPr>
        <p:spPr>
          <a:xfrm>
            <a:off x="2286360" y="2780928"/>
            <a:ext cx="6671840"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作業廠房樓地板面積</a:t>
            </a:r>
            <a:r>
              <a:rPr lang="zh-TW" altLang="en-US" sz="2800" dirty="0">
                <a:solidFill>
                  <a:prstClr val="black"/>
                </a:solidFill>
                <a:latin typeface="標楷體" pitchFamily="65" charset="-120"/>
                <a:ea typeface="標楷體" pitchFamily="65" charset="-120"/>
              </a:rPr>
              <a:t>：</a:t>
            </a:r>
            <a:r>
              <a:rPr lang="zh-TW" altLang="en-US" sz="2800" dirty="0" smtClean="0">
                <a:solidFill>
                  <a:prstClr val="black"/>
                </a:solidFill>
                <a:latin typeface="標楷體" pitchFamily="65" charset="-120"/>
                <a:ea typeface="標楷體" pitchFamily="65" charset="-120"/>
              </a:rPr>
              <a:t>不得超過</a:t>
            </a:r>
            <a:r>
              <a:rPr lang="en-US" altLang="zh-TW" sz="2800" dirty="0" smtClean="0">
                <a:solidFill>
                  <a:prstClr val="black"/>
                </a:solidFill>
                <a:latin typeface="標楷體" pitchFamily="65" charset="-120"/>
                <a:ea typeface="標楷體" pitchFamily="65" charset="-120"/>
              </a:rPr>
              <a:t>100㎡</a:t>
            </a:r>
            <a:endParaRPr lang="zh-TW" altLang="en-US" sz="2800" dirty="0">
              <a:solidFill>
                <a:prstClr val="black"/>
              </a:solidFill>
              <a:latin typeface="標楷體" pitchFamily="65" charset="-120"/>
              <a:ea typeface="標楷體" pitchFamily="65" charset="-120"/>
            </a:endParaRPr>
          </a:p>
        </p:txBody>
      </p:sp>
      <p:sp>
        <p:nvSpPr>
          <p:cNvPr id="11" name="矩形 10"/>
          <p:cNvSpPr/>
          <p:nvPr/>
        </p:nvSpPr>
        <p:spPr>
          <a:xfrm>
            <a:off x="2284109" y="3984538"/>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使用電力及氣體燃料不得超過</a:t>
            </a:r>
            <a:r>
              <a:rPr lang="en-US" altLang="zh-TW" sz="2800" dirty="0" smtClean="0">
                <a:solidFill>
                  <a:prstClr val="black"/>
                </a:solidFill>
                <a:latin typeface="標楷體" pitchFamily="65" charset="-120"/>
                <a:ea typeface="標楷體" pitchFamily="65" charset="-120"/>
              </a:rPr>
              <a:t>3</a:t>
            </a:r>
            <a:r>
              <a:rPr lang="zh-TW" altLang="en-US" sz="2800" dirty="0" smtClean="0">
                <a:solidFill>
                  <a:prstClr val="black"/>
                </a:solidFill>
                <a:latin typeface="標楷體" pitchFamily="65" charset="-120"/>
                <a:ea typeface="標楷體" pitchFamily="65" charset="-120"/>
              </a:rPr>
              <a:t>馬力，</a:t>
            </a:r>
            <a:endParaRPr lang="en-US" altLang="zh-TW" sz="2800" dirty="0" smtClean="0">
              <a:solidFill>
                <a:prstClr val="black"/>
              </a:solidFill>
              <a:latin typeface="標楷體" pitchFamily="65" charset="-120"/>
              <a:ea typeface="標楷體" pitchFamily="65" charset="-120"/>
            </a:endParaRPr>
          </a:p>
          <a:p>
            <a:r>
              <a:rPr lang="zh-TW" altLang="en-US" sz="2800" dirty="0" smtClean="0">
                <a:solidFill>
                  <a:prstClr val="black"/>
                </a:solidFill>
                <a:latin typeface="標楷體" pitchFamily="65" charset="-120"/>
                <a:ea typeface="標楷體" pitchFamily="65" charset="-120"/>
              </a:rPr>
              <a:t>電熱不超過</a:t>
            </a:r>
            <a:r>
              <a:rPr lang="en-US" altLang="zh-TW" sz="2800" dirty="0" smtClean="0">
                <a:solidFill>
                  <a:prstClr val="black"/>
                </a:solidFill>
                <a:latin typeface="標楷體" pitchFamily="65" charset="-120"/>
                <a:ea typeface="標楷體" pitchFamily="65" charset="-120"/>
              </a:rPr>
              <a:t>30</a:t>
            </a:r>
            <a:r>
              <a:rPr lang="zh-TW" altLang="en-US" sz="2800" dirty="0" smtClean="0">
                <a:solidFill>
                  <a:prstClr val="black"/>
                </a:solidFill>
                <a:latin typeface="標楷體" pitchFamily="65" charset="-120"/>
                <a:ea typeface="標楷體" pitchFamily="65" charset="-120"/>
              </a:rPr>
              <a:t>瓩</a:t>
            </a:r>
            <a:endParaRPr lang="zh-TW" altLang="en-US" sz="2800" dirty="0">
              <a:solidFill>
                <a:prstClr val="black"/>
              </a:solidFill>
              <a:latin typeface="標楷體" pitchFamily="65" charset="-120"/>
              <a:ea typeface="標楷體" pitchFamily="65" charset="-120"/>
            </a:endParaRPr>
          </a:p>
        </p:txBody>
      </p:sp>
      <p:sp>
        <p:nvSpPr>
          <p:cNvPr id="12" name="矩形 11"/>
          <p:cNvSpPr/>
          <p:nvPr/>
        </p:nvSpPr>
        <p:spPr>
          <a:xfrm>
            <a:off x="2264058" y="5222696"/>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最大建蔽率</a:t>
            </a:r>
            <a:r>
              <a:rPr lang="en-US" altLang="zh-TW" sz="2800" dirty="0" smtClean="0">
                <a:solidFill>
                  <a:prstClr val="black"/>
                </a:solidFill>
                <a:latin typeface="標楷體" pitchFamily="65" charset="-120"/>
                <a:ea typeface="標楷體" pitchFamily="65" charset="-120"/>
              </a:rPr>
              <a:t>60%</a:t>
            </a:r>
            <a:endParaRPr lang="zh-TW" altLang="en-US" sz="2800" dirty="0">
              <a:solidFill>
                <a:prstClr val="black"/>
              </a:solidFill>
              <a:latin typeface="標楷體" pitchFamily="65" charset="-120"/>
              <a:ea typeface="標楷體" pitchFamily="65" charset="-120"/>
            </a:endParaRPr>
          </a:p>
        </p:txBody>
      </p:sp>
    </p:spTree>
    <p:custDataLst>
      <p:tags r:id="rId1"/>
    </p:custDataLst>
    <p:extLst>
      <p:ext uri="{BB962C8B-B14F-4D97-AF65-F5344CB8AC3E}">
        <p14:creationId xmlns:p14="http://schemas.microsoft.com/office/powerpoint/2010/main" val="2706902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2"/>
            </p:custDataLst>
          </p:nvPr>
        </p:nvSpPr>
        <p:spPr>
          <a:xfrm>
            <a:off x="762000" y="548680"/>
            <a:ext cx="8077200" cy="6048672"/>
          </a:xfrm>
        </p:spPr>
        <p:txBody>
          <a:bodyPr>
            <a:normAutofit/>
          </a:bodyPr>
          <a:lstStyle/>
          <a:p>
            <a:pPr marL="0" indent="0">
              <a:buNone/>
            </a:pPr>
            <a:r>
              <a:rPr lang="en-US" altLang="zh-TW" sz="4400" dirty="0" smtClean="0">
                <a:latin typeface="標楷體" pitchFamily="65" charset="-120"/>
                <a:ea typeface="標楷體" pitchFamily="65" charset="-120"/>
              </a:rPr>
              <a:t>(</a:t>
            </a:r>
            <a:r>
              <a:rPr lang="zh-TW" altLang="en-US" sz="4400" dirty="0" smtClean="0">
                <a:latin typeface="標楷體" pitchFamily="65" charset="-120"/>
                <a:ea typeface="標楷體" pitchFamily="65" charset="-120"/>
              </a:rPr>
              <a:t>一</a:t>
            </a:r>
            <a:r>
              <a:rPr lang="en-US" altLang="zh-TW" sz="4400" dirty="0" smtClean="0">
                <a:latin typeface="標楷體" pitchFamily="65" charset="-120"/>
                <a:ea typeface="標楷體" pitchFamily="65" charset="-120"/>
              </a:rPr>
              <a:t>)</a:t>
            </a:r>
            <a:r>
              <a:rPr lang="zh-TW" altLang="en-US" sz="4400" dirty="0" smtClean="0">
                <a:latin typeface="標楷體" pitchFamily="65" charset="-120"/>
                <a:ea typeface="標楷體" pitchFamily="65" charset="-120"/>
              </a:rPr>
              <a:t>都市土地</a:t>
            </a:r>
            <a:endParaRPr lang="zh-TW" sz="4400" dirty="0">
              <a:latin typeface="標楷體" pitchFamily="65" charset="-120"/>
              <a:ea typeface="標楷體" pitchFamily="65" charset="-120"/>
            </a:endParaRPr>
          </a:p>
          <a:p>
            <a:pPr marL="0" indent="0">
              <a:buNone/>
            </a:pPr>
            <a:endParaRPr lang="zh-TW" dirty="0"/>
          </a:p>
        </p:txBody>
      </p:sp>
      <p:sp>
        <p:nvSpPr>
          <p:cNvPr id="4" name="圓角矩形 3"/>
          <p:cNvSpPr/>
          <p:nvPr/>
        </p:nvSpPr>
        <p:spPr>
          <a:xfrm>
            <a:off x="690464" y="2636912"/>
            <a:ext cx="1440160" cy="3068600"/>
          </a:xfrm>
          <a:prstGeom prst="roundRect">
            <a:avLst>
              <a:gd name="adj" fmla="val 97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6000" dirty="0">
                <a:solidFill>
                  <a:prstClr val="black"/>
                </a:solidFill>
                <a:latin typeface="標楷體" pitchFamily="65" charset="-120"/>
                <a:ea typeface="標楷體" pitchFamily="65" charset="-120"/>
              </a:rPr>
              <a:t>商</a:t>
            </a:r>
            <a:endParaRPr lang="en-US" altLang="zh-TW" sz="6000" dirty="0" smtClean="0">
              <a:solidFill>
                <a:prstClr val="black"/>
              </a:solidFill>
              <a:latin typeface="標楷體" pitchFamily="65" charset="-120"/>
              <a:ea typeface="標楷體" pitchFamily="65" charset="-120"/>
            </a:endParaRPr>
          </a:p>
          <a:p>
            <a:pPr algn="ctr"/>
            <a:r>
              <a:rPr lang="zh-TW" altLang="en-US" sz="6000" dirty="0">
                <a:solidFill>
                  <a:prstClr val="black"/>
                </a:solidFill>
                <a:latin typeface="標楷體" pitchFamily="65" charset="-120"/>
                <a:ea typeface="標楷體" pitchFamily="65" charset="-120"/>
              </a:rPr>
              <a:t>業</a:t>
            </a:r>
            <a:endParaRPr lang="en-US" altLang="zh-TW" sz="6000" dirty="0" smtClean="0">
              <a:solidFill>
                <a:prstClr val="black"/>
              </a:solidFill>
              <a:latin typeface="標楷體" pitchFamily="65" charset="-120"/>
              <a:ea typeface="標楷體" pitchFamily="65" charset="-120"/>
            </a:endParaRPr>
          </a:p>
          <a:p>
            <a:pPr algn="ctr"/>
            <a:r>
              <a:rPr lang="zh-TW" altLang="en-US" sz="6000" dirty="0" smtClean="0">
                <a:solidFill>
                  <a:prstClr val="black"/>
                </a:solidFill>
                <a:latin typeface="標楷體" pitchFamily="65" charset="-120"/>
                <a:ea typeface="標楷體" pitchFamily="65" charset="-120"/>
              </a:rPr>
              <a:t>區</a:t>
            </a:r>
            <a:endParaRPr lang="zh-TW" altLang="en-US" sz="6000" dirty="0">
              <a:solidFill>
                <a:prstClr val="black"/>
              </a:solidFill>
              <a:latin typeface="標楷體" pitchFamily="65" charset="-120"/>
              <a:ea typeface="標楷體" pitchFamily="65" charset="-120"/>
            </a:endParaRPr>
          </a:p>
        </p:txBody>
      </p:sp>
      <p:sp>
        <p:nvSpPr>
          <p:cNvPr id="6" name="矩形 5"/>
          <p:cNvSpPr/>
          <p:nvPr/>
        </p:nvSpPr>
        <p:spPr>
          <a:xfrm>
            <a:off x="2317056" y="1682428"/>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容許使用項目</a:t>
            </a:r>
            <a:r>
              <a:rPr lang="zh-TW" altLang="en-US" sz="2800" dirty="0">
                <a:solidFill>
                  <a:prstClr val="black"/>
                </a:solidFill>
                <a:latin typeface="標楷體" pitchFamily="65" charset="-120"/>
                <a:ea typeface="標楷體" pitchFamily="65" charset="-120"/>
              </a:rPr>
              <a:t>：</a:t>
            </a:r>
            <a:r>
              <a:rPr lang="zh-TW" altLang="en-US" sz="2800" dirty="0" smtClean="0">
                <a:solidFill>
                  <a:prstClr val="black"/>
                </a:solidFill>
                <a:latin typeface="標楷體" pitchFamily="65" charset="-120"/>
                <a:ea typeface="標楷體" pitchFamily="65" charset="-120"/>
              </a:rPr>
              <a:t>採負面表列及附條件許可</a:t>
            </a:r>
            <a:endParaRPr lang="zh-TW" altLang="en-US" sz="2800" dirty="0">
              <a:solidFill>
                <a:prstClr val="black"/>
              </a:solidFill>
              <a:latin typeface="標楷體" pitchFamily="65" charset="-120"/>
              <a:ea typeface="標楷體" pitchFamily="65" charset="-120"/>
            </a:endParaRPr>
          </a:p>
        </p:txBody>
      </p:sp>
      <p:sp>
        <p:nvSpPr>
          <p:cNvPr id="10" name="矩形 9"/>
          <p:cNvSpPr/>
          <p:nvPr/>
        </p:nvSpPr>
        <p:spPr>
          <a:xfrm>
            <a:off x="2296592" y="2852936"/>
            <a:ext cx="6671840"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作業廠房樓地板面積</a:t>
            </a:r>
            <a:r>
              <a:rPr lang="zh-TW" altLang="en-US" sz="2800" dirty="0">
                <a:solidFill>
                  <a:prstClr val="black"/>
                </a:solidFill>
                <a:latin typeface="標楷體" pitchFamily="65" charset="-120"/>
                <a:ea typeface="標楷體" pitchFamily="65" charset="-120"/>
              </a:rPr>
              <a:t>：</a:t>
            </a:r>
            <a:r>
              <a:rPr lang="zh-TW" altLang="en-US" sz="2800" dirty="0" smtClean="0">
                <a:solidFill>
                  <a:prstClr val="black"/>
                </a:solidFill>
                <a:latin typeface="標楷體" pitchFamily="65" charset="-120"/>
                <a:ea typeface="標楷體" pitchFamily="65" charset="-120"/>
              </a:rPr>
              <a:t>不得超過</a:t>
            </a:r>
            <a:r>
              <a:rPr lang="en-US" altLang="zh-TW" sz="2800" dirty="0">
                <a:solidFill>
                  <a:prstClr val="black"/>
                </a:solidFill>
                <a:latin typeface="標楷體" pitchFamily="65" charset="-120"/>
                <a:ea typeface="標楷體" pitchFamily="65" charset="-120"/>
              </a:rPr>
              <a:t>3</a:t>
            </a:r>
            <a:r>
              <a:rPr lang="en-US" altLang="zh-TW" sz="2800" dirty="0" smtClean="0">
                <a:solidFill>
                  <a:prstClr val="black"/>
                </a:solidFill>
                <a:latin typeface="標楷體" pitchFamily="65" charset="-120"/>
                <a:ea typeface="標楷體" pitchFamily="65" charset="-120"/>
              </a:rPr>
              <a:t>00㎡</a:t>
            </a:r>
            <a:endParaRPr lang="zh-TW" altLang="en-US" sz="2800" dirty="0">
              <a:solidFill>
                <a:prstClr val="black"/>
              </a:solidFill>
              <a:latin typeface="標楷體" pitchFamily="65" charset="-120"/>
              <a:ea typeface="標楷體" pitchFamily="65" charset="-120"/>
            </a:endParaRPr>
          </a:p>
        </p:txBody>
      </p:sp>
      <p:sp>
        <p:nvSpPr>
          <p:cNvPr id="11" name="矩形 10"/>
          <p:cNvSpPr/>
          <p:nvPr/>
        </p:nvSpPr>
        <p:spPr>
          <a:xfrm>
            <a:off x="2317056" y="4005064"/>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使用電力及氣體燃料不得超過</a:t>
            </a:r>
            <a:r>
              <a:rPr lang="en-US" altLang="zh-TW" sz="2800" dirty="0" smtClean="0">
                <a:solidFill>
                  <a:prstClr val="black"/>
                </a:solidFill>
                <a:latin typeface="標楷體" pitchFamily="65" charset="-120"/>
                <a:ea typeface="標楷體" pitchFamily="65" charset="-120"/>
              </a:rPr>
              <a:t>15</a:t>
            </a:r>
            <a:r>
              <a:rPr lang="zh-TW" altLang="en-US" sz="2800" dirty="0" smtClean="0">
                <a:solidFill>
                  <a:prstClr val="black"/>
                </a:solidFill>
                <a:latin typeface="標楷體" pitchFamily="65" charset="-120"/>
                <a:ea typeface="標楷體" pitchFamily="65" charset="-120"/>
              </a:rPr>
              <a:t>馬力，</a:t>
            </a:r>
            <a:endParaRPr lang="en-US" altLang="zh-TW" sz="2800" dirty="0" smtClean="0">
              <a:solidFill>
                <a:prstClr val="black"/>
              </a:solidFill>
              <a:latin typeface="標楷體" pitchFamily="65" charset="-120"/>
              <a:ea typeface="標楷體" pitchFamily="65" charset="-120"/>
            </a:endParaRPr>
          </a:p>
          <a:p>
            <a:r>
              <a:rPr lang="zh-TW" altLang="en-US" sz="2800" dirty="0" smtClean="0">
                <a:solidFill>
                  <a:prstClr val="black"/>
                </a:solidFill>
                <a:latin typeface="標楷體" pitchFamily="65" charset="-120"/>
                <a:ea typeface="標楷體" pitchFamily="65" charset="-120"/>
              </a:rPr>
              <a:t>電熱不超過</a:t>
            </a:r>
            <a:r>
              <a:rPr lang="en-US" altLang="zh-TW" sz="2800" dirty="0">
                <a:solidFill>
                  <a:prstClr val="black"/>
                </a:solidFill>
                <a:latin typeface="標楷體" pitchFamily="65" charset="-120"/>
                <a:ea typeface="標楷體" pitchFamily="65" charset="-120"/>
              </a:rPr>
              <a:t>6</a:t>
            </a:r>
            <a:r>
              <a:rPr lang="en-US" altLang="zh-TW" sz="2800" dirty="0" smtClean="0">
                <a:solidFill>
                  <a:prstClr val="black"/>
                </a:solidFill>
                <a:latin typeface="標楷體" pitchFamily="65" charset="-120"/>
                <a:ea typeface="標楷體" pitchFamily="65" charset="-120"/>
              </a:rPr>
              <a:t>0</a:t>
            </a:r>
            <a:r>
              <a:rPr lang="zh-TW" altLang="en-US" sz="2800" dirty="0" smtClean="0">
                <a:solidFill>
                  <a:prstClr val="black"/>
                </a:solidFill>
                <a:latin typeface="標楷體" pitchFamily="65" charset="-120"/>
                <a:ea typeface="標楷體" pitchFamily="65" charset="-120"/>
              </a:rPr>
              <a:t>瓩</a:t>
            </a:r>
            <a:endParaRPr lang="zh-TW" altLang="en-US" sz="2800" dirty="0">
              <a:solidFill>
                <a:prstClr val="black"/>
              </a:solidFill>
              <a:latin typeface="標楷體" pitchFamily="65" charset="-120"/>
              <a:ea typeface="標楷體" pitchFamily="65" charset="-120"/>
            </a:endParaRPr>
          </a:p>
        </p:txBody>
      </p:sp>
      <p:sp>
        <p:nvSpPr>
          <p:cNvPr id="12" name="矩形 11"/>
          <p:cNvSpPr/>
          <p:nvPr/>
        </p:nvSpPr>
        <p:spPr>
          <a:xfrm>
            <a:off x="2306824" y="5237460"/>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最大建蔽率</a:t>
            </a:r>
            <a:r>
              <a:rPr lang="en-US" altLang="zh-TW" sz="2800" dirty="0">
                <a:solidFill>
                  <a:prstClr val="black"/>
                </a:solidFill>
                <a:latin typeface="標楷體" pitchFamily="65" charset="-120"/>
                <a:ea typeface="標楷體" pitchFamily="65" charset="-120"/>
              </a:rPr>
              <a:t>8</a:t>
            </a:r>
            <a:r>
              <a:rPr lang="en-US" altLang="zh-TW" sz="2800" dirty="0" smtClean="0">
                <a:solidFill>
                  <a:prstClr val="black"/>
                </a:solidFill>
                <a:latin typeface="標楷體" pitchFamily="65" charset="-120"/>
                <a:ea typeface="標楷體" pitchFamily="65" charset="-120"/>
              </a:rPr>
              <a:t>0%</a:t>
            </a:r>
            <a:endParaRPr lang="zh-TW" altLang="en-US" sz="2800" dirty="0">
              <a:solidFill>
                <a:prstClr val="black"/>
              </a:solidFill>
              <a:latin typeface="標楷體" pitchFamily="65" charset="-120"/>
              <a:ea typeface="標楷體" pitchFamily="65" charset="-120"/>
            </a:endParaRPr>
          </a:p>
        </p:txBody>
      </p:sp>
    </p:spTree>
    <p:custDataLst>
      <p:tags r:id="rId1"/>
    </p:custDataLst>
    <p:extLst>
      <p:ext uri="{BB962C8B-B14F-4D97-AF65-F5344CB8AC3E}">
        <p14:creationId xmlns:p14="http://schemas.microsoft.com/office/powerpoint/2010/main" val="3447314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2"/>
            </p:custDataLst>
          </p:nvPr>
        </p:nvSpPr>
        <p:spPr>
          <a:xfrm>
            <a:off x="762000" y="692696"/>
            <a:ext cx="8077200" cy="5904656"/>
          </a:xfrm>
        </p:spPr>
        <p:txBody>
          <a:bodyPr>
            <a:normAutofit/>
          </a:bodyPr>
          <a:lstStyle/>
          <a:p>
            <a:pPr marL="0" indent="0">
              <a:buNone/>
            </a:pPr>
            <a:r>
              <a:rPr lang="en-US" altLang="zh-TW" sz="4400" dirty="0" smtClean="0">
                <a:latin typeface="標楷體" pitchFamily="65" charset="-120"/>
                <a:ea typeface="標楷體" pitchFamily="65" charset="-120"/>
              </a:rPr>
              <a:t>(</a:t>
            </a:r>
            <a:r>
              <a:rPr lang="zh-TW" altLang="en-US" sz="4400" dirty="0" smtClean="0">
                <a:latin typeface="標楷體" pitchFamily="65" charset="-120"/>
                <a:ea typeface="標楷體" pitchFamily="65" charset="-120"/>
              </a:rPr>
              <a:t>一</a:t>
            </a:r>
            <a:r>
              <a:rPr lang="en-US" altLang="zh-TW" sz="4400" dirty="0" smtClean="0">
                <a:latin typeface="標楷體" pitchFamily="65" charset="-120"/>
                <a:ea typeface="標楷體" pitchFamily="65" charset="-120"/>
              </a:rPr>
              <a:t>)</a:t>
            </a:r>
            <a:r>
              <a:rPr lang="zh-TW" altLang="en-US" sz="4400" dirty="0" smtClean="0">
                <a:latin typeface="標楷體" pitchFamily="65" charset="-120"/>
                <a:ea typeface="標楷體" pitchFamily="65" charset="-120"/>
              </a:rPr>
              <a:t>都市土地</a:t>
            </a:r>
            <a:endParaRPr lang="zh-TW" sz="4400" dirty="0">
              <a:latin typeface="標楷體" pitchFamily="65" charset="-120"/>
              <a:ea typeface="標楷體" pitchFamily="65" charset="-120"/>
            </a:endParaRPr>
          </a:p>
          <a:p>
            <a:pPr marL="0" indent="0">
              <a:buNone/>
            </a:pPr>
            <a:endParaRPr lang="zh-TW" dirty="0"/>
          </a:p>
        </p:txBody>
      </p:sp>
      <p:sp>
        <p:nvSpPr>
          <p:cNvPr id="4" name="圓角矩形 3"/>
          <p:cNvSpPr/>
          <p:nvPr/>
        </p:nvSpPr>
        <p:spPr>
          <a:xfrm>
            <a:off x="690464" y="1916832"/>
            <a:ext cx="1440160" cy="4464496"/>
          </a:xfrm>
          <a:prstGeom prst="roundRect">
            <a:avLst>
              <a:gd name="adj" fmla="val 97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6000" dirty="0" smtClean="0">
                <a:solidFill>
                  <a:prstClr val="black"/>
                </a:solidFill>
                <a:latin typeface="標楷體" pitchFamily="65" charset="-120"/>
                <a:ea typeface="標楷體" pitchFamily="65" charset="-120"/>
              </a:rPr>
              <a:t>乙種工業</a:t>
            </a:r>
            <a:endParaRPr lang="en-US" altLang="zh-TW" sz="6000" dirty="0" smtClean="0">
              <a:solidFill>
                <a:prstClr val="black"/>
              </a:solidFill>
              <a:latin typeface="標楷體" pitchFamily="65" charset="-120"/>
              <a:ea typeface="標楷體" pitchFamily="65" charset="-120"/>
            </a:endParaRPr>
          </a:p>
          <a:p>
            <a:pPr algn="ctr"/>
            <a:r>
              <a:rPr lang="zh-TW" altLang="en-US" sz="6000" dirty="0" smtClean="0">
                <a:solidFill>
                  <a:prstClr val="black"/>
                </a:solidFill>
                <a:latin typeface="標楷體" pitchFamily="65" charset="-120"/>
                <a:ea typeface="標楷體" pitchFamily="65" charset="-120"/>
              </a:rPr>
              <a:t>區</a:t>
            </a:r>
            <a:endParaRPr lang="zh-TW" altLang="en-US" sz="6000" dirty="0">
              <a:solidFill>
                <a:prstClr val="black"/>
              </a:solidFill>
              <a:latin typeface="標楷體" pitchFamily="65" charset="-120"/>
              <a:ea typeface="標楷體" pitchFamily="65" charset="-120"/>
            </a:endParaRPr>
          </a:p>
        </p:txBody>
      </p:sp>
      <p:sp>
        <p:nvSpPr>
          <p:cNvPr id="6" name="矩形 5"/>
          <p:cNvSpPr/>
          <p:nvPr/>
        </p:nvSpPr>
        <p:spPr>
          <a:xfrm>
            <a:off x="2291532" y="1916832"/>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容許使用項目</a:t>
            </a:r>
            <a:r>
              <a:rPr lang="zh-TW" altLang="en-US" sz="2800" dirty="0">
                <a:solidFill>
                  <a:prstClr val="black"/>
                </a:solidFill>
                <a:latin typeface="標楷體" pitchFamily="65" charset="-120"/>
                <a:ea typeface="標楷體" pitchFamily="65" charset="-120"/>
              </a:rPr>
              <a:t>：</a:t>
            </a:r>
            <a:r>
              <a:rPr lang="zh-TW" altLang="en-US" sz="2800" dirty="0" smtClean="0">
                <a:solidFill>
                  <a:prstClr val="black"/>
                </a:solidFill>
                <a:latin typeface="標楷體" pitchFamily="65" charset="-120"/>
                <a:ea typeface="標楷體" pitchFamily="65" charset="-120"/>
              </a:rPr>
              <a:t>採負面表列、正面列舉、</a:t>
            </a:r>
            <a:endParaRPr lang="en-US" altLang="zh-TW" sz="2800" dirty="0" smtClean="0">
              <a:solidFill>
                <a:prstClr val="black"/>
              </a:solidFill>
              <a:latin typeface="標楷體" pitchFamily="65" charset="-120"/>
              <a:ea typeface="標楷體" pitchFamily="65" charset="-120"/>
            </a:endParaRPr>
          </a:p>
          <a:p>
            <a:r>
              <a:rPr lang="en-US" altLang="zh-TW" sz="2800" dirty="0">
                <a:solidFill>
                  <a:prstClr val="black"/>
                </a:solidFill>
                <a:latin typeface="標楷體" pitchFamily="65" charset="-120"/>
                <a:ea typeface="標楷體" pitchFamily="65" charset="-120"/>
              </a:rPr>
              <a:t> </a:t>
            </a:r>
            <a:r>
              <a:rPr lang="en-US" altLang="zh-TW" sz="2800" dirty="0" smtClean="0">
                <a:solidFill>
                  <a:prstClr val="black"/>
                </a:solidFill>
                <a:latin typeface="標楷體" pitchFamily="65" charset="-120"/>
                <a:ea typeface="標楷體" pitchFamily="65" charset="-120"/>
              </a:rPr>
              <a:t>             </a:t>
            </a:r>
            <a:r>
              <a:rPr lang="zh-TW" altLang="en-US" sz="2800" dirty="0" smtClean="0">
                <a:solidFill>
                  <a:prstClr val="black"/>
                </a:solidFill>
                <a:latin typeface="標楷體" pitchFamily="65" charset="-120"/>
                <a:ea typeface="標楷體" pitchFamily="65" charset="-120"/>
              </a:rPr>
              <a:t>總量管制及附條件許可</a:t>
            </a:r>
            <a:endParaRPr lang="zh-TW" altLang="en-US" sz="2800" dirty="0">
              <a:solidFill>
                <a:prstClr val="black"/>
              </a:solidFill>
              <a:latin typeface="標楷體" pitchFamily="65" charset="-120"/>
              <a:ea typeface="標楷體" pitchFamily="65" charset="-120"/>
            </a:endParaRPr>
          </a:p>
        </p:txBody>
      </p:sp>
      <p:sp>
        <p:nvSpPr>
          <p:cNvPr id="10" name="矩形 9"/>
          <p:cNvSpPr/>
          <p:nvPr/>
        </p:nvSpPr>
        <p:spPr>
          <a:xfrm>
            <a:off x="2296592" y="2996952"/>
            <a:ext cx="6671840"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作業廠房樓地板面積：無限制</a:t>
            </a:r>
            <a:endParaRPr lang="zh-TW" altLang="en-US" sz="2800" dirty="0">
              <a:solidFill>
                <a:prstClr val="black"/>
              </a:solidFill>
              <a:latin typeface="標楷體" pitchFamily="65" charset="-120"/>
              <a:ea typeface="標楷體" pitchFamily="65" charset="-120"/>
            </a:endParaRPr>
          </a:p>
        </p:txBody>
      </p:sp>
      <p:sp>
        <p:nvSpPr>
          <p:cNvPr id="11" name="矩形 10"/>
          <p:cNvSpPr/>
          <p:nvPr/>
        </p:nvSpPr>
        <p:spPr>
          <a:xfrm>
            <a:off x="2317056" y="4146308"/>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使用電力</a:t>
            </a:r>
            <a:r>
              <a:rPr lang="en-US" altLang="zh-TW" sz="2800" dirty="0" smtClean="0">
                <a:solidFill>
                  <a:prstClr val="black"/>
                </a:solidFill>
                <a:latin typeface="標楷體" pitchFamily="65" charset="-120"/>
                <a:ea typeface="標楷體" pitchFamily="65" charset="-120"/>
              </a:rPr>
              <a:t>:</a:t>
            </a:r>
            <a:r>
              <a:rPr lang="zh-TW" altLang="en-US" sz="2800" dirty="0" smtClean="0">
                <a:solidFill>
                  <a:prstClr val="black"/>
                </a:solidFill>
                <a:latin typeface="標楷體" pitchFamily="65" charset="-120"/>
                <a:ea typeface="標楷體" pitchFamily="65" charset="-120"/>
              </a:rPr>
              <a:t>無限制</a:t>
            </a:r>
            <a:endParaRPr lang="en-US" altLang="zh-TW" sz="2800" dirty="0" smtClean="0">
              <a:solidFill>
                <a:prstClr val="black"/>
              </a:solidFill>
              <a:latin typeface="標楷體" pitchFamily="65" charset="-120"/>
              <a:ea typeface="標楷體" pitchFamily="65" charset="-120"/>
            </a:endParaRPr>
          </a:p>
        </p:txBody>
      </p:sp>
      <p:sp>
        <p:nvSpPr>
          <p:cNvPr id="12" name="矩形 11"/>
          <p:cNvSpPr/>
          <p:nvPr/>
        </p:nvSpPr>
        <p:spPr>
          <a:xfrm>
            <a:off x="2306824" y="5237460"/>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最大建蔽率</a:t>
            </a:r>
            <a:r>
              <a:rPr lang="en-US" altLang="zh-TW" sz="2800" dirty="0" smtClean="0">
                <a:solidFill>
                  <a:prstClr val="black"/>
                </a:solidFill>
                <a:latin typeface="標楷體" pitchFamily="65" charset="-120"/>
                <a:ea typeface="標楷體" pitchFamily="65" charset="-120"/>
              </a:rPr>
              <a:t>70%</a:t>
            </a:r>
            <a:endParaRPr lang="zh-TW" altLang="en-US" sz="2800" dirty="0">
              <a:solidFill>
                <a:prstClr val="black"/>
              </a:solidFill>
              <a:latin typeface="標楷體" pitchFamily="65" charset="-120"/>
              <a:ea typeface="標楷體" pitchFamily="65" charset="-120"/>
            </a:endParaRPr>
          </a:p>
        </p:txBody>
      </p:sp>
    </p:spTree>
    <p:custDataLst>
      <p:tags r:id="rId1"/>
    </p:custDataLst>
    <p:extLst>
      <p:ext uri="{BB962C8B-B14F-4D97-AF65-F5344CB8AC3E}">
        <p14:creationId xmlns:p14="http://schemas.microsoft.com/office/powerpoint/2010/main" val="929899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b="1" dirty="0" smtClean="0">
                <a:solidFill>
                  <a:srgbClr val="FF0000"/>
                </a:solidFill>
                <a:latin typeface="標楷體" pitchFamily="65" charset="-120"/>
                <a:ea typeface="標楷體" pitchFamily="65" charset="-120"/>
              </a:rPr>
              <a:t>都市土地</a:t>
            </a:r>
            <a:r>
              <a:rPr lang="zh-TW" altLang="en-US" sz="6000" b="1" dirty="0" smtClean="0">
                <a:latin typeface="標楷體" pitchFamily="65" charset="-120"/>
                <a:ea typeface="標楷體" pitchFamily="65" charset="-120"/>
              </a:rPr>
              <a:t>→使用之限制</a:t>
            </a:r>
            <a:endParaRPr lang="zh-TW" altLang="en-US" sz="6000" b="1" dirty="0">
              <a:latin typeface="標楷體" pitchFamily="65" charset="-120"/>
              <a:ea typeface="標楷體" pitchFamily="65" charset="-120"/>
            </a:endParaRPr>
          </a:p>
        </p:txBody>
      </p:sp>
      <p:sp>
        <p:nvSpPr>
          <p:cNvPr id="3" name="內容版面配置區 2"/>
          <p:cNvSpPr>
            <a:spLocks noGrp="1"/>
          </p:cNvSpPr>
          <p:nvPr>
            <p:ph idx="1"/>
          </p:nvPr>
        </p:nvSpPr>
        <p:spPr>
          <a:xfrm>
            <a:off x="457200" y="1935480"/>
            <a:ext cx="8507288" cy="4389120"/>
          </a:xfrm>
        </p:spPr>
        <p:txBody>
          <a:bodyPr>
            <a:normAutofit/>
          </a:bodyPr>
          <a:lstStyle/>
          <a:p>
            <a:pPr marL="0" indent="0">
              <a:buNone/>
            </a:pP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一</a:t>
            </a: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看謄本、看分區</a:t>
            </a:r>
            <a:endParaRPr lang="en-US" altLang="zh-TW" sz="4000" b="1" dirty="0" smtClean="0">
              <a:latin typeface="標楷體" pitchFamily="65" charset="-120"/>
              <a:ea typeface="標楷體" pitchFamily="65" charset="-120"/>
            </a:endParaRPr>
          </a:p>
          <a:p>
            <a:pPr marL="0" indent="0">
              <a:buNone/>
            </a:pP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二</a:t>
            </a: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看</a:t>
            </a:r>
            <a:r>
              <a:rPr lang="zh-TW" altLang="en-US" sz="4000" b="1" dirty="0" smtClean="0">
                <a:solidFill>
                  <a:srgbClr val="FF0000"/>
                </a:solidFill>
                <a:latin typeface="標楷體" pitchFamily="65" charset="-120"/>
                <a:ea typeface="標楷體" pitchFamily="65" charset="-120"/>
              </a:rPr>
              <a:t>都市計劃書</a:t>
            </a:r>
            <a:r>
              <a:rPr lang="zh-TW" altLang="en-US" sz="4000" b="1" dirty="0" smtClean="0">
                <a:latin typeface="標楷體" pitchFamily="65" charset="-120"/>
                <a:ea typeface="標楷體" pitchFamily="65" charset="-120"/>
              </a:rPr>
              <a:t>、</a:t>
            </a:r>
            <a:r>
              <a:rPr lang="zh-TW" altLang="en-US" sz="4000" b="1" dirty="0" smtClean="0">
                <a:solidFill>
                  <a:srgbClr val="FF0000"/>
                </a:solidFill>
                <a:latin typeface="標楷體" pitchFamily="65" charset="-120"/>
                <a:ea typeface="標楷體" pitchFamily="65" charset="-120"/>
              </a:rPr>
              <a:t>計劃圖</a:t>
            </a:r>
            <a:endParaRPr lang="en-US" altLang="zh-TW" sz="4000" b="1" dirty="0" smtClean="0">
              <a:solidFill>
                <a:srgbClr val="FF0000"/>
              </a:solidFill>
              <a:latin typeface="標楷體" pitchFamily="65" charset="-120"/>
              <a:ea typeface="標楷體" pitchFamily="65" charset="-120"/>
            </a:endParaRPr>
          </a:p>
          <a:p>
            <a:pPr marL="0" indent="0">
              <a:buNone/>
            </a:pP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三</a:t>
            </a: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看</a:t>
            </a:r>
            <a:r>
              <a:rPr lang="zh-TW" altLang="en-US" sz="4000" b="1" dirty="0" smtClean="0">
                <a:solidFill>
                  <a:srgbClr val="FF0000"/>
                </a:solidFill>
                <a:latin typeface="標楷體" pitchFamily="65" charset="-120"/>
                <a:ea typeface="標楷體" pitchFamily="65" charset="-120"/>
              </a:rPr>
              <a:t>都市計劃法台灣省施行細則</a:t>
            </a:r>
            <a:endParaRPr lang="en-US" altLang="zh-TW" sz="4000" b="1" dirty="0" smtClean="0">
              <a:solidFill>
                <a:srgbClr val="FF0000"/>
              </a:solidFill>
              <a:latin typeface="標楷體" pitchFamily="65" charset="-120"/>
              <a:ea typeface="標楷體" pitchFamily="65" charset="-120"/>
            </a:endParaRPr>
          </a:p>
          <a:p>
            <a:pPr marL="0" indent="0">
              <a:buNone/>
            </a:pP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四</a:t>
            </a: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院轄市</a:t>
            </a: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六都</a:t>
            </a: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各別有都市計劃法</a:t>
            </a:r>
            <a:endParaRPr lang="en-US" altLang="zh-TW" sz="4000" b="1" dirty="0" smtClean="0">
              <a:latin typeface="標楷體" pitchFamily="65" charset="-120"/>
              <a:ea typeface="標楷體" pitchFamily="65" charset="-120"/>
            </a:endParaRPr>
          </a:p>
          <a:p>
            <a:pPr marL="0" indent="0">
              <a:buNone/>
            </a:pPr>
            <a:r>
              <a:rPr lang="zh-TW" altLang="en-US" sz="4000" dirty="0" smtClean="0">
                <a:latin typeface="標楷體" pitchFamily="65" charset="-120"/>
                <a:ea typeface="標楷體" pitchFamily="65" charset="-120"/>
                <a:hlinkClick r:id="rId2" action="ppaction://hlinkfile"/>
              </a:rPr>
              <a:t>例</a:t>
            </a:r>
            <a:r>
              <a:rPr lang="en-US" altLang="zh-TW" sz="4000" dirty="0" smtClean="0">
                <a:latin typeface="標楷體" pitchFamily="65" charset="-120"/>
                <a:ea typeface="標楷體" pitchFamily="65" charset="-120"/>
                <a:hlinkClick r:id="rId2" action="ppaction://hlinkfile"/>
              </a:rPr>
              <a:t>1</a:t>
            </a:r>
            <a:endParaRPr lang="zh-TW" altLang="en-US" sz="4000"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pPr/>
              <a:t>8</a:t>
            </a:fld>
            <a:endParaRPr lang="zh-TW" altLang="en-US"/>
          </a:p>
        </p:txBody>
      </p:sp>
    </p:spTree>
    <p:extLst>
      <p:ext uri="{BB962C8B-B14F-4D97-AF65-F5344CB8AC3E}">
        <p14:creationId xmlns:p14="http://schemas.microsoft.com/office/powerpoint/2010/main" val="35241736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2"/>
            </p:custDataLst>
          </p:nvPr>
        </p:nvSpPr>
        <p:spPr>
          <a:xfrm>
            <a:off x="762000" y="548680"/>
            <a:ext cx="8077200" cy="6048672"/>
          </a:xfrm>
        </p:spPr>
        <p:txBody>
          <a:bodyPr>
            <a:normAutofit/>
          </a:bodyPr>
          <a:lstStyle/>
          <a:p>
            <a:pPr marL="0" indent="0">
              <a:buNone/>
            </a:pPr>
            <a:r>
              <a:rPr lang="en-US" altLang="zh-TW" sz="4400" dirty="0" smtClean="0">
                <a:latin typeface="標楷體" pitchFamily="65" charset="-120"/>
                <a:ea typeface="標楷體" pitchFamily="65" charset="-120"/>
              </a:rPr>
              <a:t>(</a:t>
            </a:r>
            <a:r>
              <a:rPr lang="zh-TW" altLang="en-US" sz="4400" dirty="0" smtClean="0">
                <a:latin typeface="標楷體" pitchFamily="65" charset="-120"/>
                <a:ea typeface="標楷體" pitchFamily="65" charset="-120"/>
              </a:rPr>
              <a:t>一</a:t>
            </a:r>
            <a:r>
              <a:rPr lang="en-US" altLang="zh-TW" sz="4400" dirty="0" smtClean="0">
                <a:latin typeface="標楷體" pitchFamily="65" charset="-120"/>
                <a:ea typeface="標楷體" pitchFamily="65" charset="-120"/>
              </a:rPr>
              <a:t>)</a:t>
            </a:r>
            <a:r>
              <a:rPr lang="zh-TW" altLang="en-US" sz="4400" dirty="0" smtClean="0">
                <a:latin typeface="標楷體" pitchFamily="65" charset="-120"/>
                <a:ea typeface="標楷體" pitchFamily="65" charset="-120"/>
              </a:rPr>
              <a:t>都市土地</a:t>
            </a:r>
            <a:endParaRPr lang="zh-TW" sz="4400" dirty="0">
              <a:latin typeface="標楷體" pitchFamily="65" charset="-120"/>
              <a:ea typeface="標楷體" pitchFamily="65" charset="-120"/>
            </a:endParaRPr>
          </a:p>
          <a:p>
            <a:pPr marL="0" indent="0">
              <a:buNone/>
            </a:pPr>
            <a:endParaRPr lang="zh-TW" dirty="0"/>
          </a:p>
        </p:txBody>
      </p:sp>
      <p:sp>
        <p:nvSpPr>
          <p:cNvPr id="4" name="圓角矩形 3"/>
          <p:cNvSpPr/>
          <p:nvPr/>
        </p:nvSpPr>
        <p:spPr>
          <a:xfrm>
            <a:off x="690464" y="1916832"/>
            <a:ext cx="1440160" cy="4464496"/>
          </a:xfrm>
          <a:prstGeom prst="roundRect">
            <a:avLst>
              <a:gd name="adj" fmla="val 97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6000" dirty="0">
                <a:solidFill>
                  <a:prstClr val="black"/>
                </a:solidFill>
                <a:latin typeface="標楷體" pitchFamily="65" charset="-120"/>
                <a:ea typeface="標楷體" pitchFamily="65" charset="-120"/>
              </a:rPr>
              <a:t>甲</a:t>
            </a:r>
            <a:r>
              <a:rPr lang="zh-TW" altLang="en-US" sz="6000" dirty="0" smtClean="0">
                <a:solidFill>
                  <a:prstClr val="black"/>
                </a:solidFill>
                <a:latin typeface="標楷體" pitchFamily="65" charset="-120"/>
                <a:ea typeface="標楷體" pitchFamily="65" charset="-120"/>
              </a:rPr>
              <a:t>種工業</a:t>
            </a:r>
            <a:endParaRPr lang="en-US" altLang="zh-TW" sz="6000" dirty="0" smtClean="0">
              <a:solidFill>
                <a:prstClr val="black"/>
              </a:solidFill>
              <a:latin typeface="標楷體" pitchFamily="65" charset="-120"/>
              <a:ea typeface="標楷體" pitchFamily="65" charset="-120"/>
            </a:endParaRPr>
          </a:p>
          <a:p>
            <a:pPr algn="ctr"/>
            <a:r>
              <a:rPr lang="zh-TW" altLang="en-US" sz="6000" dirty="0" smtClean="0">
                <a:solidFill>
                  <a:prstClr val="black"/>
                </a:solidFill>
                <a:latin typeface="標楷體" pitchFamily="65" charset="-120"/>
                <a:ea typeface="標楷體" pitchFamily="65" charset="-120"/>
              </a:rPr>
              <a:t>區</a:t>
            </a:r>
            <a:endParaRPr lang="zh-TW" altLang="en-US" sz="6000" dirty="0">
              <a:solidFill>
                <a:prstClr val="black"/>
              </a:solidFill>
              <a:latin typeface="標楷體" pitchFamily="65" charset="-120"/>
              <a:ea typeface="標楷體" pitchFamily="65" charset="-120"/>
            </a:endParaRPr>
          </a:p>
        </p:txBody>
      </p:sp>
      <p:sp>
        <p:nvSpPr>
          <p:cNvPr id="6" name="矩形 5"/>
          <p:cNvSpPr/>
          <p:nvPr/>
        </p:nvSpPr>
        <p:spPr>
          <a:xfrm>
            <a:off x="2291532" y="1916832"/>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容許使用項目</a:t>
            </a:r>
            <a:r>
              <a:rPr lang="zh-TW" altLang="en-US" sz="2800" dirty="0">
                <a:solidFill>
                  <a:prstClr val="black"/>
                </a:solidFill>
                <a:latin typeface="標楷體" pitchFamily="65" charset="-120"/>
                <a:ea typeface="標楷體" pitchFamily="65" charset="-120"/>
              </a:rPr>
              <a:t>：</a:t>
            </a:r>
            <a:r>
              <a:rPr lang="zh-TW" altLang="en-US" sz="2800" dirty="0" smtClean="0">
                <a:solidFill>
                  <a:prstClr val="black"/>
                </a:solidFill>
                <a:latin typeface="標楷體" pitchFamily="65" charset="-120"/>
                <a:ea typeface="標楷體" pitchFamily="65" charset="-120"/>
              </a:rPr>
              <a:t>採負面表列、正面列舉、</a:t>
            </a:r>
            <a:endParaRPr lang="en-US" altLang="zh-TW" sz="2800" dirty="0" smtClean="0">
              <a:solidFill>
                <a:prstClr val="black"/>
              </a:solidFill>
              <a:latin typeface="標楷體" pitchFamily="65" charset="-120"/>
              <a:ea typeface="標楷體" pitchFamily="65" charset="-120"/>
            </a:endParaRPr>
          </a:p>
          <a:p>
            <a:r>
              <a:rPr lang="en-US" altLang="zh-TW" sz="2800" dirty="0">
                <a:solidFill>
                  <a:prstClr val="black"/>
                </a:solidFill>
                <a:latin typeface="標楷體" pitchFamily="65" charset="-120"/>
                <a:ea typeface="標楷體" pitchFamily="65" charset="-120"/>
              </a:rPr>
              <a:t> </a:t>
            </a:r>
            <a:r>
              <a:rPr lang="en-US" altLang="zh-TW" sz="2800" dirty="0" smtClean="0">
                <a:solidFill>
                  <a:prstClr val="black"/>
                </a:solidFill>
                <a:latin typeface="標楷體" pitchFamily="65" charset="-120"/>
                <a:ea typeface="標楷體" pitchFamily="65" charset="-120"/>
              </a:rPr>
              <a:t>             </a:t>
            </a:r>
            <a:r>
              <a:rPr lang="zh-TW" altLang="en-US" sz="2800" dirty="0" smtClean="0">
                <a:solidFill>
                  <a:prstClr val="black"/>
                </a:solidFill>
                <a:latin typeface="標楷體" pitchFamily="65" charset="-120"/>
                <a:ea typeface="標楷體" pitchFamily="65" charset="-120"/>
              </a:rPr>
              <a:t>總量管制及附條件許可</a:t>
            </a:r>
            <a:endParaRPr lang="zh-TW" altLang="en-US" sz="2800" dirty="0">
              <a:solidFill>
                <a:prstClr val="black"/>
              </a:solidFill>
              <a:latin typeface="標楷體" pitchFamily="65" charset="-120"/>
              <a:ea typeface="標楷體" pitchFamily="65" charset="-120"/>
            </a:endParaRPr>
          </a:p>
        </p:txBody>
      </p:sp>
      <p:sp>
        <p:nvSpPr>
          <p:cNvPr id="10" name="矩形 9"/>
          <p:cNvSpPr/>
          <p:nvPr/>
        </p:nvSpPr>
        <p:spPr>
          <a:xfrm>
            <a:off x="2296592" y="2996952"/>
            <a:ext cx="6671840"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作業廠房樓地板面積：無限制</a:t>
            </a:r>
            <a:endParaRPr lang="zh-TW" altLang="en-US" sz="2800" dirty="0">
              <a:solidFill>
                <a:prstClr val="black"/>
              </a:solidFill>
              <a:latin typeface="標楷體" pitchFamily="65" charset="-120"/>
              <a:ea typeface="標楷體" pitchFamily="65" charset="-120"/>
            </a:endParaRPr>
          </a:p>
        </p:txBody>
      </p:sp>
      <p:sp>
        <p:nvSpPr>
          <p:cNvPr id="11" name="矩形 10"/>
          <p:cNvSpPr/>
          <p:nvPr/>
        </p:nvSpPr>
        <p:spPr>
          <a:xfrm>
            <a:off x="2317056" y="4146308"/>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使用電力</a:t>
            </a:r>
            <a:r>
              <a:rPr lang="en-US" altLang="zh-TW" sz="2800" dirty="0" smtClean="0">
                <a:solidFill>
                  <a:prstClr val="black"/>
                </a:solidFill>
                <a:latin typeface="標楷體" pitchFamily="65" charset="-120"/>
                <a:ea typeface="標楷體" pitchFamily="65" charset="-120"/>
              </a:rPr>
              <a:t>:</a:t>
            </a:r>
            <a:r>
              <a:rPr lang="zh-TW" altLang="en-US" sz="2800" dirty="0" smtClean="0">
                <a:solidFill>
                  <a:prstClr val="black"/>
                </a:solidFill>
                <a:latin typeface="標楷體" pitchFamily="65" charset="-120"/>
                <a:ea typeface="標楷體" pitchFamily="65" charset="-120"/>
              </a:rPr>
              <a:t>無限制</a:t>
            </a:r>
            <a:endParaRPr lang="en-US" altLang="zh-TW" sz="2800" dirty="0" smtClean="0">
              <a:solidFill>
                <a:prstClr val="black"/>
              </a:solidFill>
              <a:latin typeface="標楷體" pitchFamily="65" charset="-120"/>
              <a:ea typeface="標楷體" pitchFamily="65" charset="-120"/>
            </a:endParaRPr>
          </a:p>
        </p:txBody>
      </p:sp>
      <p:sp>
        <p:nvSpPr>
          <p:cNvPr id="12" name="矩形 11"/>
          <p:cNvSpPr/>
          <p:nvPr/>
        </p:nvSpPr>
        <p:spPr>
          <a:xfrm>
            <a:off x="2306824" y="5237460"/>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最大建蔽率</a:t>
            </a:r>
            <a:r>
              <a:rPr lang="en-US" altLang="zh-TW" sz="2800" dirty="0" smtClean="0">
                <a:solidFill>
                  <a:prstClr val="black"/>
                </a:solidFill>
                <a:latin typeface="標楷體" pitchFamily="65" charset="-120"/>
                <a:ea typeface="標楷體" pitchFamily="65" charset="-120"/>
              </a:rPr>
              <a:t>70%</a:t>
            </a:r>
            <a:endParaRPr lang="zh-TW" altLang="en-US" sz="2800" dirty="0">
              <a:solidFill>
                <a:prstClr val="black"/>
              </a:solidFill>
              <a:latin typeface="標楷體" pitchFamily="65" charset="-120"/>
              <a:ea typeface="標楷體" pitchFamily="65" charset="-120"/>
            </a:endParaRPr>
          </a:p>
        </p:txBody>
      </p:sp>
    </p:spTree>
    <p:custDataLst>
      <p:tags r:id="rId1"/>
    </p:custDataLst>
    <p:extLst>
      <p:ext uri="{BB962C8B-B14F-4D97-AF65-F5344CB8AC3E}">
        <p14:creationId xmlns:p14="http://schemas.microsoft.com/office/powerpoint/2010/main" val="1087994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2"/>
            </p:custDataLst>
          </p:nvPr>
        </p:nvSpPr>
        <p:spPr>
          <a:xfrm>
            <a:off x="762000" y="548680"/>
            <a:ext cx="8077200" cy="6048672"/>
          </a:xfrm>
        </p:spPr>
        <p:txBody>
          <a:bodyPr>
            <a:normAutofit/>
          </a:bodyPr>
          <a:lstStyle/>
          <a:p>
            <a:pPr marL="0" indent="0">
              <a:buNone/>
            </a:pPr>
            <a:r>
              <a:rPr lang="en-US" altLang="zh-TW" sz="4400" dirty="0" smtClean="0">
                <a:latin typeface="標楷體" pitchFamily="65" charset="-120"/>
                <a:ea typeface="標楷體" pitchFamily="65" charset="-120"/>
              </a:rPr>
              <a:t>(</a:t>
            </a:r>
            <a:r>
              <a:rPr lang="zh-TW" altLang="en-US" sz="4400" dirty="0" smtClean="0">
                <a:latin typeface="標楷體" pitchFamily="65" charset="-120"/>
                <a:ea typeface="標楷體" pitchFamily="65" charset="-120"/>
              </a:rPr>
              <a:t>一</a:t>
            </a:r>
            <a:r>
              <a:rPr lang="en-US" altLang="zh-TW" sz="4400" dirty="0" smtClean="0">
                <a:latin typeface="標楷體" pitchFamily="65" charset="-120"/>
                <a:ea typeface="標楷體" pitchFamily="65" charset="-120"/>
              </a:rPr>
              <a:t>)</a:t>
            </a:r>
            <a:r>
              <a:rPr lang="zh-TW" altLang="en-US" sz="4400" dirty="0" smtClean="0">
                <a:latin typeface="標楷體" pitchFamily="65" charset="-120"/>
                <a:ea typeface="標楷體" pitchFamily="65" charset="-120"/>
              </a:rPr>
              <a:t>都市土地</a:t>
            </a:r>
            <a:endParaRPr lang="zh-TW" sz="4400" dirty="0">
              <a:latin typeface="標楷體" pitchFamily="65" charset="-120"/>
              <a:ea typeface="標楷體" pitchFamily="65" charset="-120"/>
            </a:endParaRPr>
          </a:p>
          <a:p>
            <a:pPr marL="0" indent="0">
              <a:buNone/>
            </a:pPr>
            <a:endParaRPr lang="zh-TW" dirty="0"/>
          </a:p>
        </p:txBody>
      </p:sp>
      <p:sp>
        <p:nvSpPr>
          <p:cNvPr id="4" name="圓角矩形 3"/>
          <p:cNvSpPr/>
          <p:nvPr/>
        </p:nvSpPr>
        <p:spPr>
          <a:xfrm>
            <a:off x="690464" y="1916832"/>
            <a:ext cx="1440160" cy="4464496"/>
          </a:xfrm>
          <a:prstGeom prst="roundRect">
            <a:avLst>
              <a:gd name="adj" fmla="val 97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6000" dirty="0" smtClean="0">
                <a:solidFill>
                  <a:prstClr val="black"/>
                </a:solidFill>
                <a:latin typeface="標楷體" pitchFamily="65" charset="-120"/>
                <a:ea typeface="標楷體" pitchFamily="65" charset="-120"/>
              </a:rPr>
              <a:t>特種工業</a:t>
            </a:r>
            <a:endParaRPr lang="en-US" altLang="zh-TW" sz="6000" dirty="0" smtClean="0">
              <a:solidFill>
                <a:prstClr val="black"/>
              </a:solidFill>
              <a:latin typeface="標楷體" pitchFamily="65" charset="-120"/>
              <a:ea typeface="標楷體" pitchFamily="65" charset="-120"/>
            </a:endParaRPr>
          </a:p>
          <a:p>
            <a:pPr algn="ctr"/>
            <a:r>
              <a:rPr lang="zh-TW" altLang="en-US" sz="6000" dirty="0" smtClean="0">
                <a:solidFill>
                  <a:prstClr val="black"/>
                </a:solidFill>
                <a:latin typeface="標楷體" pitchFamily="65" charset="-120"/>
                <a:ea typeface="標楷體" pitchFamily="65" charset="-120"/>
              </a:rPr>
              <a:t>區</a:t>
            </a:r>
            <a:endParaRPr lang="zh-TW" altLang="en-US" sz="6000" dirty="0">
              <a:solidFill>
                <a:prstClr val="black"/>
              </a:solidFill>
              <a:latin typeface="標楷體" pitchFamily="65" charset="-120"/>
              <a:ea typeface="標楷體" pitchFamily="65" charset="-120"/>
            </a:endParaRPr>
          </a:p>
        </p:txBody>
      </p:sp>
      <p:sp>
        <p:nvSpPr>
          <p:cNvPr id="6" name="矩形 5"/>
          <p:cNvSpPr/>
          <p:nvPr/>
        </p:nvSpPr>
        <p:spPr>
          <a:xfrm>
            <a:off x="2291532" y="1916832"/>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容許使用項目</a:t>
            </a:r>
            <a:r>
              <a:rPr lang="zh-TW" altLang="en-US" sz="2800" dirty="0">
                <a:solidFill>
                  <a:prstClr val="black"/>
                </a:solidFill>
                <a:latin typeface="標楷體" pitchFamily="65" charset="-120"/>
                <a:ea typeface="標楷體" pitchFamily="65" charset="-120"/>
              </a:rPr>
              <a:t>：</a:t>
            </a:r>
            <a:r>
              <a:rPr lang="zh-TW" altLang="en-US" sz="2800" dirty="0" smtClean="0">
                <a:solidFill>
                  <a:prstClr val="black"/>
                </a:solidFill>
                <a:latin typeface="標楷體" pitchFamily="65" charset="-120"/>
                <a:ea typeface="標楷體" pitchFamily="65" charset="-120"/>
              </a:rPr>
              <a:t>採正面列舉</a:t>
            </a:r>
            <a:endParaRPr lang="en-US" altLang="zh-TW" sz="2800" dirty="0" smtClean="0">
              <a:solidFill>
                <a:prstClr val="black"/>
              </a:solidFill>
              <a:latin typeface="標楷體" pitchFamily="65" charset="-120"/>
              <a:ea typeface="標楷體" pitchFamily="65" charset="-120"/>
            </a:endParaRPr>
          </a:p>
        </p:txBody>
      </p:sp>
      <p:sp>
        <p:nvSpPr>
          <p:cNvPr id="10" name="矩形 9"/>
          <p:cNvSpPr/>
          <p:nvPr/>
        </p:nvSpPr>
        <p:spPr>
          <a:xfrm>
            <a:off x="2296592" y="2996952"/>
            <a:ext cx="6671840"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作業廠房樓地板面積：無限制</a:t>
            </a:r>
            <a:endParaRPr lang="zh-TW" altLang="en-US" sz="2800" dirty="0">
              <a:solidFill>
                <a:prstClr val="black"/>
              </a:solidFill>
              <a:latin typeface="標楷體" pitchFamily="65" charset="-120"/>
              <a:ea typeface="標楷體" pitchFamily="65" charset="-120"/>
            </a:endParaRPr>
          </a:p>
        </p:txBody>
      </p:sp>
      <p:sp>
        <p:nvSpPr>
          <p:cNvPr id="11" name="矩形 10"/>
          <p:cNvSpPr/>
          <p:nvPr/>
        </p:nvSpPr>
        <p:spPr>
          <a:xfrm>
            <a:off x="2317056" y="4146308"/>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使用電力</a:t>
            </a:r>
            <a:r>
              <a:rPr lang="en-US" altLang="zh-TW" sz="2800" dirty="0" smtClean="0">
                <a:solidFill>
                  <a:prstClr val="black"/>
                </a:solidFill>
                <a:latin typeface="標楷體" pitchFamily="65" charset="-120"/>
                <a:ea typeface="標楷體" pitchFamily="65" charset="-120"/>
              </a:rPr>
              <a:t>:</a:t>
            </a:r>
            <a:r>
              <a:rPr lang="zh-TW" altLang="en-US" sz="2800" dirty="0" smtClean="0">
                <a:solidFill>
                  <a:prstClr val="black"/>
                </a:solidFill>
                <a:latin typeface="標楷體" pitchFamily="65" charset="-120"/>
                <a:ea typeface="標楷體" pitchFamily="65" charset="-120"/>
              </a:rPr>
              <a:t>無限制</a:t>
            </a:r>
            <a:endParaRPr lang="en-US" altLang="zh-TW" sz="2800" dirty="0" smtClean="0">
              <a:solidFill>
                <a:prstClr val="black"/>
              </a:solidFill>
              <a:latin typeface="標楷體" pitchFamily="65" charset="-120"/>
              <a:ea typeface="標楷體" pitchFamily="65" charset="-120"/>
            </a:endParaRPr>
          </a:p>
        </p:txBody>
      </p:sp>
      <p:sp>
        <p:nvSpPr>
          <p:cNvPr id="12" name="矩形 11"/>
          <p:cNvSpPr/>
          <p:nvPr/>
        </p:nvSpPr>
        <p:spPr>
          <a:xfrm>
            <a:off x="2306824" y="5237460"/>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最大建蔽率</a:t>
            </a:r>
            <a:r>
              <a:rPr lang="en-US" altLang="zh-TW" sz="2800" dirty="0" smtClean="0">
                <a:solidFill>
                  <a:prstClr val="black"/>
                </a:solidFill>
                <a:latin typeface="標楷體" pitchFamily="65" charset="-120"/>
                <a:ea typeface="標楷體" pitchFamily="65" charset="-120"/>
              </a:rPr>
              <a:t>70%</a:t>
            </a:r>
            <a:endParaRPr lang="zh-TW" altLang="en-US" sz="2800" dirty="0">
              <a:solidFill>
                <a:prstClr val="black"/>
              </a:solidFill>
              <a:latin typeface="標楷體" pitchFamily="65" charset="-120"/>
              <a:ea typeface="標楷體" pitchFamily="65" charset="-120"/>
            </a:endParaRPr>
          </a:p>
        </p:txBody>
      </p:sp>
    </p:spTree>
    <p:custDataLst>
      <p:tags r:id="rId1"/>
    </p:custDataLst>
    <p:extLst>
      <p:ext uri="{BB962C8B-B14F-4D97-AF65-F5344CB8AC3E}">
        <p14:creationId xmlns:p14="http://schemas.microsoft.com/office/powerpoint/2010/main" val="3099897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2"/>
            </p:custDataLst>
          </p:nvPr>
        </p:nvSpPr>
        <p:spPr>
          <a:xfrm>
            <a:off x="699963" y="602575"/>
            <a:ext cx="8077200" cy="6264696"/>
          </a:xfrm>
        </p:spPr>
        <p:txBody>
          <a:bodyPr>
            <a:normAutofit/>
          </a:bodyPr>
          <a:lstStyle/>
          <a:p>
            <a:pPr marL="0" indent="0">
              <a:buNone/>
            </a:pPr>
            <a:r>
              <a:rPr lang="en-US" altLang="zh-TW" sz="4400" dirty="0" smtClean="0">
                <a:latin typeface="標楷體" pitchFamily="65" charset="-120"/>
                <a:ea typeface="標楷體" pitchFamily="65" charset="-120"/>
              </a:rPr>
              <a:t>(</a:t>
            </a:r>
            <a:r>
              <a:rPr lang="zh-TW" altLang="en-US" sz="4400" dirty="0" smtClean="0">
                <a:latin typeface="標楷體" pitchFamily="65" charset="-120"/>
                <a:ea typeface="標楷體" pitchFamily="65" charset="-120"/>
              </a:rPr>
              <a:t>一</a:t>
            </a:r>
            <a:r>
              <a:rPr lang="en-US" altLang="zh-TW" sz="4400" dirty="0" smtClean="0">
                <a:latin typeface="標楷體" pitchFamily="65" charset="-120"/>
                <a:ea typeface="標楷體" pitchFamily="65" charset="-120"/>
              </a:rPr>
              <a:t>)</a:t>
            </a:r>
            <a:r>
              <a:rPr lang="zh-TW" altLang="en-US" sz="4400" dirty="0" smtClean="0">
                <a:latin typeface="標楷體" pitchFamily="65" charset="-120"/>
                <a:ea typeface="標楷體" pitchFamily="65" charset="-120"/>
              </a:rPr>
              <a:t>都市土地</a:t>
            </a:r>
            <a:endParaRPr lang="zh-TW" sz="4400" dirty="0">
              <a:latin typeface="標楷體" pitchFamily="65" charset="-120"/>
              <a:ea typeface="標楷體" pitchFamily="65" charset="-120"/>
            </a:endParaRPr>
          </a:p>
          <a:p>
            <a:pPr marL="0" indent="0">
              <a:buNone/>
            </a:pPr>
            <a:endParaRPr lang="zh-TW" dirty="0"/>
          </a:p>
        </p:txBody>
      </p:sp>
      <p:sp>
        <p:nvSpPr>
          <p:cNvPr id="4" name="圓角矩形 3"/>
          <p:cNvSpPr/>
          <p:nvPr/>
        </p:nvSpPr>
        <p:spPr>
          <a:xfrm>
            <a:off x="690464" y="1916832"/>
            <a:ext cx="1440160" cy="4464496"/>
          </a:xfrm>
          <a:prstGeom prst="roundRect">
            <a:avLst>
              <a:gd name="adj" fmla="val 97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6000" dirty="0" smtClean="0">
                <a:solidFill>
                  <a:prstClr val="black"/>
                </a:solidFill>
                <a:latin typeface="標楷體" pitchFamily="65" charset="-120"/>
                <a:ea typeface="標楷體" pitchFamily="65" charset="-120"/>
              </a:rPr>
              <a:t>零星工業</a:t>
            </a:r>
            <a:endParaRPr lang="en-US" altLang="zh-TW" sz="6000" dirty="0" smtClean="0">
              <a:solidFill>
                <a:prstClr val="black"/>
              </a:solidFill>
              <a:latin typeface="標楷體" pitchFamily="65" charset="-120"/>
              <a:ea typeface="標楷體" pitchFamily="65" charset="-120"/>
            </a:endParaRPr>
          </a:p>
          <a:p>
            <a:pPr algn="ctr"/>
            <a:r>
              <a:rPr lang="zh-TW" altLang="en-US" sz="6000" dirty="0" smtClean="0">
                <a:solidFill>
                  <a:prstClr val="black"/>
                </a:solidFill>
                <a:latin typeface="標楷體" pitchFamily="65" charset="-120"/>
                <a:ea typeface="標楷體" pitchFamily="65" charset="-120"/>
              </a:rPr>
              <a:t>區</a:t>
            </a:r>
            <a:endParaRPr lang="zh-TW" altLang="en-US" sz="6000" dirty="0">
              <a:solidFill>
                <a:prstClr val="black"/>
              </a:solidFill>
              <a:latin typeface="標楷體" pitchFamily="65" charset="-120"/>
              <a:ea typeface="標楷體" pitchFamily="65" charset="-120"/>
            </a:endParaRPr>
          </a:p>
        </p:txBody>
      </p:sp>
      <p:sp>
        <p:nvSpPr>
          <p:cNvPr id="6" name="矩形 5"/>
          <p:cNvSpPr/>
          <p:nvPr/>
        </p:nvSpPr>
        <p:spPr>
          <a:xfrm>
            <a:off x="2291532" y="1916832"/>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容許使用項目</a:t>
            </a:r>
            <a:r>
              <a:rPr lang="zh-TW" altLang="en-US" sz="2800" dirty="0">
                <a:solidFill>
                  <a:prstClr val="black"/>
                </a:solidFill>
                <a:latin typeface="標楷體" pitchFamily="65" charset="-120"/>
                <a:ea typeface="標楷體" pitchFamily="65" charset="-120"/>
              </a:rPr>
              <a:t>：</a:t>
            </a:r>
            <a:r>
              <a:rPr lang="zh-TW" altLang="en-US" sz="2800" dirty="0" smtClean="0">
                <a:solidFill>
                  <a:prstClr val="black"/>
                </a:solidFill>
                <a:latin typeface="標楷體" pitchFamily="65" charset="-120"/>
                <a:ea typeface="標楷體" pitchFamily="65" charset="-120"/>
              </a:rPr>
              <a:t>採正面列舉及負面表列</a:t>
            </a:r>
            <a:endParaRPr lang="en-US" altLang="zh-TW" sz="2800" dirty="0" smtClean="0">
              <a:solidFill>
                <a:prstClr val="black"/>
              </a:solidFill>
              <a:latin typeface="標楷體" pitchFamily="65" charset="-120"/>
              <a:ea typeface="標楷體" pitchFamily="65" charset="-120"/>
            </a:endParaRPr>
          </a:p>
        </p:txBody>
      </p:sp>
      <p:sp>
        <p:nvSpPr>
          <p:cNvPr id="10" name="矩形 9"/>
          <p:cNvSpPr/>
          <p:nvPr/>
        </p:nvSpPr>
        <p:spPr>
          <a:xfrm>
            <a:off x="2296592" y="2996952"/>
            <a:ext cx="6671840"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作業廠房樓地板面積：無限制</a:t>
            </a:r>
            <a:endParaRPr lang="zh-TW" altLang="en-US" sz="2800" dirty="0">
              <a:solidFill>
                <a:prstClr val="black"/>
              </a:solidFill>
              <a:latin typeface="標楷體" pitchFamily="65" charset="-120"/>
              <a:ea typeface="標楷體" pitchFamily="65" charset="-120"/>
            </a:endParaRPr>
          </a:p>
        </p:txBody>
      </p:sp>
      <p:sp>
        <p:nvSpPr>
          <p:cNvPr id="11" name="矩形 10"/>
          <p:cNvSpPr/>
          <p:nvPr/>
        </p:nvSpPr>
        <p:spPr>
          <a:xfrm>
            <a:off x="2317056" y="4146308"/>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使用電力</a:t>
            </a:r>
            <a:r>
              <a:rPr lang="en-US" altLang="zh-TW" sz="2800" dirty="0" smtClean="0">
                <a:solidFill>
                  <a:prstClr val="black"/>
                </a:solidFill>
                <a:latin typeface="標楷體" pitchFamily="65" charset="-120"/>
                <a:ea typeface="標楷體" pitchFamily="65" charset="-120"/>
              </a:rPr>
              <a:t>:</a:t>
            </a:r>
            <a:r>
              <a:rPr lang="zh-TW" altLang="en-US" sz="2800" dirty="0" smtClean="0">
                <a:solidFill>
                  <a:prstClr val="black"/>
                </a:solidFill>
                <a:latin typeface="標楷體" pitchFamily="65" charset="-120"/>
                <a:ea typeface="標楷體" pitchFamily="65" charset="-120"/>
              </a:rPr>
              <a:t>無限制</a:t>
            </a:r>
            <a:endParaRPr lang="en-US" altLang="zh-TW" sz="2800" dirty="0" smtClean="0">
              <a:solidFill>
                <a:prstClr val="black"/>
              </a:solidFill>
              <a:latin typeface="標楷體" pitchFamily="65" charset="-120"/>
              <a:ea typeface="標楷體" pitchFamily="65" charset="-120"/>
            </a:endParaRPr>
          </a:p>
        </p:txBody>
      </p:sp>
      <p:sp>
        <p:nvSpPr>
          <p:cNvPr id="12" name="矩形 11"/>
          <p:cNvSpPr/>
          <p:nvPr/>
        </p:nvSpPr>
        <p:spPr>
          <a:xfrm>
            <a:off x="2306824" y="5237460"/>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最大建蔽率</a:t>
            </a:r>
            <a:r>
              <a:rPr lang="en-US" altLang="zh-TW" sz="2800" dirty="0" smtClean="0">
                <a:solidFill>
                  <a:prstClr val="black"/>
                </a:solidFill>
                <a:latin typeface="標楷體" pitchFamily="65" charset="-120"/>
                <a:ea typeface="標楷體" pitchFamily="65" charset="-120"/>
              </a:rPr>
              <a:t>70%</a:t>
            </a:r>
            <a:endParaRPr lang="zh-TW" altLang="en-US" sz="2800" dirty="0">
              <a:solidFill>
                <a:prstClr val="black"/>
              </a:solidFill>
              <a:latin typeface="標楷體" pitchFamily="65" charset="-120"/>
              <a:ea typeface="標楷體" pitchFamily="65" charset="-120"/>
            </a:endParaRPr>
          </a:p>
        </p:txBody>
      </p:sp>
    </p:spTree>
    <p:custDataLst>
      <p:tags r:id="rId1"/>
    </p:custDataLst>
    <p:extLst>
      <p:ext uri="{BB962C8B-B14F-4D97-AF65-F5344CB8AC3E}">
        <p14:creationId xmlns:p14="http://schemas.microsoft.com/office/powerpoint/2010/main" val="1863474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2"/>
            </p:custDataLst>
          </p:nvPr>
        </p:nvSpPr>
        <p:spPr>
          <a:xfrm>
            <a:off x="762000" y="332656"/>
            <a:ext cx="8077200" cy="6264696"/>
          </a:xfrm>
        </p:spPr>
        <p:txBody>
          <a:bodyPr>
            <a:normAutofit/>
          </a:bodyPr>
          <a:lstStyle/>
          <a:p>
            <a:pPr marL="0" indent="0">
              <a:buNone/>
            </a:pPr>
            <a:r>
              <a:rPr lang="en-US" altLang="zh-TW" sz="4400" dirty="0" smtClean="0">
                <a:latin typeface="標楷體" pitchFamily="65" charset="-120"/>
                <a:ea typeface="標楷體" pitchFamily="65" charset="-120"/>
              </a:rPr>
              <a:t>(</a:t>
            </a:r>
            <a:r>
              <a:rPr lang="zh-TW" altLang="en-US" sz="4400" dirty="0">
                <a:latin typeface="標楷體" pitchFamily="65" charset="-120"/>
                <a:ea typeface="標楷體" pitchFamily="65" charset="-120"/>
              </a:rPr>
              <a:t>二</a:t>
            </a:r>
            <a:r>
              <a:rPr lang="en-US" altLang="zh-TW" sz="4400" dirty="0" smtClean="0">
                <a:latin typeface="標楷體" pitchFamily="65" charset="-120"/>
                <a:ea typeface="標楷體" pitchFamily="65" charset="-120"/>
              </a:rPr>
              <a:t>)</a:t>
            </a:r>
            <a:r>
              <a:rPr lang="zh-TW" altLang="en-US" sz="4400" dirty="0" smtClean="0">
                <a:latin typeface="標楷體" pitchFamily="65" charset="-120"/>
                <a:ea typeface="標楷體" pitchFamily="65" charset="-120"/>
              </a:rPr>
              <a:t>非都市土地</a:t>
            </a:r>
            <a:endParaRPr lang="zh-TW" sz="4400" dirty="0">
              <a:latin typeface="標楷體" pitchFamily="65" charset="-120"/>
              <a:ea typeface="標楷體" pitchFamily="65" charset="-120"/>
            </a:endParaRPr>
          </a:p>
          <a:p>
            <a:pPr marL="0" indent="0">
              <a:buNone/>
            </a:pPr>
            <a:endParaRPr lang="zh-TW" dirty="0"/>
          </a:p>
        </p:txBody>
      </p:sp>
      <p:sp>
        <p:nvSpPr>
          <p:cNvPr id="4" name="圓角矩形 3"/>
          <p:cNvSpPr/>
          <p:nvPr/>
        </p:nvSpPr>
        <p:spPr>
          <a:xfrm>
            <a:off x="690464" y="1916832"/>
            <a:ext cx="1440160" cy="4464496"/>
          </a:xfrm>
          <a:prstGeom prst="roundRect">
            <a:avLst>
              <a:gd name="adj" fmla="val 97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4800" dirty="0" smtClean="0">
                <a:solidFill>
                  <a:prstClr val="black"/>
                </a:solidFill>
                <a:latin typeface="標楷體" pitchFamily="65" charset="-120"/>
                <a:ea typeface="標楷體" pitchFamily="65" charset="-120"/>
              </a:rPr>
              <a:t>甲種建築用地</a:t>
            </a:r>
            <a:endParaRPr lang="en-US" altLang="zh-TW" sz="4800" dirty="0" smtClean="0">
              <a:solidFill>
                <a:prstClr val="black"/>
              </a:solidFill>
              <a:latin typeface="標楷體" pitchFamily="65" charset="-120"/>
              <a:ea typeface="標楷體" pitchFamily="65" charset="-120"/>
            </a:endParaRPr>
          </a:p>
        </p:txBody>
      </p:sp>
      <p:sp>
        <p:nvSpPr>
          <p:cNvPr id="6" name="矩形 5"/>
          <p:cNvSpPr/>
          <p:nvPr/>
        </p:nvSpPr>
        <p:spPr>
          <a:xfrm>
            <a:off x="2291532" y="1916832"/>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容許使用項目：限無公害小型工業設施</a:t>
            </a:r>
            <a:endParaRPr lang="en-US" altLang="zh-TW" sz="2800" dirty="0" smtClean="0">
              <a:solidFill>
                <a:prstClr val="black"/>
              </a:solidFill>
              <a:latin typeface="標楷體" pitchFamily="65" charset="-120"/>
              <a:ea typeface="標楷體" pitchFamily="65" charset="-120"/>
            </a:endParaRPr>
          </a:p>
        </p:txBody>
      </p:sp>
      <p:sp>
        <p:nvSpPr>
          <p:cNvPr id="10" name="矩形 9"/>
          <p:cNvSpPr/>
          <p:nvPr/>
        </p:nvSpPr>
        <p:spPr>
          <a:xfrm>
            <a:off x="2296592" y="2996952"/>
            <a:ext cx="6671840"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作業廠房最大基層面積不得超過</a:t>
            </a:r>
            <a:r>
              <a:rPr lang="en-US" altLang="zh-TW" sz="2800" dirty="0" smtClean="0">
                <a:solidFill>
                  <a:prstClr val="black"/>
                </a:solidFill>
                <a:latin typeface="標楷體" pitchFamily="65" charset="-120"/>
                <a:ea typeface="標楷體" pitchFamily="65" charset="-120"/>
              </a:rPr>
              <a:t>100㎡</a:t>
            </a:r>
            <a:endParaRPr lang="zh-TW" altLang="en-US" sz="2800" dirty="0">
              <a:solidFill>
                <a:prstClr val="black"/>
              </a:solidFill>
              <a:latin typeface="標楷體" pitchFamily="65" charset="-120"/>
              <a:ea typeface="標楷體" pitchFamily="65" charset="-120"/>
            </a:endParaRPr>
          </a:p>
        </p:txBody>
      </p:sp>
      <p:sp>
        <p:nvSpPr>
          <p:cNvPr id="11" name="矩形 10"/>
          <p:cNvSpPr/>
          <p:nvPr/>
        </p:nvSpPr>
        <p:spPr>
          <a:xfrm>
            <a:off x="2317056" y="4146308"/>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使用電力不得超過</a:t>
            </a:r>
            <a:r>
              <a:rPr lang="en-US" altLang="zh-TW" sz="2800" dirty="0" smtClean="0">
                <a:solidFill>
                  <a:prstClr val="black"/>
                </a:solidFill>
                <a:latin typeface="標楷體" pitchFamily="65" charset="-120"/>
                <a:ea typeface="標楷體" pitchFamily="65" charset="-120"/>
              </a:rPr>
              <a:t>11.25KW (15</a:t>
            </a:r>
            <a:r>
              <a:rPr lang="zh-TW" altLang="en-US" sz="2800" dirty="0" smtClean="0">
                <a:solidFill>
                  <a:prstClr val="black"/>
                </a:solidFill>
                <a:latin typeface="標楷體" pitchFamily="65" charset="-120"/>
                <a:ea typeface="標楷體" pitchFamily="65" charset="-120"/>
              </a:rPr>
              <a:t>馬力</a:t>
            </a:r>
            <a:r>
              <a:rPr lang="en-US" altLang="zh-TW" sz="2800" dirty="0" smtClean="0">
                <a:solidFill>
                  <a:prstClr val="black"/>
                </a:solidFill>
                <a:latin typeface="標楷體" pitchFamily="65" charset="-120"/>
                <a:ea typeface="標楷體" pitchFamily="65" charset="-120"/>
              </a:rPr>
              <a:t>)</a:t>
            </a:r>
          </a:p>
        </p:txBody>
      </p:sp>
      <p:sp>
        <p:nvSpPr>
          <p:cNvPr id="12" name="矩形 11"/>
          <p:cNvSpPr/>
          <p:nvPr/>
        </p:nvSpPr>
        <p:spPr>
          <a:xfrm>
            <a:off x="2306824" y="5237460"/>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最大建蔽率</a:t>
            </a:r>
            <a:r>
              <a:rPr lang="en-US" altLang="zh-TW" sz="2800" dirty="0">
                <a:solidFill>
                  <a:prstClr val="black"/>
                </a:solidFill>
                <a:latin typeface="標楷體" pitchFamily="65" charset="-120"/>
                <a:ea typeface="標楷體" pitchFamily="65" charset="-120"/>
              </a:rPr>
              <a:t>6</a:t>
            </a:r>
            <a:r>
              <a:rPr lang="en-US" altLang="zh-TW" sz="2800" dirty="0" smtClean="0">
                <a:solidFill>
                  <a:prstClr val="black"/>
                </a:solidFill>
                <a:latin typeface="標楷體" pitchFamily="65" charset="-120"/>
                <a:ea typeface="標楷體" pitchFamily="65" charset="-120"/>
              </a:rPr>
              <a:t>0%</a:t>
            </a:r>
            <a:endParaRPr lang="zh-TW" altLang="en-US" sz="2800" dirty="0">
              <a:solidFill>
                <a:prstClr val="black"/>
              </a:solidFill>
              <a:latin typeface="標楷體" pitchFamily="65" charset="-120"/>
              <a:ea typeface="標楷體" pitchFamily="65" charset="-120"/>
            </a:endParaRPr>
          </a:p>
        </p:txBody>
      </p:sp>
    </p:spTree>
    <p:custDataLst>
      <p:tags r:id="rId1"/>
    </p:custDataLst>
    <p:extLst>
      <p:ext uri="{BB962C8B-B14F-4D97-AF65-F5344CB8AC3E}">
        <p14:creationId xmlns:p14="http://schemas.microsoft.com/office/powerpoint/2010/main" val="1437965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2"/>
            </p:custDataLst>
          </p:nvPr>
        </p:nvSpPr>
        <p:spPr>
          <a:xfrm>
            <a:off x="762000" y="620688"/>
            <a:ext cx="8077200" cy="5976664"/>
          </a:xfrm>
        </p:spPr>
        <p:txBody>
          <a:bodyPr>
            <a:normAutofit/>
          </a:bodyPr>
          <a:lstStyle/>
          <a:p>
            <a:pPr marL="0" indent="0">
              <a:buNone/>
            </a:pPr>
            <a:r>
              <a:rPr lang="en-US" altLang="zh-TW" sz="4400" dirty="0" smtClean="0">
                <a:latin typeface="標楷體" pitchFamily="65" charset="-120"/>
                <a:ea typeface="標楷體" pitchFamily="65" charset="-120"/>
              </a:rPr>
              <a:t>(</a:t>
            </a:r>
            <a:r>
              <a:rPr lang="zh-TW" altLang="en-US" sz="4400" dirty="0">
                <a:latin typeface="標楷體" pitchFamily="65" charset="-120"/>
                <a:ea typeface="標楷體" pitchFamily="65" charset="-120"/>
              </a:rPr>
              <a:t>二</a:t>
            </a:r>
            <a:r>
              <a:rPr lang="en-US" altLang="zh-TW" sz="4400" dirty="0" smtClean="0">
                <a:latin typeface="標楷體" pitchFamily="65" charset="-120"/>
                <a:ea typeface="標楷體" pitchFamily="65" charset="-120"/>
              </a:rPr>
              <a:t>)</a:t>
            </a:r>
            <a:r>
              <a:rPr lang="zh-TW" altLang="en-US" sz="4400" dirty="0" smtClean="0">
                <a:latin typeface="標楷體" pitchFamily="65" charset="-120"/>
                <a:ea typeface="標楷體" pitchFamily="65" charset="-120"/>
              </a:rPr>
              <a:t>非都市土地</a:t>
            </a:r>
            <a:endParaRPr lang="zh-TW" sz="4400" dirty="0">
              <a:latin typeface="標楷體" pitchFamily="65" charset="-120"/>
              <a:ea typeface="標楷體" pitchFamily="65" charset="-120"/>
            </a:endParaRPr>
          </a:p>
          <a:p>
            <a:pPr marL="0" indent="0">
              <a:buNone/>
            </a:pPr>
            <a:endParaRPr lang="zh-TW" dirty="0"/>
          </a:p>
        </p:txBody>
      </p:sp>
      <p:sp>
        <p:nvSpPr>
          <p:cNvPr id="4" name="圓角矩形 3"/>
          <p:cNvSpPr/>
          <p:nvPr/>
        </p:nvSpPr>
        <p:spPr>
          <a:xfrm>
            <a:off x="690464" y="1916832"/>
            <a:ext cx="1440160" cy="4464496"/>
          </a:xfrm>
          <a:prstGeom prst="roundRect">
            <a:avLst>
              <a:gd name="adj" fmla="val 97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4800" dirty="0">
                <a:solidFill>
                  <a:prstClr val="black"/>
                </a:solidFill>
                <a:latin typeface="標楷體" pitchFamily="65" charset="-120"/>
                <a:ea typeface="標楷體" pitchFamily="65" charset="-120"/>
              </a:rPr>
              <a:t>乙</a:t>
            </a:r>
            <a:r>
              <a:rPr lang="zh-TW" altLang="en-US" sz="4800" dirty="0" smtClean="0">
                <a:solidFill>
                  <a:prstClr val="black"/>
                </a:solidFill>
                <a:latin typeface="標楷體" pitchFamily="65" charset="-120"/>
                <a:ea typeface="標楷體" pitchFamily="65" charset="-120"/>
              </a:rPr>
              <a:t>種建築用地</a:t>
            </a:r>
            <a:endParaRPr lang="en-US" altLang="zh-TW" sz="4800" dirty="0" smtClean="0">
              <a:solidFill>
                <a:prstClr val="black"/>
              </a:solidFill>
              <a:latin typeface="標楷體" pitchFamily="65" charset="-120"/>
              <a:ea typeface="標楷體" pitchFamily="65" charset="-120"/>
            </a:endParaRPr>
          </a:p>
        </p:txBody>
      </p:sp>
      <p:sp>
        <p:nvSpPr>
          <p:cNvPr id="6" name="矩形 5"/>
          <p:cNvSpPr/>
          <p:nvPr/>
        </p:nvSpPr>
        <p:spPr>
          <a:xfrm>
            <a:off x="2291532" y="1916832"/>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容許使用項目：限無公害小型工業設施</a:t>
            </a:r>
            <a:endParaRPr lang="en-US" altLang="zh-TW" sz="2800" dirty="0" smtClean="0">
              <a:solidFill>
                <a:prstClr val="black"/>
              </a:solidFill>
              <a:latin typeface="標楷體" pitchFamily="65" charset="-120"/>
              <a:ea typeface="標楷體" pitchFamily="65" charset="-120"/>
            </a:endParaRPr>
          </a:p>
        </p:txBody>
      </p:sp>
      <p:sp>
        <p:nvSpPr>
          <p:cNvPr id="10" name="矩形 9"/>
          <p:cNvSpPr/>
          <p:nvPr/>
        </p:nvSpPr>
        <p:spPr>
          <a:xfrm>
            <a:off x="2296592" y="2996952"/>
            <a:ext cx="6671840"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作業廠房最大基層面積不得超過</a:t>
            </a:r>
            <a:r>
              <a:rPr lang="en-US" altLang="zh-TW" sz="2800" dirty="0" smtClean="0">
                <a:solidFill>
                  <a:prstClr val="black"/>
                </a:solidFill>
                <a:latin typeface="標楷體" pitchFamily="65" charset="-120"/>
                <a:ea typeface="標楷體" pitchFamily="65" charset="-120"/>
              </a:rPr>
              <a:t>200㎡</a:t>
            </a:r>
            <a:endParaRPr lang="zh-TW" altLang="en-US" sz="2800" dirty="0">
              <a:solidFill>
                <a:prstClr val="black"/>
              </a:solidFill>
              <a:latin typeface="標楷體" pitchFamily="65" charset="-120"/>
              <a:ea typeface="標楷體" pitchFamily="65" charset="-120"/>
            </a:endParaRPr>
          </a:p>
        </p:txBody>
      </p:sp>
      <p:sp>
        <p:nvSpPr>
          <p:cNvPr id="11" name="矩形 10"/>
          <p:cNvSpPr/>
          <p:nvPr/>
        </p:nvSpPr>
        <p:spPr>
          <a:xfrm>
            <a:off x="2317056" y="4146308"/>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使用電力不得超過</a:t>
            </a:r>
            <a:r>
              <a:rPr lang="en-US" altLang="zh-TW" sz="2800" dirty="0" smtClean="0">
                <a:solidFill>
                  <a:prstClr val="black"/>
                </a:solidFill>
                <a:latin typeface="標楷體" pitchFamily="65" charset="-120"/>
                <a:ea typeface="標楷體" pitchFamily="65" charset="-120"/>
              </a:rPr>
              <a:t>11.25KW (15</a:t>
            </a:r>
            <a:r>
              <a:rPr lang="zh-TW" altLang="en-US" sz="2800" dirty="0" smtClean="0">
                <a:solidFill>
                  <a:prstClr val="black"/>
                </a:solidFill>
                <a:latin typeface="標楷體" pitchFamily="65" charset="-120"/>
                <a:ea typeface="標楷體" pitchFamily="65" charset="-120"/>
              </a:rPr>
              <a:t>馬力</a:t>
            </a:r>
            <a:r>
              <a:rPr lang="en-US" altLang="zh-TW" sz="2800" dirty="0" smtClean="0">
                <a:solidFill>
                  <a:prstClr val="black"/>
                </a:solidFill>
                <a:latin typeface="標楷體" pitchFamily="65" charset="-120"/>
                <a:ea typeface="標楷體" pitchFamily="65" charset="-120"/>
              </a:rPr>
              <a:t>)</a:t>
            </a:r>
          </a:p>
        </p:txBody>
      </p:sp>
      <p:sp>
        <p:nvSpPr>
          <p:cNvPr id="12" name="矩形 11"/>
          <p:cNvSpPr/>
          <p:nvPr/>
        </p:nvSpPr>
        <p:spPr>
          <a:xfrm>
            <a:off x="2306824" y="5237460"/>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最大建蔽率</a:t>
            </a:r>
            <a:r>
              <a:rPr lang="en-US" altLang="zh-TW" sz="2800" dirty="0">
                <a:solidFill>
                  <a:prstClr val="black"/>
                </a:solidFill>
                <a:latin typeface="標楷體" pitchFamily="65" charset="-120"/>
                <a:ea typeface="標楷體" pitchFamily="65" charset="-120"/>
              </a:rPr>
              <a:t>6</a:t>
            </a:r>
            <a:r>
              <a:rPr lang="en-US" altLang="zh-TW" sz="2800" dirty="0" smtClean="0">
                <a:solidFill>
                  <a:prstClr val="black"/>
                </a:solidFill>
                <a:latin typeface="標楷體" pitchFamily="65" charset="-120"/>
                <a:ea typeface="標楷體" pitchFamily="65" charset="-120"/>
              </a:rPr>
              <a:t>0%</a:t>
            </a:r>
            <a:endParaRPr lang="zh-TW" altLang="en-US" sz="2800" dirty="0">
              <a:solidFill>
                <a:prstClr val="black"/>
              </a:solidFill>
              <a:latin typeface="標楷體" pitchFamily="65" charset="-120"/>
              <a:ea typeface="標楷體" pitchFamily="65" charset="-120"/>
            </a:endParaRPr>
          </a:p>
        </p:txBody>
      </p:sp>
    </p:spTree>
    <p:custDataLst>
      <p:tags r:id="rId1"/>
    </p:custDataLst>
    <p:extLst>
      <p:ext uri="{BB962C8B-B14F-4D97-AF65-F5344CB8AC3E}">
        <p14:creationId xmlns:p14="http://schemas.microsoft.com/office/powerpoint/2010/main" val="3019288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2"/>
            </p:custDataLst>
          </p:nvPr>
        </p:nvSpPr>
        <p:spPr>
          <a:xfrm>
            <a:off x="690464" y="737320"/>
            <a:ext cx="8077200" cy="6120680"/>
          </a:xfrm>
        </p:spPr>
        <p:txBody>
          <a:bodyPr>
            <a:normAutofit/>
          </a:bodyPr>
          <a:lstStyle/>
          <a:p>
            <a:pPr marL="0" indent="0">
              <a:buNone/>
            </a:pPr>
            <a:r>
              <a:rPr lang="en-US" altLang="zh-TW" sz="4400" dirty="0" smtClean="0">
                <a:latin typeface="標楷體" pitchFamily="65" charset="-120"/>
                <a:ea typeface="標楷體" pitchFamily="65" charset="-120"/>
              </a:rPr>
              <a:t>(</a:t>
            </a:r>
            <a:r>
              <a:rPr lang="zh-TW" altLang="en-US" sz="4400" dirty="0">
                <a:latin typeface="標楷體" pitchFamily="65" charset="-120"/>
                <a:ea typeface="標楷體" pitchFamily="65" charset="-120"/>
              </a:rPr>
              <a:t>二</a:t>
            </a:r>
            <a:r>
              <a:rPr lang="en-US" altLang="zh-TW" sz="4400" dirty="0" smtClean="0">
                <a:latin typeface="標楷體" pitchFamily="65" charset="-120"/>
                <a:ea typeface="標楷體" pitchFamily="65" charset="-120"/>
              </a:rPr>
              <a:t>)</a:t>
            </a:r>
            <a:r>
              <a:rPr lang="zh-TW" altLang="en-US" sz="4400" dirty="0" smtClean="0">
                <a:latin typeface="標楷體" pitchFamily="65" charset="-120"/>
                <a:ea typeface="標楷體" pitchFamily="65" charset="-120"/>
              </a:rPr>
              <a:t>非都市土地</a:t>
            </a:r>
            <a:endParaRPr lang="zh-TW" sz="4400" dirty="0">
              <a:latin typeface="標楷體" pitchFamily="65" charset="-120"/>
              <a:ea typeface="標楷體" pitchFamily="65" charset="-120"/>
            </a:endParaRPr>
          </a:p>
          <a:p>
            <a:pPr marL="0" indent="0">
              <a:buNone/>
            </a:pPr>
            <a:endParaRPr lang="zh-TW" dirty="0"/>
          </a:p>
        </p:txBody>
      </p:sp>
      <p:sp>
        <p:nvSpPr>
          <p:cNvPr id="4" name="圓角矩形 3"/>
          <p:cNvSpPr/>
          <p:nvPr/>
        </p:nvSpPr>
        <p:spPr>
          <a:xfrm>
            <a:off x="690464" y="1916832"/>
            <a:ext cx="1440160" cy="4464496"/>
          </a:xfrm>
          <a:prstGeom prst="roundRect">
            <a:avLst>
              <a:gd name="adj" fmla="val 97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4800" dirty="0" smtClean="0">
                <a:solidFill>
                  <a:prstClr val="black"/>
                </a:solidFill>
                <a:latin typeface="標楷體" pitchFamily="65" charset="-120"/>
                <a:ea typeface="標楷體" pitchFamily="65" charset="-120"/>
              </a:rPr>
              <a:t>丙種建築用地</a:t>
            </a:r>
            <a:endParaRPr lang="en-US" altLang="zh-TW" sz="4800" dirty="0" smtClean="0">
              <a:solidFill>
                <a:prstClr val="black"/>
              </a:solidFill>
              <a:latin typeface="標楷體" pitchFamily="65" charset="-120"/>
              <a:ea typeface="標楷體" pitchFamily="65" charset="-120"/>
            </a:endParaRPr>
          </a:p>
        </p:txBody>
      </p:sp>
      <p:sp>
        <p:nvSpPr>
          <p:cNvPr id="6" name="矩形 5"/>
          <p:cNvSpPr/>
          <p:nvPr/>
        </p:nvSpPr>
        <p:spPr>
          <a:xfrm>
            <a:off x="2291532" y="1916832"/>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容許使用項目：限無公害小型工業設施</a:t>
            </a:r>
            <a:endParaRPr lang="en-US" altLang="zh-TW" sz="2800" dirty="0" smtClean="0">
              <a:solidFill>
                <a:prstClr val="black"/>
              </a:solidFill>
              <a:latin typeface="標楷體" pitchFamily="65" charset="-120"/>
              <a:ea typeface="標楷體" pitchFamily="65" charset="-120"/>
            </a:endParaRPr>
          </a:p>
        </p:txBody>
      </p:sp>
      <p:sp>
        <p:nvSpPr>
          <p:cNvPr id="10" name="矩形 9"/>
          <p:cNvSpPr/>
          <p:nvPr/>
        </p:nvSpPr>
        <p:spPr>
          <a:xfrm>
            <a:off x="2296592" y="2996952"/>
            <a:ext cx="6671840"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作業廠房最大基層面積不得超過</a:t>
            </a:r>
            <a:r>
              <a:rPr lang="en-US" altLang="zh-TW" sz="2800" dirty="0" smtClean="0">
                <a:solidFill>
                  <a:prstClr val="black"/>
                </a:solidFill>
                <a:latin typeface="標楷體" pitchFamily="65" charset="-120"/>
                <a:ea typeface="標楷體" pitchFamily="65" charset="-120"/>
              </a:rPr>
              <a:t>200㎡</a:t>
            </a:r>
            <a:endParaRPr lang="zh-TW" altLang="en-US" sz="2800" dirty="0">
              <a:solidFill>
                <a:prstClr val="black"/>
              </a:solidFill>
              <a:latin typeface="標楷體" pitchFamily="65" charset="-120"/>
              <a:ea typeface="標楷體" pitchFamily="65" charset="-120"/>
            </a:endParaRPr>
          </a:p>
        </p:txBody>
      </p:sp>
      <p:sp>
        <p:nvSpPr>
          <p:cNvPr id="11" name="矩形 10"/>
          <p:cNvSpPr/>
          <p:nvPr/>
        </p:nvSpPr>
        <p:spPr>
          <a:xfrm>
            <a:off x="2317056" y="4146308"/>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使用電力不得超過</a:t>
            </a:r>
            <a:r>
              <a:rPr lang="en-US" altLang="zh-TW" sz="2800" dirty="0" smtClean="0">
                <a:solidFill>
                  <a:prstClr val="black"/>
                </a:solidFill>
                <a:latin typeface="標楷體" pitchFamily="65" charset="-120"/>
                <a:ea typeface="標楷體" pitchFamily="65" charset="-120"/>
              </a:rPr>
              <a:t>11.25KW (15</a:t>
            </a:r>
            <a:r>
              <a:rPr lang="zh-TW" altLang="en-US" sz="2800" dirty="0" smtClean="0">
                <a:solidFill>
                  <a:prstClr val="black"/>
                </a:solidFill>
                <a:latin typeface="標楷體" pitchFamily="65" charset="-120"/>
                <a:ea typeface="標楷體" pitchFamily="65" charset="-120"/>
              </a:rPr>
              <a:t>馬力</a:t>
            </a:r>
            <a:r>
              <a:rPr lang="en-US" altLang="zh-TW" sz="2800" dirty="0" smtClean="0">
                <a:solidFill>
                  <a:prstClr val="black"/>
                </a:solidFill>
                <a:latin typeface="標楷體" pitchFamily="65" charset="-120"/>
                <a:ea typeface="標楷體" pitchFamily="65" charset="-120"/>
              </a:rPr>
              <a:t>)</a:t>
            </a:r>
          </a:p>
        </p:txBody>
      </p:sp>
      <p:sp>
        <p:nvSpPr>
          <p:cNvPr id="12" name="矩形 11"/>
          <p:cNvSpPr/>
          <p:nvPr/>
        </p:nvSpPr>
        <p:spPr>
          <a:xfrm>
            <a:off x="2306824" y="5237460"/>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最大建蔽率</a:t>
            </a:r>
            <a:r>
              <a:rPr lang="en-US" altLang="zh-TW" sz="2800" dirty="0" smtClean="0">
                <a:solidFill>
                  <a:prstClr val="black"/>
                </a:solidFill>
                <a:latin typeface="標楷體" pitchFamily="65" charset="-120"/>
                <a:ea typeface="標楷體" pitchFamily="65" charset="-120"/>
              </a:rPr>
              <a:t>40%</a:t>
            </a:r>
            <a:endParaRPr lang="zh-TW" altLang="en-US" sz="2800" dirty="0">
              <a:solidFill>
                <a:prstClr val="black"/>
              </a:solidFill>
              <a:latin typeface="標楷體" pitchFamily="65" charset="-120"/>
              <a:ea typeface="標楷體" pitchFamily="65" charset="-120"/>
            </a:endParaRPr>
          </a:p>
        </p:txBody>
      </p:sp>
    </p:spTree>
    <p:custDataLst>
      <p:tags r:id="rId1"/>
    </p:custDataLst>
    <p:extLst>
      <p:ext uri="{BB962C8B-B14F-4D97-AF65-F5344CB8AC3E}">
        <p14:creationId xmlns:p14="http://schemas.microsoft.com/office/powerpoint/2010/main" val="1336317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2"/>
            </p:custDataLst>
          </p:nvPr>
        </p:nvSpPr>
        <p:spPr>
          <a:xfrm>
            <a:off x="699013" y="665312"/>
            <a:ext cx="8077200" cy="6192688"/>
          </a:xfrm>
        </p:spPr>
        <p:txBody>
          <a:bodyPr>
            <a:normAutofit/>
          </a:bodyPr>
          <a:lstStyle/>
          <a:p>
            <a:pPr marL="0" indent="0">
              <a:buNone/>
            </a:pPr>
            <a:r>
              <a:rPr lang="en-US" altLang="zh-TW" sz="4400" dirty="0" smtClean="0">
                <a:latin typeface="標楷體" pitchFamily="65" charset="-120"/>
                <a:ea typeface="標楷體" pitchFamily="65" charset="-120"/>
              </a:rPr>
              <a:t>(</a:t>
            </a:r>
            <a:r>
              <a:rPr lang="zh-TW" altLang="en-US" sz="4400" dirty="0">
                <a:latin typeface="標楷體" pitchFamily="65" charset="-120"/>
                <a:ea typeface="標楷體" pitchFamily="65" charset="-120"/>
              </a:rPr>
              <a:t>二</a:t>
            </a:r>
            <a:r>
              <a:rPr lang="en-US" altLang="zh-TW" sz="4400" dirty="0" smtClean="0">
                <a:latin typeface="標楷體" pitchFamily="65" charset="-120"/>
                <a:ea typeface="標楷體" pitchFamily="65" charset="-120"/>
              </a:rPr>
              <a:t>)</a:t>
            </a:r>
            <a:r>
              <a:rPr lang="zh-TW" altLang="en-US" sz="4400" dirty="0" smtClean="0">
                <a:latin typeface="標楷體" pitchFamily="65" charset="-120"/>
                <a:ea typeface="標楷體" pitchFamily="65" charset="-120"/>
              </a:rPr>
              <a:t>非都市土地</a:t>
            </a:r>
            <a:endParaRPr lang="zh-TW" sz="4400" dirty="0">
              <a:latin typeface="標楷體" pitchFamily="65" charset="-120"/>
              <a:ea typeface="標楷體" pitchFamily="65" charset="-120"/>
            </a:endParaRPr>
          </a:p>
          <a:p>
            <a:pPr marL="0" indent="0">
              <a:buNone/>
            </a:pPr>
            <a:endParaRPr lang="zh-TW" dirty="0"/>
          </a:p>
        </p:txBody>
      </p:sp>
      <p:sp>
        <p:nvSpPr>
          <p:cNvPr id="4" name="圓角矩形 3"/>
          <p:cNvSpPr/>
          <p:nvPr/>
        </p:nvSpPr>
        <p:spPr>
          <a:xfrm>
            <a:off x="690464" y="1916832"/>
            <a:ext cx="1440160" cy="4464496"/>
          </a:xfrm>
          <a:prstGeom prst="roundRect">
            <a:avLst>
              <a:gd name="adj" fmla="val 97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4800" dirty="0" smtClean="0">
                <a:solidFill>
                  <a:prstClr val="black"/>
                </a:solidFill>
                <a:latin typeface="標楷體" pitchFamily="65" charset="-120"/>
                <a:ea typeface="標楷體" pitchFamily="65" charset="-120"/>
              </a:rPr>
              <a:t>丁種建築用地</a:t>
            </a:r>
            <a:endParaRPr lang="en-US" altLang="zh-TW" sz="4800" dirty="0" smtClean="0">
              <a:solidFill>
                <a:prstClr val="black"/>
              </a:solidFill>
              <a:latin typeface="標楷體" pitchFamily="65" charset="-120"/>
              <a:ea typeface="標楷體" pitchFamily="65" charset="-120"/>
            </a:endParaRPr>
          </a:p>
        </p:txBody>
      </p:sp>
      <p:sp>
        <p:nvSpPr>
          <p:cNvPr id="6" name="矩形 5"/>
          <p:cNvSpPr/>
          <p:nvPr/>
        </p:nvSpPr>
        <p:spPr>
          <a:xfrm>
            <a:off x="2291532" y="1916832"/>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容許使用項目：工業設施</a:t>
            </a:r>
            <a:endParaRPr lang="en-US" altLang="zh-TW" sz="2800" dirty="0" smtClean="0">
              <a:solidFill>
                <a:prstClr val="black"/>
              </a:solidFill>
              <a:latin typeface="標楷體" pitchFamily="65" charset="-120"/>
              <a:ea typeface="標楷體" pitchFamily="65" charset="-120"/>
            </a:endParaRPr>
          </a:p>
        </p:txBody>
      </p:sp>
      <p:sp>
        <p:nvSpPr>
          <p:cNvPr id="10" name="矩形 9"/>
          <p:cNvSpPr/>
          <p:nvPr/>
        </p:nvSpPr>
        <p:spPr>
          <a:xfrm>
            <a:off x="2296592" y="2996952"/>
            <a:ext cx="6671840"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作業廠房最大基層面積：無限制</a:t>
            </a:r>
            <a:endParaRPr lang="zh-TW" altLang="en-US" sz="2800" dirty="0">
              <a:solidFill>
                <a:prstClr val="black"/>
              </a:solidFill>
              <a:latin typeface="標楷體" pitchFamily="65" charset="-120"/>
              <a:ea typeface="標楷體" pitchFamily="65" charset="-120"/>
            </a:endParaRPr>
          </a:p>
        </p:txBody>
      </p:sp>
      <p:sp>
        <p:nvSpPr>
          <p:cNvPr id="11" name="矩形 10"/>
          <p:cNvSpPr/>
          <p:nvPr/>
        </p:nvSpPr>
        <p:spPr>
          <a:xfrm>
            <a:off x="2317056" y="4146308"/>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使用電力：無限制</a:t>
            </a:r>
            <a:endParaRPr lang="en-US" altLang="zh-TW" sz="2800" dirty="0" smtClean="0">
              <a:solidFill>
                <a:prstClr val="black"/>
              </a:solidFill>
              <a:latin typeface="標楷體" pitchFamily="65" charset="-120"/>
              <a:ea typeface="標楷體" pitchFamily="65" charset="-120"/>
            </a:endParaRPr>
          </a:p>
        </p:txBody>
      </p:sp>
      <p:sp>
        <p:nvSpPr>
          <p:cNvPr id="12" name="矩形 11"/>
          <p:cNvSpPr/>
          <p:nvPr/>
        </p:nvSpPr>
        <p:spPr>
          <a:xfrm>
            <a:off x="2306824" y="5237460"/>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最大建蔽率</a:t>
            </a:r>
            <a:r>
              <a:rPr lang="en-US" altLang="zh-TW" sz="2800" dirty="0" smtClean="0">
                <a:solidFill>
                  <a:prstClr val="black"/>
                </a:solidFill>
                <a:latin typeface="標楷體" pitchFamily="65" charset="-120"/>
                <a:ea typeface="標楷體" pitchFamily="65" charset="-120"/>
              </a:rPr>
              <a:t>70%</a:t>
            </a:r>
            <a:endParaRPr lang="zh-TW" altLang="en-US" sz="2800" dirty="0">
              <a:solidFill>
                <a:prstClr val="black"/>
              </a:solidFill>
              <a:latin typeface="標楷體" pitchFamily="65" charset="-120"/>
              <a:ea typeface="標楷體" pitchFamily="65" charset="-120"/>
            </a:endParaRPr>
          </a:p>
        </p:txBody>
      </p:sp>
    </p:spTree>
    <p:custDataLst>
      <p:tags r:id="rId1"/>
    </p:custDataLst>
    <p:extLst>
      <p:ext uri="{BB962C8B-B14F-4D97-AF65-F5344CB8AC3E}">
        <p14:creationId xmlns:p14="http://schemas.microsoft.com/office/powerpoint/2010/main" val="2160653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2"/>
            </p:custDataLst>
          </p:nvPr>
        </p:nvSpPr>
        <p:spPr>
          <a:xfrm>
            <a:off x="690464" y="908720"/>
            <a:ext cx="8077200" cy="6192688"/>
          </a:xfrm>
        </p:spPr>
        <p:txBody>
          <a:bodyPr>
            <a:normAutofit/>
          </a:bodyPr>
          <a:lstStyle/>
          <a:p>
            <a:pPr marL="0" indent="0">
              <a:buNone/>
            </a:pPr>
            <a:r>
              <a:rPr lang="en-US" altLang="zh-TW" sz="4400" dirty="0" smtClean="0">
                <a:latin typeface="標楷體" pitchFamily="65" charset="-120"/>
                <a:ea typeface="標楷體" pitchFamily="65" charset="-120"/>
              </a:rPr>
              <a:t>(</a:t>
            </a:r>
            <a:r>
              <a:rPr lang="zh-TW" altLang="en-US" sz="4400" dirty="0">
                <a:latin typeface="標楷體" pitchFamily="65" charset="-120"/>
                <a:ea typeface="標楷體" pitchFamily="65" charset="-120"/>
              </a:rPr>
              <a:t>二</a:t>
            </a:r>
            <a:r>
              <a:rPr lang="en-US" altLang="zh-TW" sz="4400" dirty="0" smtClean="0">
                <a:latin typeface="標楷體" pitchFamily="65" charset="-120"/>
                <a:ea typeface="標楷體" pitchFamily="65" charset="-120"/>
              </a:rPr>
              <a:t>)</a:t>
            </a:r>
            <a:r>
              <a:rPr lang="zh-TW" altLang="en-US" sz="4400" dirty="0" smtClean="0">
                <a:latin typeface="標楷體" pitchFamily="65" charset="-120"/>
                <a:ea typeface="標楷體" pitchFamily="65" charset="-120"/>
              </a:rPr>
              <a:t>非都市土地</a:t>
            </a:r>
            <a:endParaRPr lang="zh-TW" sz="4400" dirty="0">
              <a:latin typeface="標楷體" pitchFamily="65" charset="-120"/>
              <a:ea typeface="標楷體" pitchFamily="65" charset="-120"/>
            </a:endParaRPr>
          </a:p>
          <a:p>
            <a:pPr marL="0" indent="0">
              <a:buNone/>
            </a:pPr>
            <a:endParaRPr lang="zh-TW" dirty="0"/>
          </a:p>
        </p:txBody>
      </p:sp>
      <p:sp>
        <p:nvSpPr>
          <p:cNvPr id="4" name="圓角矩形 3"/>
          <p:cNvSpPr/>
          <p:nvPr/>
        </p:nvSpPr>
        <p:spPr>
          <a:xfrm>
            <a:off x="690464" y="1916832"/>
            <a:ext cx="1440160" cy="4464496"/>
          </a:xfrm>
          <a:prstGeom prst="roundRect">
            <a:avLst>
              <a:gd name="adj" fmla="val 97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4800" dirty="0" smtClean="0">
                <a:solidFill>
                  <a:prstClr val="black"/>
                </a:solidFill>
                <a:latin typeface="標楷體" pitchFamily="65" charset="-120"/>
                <a:ea typeface="標楷體" pitchFamily="65" charset="-120"/>
              </a:rPr>
              <a:t>工業區土地</a:t>
            </a:r>
            <a:endParaRPr lang="en-US" altLang="zh-TW" sz="4800" dirty="0" smtClean="0">
              <a:solidFill>
                <a:prstClr val="black"/>
              </a:solidFill>
              <a:latin typeface="標楷體" pitchFamily="65" charset="-120"/>
              <a:ea typeface="標楷體" pitchFamily="65" charset="-120"/>
            </a:endParaRPr>
          </a:p>
        </p:txBody>
      </p:sp>
      <p:sp>
        <p:nvSpPr>
          <p:cNvPr id="6" name="矩形 5"/>
          <p:cNvSpPr/>
          <p:nvPr/>
        </p:nvSpPr>
        <p:spPr>
          <a:xfrm>
            <a:off x="2291532" y="1916832"/>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容許使用項目：工業設施</a:t>
            </a:r>
            <a:endParaRPr lang="en-US" altLang="zh-TW" sz="2800" dirty="0" smtClean="0">
              <a:solidFill>
                <a:prstClr val="black"/>
              </a:solidFill>
              <a:latin typeface="標楷體" pitchFamily="65" charset="-120"/>
              <a:ea typeface="標楷體" pitchFamily="65" charset="-120"/>
            </a:endParaRPr>
          </a:p>
        </p:txBody>
      </p:sp>
      <p:sp>
        <p:nvSpPr>
          <p:cNvPr id="10" name="矩形 9"/>
          <p:cNvSpPr/>
          <p:nvPr/>
        </p:nvSpPr>
        <p:spPr>
          <a:xfrm>
            <a:off x="2296592" y="2996952"/>
            <a:ext cx="6671840"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作業廠房最大基層面積：無限制</a:t>
            </a:r>
            <a:endParaRPr lang="zh-TW" altLang="en-US" sz="2800" dirty="0">
              <a:solidFill>
                <a:prstClr val="black"/>
              </a:solidFill>
              <a:latin typeface="標楷體" pitchFamily="65" charset="-120"/>
              <a:ea typeface="標楷體" pitchFamily="65" charset="-120"/>
            </a:endParaRPr>
          </a:p>
        </p:txBody>
      </p:sp>
      <p:sp>
        <p:nvSpPr>
          <p:cNvPr id="11" name="矩形 10"/>
          <p:cNvSpPr/>
          <p:nvPr/>
        </p:nvSpPr>
        <p:spPr>
          <a:xfrm>
            <a:off x="2317056" y="4146308"/>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使用電力：無限制</a:t>
            </a:r>
            <a:endParaRPr lang="en-US" altLang="zh-TW" sz="2800" dirty="0" smtClean="0">
              <a:solidFill>
                <a:prstClr val="black"/>
              </a:solidFill>
              <a:latin typeface="標楷體" pitchFamily="65" charset="-120"/>
              <a:ea typeface="標楷體" pitchFamily="65" charset="-120"/>
            </a:endParaRPr>
          </a:p>
        </p:txBody>
      </p:sp>
      <p:sp>
        <p:nvSpPr>
          <p:cNvPr id="12" name="矩形 11"/>
          <p:cNvSpPr/>
          <p:nvPr/>
        </p:nvSpPr>
        <p:spPr>
          <a:xfrm>
            <a:off x="2306824" y="5237460"/>
            <a:ext cx="6651376" cy="9361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最大建蔽率</a:t>
            </a:r>
            <a:r>
              <a:rPr lang="en-US" altLang="zh-TW" sz="2800" dirty="0" smtClean="0">
                <a:solidFill>
                  <a:prstClr val="black"/>
                </a:solidFill>
                <a:latin typeface="標楷體" pitchFamily="65" charset="-120"/>
                <a:ea typeface="標楷體" pitchFamily="65" charset="-120"/>
              </a:rPr>
              <a:t>70%</a:t>
            </a:r>
            <a:endParaRPr lang="zh-TW" altLang="en-US" sz="2800" dirty="0">
              <a:solidFill>
                <a:prstClr val="black"/>
              </a:solidFill>
              <a:latin typeface="標楷體" pitchFamily="65" charset="-120"/>
              <a:ea typeface="標楷體" pitchFamily="65" charset="-120"/>
            </a:endParaRPr>
          </a:p>
        </p:txBody>
      </p:sp>
    </p:spTree>
    <p:custDataLst>
      <p:tags r:id="rId1"/>
    </p:custDataLst>
    <p:extLst>
      <p:ext uri="{BB962C8B-B14F-4D97-AF65-F5344CB8AC3E}">
        <p14:creationId xmlns:p14="http://schemas.microsoft.com/office/powerpoint/2010/main" val="1259271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2"/>
            </p:custDataLst>
          </p:nvPr>
        </p:nvSpPr>
        <p:spPr>
          <a:xfrm>
            <a:off x="683568" y="656692"/>
            <a:ext cx="8077200" cy="6264696"/>
          </a:xfrm>
        </p:spPr>
        <p:txBody>
          <a:bodyPr>
            <a:normAutofit/>
          </a:bodyPr>
          <a:lstStyle/>
          <a:p>
            <a:pPr marL="0" indent="0">
              <a:buNone/>
            </a:pPr>
            <a:r>
              <a:rPr lang="en-US" altLang="zh-TW" sz="4400" dirty="0" smtClean="0">
                <a:latin typeface="標楷體" pitchFamily="65" charset="-120"/>
                <a:ea typeface="標楷體" pitchFamily="65" charset="-120"/>
              </a:rPr>
              <a:t>(</a:t>
            </a:r>
            <a:r>
              <a:rPr lang="zh-TW" altLang="en-US" sz="4400" dirty="0" smtClean="0">
                <a:latin typeface="標楷體" pitchFamily="65" charset="-120"/>
                <a:ea typeface="標楷體" pitchFamily="65" charset="-120"/>
              </a:rPr>
              <a:t>三</a:t>
            </a:r>
            <a:r>
              <a:rPr lang="en-US" altLang="zh-TW" sz="4400" dirty="0" smtClean="0">
                <a:latin typeface="標楷體" pitchFamily="65" charset="-120"/>
                <a:ea typeface="標楷體" pitchFamily="65" charset="-120"/>
              </a:rPr>
              <a:t>)</a:t>
            </a:r>
            <a:r>
              <a:rPr lang="zh-TW" altLang="en-US" sz="4400" dirty="0" smtClean="0">
                <a:latin typeface="標楷體" pitchFamily="65" charset="-120"/>
                <a:ea typeface="標楷體" pitchFamily="65" charset="-120"/>
              </a:rPr>
              <a:t>產業園區</a:t>
            </a:r>
            <a:endParaRPr lang="zh-TW" sz="4400" dirty="0">
              <a:latin typeface="標楷體" pitchFamily="65" charset="-120"/>
              <a:ea typeface="標楷體" pitchFamily="65" charset="-120"/>
            </a:endParaRPr>
          </a:p>
          <a:p>
            <a:pPr marL="0" indent="0">
              <a:buNone/>
            </a:pPr>
            <a:endParaRPr lang="zh-TW" dirty="0"/>
          </a:p>
        </p:txBody>
      </p:sp>
      <p:sp>
        <p:nvSpPr>
          <p:cNvPr id="6" name="矩形 5"/>
          <p:cNvSpPr/>
          <p:nvPr/>
        </p:nvSpPr>
        <p:spPr>
          <a:xfrm>
            <a:off x="1892402" y="1772816"/>
            <a:ext cx="6651376" cy="7920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容許使用項目：依核定計畫建廠使用</a:t>
            </a:r>
            <a:endParaRPr lang="en-US" altLang="zh-TW" sz="2800" dirty="0" smtClean="0">
              <a:solidFill>
                <a:prstClr val="black"/>
              </a:solidFill>
              <a:latin typeface="標楷體" pitchFamily="65" charset="-120"/>
              <a:ea typeface="標楷體" pitchFamily="65" charset="-120"/>
            </a:endParaRPr>
          </a:p>
        </p:txBody>
      </p:sp>
      <p:sp>
        <p:nvSpPr>
          <p:cNvPr id="10" name="矩形 9"/>
          <p:cNvSpPr/>
          <p:nvPr/>
        </p:nvSpPr>
        <p:spPr>
          <a:xfrm>
            <a:off x="1921704" y="2852936"/>
            <a:ext cx="6671840" cy="7132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廠地最小面積：</a:t>
            </a:r>
            <a:r>
              <a:rPr lang="en-US" altLang="zh-TW" sz="2800" dirty="0" smtClean="0">
                <a:solidFill>
                  <a:prstClr val="black"/>
                </a:solidFill>
                <a:latin typeface="標楷體" pitchFamily="65" charset="-120"/>
                <a:ea typeface="標楷體" pitchFamily="65" charset="-120"/>
              </a:rPr>
              <a:t>700㎡</a:t>
            </a:r>
            <a:endParaRPr lang="zh-TW" altLang="en-US" sz="2800" dirty="0">
              <a:solidFill>
                <a:prstClr val="black"/>
              </a:solidFill>
              <a:latin typeface="標楷體" pitchFamily="65" charset="-120"/>
              <a:ea typeface="標楷體" pitchFamily="65" charset="-120"/>
            </a:endParaRPr>
          </a:p>
        </p:txBody>
      </p:sp>
      <p:sp>
        <p:nvSpPr>
          <p:cNvPr id="11" name="矩形 10"/>
          <p:cNvSpPr/>
          <p:nvPr/>
        </p:nvSpPr>
        <p:spPr>
          <a:xfrm>
            <a:off x="1944956" y="4725144"/>
            <a:ext cx="6651376" cy="6999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使用電力：無限制</a:t>
            </a:r>
            <a:endParaRPr lang="en-US" altLang="zh-TW" sz="2800" dirty="0" smtClean="0">
              <a:solidFill>
                <a:prstClr val="black"/>
              </a:solidFill>
              <a:latin typeface="標楷體" pitchFamily="65" charset="-120"/>
              <a:ea typeface="標楷體" pitchFamily="65" charset="-120"/>
            </a:endParaRPr>
          </a:p>
        </p:txBody>
      </p:sp>
      <p:sp>
        <p:nvSpPr>
          <p:cNvPr id="12" name="矩形 11"/>
          <p:cNvSpPr/>
          <p:nvPr/>
        </p:nvSpPr>
        <p:spPr>
          <a:xfrm>
            <a:off x="1907704" y="5661248"/>
            <a:ext cx="6651376" cy="7920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最大建蔽率</a:t>
            </a:r>
            <a:r>
              <a:rPr lang="en-US" altLang="zh-TW" sz="2800" dirty="0" smtClean="0">
                <a:solidFill>
                  <a:prstClr val="black"/>
                </a:solidFill>
                <a:latin typeface="標楷體" pitchFamily="65" charset="-120"/>
                <a:ea typeface="標楷體" pitchFamily="65" charset="-120"/>
              </a:rPr>
              <a:t>70%</a:t>
            </a:r>
            <a:endParaRPr lang="zh-TW" altLang="en-US" sz="2800" dirty="0">
              <a:solidFill>
                <a:prstClr val="black"/>
              </a:solidFill>
              <a:latin typeface="標楷體" pitchFamily="65" charset="-120"/>
              <a:ea typeface="標楷體" pitchFamily="65" charset="-120"/>
            </a:endParaRPr>
          </a:p>
        </p:txBody>
      </p:sp>
      <p:sp>
        <p:nvSpPr>
          <p:cNvPr id="9" name="矩形 8"/>
          <p:cNvSpPr/>
          <p:nvPr/>
        </p:nvSpPr>
        <p:spPr>
          <a:xfrm>
            <a:off x="1913341" y="3789040"/>
            <a:ext cx="6671840" cy="76019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廠房基地面積：</a:t>
            </a:r>
            <a:r>
              <a:rPr lang="en-US" altLang="zh-TW" sz="2800" dirty="0">
                <a:solidFill>
                  <a:prstClr val="black"/>
                </a:solidFill>
                <a:latin typeface="標楷體" pitchFamily="65" charset="-120"/>
                <a:ea typeface="標楷體" pitchFamily="65" charset="-120"/>
              </a:rPr>
              <a:t>2</a:t>
            </a:r>
            <a:r>
              <a:rPr lang="en-US" altLang="zh-TW" sz="2800" dirty="0" smtClean="0">
                <a:solidFill>
                  <a:prstClr val="black"/>
                </a:solidFill>
                <a:latin typeface="標楷體" pitchFamily="65" charset="-120"/>
                <a:ea typeface="標楷體" pitchFamily="65" charset="-120"/>
              </a:rPr>
              <a:t>00㎡</a:t>
            </a:r>
            <a:endParaRPr lang="zh-TW" altLang="en-US" sz="2800" dirty="0">
              <a:solidFill>
                <a:prstClr val="black"/>
              </a:solidFill>
              <a:latin typeface="標楷體" pitchFamily="65" charset="-120"/>
              <a:ea typeface="標楷體" pitchFamily="65" charset="-120"/>
            </a:endParaRPr>
          </a:p>
        </p:txBody>
      </p:sp>
    </p:spTree>
    <p:custDataLst>
      <p:tags r:id="rId1"/>
    </p:custDataLst>
    <p:extLst>
      <p:ext uri="{BB962C8B-B14F-4D97-AF65-F5344CB8AC3E}">
        <p14:creationId xmlns:p14="http://schemas.microsoft.com/office/powerpoint/2010/main" val="2194392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2"/>
            </p:custDataLst>
          </p:nvPr>
        </p:nvSpPr>
        <p:spPr>
          <a:xfrm>
            <a:off x="683568" y="620688"/>
            <a:ext cx="8077200" cy="6336704"/>
          </a:xfrm>
        </p:spPr>
        <p:txBody>
          <a:bodyPr>
            <a:normAutofit/>
          </a:bodyPr>
          <a:lstStyle/>
          <a:p>
            <a:pPr marL="0" indent="0">
              <a:buNone/>
            </a:pPr>
            <a:r>
              <a:rPr lang="en-US" altLang="zh-TW" sz="4400" dirty="0" smtClean="0">
                <a:latin typeface="標楷體" pitchFamily="65" charset="-120"/>
                <a:ea typeface="標楷體" pitchFamily="65" charset="-120"/>
              </a:rPr>
              <a:t>(</a:t>
            </a:r>
            <a:r>
              <a:rPr lang="zh-TW" altLang="en-US" sz="4400" dirty="0">
                <a:latin typeface="標楷體" pitchFamily="65" charset="-120"/>
                <a:ea typeface="標楷體" pitchFamily="65" charset="-120"/>
              </a:rPr>
              <a:t>四</a:t>
            </a:r>
            <a:r>
              <a:rPr lang="en-US" altLang="zh-TW" sz="4400" dirty="0" smtClean="0">
                <a:latin typeface="標楷體" pitchFamily="65" charset="-120"/>
                <a:ea typeface="標楷體" pitchFamily="65" charset="-120"/>
              </a:rPr>
              <a:t>)</a:t>
            </a:r>
            <a:r>
              <a:rPr lang="zh-TW" altLang="en-US" sz="4400" dirty="0" smtClean="0">
                <a:latin typeface="標楷體" pitchFamily="65" charset="-120"/>
                <a:ea typeface="標楷體" pitchFamily="65" charset="-120"/>
              </a:rPr>
              <a:t>特定目的事業用地</a:t>
            </a:r>
            <a:endParaRPr lang="zh-TW" sz="4400" dirty="0">
              <a:latin typeface="標楷體" pitchFamily="65" charset="-120"/>
              <a:ea typeface="標楷體" pitchFamily="65" charset="-120"/>
            </a:endParaRPr>
          </a:p>
          <a:p>
            <a:pPr marL="0" indent="0">
              <a:buNone/>
            </a:pPr>
            <a:endParaRPr lang="zh-TW" dirty="0"/>
          </a:p>
        </p:txBody>
      </p:sp>
      <p:sp>
        <p:nvSpPr>
          <p:cNvPr id="6" name="矩形 5"/>
          <p:cNvSpPr/>
          <p:nvPr/>
        </p:nvSpPr>
        <p:spPr>
          <a:xfrm>
            <a:off x="1892402" y="1772816"/>
            <a:ext cx="6651376" cy="7920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田園工廠變更</a:t>
            </a:r>
            <a:r>
              <a:rPr lang="en-US" altLang="zh-TW" sz="2800" dirty="0" smtClean="0">
                <a:solidFill>
                  <a:prstClr val="black"/>
                </a:solidFill>
                <a:latin typeface="標楷體" pitchFamily="65" charset="-120"/>
                <a:ea typeface="標楷體" pitchFamily="65" charset="-120"/>
              </a:rPr>
              <a:t>(</a:t>
            </a:r>
            <a:r>
              <a:rPr lang="zh-TW" altLang="en-US" sz="2800" dirty="0" smtClean="0">
                <a:solidFill>
                  <a:prstClr val="black"/>
                </a:solidFill>
                <a:latin typeface="標楷體" pitchFamily="65" charset="-120"/>
                <a:ea typeface="標楷體" pitchFamily="65" charset="-120"/>
              </a:rPr>
              <a:t>農變建</a:t>
            </a:r>
            <a:r>
              <a:rPr lang="en-US" altLang="zh-TW" sz="2800" dirty="0" smtClean="0">
                <a:solidFill>
                  <a:prstClr val="black"/>
                </a:solidFill>
                <a:latin typeface="標楷體" pitchFamily="65" charset="-120"/>
                <a:ea typeface="標楷體" pitchFamily="65" charset="-120"/>
              </a:rPr>
              <a:t>)</a:t>
            </a:r>
          </a:p>
        </p:txBody>
      </p:sp>
      <p:sp>
        <p:nvSpPr>
          <p:cNvPr id="11" name="矩形 10"/>
          <p:cNvSpPr/>
          <p:nvPr/>
        </p:nvSpPr>
        <p:spPr>
          <a:xfrm>
            <a:off x="1944956" y="4725144"/>
            <a:ext cx="6651376" cy="6999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低污染事業</a:t>
            </a:r>
            <a:endParaRPr lang="en-US" altLang="zh-TW" sz="2800" dirty="0" smtClean="0">
              <a:solidFill>
                <a:prstClr val="black"/>
              </a:solidFill>
              <a:latin typeface="標楷體" pitchFamily="65" charset="-120"/>
              <a:ea typeface="標楷體" pitchFamily="65" charset="-120"/>
            </a:endParaRPr>
          </a:p>
        </p:txBody>
      </p:sp>
      <p:sp>
        <p:nvSpPr>
          <p:cNvPr id="12" name="矩形 11"/>
          <p:cNvSpPr/>
          <p:nvPr/>
        </p:nvSpPr>
        <p:spPr>
          <a:xfrm>
            <a:off x="1892402" y="2780928"/>
            <a:ext cx="6651376" cy="7920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建蔽率</a:t>
            </a:r>
            <a:r>
              <a:rPr lang="en-US" altLang="zh-TW" sz="2800" dirty="0">
                <a:solidFill>
                  <a:prstClr val="black"/>
                </a:solidFill>
                <a:latin typeface="標楷體" pitchFamily="65" charset="-120"/>
                <a:ea typeface="標楷體" pitchFamily="65" charset="-120"/>
              </a:rPr>
              <a:t>6</a:t>
            </a:r>
            <a:r>
              <a:rPr lang="en-US" altLang="zh-TW" sz="2800" dirty="0" smtClean="0">
                <a:solidFill>
                  <a:prstClr val="black"/>
                </a:solidFill>
                <a:latin typeface="標楷體" pitchFamily="65" charset="-120"/>
                <a:ea typeface="標楷體" pitchFamily="65" charset="-120"/>
              </a:rPr>
              <a:t>0%</a:t>
            </a:r>
            <a:endParaRPr lang="zh-TW" altLang="en-US" sz="2800" dirty="0">
              <a:solidFill>
                <a:prstClr val="black"/>
              </a:solidFill>
              <a:latin typeface="標楷體" pitchFamily="65" charset="-120"/>
              <a:ea typeface="標楷體" pitchFamily="65" charset="-120"/>
            </a:endParaRPr>
          </a:p>
        </p:txBody>
      </p:sp>
      <p:sp>
        <p:nvSpPr>
          <p:cNvPr id="9" name="矩形 8"/>
          <p:cNvSpPr/>
          <p:nvPr/>
        </p:nvSpPr>
        <p:spPr>
          <a:xfrm>
            <a:off x="1913341" y="3789040"/>
            <a:ext cx="6671840" cy="76019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smtClean="0">
                <a:solidFill>
                  <a:prstClr val="black"/>
                </a:solidFill>
                <a:latin typeface="標楷體" pitchFamily="65" charset="-120"/>
                <a:ea typeface="標楷體" pitchFamily="65" charset="-120"/>
              </a:rPr>
              <a:t>容積率：</a:t>
            </a:r>
            <a:r>
              <a:rPr lang="en-US" altLang="zh-TW" sz="2800" dirty="0" smtClean="0">
                <a:solidFill>
                  <a:prstClr val="black"/>
                </a:solidFill>
                <a:latin typeface="標楷體" pitchFamily="65" charset="-120"/>
                <a:ea typeface="標楷體" pitchFamily="65" charset="-120"/>
              </a:rPr>
              <a:t>180㎡</a:t>
            </a:r>
            <a:endParaRPr lang="zh-TW" altLang="en-US" sz="2800" dirty="0">
              <a:solidFill>
                <a:prstClr val="black"/>
              </a:solidFill>
              <a:latin typeface="標楷體" pitchFamily="65" charset="-120"/>
              <a:ea typeface="標楷體" pitchFamily="65" charset="-120"/>
            </a:endParaRPr>
          </a:p>
        </p:txBody>
      </p:sp>
    </p:spTree>
    <p:custDataLst>
      <p:tags r:id="rId1"/>
    </p:custDataLst>
    <p:extLst>
      <p:ext uri="{BB962C8B-B14F-4D97-AF65-F5344CB8AC3E}">
        <p14:creationId xmlns:p14="http://schemas.microsoft.com/office/powerpoint/2010/main" val="3459389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5400" dirty="0" smtClean="0">
                <a:latin typeface="標楷體" pitchFamily="65" charset="-120"/>
                <a:ea typeface="標楷體" pitchFamily="65" charset="-120"/>
              </a:rPr>
              <a:t>都市計劃範圍內</a:t>
            </a:r>
            <a:r>
              <a:rPr lang="en-US" altLang="zh-TW" sz="5400" dirty="0" smtClean="0">
                <a:latin typeface="標楷體" pitchFamily="65" charset="-120"/>
                <a:ea typeface="標楷體" pitchFamily="65" charset="-120"/>
              </a:rPr>
              <a:t/>
            </a:r>
            <a:br>
              <a:rPr lang="en-US" altLang="zh-TW" sz="5400" dirty="0" smtClean="0">
                <a:latin typeface="標楷體" pitchFamily="65" charset="-120"/>
                <a:ea typeface="標楷體" pitchFamily="65" charset="-120"/>
              </a:rPr>
            </a:br>
            <a:r>
              <a:rPr lang="zh-TW" altLang="en-US" sz="5400" dirty="0" smtClean="0">
                <a:latin typeface="標楷體" pitchFamily="65" charset="-120"/>
                <a:ea typeface="標楷體" pitchFamily="65" charset="-120"/>
              </a:rPr>
              <a:t>劃定下列各種分區</a:t>
            </a:r>
            <a:endParaRPr lang="zh-TW" altLang="en-US" sz="5400" dirty="0">
              <a:latin typeface="標楷體" pitchFamily="65" charset="-120"/>
              <a:ea typeface="標楷體" pitchFamily="65" charset="-120"/>
            </a:endParaRPr>
          </a:p>
        </p:txBody>
      </p:sp>
      <p:sp>
        <p:nvSpPr>
          <p:cNvPr id="3" name="內容版面配置區 2"/>
          <p:cNvSpPr>
            <a:spLocks noGrp="1"/>
          </p:cNvSpPr>
          <p:nvPr>
            <p:ph idx="1"/>
          </p:nvPr>
        </p:nvSpPr>
        <p:spPr/>
        <p:txBody>
          <a:bodyPr>
            <a:noAutofit/>
          </a:bodyPr>
          <a:lstStyle/>
          <a:p>
            <a:pPr marL="0" indent="0">
              <a:buNone/>
            </a:pPr>
            <a:r>
              <a:rPr lang="zh-TW" altLang="en-US" sz="3600" dirty="0" smtClean="0">
                <a:latin typeface="標楷體" pitchFamily="65" charset="-120"/>
                <a:ea typeface="標楷體" pitchFamily="65" charset="-120"/>
              </a:rPr>
              <a:t>參考</a:t>
            </a:r>
            <a:r>
              <a:rPr lang="en-US" altLang="zh-TW" sz="3600" dirty="0" smtClean="0">
                <a:latin typeface="標楷體" pitchFamily="65" charset="-120"/>
                <a:ea typeface="標楷體" pitchFamily="65" charset="-120"/>
              </a:rPr>
              <a:t>:</a:t>
            </a:r>
            <a:r>
              <a:rPr lang="zh-TW" altLang="en-US" sz="3600" dirty="0" smtClean="0">
                <a:solidFill>
                  <a:srgbClr val="FF0000"/>
                </a:solidFill>
                <a:latin typeface="標楷體" pitchFamily="65" charset="-120"/>
                <a:ea typeface="標楷體" pitchFamily="65" charset="-120"/>
              </a:rPr>
              <a:t>都市計劃法台灣省施行細則第</a:t>
            </a:r>
            <a:r>
              <a:rPr lang="en-US" altLang="zh-TW" sz="3600" dirty="0" smtClean="0">
                <a:solidFill>
                  <a:srgbClr val="FF0000"/>
                </a:solidFill>
                <a:latin typeface="標楷體" pitchFamily="65" charset="-120"/>
                <a:ea typeface="標楷體" pitchFamily="65" charset="-120"/>
              </a:rPr>
              <a:t>14</a:t>
            </a:r>
            <a:r>
              <a:rPr lang="zh-TW" altLang="en-US" sz="3600" dirty="0" smtClean="0">
                <a:solidFill>
                  <a:srgbClr val="FF0000"/>
                </a:solidFill>
                <a:latin typeface="標楷體" pitchFamily="65" charset="-120"/>
                <a:ea typeface="標楷體" pitchFamily="65" charset="-120"/>
              </a:rPr>
              <a:t>條</a:t>
            </a:r>
            <a:endParaRPr lang="en-US" altLang="zh-TW" sz="3600" dirty="0" smtClean="0">
              <a:solidFill>
                <a:srgbClr val="FF0000"/>
              </a:solidFill>
              <a:latin typeface="標楷體" pitchFamily="65" charset="-120"/>
              <a:ea typeface="標楷體" pitchFamily="65" charset="-120"/>
            </a:endParaRPr>
          </a:p>
          <a:p>
            <a:pPr marL="0" indent="0">
              <a:buNone/>
            </a:pPr>
            <a:r>
              <a:rPr lang="en-US" altLang="zh-TW" sz="4400" b="1" dirty="0" smtClean="0">
                <a:latin typeface="標楷體" pitchFamily="65" charset="-120"/>
                <a:ea typeface="標楷體" pitchFamily="65" charset="-120"/>
              </a:rPr>
              <a:t>(</a:t>
            </a:r>
            <a:r>
              <a:rPr lang="zh-TW" altLang="en-US" sz="4400" b="1" dirty="0" smtClean="0">
                <a:latin typeface="標楷體" pitchFamily="65" charset="-120"/>
                <a:ea typeface="標楷體" pitchFamily="65" charset="-120"/>
              </a:rPr>
              <a:t>一</a:t>
            </a:r>
            <a:r>
              <a:rPr lang="en-US" altLang="zh-TW" sz="4400" b="1" dirty="0" smtClean="0">
                <a:latin typeface="標楷體" pitchFamily="65" charset="-120"/>
                <a:ea typeface="標楷體" pitchFamily="65" charset="-120"/>
              </a:rPr>
              <a:t>)</a:t>
            </a:r>
            <a:r>
              <a:rPr lang="zh-TW" altLang="en-US" sz="4400" b="1" dirty="0" smtClean="0">
                <a:latin typeface="標楷體" pitchFamily="65" charset="-120"/>
                <a:ea typeface="標楷體" pitchFamily="65" charset="-120"/>
              </a:rPr>
              <a:t>住宅區。</a:t>
            </a:r>
            <a:r>
              <a:rPr lang="en-US" altLang="zh-TW" sz="4400" b="1" dirty="0" smtClean="0">
                <a:latin typeface="標楷體" pitchFamily="65" charset="-120"/>
                <a:ea typeface="標楷體" pitchFamily="65" charset="-120"/>
              </a:rPr>
              <a:t>(</a:t>
            </a:r>
            <a:r>
              <a:rPr lang="zh-TW" altLang="en-US" sz="4400" b="1" dirty="0" smtClean="0">
                <a:latin typeface="標楷體" pitchFamily="65" charset="-120"/>
                <a:ea typeface="標楷體" pitchFamily="65" charset="-120"/>
              </a:rPr>
              <a:t>二</a:t>
            </a:r>
            <a:r>
              <a:rPr lang="en-US" altLang="zh-TW" sz="4400" b="1" dirty="0">
                <a:latin typeface="標楷體" pitchFamily="65" charset="-120"/>
                <a:ea typeface="標楷體" pitchFamily="65" charset="-120"/>
              </a:rPr>
              <a:t>)</a:t>
            </a:r>
            <a:r>
              <a:rPr lang="zh-TW" altLang="en-US" sz="4400" b="1" dirty="0" smtClean="0">
                <a:latin typeface="標楷體" pitchFamily="65" charset="-120"/>
                <a:ea typeface="標楷體" pitchFamily="65" charset="-120"/>
              </a:rPr>
              <a:t>商業區</a:t>
            </a:r>
            <a:r>
              <a:rPr lang="zh-TW" altLang="en-US" sz="4400" b="1" dirty="0">
                <a:latin typeface="標楷體" pitchFamily="65" charset="-120"/>
                <a:ea typeface="標楷體" pitchFamily="65" charset="-120"/>
              </a:rPr>
              <a:t>。</a:t>
            </a:r>
            <a:r>
              <a:rPr lang="zh-TW" altLang="en-US" sz="3200" b="1" dirty="0">
                <a:latin typeface="標楷體" pitchFamily="65" charset="-120"/>
                <a:ea typeface="標楷體" pitchFamily="65" charset="-120"/>
              </a:rPr>
              <a:t/>
            </a:r>
            <a:br>
              <a:rPr lang="zh-TW" altLang="en-US" sz="3200" b="1" dirty="0">
                <a:latin typeface="標楷體" pitchFamily="65" charset="-120"/>
                <a:ea typeface="標楷體" pitchFamily="65" charset="-120"/>
              </a:rPr>
            </a:br>
            <a:r>
              <a:rPr lang="en-US" altLang="zh-TW" sz="4800" b="1" dirty="0" smtClean="0">
                <a:latin typeface="標楷體" pitchFamily="65" charset="-120"/>
                <a:ea typeface="標楷體" pitchFamily="65" charset="-120"/>
              </a:rPr>
              <a:t>(</a:t>
            </a:r>
            <a:r>
              <a:rPr lang="zh-TW" altLang="en-US" sz="4800" b="1" dirty="0" smtClean="0">
                <a:latin typeface="標楷體" pitchFamily="65" charset="-120"/>
                <a:ea typeface="標楷體" pitchFamily="65" charset="-120"/>
              </a:rPr>
              <a:t>三</a:t>
            </a:r>
            <a:r>
              <a:rPr lang="en-US" altLang="zh-TW" sz="4800" b="1" dirty="0" smtClean="0">
                <a:latin typeface="標楷體" pitchFamily="65" charset="-120"/>
                <a:ea typeface="標楷體" pitchFamily="65" charset="-120"/>
              </a:rPr>
              <a:t>)</a:t>
            </a:r>
            <a:r>
              <a:rPr lang="zh-TW" altLang="en-US" sz="4800" b="1" dirty="0" smtClean="0">
                <a:solidFill>
                  <a:srgbClr val="FF0000"/>
                </a:solidFill>
                <a:latin typeface="標楷體" pitchFamily="65" charset="-120"/>
                <a:ea typeface="標楷體" pitchFamily="65" charset="-120"/>
              </a:rPr>
              <a:t>工業區</a:t>
            </a:r>
            <a:r>
              <a:rPr lang="zh-TW" altLang="en-US" sz="4800" b="1" dirty="0">
                <a:solidFill>
                  <a:srgbClr val="FF0000"/>
                </a:solidFill>
                <a:latin typeface="標楷體" pitchFamily="65" charset="-120"/>
                <a:ea typeface="標楷體" pitchFamily="65" charset="-120"/>
              </a:rPr>
              <a:t>：</a:t>
            </a:r>
            <a:r>
              <a:rPr lang="zh-TW" altLang="en-US" sz="3200" b="1" dirty="0">
                <a:latin typeface="標楷體" pitchFamily="65" charset="-120"/>
                <a:ea typeface="標楷體" pitchFamily="65" charset="-120"/>
              </a:rPr>
              <a:t/>
            </a:r>
            <a:br>
              <a:rPr lang="zh-TW" altLang="en-US" sz="3200" b="1" dirty="0">
                <a:latin typeface="標楷體" pitchFamily="65" charset="-120"/>
                <a:ea typeface="標楷體" pitchFamily="65" charset="-120"/>
              </a:rPr>
            </a:br>
            <a:r>
              <a:rPr lang="zh-TW" altLang="en-US" sz="3200" b="1" dirty="0" smtClean="0">
                <a:latin typeface="標楷體" pitchFamily="65" charset="-120"/>
                <a:ea typeface="標楷體" pitchFamily="65" charset="-120"/>
              </a:rPr>
              <a:t>    （</a:t>
            </a:r>
            <a:r>
              <a:rPr lang="en-US" altLang="zh-TW" sz="3200" b="1" dirty="0">
                <a:latin typeface="標楷體" pitchFamily="65" charset="-120"/>
                <a:ea typeface="標楷體" pitchFamily="65" charset="-120"/>
              </a:rPr>
              <a:t>1</a:t>
            </a:r>
            <a:r>
              <a:rPr lang="zh-TW" altLang="en-US" sz="3200" b="1" dirty="0" smtClean="0">
                <a:latin typeface="標楷體" pitchFamily="65" charset="-120"/>
                <a:ea typeface="標楷體" pitchFamily="65" charset="-120"/>
              </a:rPr>
              <a:t>）</a:t>
            </a:r>
            <a:r>
              <a:rPr lang="zh-TW" altLang="en-US" sz="3200" b="1" dirty="0">
                <a:latin typeface="標楷體" pitchFamily="65" charset="-120"/>
                <a:ea typeface="標楷體" pitchFamily="65" charset="-120"/>
              </a:rPr>
              <a:t>特種工業區</a:t>
            </a:r>
            <a:r>
              <a:rPr lang="zh-TW" altLang="en-US" sz="3200" b="1" dirty="0" smtClean="0">
                <a:latin typeface="標楷體" pitchFamily="65" charset="-120"/>
                <a:ea typeface="標楷體" pitchFamily="65" charset="-120"/>
              </a:rPr>
              <a:t>。（</a:t>
            </a:r>
            <a:r>
              <a:rPr lang="en-US" altLang="zh-TW" sz="3200" b="1" dirty="0">
                <a:latin typeface="標楷體" pitchFamily="65" charset="-120"/>
                <a:ea typeface="標楷體" pitchFamily="65" charset="-120"/>
              </a:rPr>
              <a:t>2</a:t>
            </a:r>
            <a:r>
              <a:rPr lang="zh-TW" altLang="en-US" sz="3200" b="1" dirty="0" smtClean="0">
                <a:latin typeface="標楷體" pitchFamily="65" charset="-120"/>
                <a:ea typeface="標楷體" pitchFamily="65" charset="-120"/>
              </a:rPr>
              <a:t>）</a:t>
            </a:r>
            <a:r>
              <a:rPr lang="zh-TW" altLang="en-US" sz="3200" b="1" dirty="0">
                <a:latin typeface="標楷體" pitchFamily="65" charset="-120"/>
                <a:ea typeface="標楷體" pitchFamily="65" charset="-120"/>
              </a:rPr>
              <a:t>甲種工業區。</a:t>
            </a:r>
            <a:br>
              <a:rPr lang="zh-TW" altLang="en-US" sz="3200" b="1" dirty="0">
                <a:latin typeface="標楷體" pitchFamily="65" charset="-120"/>
                <a:ea typeface="標楷體" pitchFamily="65" charset="-120"/>
              </a:rPr>
            </a:br>
            <a:r>
              <a:rPr lang="zh-TW" altLang="en-US" sz="3200" b="1" dirty="0" smtClean="0">
                <a:latin typeface="標楷體" pitchFamily="65" charset="-120"/>
                <a:ea typeface="標楷體" pitchFamily="65" charset="-120"/>
              </a:rPr>
              <a:t>    （</a:t>
            </a:r>
            <a:r>
              <a:rPr lang="en-US" altLang="zh-TW" sz="3200" b="1" dirty="0">
                <a:latin typeface="標楷體" pitchFamily="65" charset="-120"/>
                <a:ea typeface="標楷體" pitchFamily="65" charset="-120"/>
              </a:rPr>
              <a:t>3</a:t>
            </a:r>
            <a:r>
              <a:rPr lang="zh-TW" altLang="en-US" sz="3200" b="1" dirty="0" smtClean="0">
                <a:latin typeface="標楷體" pitchFamily="65" charset="-120"/>
                <a:ea typeface="標楷體" pitchFamily="65" charset="-120"/>
              </a:rPr>
              <a:t>）</a:t>
            </a:r>
            <a:r>
              <a:rPr lang="zh-TW" altLang="en-US" sz="3200" b="1" dirty="0">
                <a:latin typeface="標楷體" pitchFamily="65" charset="-120"/>
                <a:ea typeface="標楷體" pitchFamily="65" charset="-120"/>
              </a:rPr>
              <a:t>乙種工業區</a:t>
            </a:r>
            <a:r>
              <a:rPr lang="zh-TW" altLang="en-US" sz="3200" b="1" dirty="0" smtClean="0">
                <a:latin typeface="標楷體" pitchFamily="65" charset="-120"/>
                <a:ea typeface="標楷體" pitchFamily="65" charset="-120"/>
              </a:rPr>
              <a:t>。（</a:t>
            </a:r>
            <a:r>
              <a:rPr lang="en-US" altLang="zh-TW" sz="3200" b="1" dirty="0">
                <a:latin typeface="標楷體" pitchFamily="65" charset="-120"/>
                <a:ea typeface="標楷體" pitchFamily="65" charset="-120"/>
              </a:rPr>
              <a:t>4</a:t>
            </a:r>
            <a:r>
              <a:rPr lang="zh-TW" altLang="en-US" sz="3200" b="1" dirty="0" smtClean="0">
                <a:latin typeface="標楷體" pitchFamily="65" charset="-120"/>
                <a:ea typeface="標楷體" pitchFamily="65" charset="-120"/>
              </a:rPr>
              <a:t>）</a:t>
            </a:r>
            <a:r>
              <a:rPr lang="zh-TW" altLang="en-US" sz="3200" b="1" dirty="0">
                <a:latin typeface="標楷體" pitchFamily="65" charset="-120"/>
                <a:ea typeface="標楷體" pitchFamily="65" charset="-120"/>
              </a:rPr>
              <a:t>零星工業區。</a:t>
            </a:r>
            <a:br>
              <a:rPr lang="zh-TW" altLang="en-US" sz="3200" b="1" dirty="0">
                <a:latin typeface="標楷體" pitchFamily="65" charset="-120"/>
                <a:ea typeface="標楷體" pitchFamily="65" charset="-120"/>
              </a:rPr>
            </a:br>
            <a:r>
              <a:rPr lang="en-US" altLang="zh-TW" sz="4400" b="1" dirty="0">
                <a:solidFill>
                  <a:srgbClr val="FF0000"/>
                </a:solidFill>
                <a:latin typeface="標楷體" pitchFamily="65" charset="-120"/>
                <a:ea typeface="標楷體" pitchFamily="65" charset="-120"/>
              </a:rPr>
              <a:t>(</a:t>
            </a:r>
            <a:r>
              <a:rPr lang="zh-TW" altLang="en-US" sz="4400" b="1" dirty="0" smtClean="0">
                <a:solidFill>
                  <a:srgbClr val="FF0000"/>
                </a:solidFill>
                <a:latin typeface="標楷體" pitchFamily="65" charset="-120"/>
                <a:ea typeface="標楷體" pitchFamily="65" charset="-120"/>
              </a:rPr>
              <a:t>四</a:t>
            </a:r>
            <a:r>
              <a:rPr lang="en-US" altLang="zh-TW" sz="4400" b="1" dirty="0">
                <a:solidFill>
                  <a:srgbClr val="FF0000"/>
                </a:solidFill>
                <a:latin typeface="標楷體" pitchFamily="65" charset="-120"/>
                <a:ea typeface="標楷體" pitchFamily="65" charset="-120"/>
              </a:rPr>
              <a:t>)</a:t>
            </a:r>
            <a:r>
              <a:rPr lang="zh-TW" altLang="en-US" sz="4400" b="1" dirty="0" smtClean="0">
                <a:solidFill>
                  <a:srgbClr val="FF0000"/>
                </a:solidFill>
                <a:latin typeface="標楷體" pitchFamily="65" charset="-120"/>
                <a:ea typeface="標楷體" pitchFamily="65" charset="-120"/>
              </a:rPr>
              <a:t>行政區。    </a:t>
            </a:r>
            <a:r>
              <a:rPr lang="en-US" altLang="zh-TW" sz="4400" b="1" dirty="0" smtClean="0">
                <a:solidFill>
                  <a:srgbClr val="FF0000"/>
                </a:solidFill>
                <a:latin typeface="標楷體" pitchFamily="65" charset="-120"/>
                <a:ea typeface="標楷體" pitchFamily="65" charset="-120"/>
              </a:rPr>
              <a:t>(</a:t>
            </a:r>
            <a:r>
              <a:rPr lang="zh-TW" altLang="en-US" sz="4400" b="1" dirty="0" smtClean="0">
                <a:solidFill>
                  <a:srgbClr val="FF0000"/>
                </a:solidFill>
                <a:latin typeface="標楷體" pitchFamily="65" charset="-120"/>
                <a:ea typeface="標楷體" pitchFamily="65" charset="-120"/>
              </a:rPr>
              <a:t>五</a:t>
            </a:r>
            <a:r>
              <a:rPr lang="en-US" altLang="zh-TW" sz="4400" b="1" dirty="0" smtClean="0">
                <a:solidFill>
                  <a:srgbClr val="FF0000"/>
                </a:solidFill>
                <a:latin typeface="標楷體" pitchFamily="65" charset="-120"/>
                <a:ea typeface="標楷體" pitchFamily="65" charset="-120"/>
              </a:rPr>
              <a:t>)</a:t>
            </a:r>
            <a:r>
              <a:rPr lang="zh-TW" altLang="en-US" sz="4400" b="1" dirty="0" smtClean="0">
                <a:solidFill>
                  <a:srgbClr val="FF0000"/>
                </a:solidFill>
                <a:latin typeface="標楷體" pitchFamily="65" charset="-120"/>
                <a:ea typeface="標楷體" pitchFamily="65" charset="-120"/>
              </a:rPr>
              <a:t>文</a:t>
            </a:r>
            <a:r>
              <a:rPr lang="zh-TW" altLang="en-US" sz="4400" b="1" dirty="0">
                <a:solidFill>
                  <a:srgbClr val="FF0000"/>
                </a:solidFill>
                <a:latin typeface="標楷體" pitchFamily="65" charset="-120"/>
                <a:ea typeface="標楷體" pitchFamily="65" charset="-120"/>
              </a:rPr>
              <a:t>教區。</a:t>
            </a:r>
            <a:r>
              <a:rPr lang="zh-TW" altLang="en-US" sz="3200" b="1" dirty="0">
                <a:latin typeface="標楷體" pitchFamily="65" charset="-120"/>
                <a:ea typeface="標楷體" pitchFamily="65" charset="-120"/>
              </a:rPr>
              <a:t/>
            </a:r>
            <a:br>
              <a:rPr lang="zh-TW" altLang="en-US" sz="3200" b="1" dirty="0">
                <a:latin typeface="標楷體" pitchFamily="65" charset="-120"/>
                <a:ea typeface="標楷體" pitchFamily="65" charset="-120"/>
              </a:rPr>
            </a:br>
            <a:endParaRPr lang="zh-TW" altLang="en-US" sz="3200" b="1"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pPr/>
              <a:t>9</a:t>
            </a:fld>
            <a:endParaRPr lang="zh-TW" altLang="en-US"/>
          </a:p>
        </p:txBody>
      </p:sp>
    </p:spTree>
    <p:extLst>
      <p:ext uri="{BB962C8B-B14F-4D97-AF65-F5344CB8AC3E}">
        <p14:creationId xmlns:p14="http://schemas.microsoft.com/office/powerpoint/2010/main" val="116190072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76672"/>
            <a:ext cx="8640960" cy="1143000"/>
          </a:xfrm>
        </p:spPr>
        <p:txBody>
          <a:bodyPr>
            <a:normAutofit/>
          </a:bodyPr>
          <a:lstStyle/>
          <a:p>
            <a:r>
              <a:rPr lang="zh-TW" altLang="en-US" b="1" dirty="0" smtClean="0">
                <a:solidFill>
                  <a:schemeClr val="tx1"/>
                </a:solidFill>
                <a:latin typeface="標楷體" pitchFamily="65" charset="-120"/>
                <a:ea typeface="標楷體" pitchFamily="65" charset="-120"/>
              </a:rPr>
              <a:t>十三、</a:t>
            </a:r>
            <a:r>
              <a:rPr lang="zh-TW" altLang="en-US" sz="4000" b="1" dirty="0" smtClean="0">
                <a:solidFill>
                  <a:srgbClr val="FF0000"/>
                </a:solidFill>
                <a:latin typeface="標楷體" pitchFamily="65" charset="-120"/>
                <a:ea typeface="標楷體" pitchFamily="65" charset="-120"/>
              </a:rPr>
              <a:t>非都市</a:t>
            </a:r>
            <a:r>
              <a:rPr lang="zh-TW" altLang="en-US" sz="4000" b="1" dirty="0" smtClean="0">
                <a:solidFill>
                  <a:schemeClr val="tx1"/>
                </a:solidFill>
                <a:latin typeface="標楷體" pitchFamily="65" charset="-120"/>
                <a:ea typeface="標楷體" pitchFamily="65" charset="-120"/>
              </a:rPr>
              <a:t>田園</a:t>
            </a:r>
            <a:r>
              <a:rPr lang="zh-TW" altLang="en-US" sz="4000" b="1" dirty="0" smtClean="0">
                <a:solidFill>
                  <a:srgbClr val="FF0000"/>
                </a:solidFill>
                <a:latin typeface="標楷體" pitchFamily="65" charset="-120"/>
                <a:ea typeface="標楷體" pitchFamily="65" charset="-120"/>
              </a:rPr>
              <a:t>工廠</a:t>
            </a:r>
            <a:r>
              <a:rPr lang="zh-TW" altLang="en-US" sz="4000" b="1" dirty="0" smtClean="0">
                <a:solidFill>
                  <a:schemeClr val="tx1"/>
                </a:solidFill>
                <a:latin typeface="標楷體" pitchFamily="65" charset="-120"/>
                <a:ea typeface="標楷體" pitchFamily="65" charset="-120"/>
              </a:rPr>
              <a:t>合法</a:t>
            </a:r>
            <a:r>
              <a:rPr lang="zh-TW" altLang="en-US" sz="4000" b="1" dirty="0" smtClean="0">
                <a:solidFill>
                  <a:srgbClr val="FF0000"/>
                </a:solidFill>
                <a:latin typeface="標楷體" pitchFamily="65" charset="-120"/>
                <a:ea typeface="標楷體" pitchFamily="65" charset="-120"/>
              </a:rPr>
              <a:t>變更建地</a:t>
            </a:r>
            <a:endParaRPr lang="zh-TW" altLang="en-US" sz="3900" b="1"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251520" y="1772816"/>
            <a:ext cx="8424936" cy="4389120"/>
          </a:xfrm>
        </p:spPr>
        <p:txBody>
          <a:bodyPr>
            <a:noAutofit/>
          </a:bodyPr>
          <a:lstStyle/>
          <a:p>
            <a:pPr marL="0" indent="0">
              <a:buNone/>
            </a:pPr>
            <a:r>
              <a:rPr lang="zh-TW" altLang="en-US" sz="3200" b="1" dirty="0" smtClean="0">
                <a:latin typeface="標楷體" pitchFamily="65" charset="-120"/>
                <a:ea typeface="標楷體" pitchFamily="65" charset="-120"/>
              </a:rPr>
              <a:t>參考</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工廠管理輔導法</a:t>
            </a:r>
            <a:r>
              <a:rPr lang="en-US" altLang="zh-TW" sz="3200" b="1" dirty="0" smtClean="0">
                <a:latin typeface="標楷體" pitchFamily="65" charset="-120"/>
                <a:ea typeface="標楷體" pitchFamily="65" charset="-120"/>
              </a:rPr>
              <a:t>28-1</a:t>
            </a:r>
            <a:r>
              <a:rPr lang="zh-TW" altLang="en-US" sz="3200" b="1" dirty="0" smtClean="0">
                <a:latin typeface="標楷體" pitchFamily="65" charset="-120"/>
                <a:ea typeface="標楷體" pitchFamily="65" charset="-120"/>
              </a:rPr>
              <a:t>至</a:t>
            </a:r>
            <a:r>
              <a:rPr lang="en-US" altLang="zh-TW" sz="3200" b="1" dirty="0" smtClean="0">
                <a:latin typeface="標楷體" pitchFamily="65" charset="-120"/>
                <a:ea typeface="標楷體" pitchFamily="65" charset="-120"/>
              </a:rPr>
              <a:t>28-11</a:t>
            </a:r>
            <a:r>
              <a:rPr lang="zh-TW" altLang="en-US" sz="3200" b="1" dirty="0" smtClean="0">
                <a:latin typeface="標楷體" pitchFamily="65" charset="-120"/>
                <a:ea typeface="標楷體" pitchFamily="65" charset="-120"/>
              </a:rPr>
              <a:t>條</a:t>
            </a:r>
            <a:endParaRPr lang="en-US" altLang="zh-TW" sz="3200" b="1" dirty="0" smtClean="0">
              <a:latin typeface="標楷體" pitchFamily="65" charset="-120"/>
              <a:ea typeface="標楷體" pitchFamily="65" charset="-120"/>
            </a:endParaRPr>
          </a:p>
          <a:p>
            <a:pPr marL="0" indent="0">
              <a:buNone/>
            </a:pPr>
            <a:r>
              <a:rPr lang="zh-TW" altLang="en-US" sz="3200" b="1" dirty="0" smtClean="0">
                <a:latin typeface="標楷體" pitchFamily="65" charset="-120"/>
                <a:ea typeface="標楷體" pitchFamily="65" charset="-120"/>
              </a:rPr>
              <a:t>條文摘要</a:t>
            </a:r>
            <a:r>
              <a:rPr lang="en-US" altLang="zh-TW" sz="3200" b="1" dirty="0" smtClean="0">
                <a:latin typeface="標楷體" pitchFamily="65" charset="-120"/>
                <a:ea typeface="標楷體" pitchFamily="65" charset="-120"/>
              </a:rPr>
              <a:t>:</a:t>
            </a:r>
          </a:p>
          <a:p>
            <a:pPr marL="0" indent="0">
              <a:buNone/>
            </a:pPr>
            <a:r>
              <a:rPr lang="en-US" altLang="zh-TW" sz="3600" b="1" dirty="0" smtClean="0">
                <a:solidFill>
                  <a:srgbClr val="FF0000"/>
                </a:solidFill>
                <a:latin typeface="標楷體" pitchFamily="65" charset="-120"/>
                <a:ea typeface="標楷體" pitchFamily="65" charset="-120"/>
              </a:rPr>
              <a:t>(</a:t>
            </a:r>
            <a:r>
              <a:rPr lang="zh-TW" altLang="en-US" sz="3600" b="1" dirty="0" smtClean="0">
                <a:solidFill>
                  <a:srgbClr val="FF0000"/>
                </a:solidFill>
                <a:latin typeface="標楷體" pitchFamily="65" charset="-120"/>
                <a:ea typeface="標楷體" pitchFamily="65" charset="-120"/>
              </a:rPr>
              <a:t>一</a:t>
            </a:r>
            <a:r>
              <a:rPr lang="en-US" altLang="zh-TW" sz="3600" b="1" dirty="0" smtClean="0">
                <a:solidFill>
                  <a:srgbClr val="FF0000"/>
                </a:solidFill>
                <a:latin typeface="標楷體" pitchFamily="65" charset="-120"/>
                <a:ea typeface="標楷體" pitchFamily="65" charset="-120"/>
              </a:rPr>
              <a:t>)</a:t>
            </a:r>
            <a:r>
              <a:rPr lang="zh-TW" altLang="en-US" sz="3600" b="1" dirty="0" smtClean="0">
                <a:solidFill>
                  <a:srgbClr val="FF0000"/>
                </a:solidFill>
                <a:latin typeface="標楷體" pitchFamily="65" charset="-120"/>
                <a:ea typeface="標楷體" pitchFamily="65" charset="-120"/>
              </a:rPr>
              <a:t>低污染工廠</a:t>
            </a:r>
            <a:endParaRPr lang="en-US" altLang="zh-TW" sz="3600" b="1" dirty="0" smtClean="0">
              <a:solidFill>
                <a:srgbClr val="FF0000"/>
              </a:solidFill>
              <a:latin typeface="標楷體" pitchFamily="65" charset="-120"/>
              <a:ea typeface="標楷體" pitchFamily="65" charset="-120"/>
            </a:endParaRPr>
          </a:p>
          <a:p>
            <a:pPr marL="0" indent="0">
              <a:buNone/>
            </a:pP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二</a:t>
            </a: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非不能設置地區</a:t>
            </a:r>
            <a:r>
              <a:rPr lang="en-US" altLang="zh-TW" sz="3600" b="1" dirty="0" smtClean="0">
                <a:latin typeface="標楷體" pitchFamily="65" charset="-120"/>
                <a:ea typeface="標楷體" pitchFamily="65" charset="-120"/>
              </a:rPr>
              <a:t>(62</a:t>
            </a:r>
            <a:r>
              <a:rPr lang="zh-TW" altLang="en-US" sz="3600" b="1" dirty="0" smtClean="0">
                <a:latin typeface="標楷體" pitchFamily="65" charset="-120"/>
                <a:ea typeface="標楷體" pitchFamily="65" charset="-120"/>
              </a:rPr>
              <a:t>項查詢</a:t>
            </a:r>
            <a:r>
              <a:rPr lang="en-US" altLang="zh-TW" sz="3600" b="1" dirty="0" smtClean="0">
                <a:latin typeface="標楷體" pitchFamily="65" charset="-120"/>
                <a:ea typeface="標楷體" pitchFamily="65" charset="-120"/>
              </a:rPr>
              <a:t>)</a:t>
            </a:r>
          </a:p>
          <a:p>
            <a:pPr marL="0" indent="0">
              <a:buNone/>
            </a:pPr>
            <a:r>
              <a:rPr lang="en-US" altLang="zh-TW" sz="3600" b="1" dirty="0" smtClean="0">
                <a:solidFill>
                  <a:srgbClr val="FF0000"/>
                </a:solidFill>
                <a:latin typeface="標楷體" pitchFamily="65" charset="-120"/>
                <a:ea typeface="標楷體" pitchFamily="65" charset="-120"/>
              </a:rPr>
              <a:t>(</a:t>
            </a:r>
            <a:r>
              <a:rPr lang="zh-TW" altLang="en-US" sz="3600" b="1" dirty="0" smtClean="0">
                <a:solidFill>
                  <a:srgbClr val="FF0000"/>
                </a:solidFill>
                <a:latin typeface="標楷體" pitchFamily="65" charset="-120"/>
                <a:ea typeface="標楷體" pitchFamily="65" charset="-120"/>
              </a:rPr>
              <a:t>三</a:t>
            </a:r>
            <a:r>
              <a:rPr lang="en-US" altLang="zh-TW" sz="3600" b="1" dirty="0" smtClean="0">
                <a:solidFill>
                  <a:srgbClr val="FF0000"/>
                </a:solidFill>
                <a:latin typeface="標楷體" pitchFamily="65" charset="-120"/>
                <a:ea typeface="標楷體" pitchFamily="65" charset="-120"/>
              </a:rPr>
              <a:t>)105</a:t>
            </a:r>
            <a:r>
              <a:rPr lang="zh-TW" altLang="en-US" sz="3600" b="1" dirty="0" smtClean="0">
                <a:solidFill>
                  <a:srgbClr val="FF0000"/>
                </a:solidFill>
                <a:latin typeface="標楷體" pitchFamily="65" charset="-120"/>
                <a:ea typeface="標楷體" pitchFamily="65" charset="-120"/>
              </a:rPr>
              <a:t>年</a:t>
            </a:r>
            <a:r>
              <a:rPr lang="en-US" altLang="zh-TW" sz="3600" b="1" dirty="0" smtClean="0">
                <a:solidFill>
                  <a:srgbClr val="FF0000"/>
                </a:solidFill>
                <a:latin typeface="標楷體" pitchFamily="65" charset="-120"/>
                <a:ea typeface="標楷體" pitchFamily="65" charset="-120"/>
              </a:rPr>
              <a:t>5</a:t>
            </a:r>
            <a:r>
              <a:rPr lang="zh-TW" altLang="en-US" sz="3600" b="1" dirty="0" smtClean="0">
                <a:solidFill>
                  <a:srgbClr val="FF0000"/>
                </a:solidFill>
                <a:latin typeface="標楷體" pitchFamily="65" charset="-120"/>
                <a:ea typeface="標楷體" pitchFamily="65" charset="-120"/>
              </a:rPr>
              <a:t>月</a:t>
            </a:r>
            <a:r>
              <a:rPr lang="en-US" altLang="zh-TW" sz="3600" b="1" dirty="0" smtClean="0">
                <a:solidFill>
                  <a:srgbClr val="FF0000"/>
                </a:solidFill>
                <a:latin typeface="標楷體" pitchFamily="65" charset="-120"/>
                <a:ea typeface="標楷體" pitchFamily="65" charset="-120"/>
              </a:rPr>
              <a:t>19</a:t>
            </a:r>
            <a:r>
              <a:rPr lang="zh-TW" altLang="en-US" sz="3600" b="1" dirty="0" smtClean="0">
                <a:solidFill>
                  <a:srgbClr val="FF0000"/>
                </a:solidFill>
                <a:latin typeface="標楷體" pitchFamily="65" charset="-120"/>
                <a:ea typeface="標楷體" pitchFamily="65" charset="-120"/>
              </a:rPr>
              <a:t>日以前既有之未登記工廠</a:t>
            </a:r>
            <a:endParaRPr lang="en-US" altLang="zh-TW" sz="3600" b="1" dirty="0" smtClean="0">
              <a:solidFill>
                <a:srgbClr val="FF0000"/>
              </a:solidFill>
              <a:latin typeface="標楷體" pitchFamily="65" charset="-120"/>
              <a:ea typeface="標楷體" pitchFamily="65" charset="-120"/>
            </a:endParaRPr>
          </a:p>
          <a:p>
            <a:pPr marL="0" indent="0">
              <a:buNone/>
            </a:pP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四</a:t>
            </a:r>
            <a:r>
              <a:rPr lang="en-US" altLang="zh-TW" sz="3600" b="1" dirty="0" smtClean="0">
                <a:latin typeface="標楷體" pitchFamily="65" charset="-120"/>
                <a:ea typeface="標楷體" pitchFamily="65" charset="-120"/>
              </a:rPr>
              <a:t>)</a:t>
            </a:r>
            <a:r>
              <a:rPr lang="zh-TW" altLang="en-US" sz="3600" b="1" dirty="0" smtClean="0">
                <a:latin typeface="標楷體" pitchFamily="65" charset="-120"/>
                <a:ea typeface="標楷體" pitchFamily="65" charset="-120"/>
              </a:rPr>
              <a:t>從事製造加工</a:t>
            </a:r>
            <a:endParaRPr lang="en-US" altLang="zh-TW" sz="36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90</a:t>
            </a:fld>
            <a:endParaRPr lang="zh-TW" altLang="en-US">
              <a:solidFill>
                <a:srgbClr val="04617B">
                  <a:shade val="90000"/>
                </a:srgbClr>
              </a:solidFill>
            </a:endParaRPr>
          </a:p>
        </p:txBody>
      </p:sp>
    </p:spTree>
    <p:extLst>
      <p:ext uri="{BB962C8B-B14F-4D97-AF65-F5344CB8AC3E}">
        <p14:creationId xmlns:p14="http://schemas.microsoft.com/office/powerpoint/2010/main" val="219513121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76672"/>
            <a:ext cx="8640960" cy="1143000"/>
          </a:xfrm>
        </p:spPr>
        <p:txBody>
          <a:bodyPr>
            <a:normAutofit/>
          </a:bodyPr>
          <a:lstStyle/>
          <a:p>
            <a:r>
              <a:rPr lang="zh-TW" altLang="en-US" b="1" dirty="0" smtClean="0">
                <a:solidFill>
                  <a:schemeClr val="tx1"/>
                </a:solidFill>
                <a:latin typeface="標楷體" pitchFamily="65" charset="-120"/>
                <a:ea typeface="標楷體" pitchFamily="65" charset="-120"/>
              </a:rPr>
              <a:t>十三、</a:t>
            </a:r>
            <a:r>
              <a:rPr lang="zh-TW" altLang="en-US" sz="4000" b="1" dirty="0" smtClean="0">
                <a:solidFill>
                  <a:srgbClr val="FF0000"/>
                </a:solidFill>
                <a:latin typeface="標楷體" pitchFamily="65" charset="-120"/>
                <a:ea typeface="標楷體" pitchFamily="65" charset="-120"/>
              </a:rPr>
              <a:t>非都市</a:t>
            </a:r>
            <a:r>
              <a:rPr lang="zh-TW" altLang="en-US" sz="4000" b="1" dirty="0" smtClean="0">
                <a:solidFill>
                  <a:schemeClr val="tx1"/>
                </a:solidFill>
                <a:latin typeface="標楷體" pitchFamily="65" charset="-120"/>
                <a:ea typeface="標楷體" pitchFamily="65" charset="-120"/>
              </a:rPr>
              <a:t>田園</a:t>
            </a:r>
            <a:r>
              <a:rPr lang="zh-TW" altLang="en-US" sz="4000" b="1" dirty="0" smtClean="0">
                <a:solidFill>
                  <a:srgbClr val="FF0000"/>
                </a:solidFill>
                <a:latin typeface="標楷體" pitchFamily="65" charset="-120"/>
                <a:ea typeface="標楷體" pitchFamily="65" charset="-120"/>
              </a:rPr>
              <a:t>工廠合法變更建地</a:t>
            </a:r>
            <a:endParaRPr lang="zh-TW" altLang="en-US" sz="3900" b="1"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251520" y="1772816"/>
            <a:ext cx="8424936" cy="4389120"/>
          </a:xfrm>
        </p:spPr>
        <p:txBody>
          <a:bodyPr>
            <a:noAutofit/>
          </a:bodyPr>
          <a:lstStyle/>
          <a:p>
            <a:pPr marL="0" indent="0">
              <a:buNone/>
            </a:pP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五</a:t>
            </a: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至今未中斷</a:t>
            </a: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同一主體持續中</a:t>
            </a:r>
            <a:r>
              <a:rPr lang="en-US" altLang="zh-TW" sz="4000" b="1" dirty="0" smtClean="0">
                <a:latin typeface="標楷體" pitchFamily="65" charset="-120"/>
                <a:ea typeface="標楷體" pitchFamily="65" charset="-120"/>
              </a:rPr>
              <a:t>)</a:t>
            </a:r>
          </a:p>
          <a:p>
            <a:pPr marL="0" indent="0">
              <a:buNone/>
            </a:pPr>
            <a:r>
              <a:rPr lang="en-US" altLang="zh-TW" sz="4000" b="1" dirty="0" smtClean="0">
                <a:solidFill>
                  <a:srgbClr val="FF0000"/>
                </a:solidFill>
                <a:latin typeface="標楷體" pitchFamily="65" charset="-120"/>
                <a:ea typeface="標楷體" pitchFamily="65" charset="-120"/>
              </a:rPr>
              <a:t>(</a:t>
            </a:r>
            <a:r>
              <a:rPr lang="zh-TW" altLang="en-US" sz="4000" b="1" dirty="0" smtClean="0">
                <a:solidFill>
                  <a:srgbClr val="FF0000"/>
                </a:solidFill>
                <a:latin typeface="標楷體" pitchFamily="65" charset="-120"/>
                <a:ea typeface="標楷體" pitchFamily="65" charset="-120"/>
              </a:rPr>
              <a:t>六</a:t>
            </a:r>
            <a:r>
              <a:rPr lang="en-US" altLang="zh-TW" sz="4000" b="1" dirty="0" smtClean="0">
                <a:solidFill>
                  <a:srgbClr val="FF0000"/>
                </a:solidFill>
                <a:latin typeface="標楷體" pitchFamily="65" charset="-120"/>
                <a:ea typeface="標楷體" pitchFamily="65" charset="-120"/>
              </a:rPr>
              <a:t>)109</a:t>
            </a:r>
            <a:r>
              <a:rPr lang="zh-TW" altLang="en-US" sz="4000" b="1" dirty="0" smtClean="0">
                <a:solidFill>
                  <a:srgbClr val="FF0000"/>
                </a:solidFill>
                <a:latin typeface="標楷體" pitchFamily="65" charset="-120"/>
                <a:ea typeface="標楷體" pitchFamily="65" charset="-120"/>
              </a:rPr>
              <a:t>年</a:t>
            </a:r>
            <a:r>
              <a:rPr lang="en-US" altLang="zh-TW" sz="4000" b="1" dirty="0" smtClean="0">
                <a:solidFill>
                  <a:srgbClr val="FF0000"/>
                </a:solidFill>
                <a:latin typeface="標楷體" pitchFamily="65" charset="-120"/>
                <a:ea typeface="標楷體" pitchFamily="65" charset="-120"/>
              </a:rPr>
              <a:t>3</a:t>
            </a:r>
            <a:r>
              <a:rPr lang="zh-TW" altLang="en-US" sz="4000" b="1" dirty="0" smtClean="0">
                <a:solidFill>
                  <a:srgbClr val="FF0000"/>
                </a:solidFill>
                <a:latin typeface="標楷體" pitchFamily="65" charset="-120"/>
                <a:ea typeface="標楷體" pitchFamily="65" charset="-120"/>
              </a:rPr>
              <a:t>月</a:t>
            </a:r>
            <a:r>
              <a:rPr lang="en-US" altLang="zh-TW" sz="4000" b="1" dirty="0" smtClean="0">
                <a:solidFill>
                  <a:srgbClr val="FF0000"/>
                </a:solidFill>
                <a:latin typeface="標楷體" pitchFamily="65" charset="-120"/>
                <a:ea typeface="標楷體" pitchFamily="65" charset="-120"/>
              </a:rPr>
              <a:t>20</a:t>
            </a:r>
            <a:r>
              <a:rPr lang="zh-TW" altLang="en-US" sz="4000" b="1" dirty="0" smtClean="0">
                <a:solidFill>
                  <a:srgbClr val="FF0000"/>
                </a:solidFill>
                <a:latin typeface="標楷體" pitchFamily="65" charset="-120"/>
                <a:ea typeface="標楷體" pitchFamily="65" charset="-120"/>
              </a:rPr>
              <a:t>日起可申請納管</a:t>
            </a:r>
            <a:endParaRPr lang="en-US" altLang="zh-TW" sz="4000" b="1" dirty="0" smtClean="0">
              <a:solidFill>
                <a:srgbClr val="FF0000"/>
              </a:solidFill>
              <a:latin typeface="標楷體" pitchFamily="65" charset="-120"/>
              <a:ea typeface="標楷體" pitchFamily="65" charset="-120"/>
            </a:endParaRPr>
          </a:p>
          <a:p>
            <a:pPr marL="0" indent="0">
              <a:buNone/>
            </a:pPr>
            <a:r>
              <a:rPr lang="en-US" altLang="zh-TW" sz="4800" b="1" dirty="0" smtClean="0">
                <a:latin typeface="標楷體" pitchFamily="65" charset="-120"/>
                <a:ea typeface="標楷體" pitchFamily="65" charset="-120"/>
              </a:rPr>
              <a:t>(</a:t>
            </a:r>
            <a:r>
              <a:rPr lang="zh-TW" altLang="en-US" sz="4800" b="1" dirty="0" smtClean="0">
                <a:latin typeface="標楷體" pitchFamily="65" charset="-120"/>
                <a:ea typeface="標楷體" pitchFamily="65" charset="-120"/>
              </a:rPr>
              <a:t>七</a:t>
            </a:r>
            <a:r>
              <a:rPr lang="en-US" altLang="zh-TW" sz="4800" b="1" dirty="0" smtClean="0">
                <a:latin typeface="標楷體" pitchFamily="65" charset="-120"/>
                <a:ea typeface="標楷體" pitchFamily="65" charset="-120"/>
              </a:rPr>
              <a:t>)</a:t>
            </a:r>
            <a:r>
              <a:rPr lang="zh-TW" altLang="en-US" sz="4800" b="1" dirty="0" smtClean="0">
                <a:latin typeface="標楷體" pitchFamily="65" charset="-120"/>
                <a:ea typeface="標楷體" pitchFamily="65" charset="-120"/>
              </a:rPr>
              <a:t>臨登轉特登</a:t>
            </a:r>
            <a:endParaRPr lang="en-US" altLang="zh-TW" sz="4800" b="1" dirty="0" smtClean="0">
              <a:latin typeface="標楷體" pitchFamily="65" charset="-120"/>
              <a:ea typeface="標楷體" pitchFamily="65" charset="-120"/>
            </a:endParaRPr>
          </a:p>
          <a:p>
            <a:pPr marL="0" indent="0">
              <a:buNone/>
            </a:pPr>
            <a:r>
              <a:rPr lang="en-US" altLang="zh-TW" sz="4000" b="1" dirty="0" smtClean="0">
                <a:solidFill>
                  <a:srgbClr val="FF0000"/>
                </a:solidFill>
                <a:latin typeface="標楷體" pitchFamily="65" charset="-120"/>
                <a:ea typeface="標楷體" pitchFamily="65" charset="-120"/>
              </a:rPr>
              <a:t>(</a:t>
            </a:r>
            <a:r>
              <a:rPr lang="zh-TW" altLang="en-US" sz="4000" b="1" dirty="0" smtClean="0">
                <a:solidFill>
                  <a:srgbClr val="FF0000"/>
                </a:solidFill>
                <a:latin typeface="標楷體" pitchFamily="65" charset="-120"/>
                <a:ea typeface="標楷體" pitchFamily="65" charset="-120"/>
              </a:rPr>
              <a:t>八</a:t>
            </a:r>
            <a:r>
              <a:rPr lang="en-US" altLang="zh-TW" sz="4000" b="1" dirty="0" smtClean="0">
                <a:solidFill>
                  <a:srgbClr val="FF0000"/>
                </a:solidFill>
                <a:latin typeface="標楷體" pitchFamily="65" charset="-120"/>
                <a:ea typeface="標楷體" pitchFamily="65" charset="-120"/>
              </a:rPr>
              <a:t>)111</a:t>
            </a:r>
            <a:r>
              <a:rPr lang="zh-TW" altLang="en-US" sz="4000" b="1" dirty="0" smtClean="0">
                <a:solidFill>
                  <a:srgbClr val="FF0000"/>
                </a:solidFill>
                <a:latin typeface="標楷體" pitchFamily="65" charset="-120"/>
                <a:ea typeface="標楷體" pitchFamily="65" charset="-120"/>
              </a:rPr>
              <a:t>年</a:t>
            </a:r>
            <a:r>
              <a:rPr lang="en-US" altLang="zh-TW" sz="4000" b="1" dirty="0" smtClean="0">
                <a:solidFill>
                  <a:srgbClr val="FF0000"/>
                </a:solidFill>
                <a:latin typeface="標楷體" pitchFamily="65" charset="-120"/>
                <a:ea typeface="標楷體" pitchFamily="65" charset="-120"/>
              </a:rPr>
              <a:t>3</a:t>
            </a:r>
            <a:r>
              <a:rPr lang="zh-TW" altLang="en-US" sz="4000" b="1" dirty="0" smtClean="0">
                <a:solidFill>
                  <a:srgbClr val="FF0000"/>
                </a:solidFill>
                <a:latin typeface="標楷體" pitchFamily="65" charset="-120"/>
                <a:ea typeface="標楷體" pitchFamily="65" charset="-120"/>
              </a:rPr>
              <a:t>月</a:t>
            </a:r>
            <a:r>
              <a:rPr lang="en-US" altLang="zh-TW" sz="4000" b="1" dirty="0" smtClean="0">
                <a:solidFill>
                  <a:srgbClr val="FF0000"/>
                </a:solidFill>
                <a:latin typeface="標楷體" pitchFamily="65" charset="-120"/>
                <a:ea typeface="標楷體" pitchFamily="65" charset="-120"/>
              </a:rPr>
              <a:t>19</a:t>
            </a:r>
            <a:r>
              <a:rPr lang="zh-TW" altLang="en-US" sz="4000" b="1" dirty="0" smtClean="0">
                <a:solidFill>
                  <a:srgbClr val="FF0000"/>
                </a:solidFill>
                <a:latin typeface="標楷體" pitchFamily="65" charset="-120"/>
                <a:ea typeface="標楷體" pitchFamily="65" charset="-120"/>
              </a:rPr>
              <a:t>日前納管</a:t>
            </a:r>
            <a:r>
              <a:rPr lang="en-US" altLang="zh-TW" sz="4000" b="1" dirty="0" smtClean="0">
                <a:solidFill>
                  <a:srgbClr val="FF0000"/>
                </a:solidFill>
                <a:latin typeface="標楷體" pitchFamily="65" charset="-120"/>
                <a:ea typeface="標楷體" pitchFamily="65" charset="-120"/>
              </a:rPr>
              <a:t>(2</a:t>
            </a:r>
            <a:r>
              <a:rPr lang="zh-TW" altLang="en-US" sz="4000" b="1" dirty="0" smtClean="0">
                <a:solidFill>
                  <a:srgbClr val="FF0000"/>
                </a:solidFill>
                <a:latin typeface="標楷體" pitchFamily="65" charset="-120"/>
                <a:ea typeface="標楷體" pitchFamily="65" charset="-120"/>
              </a:rPr>
              <a:t>年內</a:t>
            </a:r>
            <a:r>
              <a:rPr lang="en-US" altLang="zh-TW" sz="4000" b="1" dirty="0" smtClean="0">
                <a:solidFill>
                  <a:srgbClr val="FF0000"/>
                </a:solidFill>
                <a:latin typeface="標楷體" pitchFamily="65" charset="-120"/>
                <a:ea typeface="標楷體" pitchFamily="65" charset="-120"/>
              </a:rPr>
              <a:t>)</a:t>
            </a:r>
          </a:p>
          <a:p>
            <a:pPr marL="0" indent="0">
              <a:buNone/>
            </a:pPr>
            <a:endParaRPr lang="en-US" altLang="zh-TW" sz="32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91</a:t>
            </a:fld>
            <a:endParaRPr lang="zh-TW" altLang="en-US">
              <a:solidFill>
                <a:srgbClr val="04617B">
                  <a:shade val="90000"/>
                </a:srgbClr>
              </a:solidFill>
            </a:endParaRPr>
          </a:p>
        </p:txBody>
      </p:sp>
    </p:spTree>
    <p:extLst>
      <p:ext uri="{BB962C8B-B14F-4D97-AF65-F5344CB8AC3E}">
        <p14:creationId xmlns:p14="http://schemas.microsoft.com/office/powerpoint/2010/main" val="82138448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76672"/>
            <a:ext cx="8640960" cy="1143000"/>
          </a:xfrm>
        </p:spPr>
        <p:txBody>
          <a:bodyPr>
            <a:normAutofit/>
          </a:bodyPr>
          <a:lstStyle/>
          <a:p>
            <a:r>
              <a:rPr lang="zh-TW" altLang="en-US" b="1" dirty="0" smtClean="0">
                <a:solidFill>
                  <a:schemeClr val="tx1"/>
                </a:solidFill>
                <a:latin typeface="標楷體" pitchFamily="65" charset="-120"/>
                <a:ea typeface="標楷體" pitchFamily="65" charset="-120"/>
              </a:rPr>
              <a:t>十三、</a:t>
            </a:r>
            <a:r>
              <a:rPr lang="zh-TW" altLang="en-US" sz="4000" b="1" dirty="0" smtClean="0">
                <a:solidFill>
                  <a:srgbClr val="FF0000"/>
                </a:solidFill>
                <a:latin typeface="標楷體" pitchFamily="65" charset="-120"/>
                <a:ea typeface="標楷體" pitchFamily="65" charset="-120"/>
              </a:rPr>
              <a:t>非都市</a:t>
            </a:r>
            <a:r>
              <a:rPr lang="zh-TW" altLang="en-US" sz="4000" b="1" dirty="0" smtClean="0">
                <a:solidFill>
                  <a:schemeClr val="tx1"/>
                </a:solidFill>
                <a:latin typeface="標楷體" pitchFamily="65" charset="-120"/>
                <a:ea typeface="標楷體" pitchFamily="65" charset="-120"/>
              </a:rPr>
              <a:t>田園</a:t>
            </a:r>
            <a:r>
              <a:rPr lang="zh-TW" altLang="en-US" sz="4000" b="1" dirty="0" smtClean="0">
                <a:solidFill>
                  <a:srgbClr val="FF0000"/>
                </a:solidFill>
                <a:latin typeface="標楷體" pitchFamily="65" charset="-120"/>
                <a:ea typeface="標楷體" pitchFamily="65" charset="-120"/>
              </a:rPr>
              <a:t>工廠合法變更建地</a:t>
            </a:r>
            <a:endParaRPr lang="zh-TW" altLang="en-US" sz="2800" b="1"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a:xfrm>
            <a:off x="251520" y="1772816"/>
            <a:ext cx="8424936" cy="4389120"/>
          </a:xfrm>
        </p:spPr>
        <p:txBody>
          <a:bodyPr>
            <a:noAutofit/>
          </a:bodyPr>
          <a:lstStyle/>
          <a:p>
            <a:pPr marL="0" indent="0">
              <a:buNone/>
            </a:pP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九</a:t>
            </a:r>
            <a:r>
              <a:rPr lang="en-US" altLang="zh-TW" sz="4000" b="1" dirty="0" smtClean="0">
                <a:latin typeface="標楷體" pitchFamily="65" charset="-120"/>
                <a:ea typeface="標楷體" pitchFamily="65" charset="-120"/>
              </a:rPr>
              <a:t>)112</a:t>
            </a:r>
            <a:r>
              <a:rPr lang="zh-TW" altLang="en-US" sz="4000" b="1" dirty="0" smtClean="0">
                <a:latin typeface="標楷體" pitchFamily="65" charset="-120"/>
                <a:ea typeface="標楷體" pitchFamily="65" charset="-120"/>
              </a:rPr>
              <a:t>年</a:t>
            </a:r>
            <a:r>
              <a:rPr lang="en-US" altLang="zh-TW" sz="4000" b="1" dirty="0" smtClean="0">
                <a:latin typeface="標楷體" pitchFamily="65" charset="-120"/>
                <a:ea typeface="標楷體" pitchFamily="65" charset="-120"/>
              </a:rPr>
              <a:t>3</a:t>
            </a:r>
            <a:r>
              <a:rPr lang="zh-TW" altLang="en-US" sz="4000" b="1" dirty="0" smtClean="0">
                <a:latin typeface="標楷體" pitchFamily="65" charset="-120"/>
                <a:ea typeface="標楷體" pitchFamily="65" charset="-120"/>
              </a:rPr>
              <a:t>月</a:t>
            </a:r>
            <a:r>
              <a:rPr lang="en-US" altLang="zh-TW" sz="4000" b="1" dirty="0" smtClean="0">
                <a:latin typeface="標楷體" pitchFamily="65" charset="-120"/>
                <a:ea typeface="標楷體" pitchFamily="65" charset="-120"/>
              </a:rPr>
              <a:t>19</a:t>
            </a:r>
            <a:r>
              <a:rPr lang="zh-TW" altLang="en-US" sz="4000" b="1" dirty="0" smtClean="0">
                <a:latin typeface="標楷體" pitchFamily="65" charset="-120"/>
                <a:ea typeface="標楷體" pitchFamily="65" charset="-120"/>
              </a:rPr>
              <a:t>日前提改善</a:t>
            </a:r>
            <a:r>
              <a:rPr lang="en-US" altLang="zh-TW" sz="4000" b="1" dirty="0" smtClean="0">
                <a:latin typeface="標楷體" pitchFamily="65" charset="-120"/>
                <a:ea typeface="標楷體" pitchFamily="65" charset="-120"/>
              </a:rPr>
              <a:t>(3</a:t>
            </a:r>
            <a:r>
              <a:rPr lang="zh-TW" altLang="en-US" sz="4000" b="1" dirty="0" smtClean="0">
                <a:latin typeface="標楷體" pitchFamily="65" charset="-120"/>
                <a:ea typeface="標楷體" pitchFamily="65" charset="-120"/>
              </a:rPr>
              <a:t>年內</a:t>
            </a:r>
            <a:r>
              <a:rPr lang="en-US" altLang="zh-TW" sz="4000" b="1" dirty="0" smtClean="0">
                <a:latin typeface="標楷體" pitchFamily="65" charset="-120"/>
                <a:ea typeface="標楷體" pitchFamily="65" charset="-120"/>
              </a:rPr>
              <a:t>)</a:t>
            </a:r>
          </a:p>
          <a:p>
            <a:pPr marL="0" indent="0">
              <a:buNone/>
            </a:pPr>
            <a:r>
              <a:rPr lang="en-US" altLang="zh-TW" sz="4000" b="1" dirty="0" smtClean="0">
                <a:solidFill>
                  <a:srgbClr val="FF0000"/>
                </a:solidFill>
                <a:latin typeface="標楷體" pitchFamily="65" charset="-120"/>
                <a:ea typeface="標楷體" pitchFamily="65" charset="-120"/>
              </a:rPr>
              <a:t>(</a:t>
            </a:r>
            <a:r>
              <a:rPr lang="zh-TW" altLang="en-US" sz="4000" b="1" dirty="0" smtClean="0">
                <a:solidFill>
                  <a:srgbClr val="FF0000"/>
                </a:solidFill>
                <a:latin typeface="標楷體" pitchFamily="65" charset="-120"/>
                <a:ea typeface="標楷體" pitchFamily="65" charset="-120"/>
              </a:rPr>
              <a:t>十</a:t>
            </a:r>
            <a:r>
              <a:rPr lang="en-US" altLang="zh-TW" sz="4000" b="1" dirty="0" smtClean="0">
                <a:solidFill>
                  <a:srgbClr val="FF0000"/>
                </a:solidFill>
                <a:latin typeface="標楷體" pitchFamily="65" charset="-120"/>
                <a:ea typeface="標楷體" pitchFamily="65" charset="-120"/>
              </a:rPr>
              <a:t>)119</a:t>
            </a:r>
            <a:r>
              <a:rPr lang="zh-TW" altLang="en-US" sz="4000" b="1" dirty="0" smtClean="0">
                <a:solidFill>
                  <a:srgbClr val="FF0000"/>
                </a:solidFill>
                <a:latin typeface="標楷體" pitchFamily="65" charset="-120"/>
                <a:ea typeface="標楷體" pitchFamily="65" charset="-120"/>
              </a:rPr>
              <a:t>年</a:t>
            </a:r>
            <a:r>
              <a:rPr lang="en-US" altLang="zh-TW" sz="4000" b="1" dirty="0" smtClean="0">
                <a:solidFill>
                  <a:srgbClr val="FF0000"/>
                </a:solidFill>
                <a:latin typeface="標楷體" pitchFamily="65" charset="-120"/>
                <a:ea typeface="標楷體" pitchFamily="65" charset="-120"/>
              </a:rPr>
              <a:t>3</a:t>
            </a:r>
            <a:r>
              <a:rPr lang="zh-TW" altLang="en-US" sz="4000" b="1" dirty="0" smtClean="0">
                <a:solidFill>
                  <a:srgbClr val="FF0000"/>
                </a:solidFill>
                <a:latin typeface="標楷體" pitchFamily="65" charset="-120"/>
                <a:ea typeface="標楷體" pitchFamily="65" charset="-120"/>
              </a:rPr>
              <a:t>月</a:t>
            </a:r>
            <a:r>
              <a:rPr lang="en-US" altLang="zh-TW" sz="4000" b="1" dirty="0" smtClean="0">
                <a:solidFill>
                  <a:srgbClr val="FF0000"/>
                </a:solidFill>
                <a:latin typeface="標楷體" pitchFamily="65" charset="-120"/>
                <a:ea typeface="標楷體" pitchFamily="65" charset="-120"/>
              </a:rPr>
              <a:t>19</a:t>
            </a:r>
            <a:r>
              <a:rPr lang="zh-TW" altLang="en-US" sz="4000" b="1" dirty="0" smtClean="0">
                <a:solidFill>
                  <a:srgbClr val="FF0000"/>
                </a:solidFill>
                <a:latin typeface="標楷體" pitchFamily="65" charset="-120"/>
                <a:ea typeface="標楷體" pitchFamily="65" charset="-120"/>
              </a:rPr>
              <a:t>日前完成特定工廠</a:t>
            </a:r>
            <a:endParaRPr lang="en-US" altLang="zh-TW" sz="4000" b="1" dirty="0" smtClean="0">
              <a:solidFill>
                <a:srgbClr val="FF0000"/>
              </a:solidFill>
              <a:latin typeface="標楷體" pitchFamily="65" charset="-120"/>
              <a:ea typeface="標楷體" pitchFamily="65" charset="-120"/>
            </a:endParaRPr>
          </a:p>
          <a:p>
            <a:pPr marL="0" indent="0">
              <a:buNone/>
            </a:pP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十一</a:t>
            </a: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土地變更特定目的事業用地</a:t>
            </a:r>
            <a:endParaRPr lang="en-US" altLang="zh-TW" sz="4000" b="1" dirty="0" smtClean="0">
              <a:latin typeface="標楷體" pitchFamily="65" charset="-120"/>
              <a:ea typeface="標楷體" pitchFamily="65" charset="-120"/>
            </a:endParaRPr>
          </a:p>
          <a:p>
            <a:pPr marL="0" indent="0">
              <a:buNone/>
            </a:pPr>
            <a:r>
              <a:rPr lang="en-US" altLang="zh-TW" sz="4000" b="1" dirty="0" smtClean="0">
                <a:solidFill>
                  <a:srgbClr val="FF0000"/>
                </a:solidFill>
                <a:latin typeface="標楷體" pitchFamily="65" charset="-120"/>
                <a:ea typeface="標楷體" pitchFamily="65" charset="-120"/>
              </a:rPr>
              <a:t>(</a:t>
            </a:r>
            <a:r>
              <a:rPr lang="zh-TW" altLang="en-US" sz="4000" b="1" dirty="0" smtClean="0">
                <a:solidFill>
                  <a:srgbClr val="FF0000"/>
                </a:solidFill>
                <a:latin typeface="標楷體" pitchFamily="65" charset="-120"/>
                <a:ea typeface="標楷體" pitchFamily="65" charset="-120"/>
              </a:rPr>
              <a:t>十二</a:t>
            </a:r>
            <a:r>
              <a:rPr lang="en-US" altLang="zh-TW" sz="4000" b="1" dirty="0" smtClean="0">
                <a:solidFill>
                  <a:srgbClr val="FF0000"/>
                </a:solidFill>
                <a:latin typeface="標楷體" pitchFamily="65" charset="-120"/>
                <a:ea typeface="標楷體" pitchFamily="65" charset="-120"/>
              </a:rPr>
              <a:t>)</a:t>
            </a:r>
            <a:r>
              <a:rPr lang="zh-TW" altLang="en-US" sz="4000" b="1" dirty="0" smtClean="0">
                <a:solidFill>
                  <a:srgbClr val="FF0000"/>
                </a:solidFill>
                <a:latin typeface="標楷體" pitchFamily="65" charset="-120"/>
                <a:ea typeface="標楷體" pitchFamily="65" charset="-120"/>
              </a:rPr>
              <a:t>建物取得合法建造執照</a:t>
            </a:r>
            <a:endParaRPr lang="en-US" altLang="zh-TW" sz="4000" b="1" dirty="0" smtClean="0">
              <a:solidFill>
                <a:srgbClr val="FF0000"/>
              </a:solidFill>
              <a:latin typeface="標楷體" pitchFamily="65" charset="-120"/>
              <a:ea typeface="標楷體" pitchFamily="65" charset="-120"/>
            </a:endParaRPr>
          </a:p>
          <a:p>
            <a:pPr marL="0" indent="0">
              <a:buNone/>
            </a:pP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十三</a:t>
            </a:r>
            <a:r>
              <a:rPr lang="en-US" altLang="zh-TW" sz="4000" b="1" dirty="0" smtClean="0">
                <a:latin typeface="標楷體" pitchFamily="65" charset="-120"/>
                <a:ea typeface="標楷體" pitchFamily="65" charset="-120"/>
              </a:rPr>
              <a:t>)129</a:t>
            </a:r>
            <a:r>
              <a:rPr lang="zh-TW" altLang="en-US" sz="4000" b="1" dirty="0" smtClean="0">
                <a:latin typeface="標楷體" pitchFamily="65" charset="-120"/>
                <a:ea typeface="標楷體" pitchFamily="65" charset="-120"/>
              </a:rPr>
              <a:t>年</a:t>
            </a:r>
            <a:r>
              <a:rPr lang="en-US" altLang="zh-TW" sz="4000" b="1" dirty="0" smtClean="0">
                <a:latin typeface="標楷體" pitchFamily="65" charset="-120"/>
                <a:ea typeface="標楷體" pitchFamily="65" charset="-120"/>
              </a:rPr>
              <a:t>3</a:t>
            </a:r>
            <a:r>
              <a:rPr lang="zh-TW" altLang="en-US" sz="4000" b="1" dirty="0" smtClean="0">
                <a:latin typeface="標楷體" pitchFamily="65" charset="-120"/>
                <a:ea typeface="標楷體" pitchFamily="65" charset="-120"/>
              </a:rPr>
              <a:t>月</a:t>
            </a:r>
            <a:r>
              <a:rPr lang="en-US" altLang="zh-TW" sz="4000" b="1" dirty="0" smtClean="0">
                <a:latin typeface="標楷體" pitchFamily="65" charset="-120"/>
                <a:ea typeface="標楷體" pitchFamily="65" charset="-120"/>
              </a:rPr>
              <a:t>19</a:t>
            </a:r>
            <a:r>
              <a:rPr lang="zh-TW" altLang="en-US" sz="4000" b="1" dirty="0" smtClean="0">
                <a:latin typeface="標楷體" pitchFamily="65" charset="-120"/>
                <a:ea typeface="標楷體" pitchFamily="65" charset="-120"/>
              </a:rPr>
              <a:t>日完成工廠登記</a:t>
            </a:r>
            <a:endParaRPr lang="en-US" altLang="zh-TW" sz="4000" b="1" dirty="0" smtClean="0">
              <a:latin typeface="標楷體" pitchFamily="65" charset="-120"/>
              <a:ea typeface="標楷體" pitchFamily="65" charset="-120"/>
            </a:endParaRPr>
          </a:p>
          <a:p>
            <a:pPr marL="0" indent="0" algn="ctr">
              <a:buNone/>
            </a:pPr>
            <a:r>
              <a:rPr lang="zh-TW" altLang="en-US" sz="4000" b="1" dirty="0" smtClean="0">
                <a:latin typeface="標楷體" pitchFamily="65" charset="-120"/>
                <a:ea typeface="標楷體" pitchFamily="65" charset="-120"/>
                <a:hlinkClick r:id="rId3" action="ppaction://hlinkfile"/>
              </a:rPr>
              <a:t>例</a:t>
            </a:r>
            <a:r>
              <a:rPr lang="en-US" altLang="zh-TW" sz="4000" b="1" dirty="0" smtClean="0">
                <a:latin typeface="標楷體" pitchFamily="65" charset="-120"/>
                <a:ea typeface="標楷體" pitchFamily="65" charset="-120"/>
                <a:hlinkClick r:id="rId3" action="ppaction://hlinkfile"/>
              </a:rPr>
              <a:t>8</a:t>
            </a:r>
            <a:endParaRPr lang="en-US" altLang="zh-TW" sz="40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0EAC3251-8D37-402F-9220-F545E833C0EA}" type="slidenum">
              <a:rPr lang="zh-TW" altLang="en-US" smtClean="0">
                <a:solidFill>
                  <a:srgbClr val="04617B">
                    <a:shade val="90000"/>
                  </a:srgbClr>
                </a:solidFill>
              </a:rPr>
              <a:pPr/>
              <a:t>92</a:t>
            </a:fld>
            <a:endParaRPr lang="zh-TW" altLang="en-US">
              <a:solidFill>
                <a:srgbClr val="04617B">
                  <a:shade val="90000"/>
                </a:srgbClr>
              </a:solidFill>
            </a:endParaRPr>
          </a:p>
        </p:txBody>
      </p:sp>
    </p:spTree>
    <p:extLst>
      <p:ext uri="{BB962C8B-B14F-4D97-AF65-F5344CB8AC3E}">
        <p14:creationId xmlns:p14="http://schemas.microsoft.com/office/powerpoint/2010/main" val="173784011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908721"/>
            <a:ext cx="7772400" cy="2691730"/>
          </a:xfrm>
        </p:spPr>
        <p:txBody>
          <a:bodyPr>
            <a:normAutofit/>
          </a:bodyPr>
          <a:lstStyle/>
          <a:p>
            <a:r>
              <a:rPr lang="zh-TW" altLang="en-US" sz="5400" b="1" dirty="0" smtClean="0">
                <a:solidFill>
                  <a:schemeClr val="tx1"/>
                </a:solidFill>
                <a:latin typeface="標楷體" pitchFamily="65" charset="-120"/>
                <a:ea typeface="標楷體" pitchFamily="65" charset="-120"/>
              </a:rPr>
              <a:t>違章工廠買賣注意事項→</a:t>
            </a:r>
            <a:r>
              <a:rPr lang="en-US" altLang="zh-TW" sz="5400" b="1" dirty="0" smtClean="0">
                <a:solidFill>
                  <a:schemeClr val="tx1"/>
                </a:solidFill>
                <a:latin typeface="標楷體" pitchFamily="65" charset="-120"/>
                <a:ea typeface="標楷體" pitchFamily="65" charset="-120"/>
              </a:rPr>
              <a:t/>
            </a:r>
            <a:br>
              <a:rPr lang="en-US" altLang="zh-TW" sz="5400" b="1" dirty="0" smtClean="0">
                <a:solidFill>
                  <a:schemeClr val="tx1"/>
                </a:solidFill>
                <a:latin typeface="標楷體" pitchFamily="65" charset="-120"/>
                <a:ea typeface="標楷體" pitchFamily="65" charset="-120"/>
              </a:rPr>
            </a:br>
            <a:r>
              <a:rPr lang="zh-TW" altLang="en-US" sz="5400" b="1" dirty="0">
                <a:solidFill>
                  <a:schemeClr val="tx1"/>
                </a:solidFill>
                <a:latin typeface="標楷體" pitchFamily="65" charset="-120"/>
                <a:ea typeface="標楷體" pitchFamily="65" charset="-120"/>
              </a:rPr>
              <a:t>不動產</a:t>
            </a:r>
            <a:r>
              <a:rPr lang="zh-TW" altLang="en-US" sz="5400" b="1" dirty="0" smtClean="0">
                <a:solidFill>
                  <a:schemeClr val="tx1"/>
                </a:solidFill>
                <a:latin typeface="標楷體" pitchFamily="65" charset="-120"/>
                <a:ea typeface="標楷體" pitchFamily="65" charset="-120"/>
              </a:rPr>
              <a:t>說明書、調查義務</a:t>
            </a:r>
            <a:endParaRPr lang="zh-TW" altLang="en-US" sz="5400" b="1" dirty="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98289747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323528" y="548680"/>
            <a:ext cx="8229600" cy="5649913"/>
          </a:xfrm>
        </p:spPr>
        <p:txBody>
          <a:bodyPr>
            <a:normAutofit/>
          </a:bodyPr>
          <a:lstStyle/>
          <a:p>
            <a:pPr>
              <a:buNone/>
            </a:pPr>
            <a:r>
              <a:rPr lang="en-US" altLang="zh-TW" sz="4000" b="1" dirty="0" smtClean="0">
                <a:solidFill>
                  <a:srgbClr val="FF0000"/>
                </a:solidFill>
                <a:latin typeface="標楷體" pitchFamily="65" charset="-120"/>
                <a:ea typeface="標楷體" pitchFamily="65" charset="-120"/>
              </a:rPr>
              <a:t>1.105</a:t>
            </a:r>
            <a:r>
              <a:rPr lang="zh-TW" altLang="en-US" sz="4000" b="1" dirty="0" smtClean="0">
                <a:solidFill>
                  <a:srgbClr val="FF0000"/>
                </a:solidFill>
                <a:latin typeface="標楷體" pitchFamily="65" charset="-120"/>
                <a:ea typeface="標楷體" pitchFamily="65" charset="-120"/>
              </a:rPr>
              <a:t>年</a:t>
            </a:r>
            <a:r>
              <a:rPr lang="en-US" altLang="zh-TW" sz="4000" b="1" dirty="0" smtClean="0">
                <a:solidFill>
                  <a:srgbClr val="FF0000"/>
                </a:solidFill>
                <a:latin typeface="標楷體" pitchFamily="65" charset="-120"/>
                <a:ea typeface="標楷體" pitchFamily="65" charset="-120"/>
              </a:rPr>
              <a:t>5</a:t>
            </a:r>
            <a:r>
              <a:rPr lang="zh-TW" altLang="en-US" sz="4000" b="1" dirty="0" smtClean="0">
                <a:solidFill>
                  <a:srgbClr val="FF0000"/>
                </a:solidFill>
                <a:latin typeface="標楷體" pitchFamily="65" charset="-120"/>
                <a:ea typeface="標楷體" pitchFamily="65" charset="-120"/>
              </a:rPr>
              <a:t>月</a:t>
            </a:r>
            <a:r>
              <a:rPr lang="en-US" altLang="zh-TW" sz="4000" b="1" dirty="0" smtClean="0">
                <a:solidFill>
                  <a:srgbClr val="FF0000"/>
                </a:solidFill>
                <a:latin typeface="標楷體" pitchFamily="65" charset="-120"/>
                <a:ea typeface="標楷體" pitchFamily="65" charset="-120"/>
              </a:rPr>
              <a:t>19</a:t>
            </a:r>
            <a:r>
              <a:rPr lang="zh-TW" altLang="en-US" sz="4000" b="1" dirty="0" smtClean="0">
                <a:solidFill>
                  <a:srgbClr val="FF0000"/>
                </a:solidFill>
                <a:latin typeface="標楷體" pitchFamily="65" charset="-120"/>
                <a:ea typeface="標楷體" pitchFamily="65" charset="-120"/>
              </a:rPr>
              <a:t>日前、 後</a:t>
            </a:r>
            <a:r>
              <a:rPr lang="zh-TW" altLang="en-US" sz="4000" b="1" dirty="0" smtClean="0">
                <a:solidFill>
                  <a:schemeClr val="tx1"/>
                </a:solidFill>
                <a:latin typeface="標楷體" pitchFamily="65" charset="-120"/>
                <a:ea typeface="標楷體" pitchFamily="65" charset="-120"/>
              </a:rPr>
              <a:t>興建，如何證明</a:t>
            </a:r>
            <a:r>
              <a:rPr lang="en-US" altLang="zh-TW" sz="4000" b="1" dirty="0" smtClean="0">
                <a:solidFill>
                  <a:schemeClr val="tx1"/>
                </a:solidFill>
                <a:latin typeface="標楷體" pitchFamily="65" charset="-120"/>
                <a:ea typeface="標楷體" pitchFamily="65" charset="-120"/>
              </a:rPr>
              <a:t>?</a:t>
            </a:r>
          </a:p>
          <a:p>
            <a:pPr>
              <a:buNone/>
            </a:pPr>
            <a:r>
              <a:rPr lang="en-US" altLang="zh-TW" sz="4000" b="1" dirty="0" smtClean="0">
                <a:solidFill>
                  <a:schemeClr val="tx1"/>
                </a:solidFill>
                <a:latin typeface="標楷體" pitchFamily="65" charset="-120"/>
                <a:ea typeface="標楷體" pitchFamily="65" charset="-120"/>
              </a:rPr>
              <a:t>2.</a:t>
            </a:r>
            <a:r>
              <a:rPr lang="zh-TW" altLang="en-US" sz="4000" b="1" dirty="0" smtClean="0">
                <a:solidFill>
                  <a:schemeClr val="tx1"/>
                </a:solidFill>
                <a:latin typeface="標楷體" pitchFamily="65" charset="-120"/>
                <a:ea typeface="標楷體" pitchFamily="65" charset="-120"/>
              </a:rPr>
              <a:t>何人</a:t>
            </a:r>
            <a:r>
              <a:rPr lang="zh-TW" altLang="en-US" sz="4000" b="1" dirty="0" smtClean="0">
                <a:solidFill>
                  <a:srgbClr val="FF0000"/>
                </a:solidFill>
                <a:latin typeface="標楷體" pitchFamily="65" charset="-120"/>
                <a:ea typeface="標楷體" pitchFamily="65" charset="-120"/>
              </a:rPr>
              <a:t>興建</a:t>
            </a:r>
            <a:r>
              <a:rPr lang="zh-TW" altLang="en-US" sz="4000" b="1" dirty="0" smtClean="0">
                <a:solidFill>
                  <a:schemeClr val="tx1"/>
                </a:solidFill>
                <a:latin typeface="標楷體" pitchFamily="65" charset="-120"/>
                <a:ea typeface="標楷體" pitchFamily="65" charset="-120"/>
              </a:rPr>
              <a:t>、 何人</a:t>
            </a:r>
            <a:r>
              <a:rPr lang="zh-TW" altLang="en-US" sz="4000" b="1" dirty="0" smtClean="0">
                <a:solidFill>
                  <a:srgbClr val="FF0000"/>
                </a:solidFill>
                <a:latin typeface="標楷體" pitchFamily="65" charset="-120"/>
                <a:ea typeface="標楷體" pitchFamily="65" charset="-120"/>
              </a:rPr>
              <a:t>出資</a:t>
            </a:r>
            <a:r>
              <a:rPr lang="zh-TW" altLang="en-US" sz="4000" b="1" dirty="0" smtClean="0">
                <a:solidFill>
                  <a:schemeClr val="tx1"/>
                </a:solidFill>
                <a:latin typeface="標楷體" pitchFamily="65" charset="-120"/>
                <a:ea typeface="標楷體" pitchFamily="65" charset="-120"/>
              </a:rPr>
              <a:t>、稅籍</a:t>
            </a:r>
            <a:r>
              <a:rPr lang="zh-TW" altLang="en-US" sz="4000" b="1" dirty="0" smtClean="0">
                <a:solidFill>
                  <a:srgbClr val="FF0000"/>
                </a:solidFill>
                <a:latin typeface="標楷體" pitchFamily="65" charset="-120"/>
                <a:ea typeface="標楷體" pitchFamily="65" charset="-120"/>
              </a:rPr>
              <a:t>門牌</a:t>
            </a:r>
            <a:r>
              <a:rPr lang="zh-TW" altLang="en-US" sz="4000" b="1" dirty="0" smtClean="0">
                <a:solidFill>
                  <a:schemeClr val="tx1"/>
                </a:solidFill>
                <a:latin typeface="標楷體" pitchFamily="65" charset="-120"/>
                <a:ea typeface="標楷體" pitchFamily="65" charset="-120"/>
              </a:rPr>
              <a:t>有無、</a:t>
            </a:r>
            <a:r>
              <a:rPr lang="zh-TW" altLang="en-US" sz="4000" b="1" dirty="0" smtClean="0">
                <a:solidFill>
                  <a:srgbClr val="FF0000"/>
                </a:solidFill>
                <a:latin typeface="標楷體" pitchFamily="65" charset="-120"/>
                <a:ea typeface="標楷體" pitchFamily="65" charset="-120"/>
              </a:rPr>
              <a:t>稅籍</a:t>
            </a:r>
            <a:r>
              <a:rPr lang="zh-TW" altLang="en-US" sz="4000" b="1" dirty="0" smtClean="0">
                <a:solidFill>
                  <a:schemeClr val="tx1"/>
                </a:solidFill>
                <a:latin typeface="標楷體" pitchFamily="65" charset="-120"/>
                <a:ea typeface="標楷體" pitchFamily="65" charset="-120"/>
              </a:rPr>
              <a:t>何人</a:t>
            </a:r>
            <a:r>
              <a:rPr lang="en-US" altLang="zh-TW" sz="4000" b="1" dirty="0" smtClean="0">
                <a:solidFill>
                  <a:schemeClr val="tx1"/>
                </a:solidFill>
                <a:latin typeface="標楷體" pitchFamily="65" charset="-120"/>
                <a:ea typeface="標楷體" pitchFamily="65" charset="-120"/>
              </a:rPr>
              <a:t>?(</a:t>
            </a:r>
            <a:r>
              <a:rPr lang="zh-TW" altLang="en-US" sz="4000" b="1" dirty="0" smtClean="0">
                <a:solidFill>
                  <a:schemeClr val="tx1"/>
                </a:solidFill>
                <a:latin typeface="標楷體" pitchFamily="65" charset="-120"/>
                <a:ea typeface="標楷體" pitchFamily="65" charset="-120"/>
              </a:rPr>
              <a:t>法人、自然人、非地主</a:t>
            </a:r>
            <a:r>
              <a:rPr lang="en-US" altLang="zh-TW" sz="4000" b="1" dirty="0" smtClean="0">
                <a:solidFill>
                  <a:schemeClr val="tx1"/>
                </a:solidFill>
                <a:latin typeface="標楷體" pitchFamily="65" charset="-120"/>
                <a:ea typeface="標楷體" pitchFamily="65" charset="-120"/>
              </a:rPr>
              <a:t>)</a:t>
            </a:r>
          </a:p>
          <a:p>
            <a:pPr>
              <a:buNone/>
            </a:pPr>
            <a:r>
              <a:rPr lang="en-US" altLang="zh-TW" sz="4000" b="1" dirty="0" smtClean="0">
                <a:solidFill>
                  <a:schemeClr val="tx1"/>
                </a:solidFill>
                <a:latin typeface="標楷體" pitchFamily="65" charset="-120"/>
                <a:ea typeface="標楷體" pitchFamily="65" charset="-120"/>
              </a:rPr>
              <a:t>3.</a:t>
            </a:r>
            <a:r>
              <a:rPr lang="zh-TW" altLang="en-US" sz="4000" b="1" dirty="0" smtClean="0">
                <a:solidFill>
                  <a:schemeClr val="tx1"/>
                </a:solidFill>
                <a:latin typeface="標楷體" pitchFamily="65" charset="-120"/>
                <a:ea typeface="標楷體" pitchFamily="65" charset="-120"/>
              </a:rPr>
              <a:t>有無</a:t>
            </a:r>
            <a:r>
              <a:rPr lang="zh-TW" altLang="en-US" sz="4000" b="1" dirty="0" smtClean="0">
                <a:solidFill>
                  <a:srgbClr val="FF0000"/>
                </a:solidFill>
                <a:latin typeface="標楷體" pitchFamily="65" charset="-120"/>
                <a:ea typeface="標楷體" pitchFamily="65" charset="-120"/>
              </a:rPr>
              <a:t>農舍</a:t>
            </a:r>
            <a:r>
              <a:rPr lang="zh-TW" altLang="en-US" sz="4000" b="1" dirty="0" smtClean="0">
                <a:solidFill>
                  <a:schemeClr val="tx1"/>
                </a:solidFill>
                <a:latin typeface="標楷體" pitchFamily="65" charset="-120"/>
                <a:ea typeface="標楷體" pitchFamily="65" charset="-120"/>
              </a:rPr>
              <a:t>、</a:t>
            </a:r>
            <a:r>
              <a:rPr lang="zh-TW" altLang="en-US" sz="4000" b="1" dirty="0" smtClean="0">
                <a:solidFill>
                  <a:srgbClr val="FF0000"/>
                </a:solidFill>
                <a:latin typeface="標楷體" pitchFamily="65" charset="-120"/>
                <a:ea typeface="標楷體" pitchFamily="65" charset="-120"/>
              </a:rPr>
              <a:t>農業設施</a:t>
            </a:r>
            <a:r>
              <a:rPr lang="zh-TW" altLang="en-US" sz="4000" b="1" dirty="0" smtClean="0">
                <a:solidFill>
                  <a:schemeClr val="tx1"/>
                </a:solidFill>
                <a:latin typeface="標楷體" pitchFamily="65" charset="-120"/>
                <a:ea typeface="標楷體" pitchFamily="65" charset="-120"/>
              </a:rPr>
              <a:t>合法文件</a:t>
            </a:r>
            <a:r>
              <a:rPr lang="en-US" altLang="zh-TW" sz="4000" b="1" dirty="0" smtClean="0">
                <a:solidFill>
                  <a:schemeClr val="tx1"/>
                </a:solidFill>
                <a:latin typeface="標楷體" pitchFamily="65" charset="-120"/>
                <a:ea typeface="標楷體" pitchFamily="65" charset="-120"/>
              </a:rPr>
              <a:t>?</a:t>
            </a:r>
          </a:p>
          <a:p>
            <a:pPr>
              <a:buNone/>
            </a:pPr>
            <a:r>
              <a:rPr lang="en-US" altLang="zh-TW" sz="4000" b="1" dirty="0" smtClean="0">
                <a:solidFill>
                  <a:schemeClr val="tx1"/>
                </a:solidFill>
                <a:latin typeface="標楷體" pitchFamily="65" charset="-120"/>
                <a:ea typeface="標楷體" pitchFamily="65" charset="-120"/>
              </a:rPr>
              <a:t>4.</a:t>
            </a:r>
            <a:r>
              <a:rPr lang="zh-TW" altLang="en-US" sz="4000" b="1" dirty="0" smtClean="0">
                <a:solidFill>
                  <a:schemeClr val="tx1"/>
                </a:solidFill>
                <a:latin typeface="標楷體" pitchFamily="65" charset="-120"/>
                <a:ea typeface="標楷體" pitchFamily="65" charset="-120"/>
              </a:rPr>
              <a:t>工廠稅籍</a:t>
            </a:r>
            <a:r>
              <a:rPr lang="zh-TW" altLang="en-US" sz="4000" b="1" dirty="0" smtClean="0">
                <a:solidFill>
                  <a:srgbClr val="FF0000"/>
                </a:solidFill>
                <a:latin typeface="標楷體" pitchFamily="65" charset="-120"/>
                <a:ea typeface="標楷體" pitchFamily="65" charset="-120"/>
              </a:rPr>
              <a:t>獨立一個</a:t>
            </a:r>
            <a:r>
              <a:rPr lang="zh-TW" altLang="en-US" sz="4000" b="1" dirty="0" smtClean="0">
                <a:solidFill>
                  <a:schemeClr val="tx1"/>
                </a:solidFill>
                <a:latin typeface="標楷體" pitchFamily="65" charset="-120"/>
                <a:ea typeface="標楷體" pitchFamily="65" charset="-120"/>
              </a:rPr>
              <a:t>或</a:t>
            </a:r>
            <a:r>
              <a:rPr lang="zh-TW" altLang="en-US" sz="4000" b="1" dirty="0" smtClean="0">
                <a:solidFill>
                  <a:srgbClr val="FF0000"/>
                </a:solidFill>
                <a:latin typeface="標楷體" pitchFamily="65" charset="-120"/>
                <a:ea typeface="標楷體" pitchFamily="65" charset="-120"/>
              </a:rPr>
              <a:t>數個</a:t>
            </a:r>
            <a:r>
              <a:rPr lang="en-US" altLang="zh-TW" sz="4000" b="1" dirty="0" smtClean="0">
                <a:solidFill>
                  <a:schemeClr val="tx1"/>
                </a:solidFill>
                <a:latin typeface="標楷體" pitchFamily="65" charset="-120"/>
                <a:ea typeface="標楷體" pitchFamily="65" charset="-120"/>
              </a:rPr>
              <a:t>?</a:t>
            </a:r>
            <a:r>
              <a:rPr lang="zh-TW" altLang="en-US" sz="4000" b="1" dirty="0" smtClean="0">
                <a:solidFill>
                  <a:schemeClr val="tx1"/>
                </a:solidFill>
                <a:latin typeface="標楷體" pitchFamily="65" charset="-120"/>
                <a:ea typeface="標楷體" pitchFamily="65" charset="-120"/>
              </a:rPr>
              <a:t>有</a:t>
            </a:r>
            <a:r>
              <a:rPr lang="zh-TW" altLang="en-US" sz="4000" b="1" dirty="0" smtClean="0">
                <a:solidFill>
                  <a:srgbClr val="FF0000"/>
                </a:solidFill>
                <a:latin typeface="標楷體" pitchFamily="65" charset="-120"/>
                <a:ea typeface="標楷體" pitchFamily="65" charset="-120"/>
              </a:rPr>
              <a:t>併入</a:t>
            </a:r>
            <a:r>
              <a:rPr lang="zh-TW" altLang="en-US" sz="4000" b="1" dirty="0" smtClean="0">
                <a:solidFill>
                  <a:schemeClr val="tx1"/>
                </a:solidFill>
                <a:latin typeface="標楷體" pitchFamily="65" charset="-120"/>
                <a:ea typeface="標楷體" pitchFamily="65" charset="-120"/>
              </a:rPr>
              <a:t>農舍或農業設施之稅籍</a:t>
            </a:r>
            <a:endParaRPr lang="zh-TW" altLang="en-US" sz="4000" b="1" dirty="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298244465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755576" y="692696"/>
            <a:ext cx="8229600" cy="5649913"/>
          </a:xfrm>
        </p:spPr>
        <p:txBody>
          <a:bodyPr>
            <a:normAutofit/>
          </a:bodyPr>
          <a:lstStyle/>
          <a:p>
            <a:pPr>
              <a:buNone/>
            </a:pPr>
            <a:r>
              <a:rPr lang="en-US" altLang="zh-TW" sz="4000" b="1" dirty="0" smtClean="0">
                <a:solidFill>
                  <a:schemeClr val="tx1"/>
                </a:solidFill>
                <a:latin typeface="標楷體" pitchFamily="65" charset="-120"/>
                <a:ea typeface="標楷體" pitchFamily="65" charset="-120"/>
              </a:rPr>
              <a:t>5.105</a:t>
            </a:r>
            <a:r>
              <a:rPr lang="zh-TW" altLang="en-US" sz="4000" b="1" dirty="0" smtClean="0">
                <a:solidFill>
                  <a:schemeClr val="tx1"/>
                </a:solidFill>
                <a:latin typeface="標楷體" pitchFamily="65" charset="-120"/>
                <a:ea typeface="標楷體" pitchFamily="65" charset="-120"/>
              </a:rPr>
              <a:t>年</a:t>
            </a:r>
            <a:r>
              <a:rPr lang="en-US" altLang="zh-TW" sz="4000" b="1" dirty="0" smtClean="0">
                <a:solidFill>
                  <a:schemeClr val="tx1"/>
                </a:solidFill>
                <a:latin typeface="標楷體" pitchFamily="65" charset="-120"/>
                <a:ea typeface="標楷體" pitchFamily="65" charset="-120"/>
              </a:rPr>
              <a:t>5</a:t>
            </a:r>
            <a:r>
              <a:rPr lang="zh-TW" altLang="en-US" sz="4000" b="1" dirty="0" smtClean="0">
                <a:solidFill>
                  <a:schemeClr val="tx1"/>
                </a:solidFill>
                <a:latin typeface="標楷體" pitchFamily="65" charset="-120"/>
                <a:ea typeface="標楷體" pitchFamily="65" charset="-120"/>
              </a:rPr>
              <a:t>月</a:t>
            </a:r>
            <a:r>
              <a:rPr lang="en-US" altLang="zh-TW" sz="4000" b="1" dirty="0" smtClean="0">
                <a:solidFill>
                  <a:schemeClr val="tx1"/>
                </a:solidFill>
                <a:latin typeface="標楷體" pitchFamily="65" charset="-120"/>
                <a:ea typeface="標楷體" pitchFamily="65" charset="-120"/>
              </a:rPr>
              <a:t>19</a:t>
            </a:r>
            <a:r>
              <a:rPr lang="zh-TW" altLang="en-US" sz="4000" b="1" dirty="0" smtClean="0">
                <a:solidFill>
                  <a:schemeClr val="tx1"/>
                </a:solidFill>
                <a:latin typeface="標楷體" pitchFamily="65" charset="-120"/>
                <a:ea typeface="標楷體" pitchFamily="65" charset="-120"/>
              </a:rPr>
              <a:t>日前有</a:t>
            </a:r>
            <a:r>
              <a:rPr lang="zh-TW" altLang="en-US" sz="4000" b="1" dirty="0" smtClean="0">
                <a:solidFill>
                  <a:srgbClr val="FF0000"/>
                </a:solidFill>
                <a:latin typeface="標楷體" pitchFamily="65" charset="-120"/>
                <a:ea typeface="標楷體" pitchFamily="65" charset="-120"/>
              </a:rPr>
              <a:t>生產、製造</a:t>
            </a:r>
            <a:r>
              <a:rPr lang="zh-TW" altLang="en-US" sz="4000" b="1" dirty="0" smtClean="0">
                <a:solidFill>
                  <a:schemeClr val="tx1"/>
                </a:solidFill>
                <a:latin typeface="標楷體" pitchFamily="65" charset="-120"/>
                <a:ea typeface="標楷體" pitchFamily="65" charset="-120"/>
              </a:rPr>
              <a:t>、</a:t>
            </a:r>
            <a:r>
              <a:rPr lang="zh-TW" altLang="en-US" sz="4000" b="1" dirty="0" smtClean="0">
                <a:solidFill>
                  <a:srgbClr val="FF0000"/>
                </a:solidFill>
                <a:latin typeface="標楷體" pitchFamily="65" charset="-120"/>
                <a:ea typeface="標楷體" pitchFamily="65" charset="-120"/>
              </a:rPr>
              <a:t>加工</a:t>
            </a:r>
            <a:r>
              <a:rPr lang="en-US" altLang="zh-TW" sz="4000" b="1" dirty="0" smtClean="0">
                <a:solidFill>
                  <a:schemeClr val="tx1"/>
                </a:solidFill>
                <a:latin typeface="標楷體" pitchFamily="65" charset="-120"/>
                <a:ea typeface="標楷體" pitchFamily="65" charset="-120"/>
              </a:rPr>
              <a:t>(</a:t>
            </a:r>
            <a:r>
              <a:rPr lang="zh-TW" altLang="en-US" sz="4000" b="1" dirty="0" smtClean="0">
                <a:solidFill>
                  <a:schemeClr val="tx1"/>
                </a:solidFill>
                <a:latin typeface="標楷體" pitchFamily="65" charset="-120"/>
                <a:ea typeface="標楷體" pitchFamily="65" charset="-120"/>
              </a:rPr>
              <a:t>低汙染</a:t>
            </a:r>
            <a:r>
              <a:rPr lang="en-US" altLang="zh-TW" sz="4000" b="1" dirty="0" smtClean="0">
                <a:solidFill>
                  <a:schemeClr val="tx1"/>
                </a:solidFill>
                <a:latin typeface="標楷體" pitchFamily="65" charset="-120"/>
                <a:ea typeface="標楷體" pitchFamily="65" charset="-120"/>
              </a:rPr>
              <a:t>)</a:t>
            </a:r>
            <a:r>
              <a:rPr lang="zh-TW" altLang="en-US" sz="4000" b="1" dirty="0" smtClean="0">
                <a:solidFill>
                  <a:schemeClr val="tx1"/>
                </a:solidFill>
                <a:latin typeface="標楷體" pitchFamily="65" charset="-120"/>
                <a:ea typeface="標楷體" pitchFamily="65" charset="-120"/>
              </a:rPr>
              <a:t>之事業</a:t>
            </a:r>
            <a:endParaRPr lang="en-US" altLang="zh-TW" sz="4000" b="1" dirty="0" smtClean="0">
              <a:solidFill>
                <a:schemeClr val="tx1"/>
              </a:solidFill>
              <a:latin typeface="標楷體" pitchFamily="65" charset="-120"/>
              <a:ea typeface="標楷體" pitchFamily="65" charset="-120"/>
            </a:endParaRPr>
          </a:p>
          <a:p>
            <a:pPr>
              <a:buNone/>
            </a:pPr>
            <a:r>
              <a:rPr lang="en-US" altLang="zh-TW" sz="4000" b="1" dirty="0" smtClean="0">
                <a:solidFill>
                  <a:schemeClr val="tx1"/>
                </a:solidFill>
                <a:latin typeface="標楷體" pitchFamily="65" charset="-120"/>
                <a:ea typeface="標楷體" pitchFamily="65" charset="-120"/>
              </a:rPr>
              <a:t>6.105</a:t>
            </a:r>
            <a:r>
              <a:rPr lang="zh-TW" altLang="en-US" sz="4000" b="1" dirty="0" smtClean="0">
                <a:solidFill>
                  <a:schemeClr val="tx1"/>
                </a:solidFill>
                <a:latin typeface="標楷體" pitchFamily="65" charset="-120"/>
                <a:ea typeface="標楷體" pitchFamily="65" charset="-120"/>
              </a:rPr>
              <a:t>年</a:t>
            </a:r>
            <a:r>
              <a:rPr lang="en-US" altLang="zh-TW" sz="4000" b="1" dirty="0" smtClean="0">
                <a:solidFill>
                  <a:schemeClr val="tx1"/>
                </a:solidFill>
                <a:latin typeface="標楷體" pitchFamily="65" charset="-120"/>
                <a:ea typeface="標楷體" pitchFamily="65" charset="-120"/>
              </a:rPr>
              <a:t>5</a:t>
            </a:r>
            <a:r>
              <a:rPr lang="zh-TW" altLang="en-US" sz="4000" b="1" dirty="0" smtClean="0">
                <a:solidFill>
                  <a:schemeClr val="tx1"/>
                </a:solidFill>
                <a:latin typeface="標楷體" pitchFamily="65" charset="-120"/>
                <a:ea typeface="標楷體" pitchFamily="65" charset="-120"/>
              </a:rPr>
              <a:t>月</a:t>
            </a:r>
            <a:r>
              <a:rPr lang="en-US" altLang="zh-TW" sz="4000" b="1" dirty="0" smtClean="0">
                <a:solidFill>
                  <a:schemeClr val="tx1"/>
                </a:solidFill>
                <a:latin typeface="標楷體" pitchFamily="65" charset="-120"/>
                <a:ea typeface="標楷體" pitchFamily="65" charset="-120"/>
              </a:rPr>
              <a:t>19</a:t>
            </a:r>
            <a:r>
              <a:rPr lang="zh-TW" altLang="en-US" sz="4000" b="1" dirty="0" smtClean="0">
                <a:solidFill>
                  <a:schemeClr val="tx1"/>
                </a:solidFill>
                <a:latin typeface="標楷體" pitchFamily="65" charset="-120"/>
                <a:ea typeface="標楷體" pitchFamily="65" charset="-120"/>
              </a:rPr>
              <a:t>日至</a:t>
            </a:r>
            <a:r>
              <a:rPr lang="zh-TW" altLang="en-US" sz="4000" b="1" dirty="0" smtClean="0">
                <a:solidFill>
                  <a:srgbClr val="FF0000"/>
                </a:solidFill>
                <a:latin typeface="標楷體" pitchFamily="65" charset="-120"/>
                <a:ea typeface="標楷體" pitchFamily="65" charset="-120"/>
              </a:rPr>
              <a:t>現在仍為同一事業主體經營運作中</a:t>
            </a:r>
            <a:endParaRPr lang="en-US" altLang="zh-TW" sz="4000" b="1" dirty="0" smtClean="0">
              <a:solidFill>
                <a:srgbClr val="FF0000"/>
              </a:solidFill>
              <a:latin typeface="標楷體" pitchFamily="65" charset="-120"/>
              <a:ea typeface="標楷體" pitchFamily="65" charset="-120"/>
            </a:endParaRPr>
          </a:p>
          <a:p>
            <a:pPr>
              <a:buNone/>
            </a:pPr>
            <a:r>
              <a:rPr lang="en-US" altLang="zh-TW" sz="4000" b="1" dirty="0" smtClean="0">
                <a:solidFill>
                  <a:schemeClr val="tx1"/>
                </a:solidFill>
                <a:latin typeface="標楷體" pitchFamily="65" charset="-120"/>
                <a:ea typeface="標楷體" pitchFamily="65" charset="-120"/>
              </a:rPr>
              <a:t>7.</a:t>
            </a:r>
            <a:r>
              <a:rPr lang="zh-TW" altLang="en-US" sz="4000" b="1" dirty="0" smtClean="0">
                <a:solidFill>
                  <a:srgbClr val="FF0000"/>
                </a:solidFill>
                <a:latin typeface="標楷體" pitchFamily="65" charset="-120"/>
                <a:ea typeface="標楷體" pitchFamily="65" charset="-120"/>
              </a:rPr>
              <a:t>興建之成本文件</a:t>
            </a:r>
            <a:r>
              <a:rPr lang="zh-TW" altLang="en-US" sz="4000" b="1" dirty="0" smtClean="0">
                <a:solidFill>
                  <a:schemeClr val="tx1"/>
                </a:solidFill>
                <a:latin typeface="標楷體" pitchFamily="65" charset="-120"/>
                <a:ea typeface="標楷體" pitchFamily="65" charset="-120"/>
              </a:rPr>
              <a:t>、資金流程、工程合約、發票 、收據</a:t>
            </a:r>
            <a:endParaRPr lang="en-US" altLang="zh-TW" sz="4000" b="1" dirty="0" smtClean="0">
              <a:solidFill>
                <a:schemeClr val="tx1"/>
              </a:solidFill>
              <a:latin typeface="標楷體" pitchFamily="65" charset="-120"/>
              <a:ea typeface="標楷體" pitchFamily="65" charset="-120"/>
            </a:endParaRPr>
          </a:p>
          <a:p>
            <a:pPr>
              <a:buNone/>
            </a:pPr>
            <a:r>
              <a:rPr lang="en-US" altLang="zh-TW" sz="4000" b="1" dirty="0" smtClean="0">
                <a:solidFill>
                  <a:schemeClr val="tx1"/>
                </a:solidFill>
                <a:latin typeface="標楷體" pitchFamily="65" charset="-120"/>
                <a:ea typeface="標楷體" pitchFamily="65" charset="-120"/>
              </a:rPr>
              <a:t>8.</a:t>
            </a:r>
            <a:r>
              <a:rPr lang="zh-TW" altLang="en-US" sz="4000" b="1" dirty="0" smtClean="0">
                <a:solidFill>
                  <a:srgbClr val="FF0000"/>
                </a:solidFill>
                <a:latin typeface="標楷體" pitchFamily="65" charset="-120"/>
                <a:ea typeface="標楷體" pitchFamily="65" charset="-120"/>
              </a:rPr>
              <a:t>土地持有期間</a:t>
            </a:r>
            <a:r>
              <a:rPr lang="en-US" altLang="zh-TW" sz="4000" b="1" dirty="0" smtClean="0">
                <a:solidFill>
                  <a:schemeClr val="tx1"/>
                </a:solidFill>
                <a:latin typeface="標楷體" pitchFamily="65" charset="-120"/>
                <a:ea typeface="標楷體" pitchFamily="65" charset="-120"/>
              </a:rPr>
              <a:t>(</a:t>
            </a:r>
            <a:r>
              <a:rPr lang="zh-TW" altLang="en-US" sz="4000" b="1" dirty="0" smtClean="0">
                <a:solidFill>
                  <a:schemeClr val="tx1"/>
                </a:solidFill>
                <a:latin typeface="標楷體" pitchFamily="65" charset="-120"/>
                <a:ea typeface="標楷體" pitchFamily="65" charset="-120"/>
              </a:rPr>
              <a:t>土地建物</a:t>
            </a:r>
            <a:r>
              <a:rPr lang="zh-TW" altLang="en-US" sz="4000" b="1" dirty="0" smtClean="0">
                <a:solidFill>
                  <a:srgbClr val="FF0000"/>
                </a:solidFill>
                <a:latin typeface="標楷體" pitchFamily="65" charset="-120"/>
                <a:ea typeface="標楷體" pitchFamily="65" charset="-120"/>
              </a:rPr>
              <a:t>分價</a:t>
            </a:r>
            <a:r>
              <a:rPr lang="zh-TW" altLang="en-US" sz="4000" b="1" dirty="0" smtClean="0">
                <a:solidFill>
                  <a:schemeClr val="tx1"/>
                </a:solidFill>
                <a:latin typeface="標楷體" pitchFamily="65" charset="-120"/>
                <a:ea typeface="標楷體" pitchFamily="65" charset="-120"/>
              </a:rPr>
              <a:t>分算或</a:t>
            </a:r>
            <a:r>
              <a:rPr lang="zh-TW" altLang="en-US" sz="4000" b="1" dirty="0" smtClean="0">
                <a:solidFill>
                  <a:srgbClr val="FF0000"/>
                </a:solidFill>
                <a:latin typeface="標楷體" pitchFamily="65" charset="-120"/>
                <a:ea typeface="標楷體" pitchFamily="65" charset="-120"/>
              </a:rPr>
              <a:t>分別訂約</a:t>
            </a:r>
            <a:r>
              <a:rPr lang="en-US" altLang="zh-TW" sz="4000" b="1" dirty="0" smtClean="0">
                <a:solidFill>
                  <a:schemeClr val="tx1"/>
                </a:solidFill>
                <a:latin typeface="標楷體" pitchFamily="65" charset="-120"/>
                <a:ea typeface="標楷體" pitchFamily="65" charset="-120"/>
              </a:rPr>
              <a:t>)</a:t>
            </a:r>
            <a:endParaRPr lang="zh-TW" altLang="en-US" sz="4000" b="1" dirty="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103057313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67544" y="908720"/>
            <a:ext cx="8229600" cy="5649913"/>
          </a:xfrm>
        </p:spPr>
        <p:txBody>
          <a:bodyPr>
            <a:normAutofit/>
          </a:bodyPr>
          <a:lstStyle/>
          <a:p>
            <a:pPr>
              <a:buNone/>
            </a:pPr>
            <a:r>
              <a:rPr lang="en-US" altLang="zh-TW" sz="4000" b="1" dirty="0" smtClean="0">
                <a:solidFill>
                  <a:schemeClr val="tx1"/>
                </a:solidFill>
                <a:latin typeface="標楷體" pitchFamily="65" charset="-120"/>
                <a:ea typeface="標楷體" pitchFamily="65" charset="-120"/>
              </a:rPr>
              <a:t>9.</a:t>
            </a:r>
            <a:r>
              <a:rPr lang="zh-TW" altLang="en-US" sz="4000" b="1" dirty="0" smtClean="0">
                <a:solidFill>
                  <a:srgbClr val="FF0000"/>
                </a:solidFill>
                <a:latin typeface="標楷體" pitchFamily="65" charset="-120"/>
                <a:ea typeface="標楷體" pitchFamily="65" charset="-120"/>
              </a:rPr>
              <a:t>水、電、瓦斯、消防</a:t>
            </a:r>
            <a:r>
              <a:rPr lang="zh-TW" altLang="en-US" sz="4000" b="1" dirty="0" smtClean="0">
                <a:solidFill>
                  <a:schemeClr val="tx1"/>
                </a:solidFill>
                <a:latin typeface="標楷體" pitchFamily="65" charset="-120"/>
                <a:ea typeface="標楷體" pitchFamily="65" charset="-120"/>
              </a:rPr>
              <a:t>等各種附屬資料</a:t>
            </a:r>
            <a:endParaRPr lang="en-US" altLang="zh-TW" sz="4000" b="1" dirty="0" smtClean="0">
              <a:solidFill>
                <a:schemeClr val="tx1"/>
              </a:solidFill>
              <a:latin typeface="標楷體" pitchFamily="65" charset="-120"/>
              <a:ea typeface="標楷體" pitchFamily="65" charset="-120"/>
            </a:endParaRPr>
          </a:p>
          <a:p>
            <a:pPr>
              <a:buNone/>
            </a:pPr>
            <a:r>
              <a:rPr lang="en-US" altLang="zh-TW" sz="4000" b="1" dirty="0" smtClean="0">
                <a:solidFill>
                  <a:schemeClr val="tx1"/>
                </a:solidFill>
                <a:latin typeface="標楷體" pitchFamily="65" charset="-120"/>
                <a:ea typeface="標楷體" pitchFamily="65" charset="-120"/>
              </a:rPr>
              <a:t>10.</a:t>
            </a:r>
            <a:r>
              <a:rPr lang="zh-TW" altLang="en-US" sz="4000" b="1" dirty="0" smtClean="0">
                <a:solidFill>
                  <a:schemeClr val="tx1"/>
                </a:solidFill>
                <a:latin typeface="標楷體" pitchFamily="65" charset="-120"/>
                <a:ea typeface="標楷體" pitchFamily="65" charset="-120"/>
              </a:rPr>
              <a:t>有無</a:t>
            </a:r>
            <a:r>
              <a:rPr lang="zh-TW" altLang="en-US" sz="4000" b="1" dirty="0" smtClean="0">
                <a:solidFill>
                  <a:srgbClr val="FF0000"/>
                </a:solidFill>
                <a:latin typeface="標楷體" pitchFamily="65" charset="-120"/>
                <a:ea typeface="標楷體" pitchFamily="65" charset="-120"/>
              </a:rPr>
              <a:t>違規使用被開罰、拆除</a:t>
            </a:r>
            <a:r>
              <a:rPr lang="zh-TW" altLang="en-US" sz="4000" b="1" dirty="0" smtClean="0">
                <a:solidFill>
                  <a:schemeClr val="tx1"/>
                </a:solidFill>
                <a:latin typeface="標楷體" pitchFamily="65" charset="-120"/>
                <a:ea typeface="標楷體" pitchFamily="65" charset="-120"/>
              </a:rPr>
              <a:t>、</a:t>
            </a:r>
            <a:r>
              <a:rPr lang="zh-TW" altLang="en-US" sz="4000" b="1" dirty="0" smtClean="0">
                <a:solidFill>
                  <a:srgbClr val="FF0000"/>
                </a:solidFill>
                <a:latin typeface="標楷體" pitchFamily="65" charset="-120"/>
                <a:ea typeface="標楷體" pitchFamily="65" charset="-120"/>
              </a:rPr>
              <a:t>起訴、斷水斷電、強制遷移</a:t>
            </a:r>
            <a:endParaRPr lang="en-US" altLang="zh-TW" sz="4000" b="1" dirty="0" smtClean="0">
              <a:solidFill>
                <a:srgbClr val="FF0000"/>
              </a:solidFill>
              <a:latin typeface="標楷體" pitchFamily="65" charset="-120"/>
              <a:ea typeface="標楷體" pitchFamily="65" charset="-120"/>
            </a:endParaRPr>
          </a:p>
          <a:p>
            <a:pPr>
              <a:buNone/>
            </a:pPr>
            <a:r>
              <a:rPr lang="en-US" altLang="zh-TW" sz="4000" b="1" dirty="0" smtClean="0">
                <a:solidFill>
                  <a:schemeClr val="tx1"/>
                </a:solidFill>
                <a:latin typeface="標楷體" pitchFamily="65" charset="-120"/>
                <a:ea typeface="標楷體" pitchFamily="65" charset="-120"/>
              </a:rPr>
              <a:t>11.</a:t>
            </a:r>
            <a:r>
              <a:rPr lang="zh-TW" altLang="en-US" sz="4000" b="1" dirty="0" smtClean="0">
                <a:solidFill>
                  <a:schemeClr val="tx1"/>
                </a:solidFill>
                <a:latin typeface="標楷體" pitchFamily="65" charset="-120"/>
                <a:ea typeface="標楷體" pitchFamily="65" charset="-120"/>
              </a:rPr>
              <a:t>有無</a:t>
            </a:r>
            <a:r>
              <a:rPr lang="zh-TW" altLang="en-US" sz="4000" b="1" dirty="0" smtClean="0">
                <a:solidFill>
                  <a:srgbClr val="FF0000"/>
                </a:solidFill>
                <a:latin typeface="標楷體" pitchFamily="65" charset="-120"/>
                <a:ea typeface="標楷體" pitchFamily="65" charset="-120"/>
              </a:rPr>
              <a:t>被檢舉</a:t>
            </a:r>
            <a:r>
              <a:rPr lang="zh-TW" altLang="en-US" sz="4000" b="1" dirty="0" smtClean="0">
                <a:solidFill>
                  <a:schemeClr val="tx1"/>
                </a:solidFill>
                <a:latin typeface="標楷體" pitchFamily="65" charset="-120"/>
                <a:ea typeface="標楷體" pitchFamily="65" charset="-120"/>
              </a:rPr>
              <a:t>中、</a:t>
            </a:r>
            <a:r>
              <a:rPr lang="zh-TW" altLang="en-US" sz="4000" b="1" dirty="0" smtClean="0">
                <a:solidFill>
                  <a:srgbClr val="FF0000"/>
                </a:solidFill>
                <a:latin typeface="標楷體" pitchFamily="65" charset="-120"/>
                <a:ea typeface="標楷體" pitchFamily="65" charset="-120"/>
              </a:rPr>
              <a:t>上媒體</a:t>
            </a:r>
            <a:endParaRPr lang="en-US" altLang="zh-TW" sz="4000" b="1" dirty="0" smtClean="0">
              <a:solidFill>
                <a:srgbClr val="FF0000"/>
              </a:solidFill>
              <a:latin typeface="標楷體" pitchFamily="65" charset="-120"/>
              <a:ea typeface="標楷體" pitchFamily="65" charset="-120"/>
            </a:endParaRPr>
          </a:p>
          <a:p>
            <a:pPr>
              <a:buNone/>
            </a:pPr>
            <a:r>
              <a:rPr lang="en-US" altLang="zh-TW" sz="4000" b="1" dirty="0" smtClean="0">
                <a:solidFill>
                  <a:schemeClr val="tx1"/>
                </a:solidFill>
                <a:latin typeface="標楷體" pitchFamily="65" charset="-120"/>
                <a:ea typeface="標楷體" pitchFamily="65" charset="-120"/>
              </a:rPr>
              <a:t>12.</a:t>
            </a:r>
            <a:r>
              <a:rPr lang="zh-TW" altLang="en-US" sz="4000" b="1" dirty="0" smtClean="0">
                <a:solidFill>
                  <a:schemeClr val="tx1"/>
                </a:solidFill>
                <a:latin typeface="標楷體" pitchFamily="65" charset="-120"/>
                <a:ea typeface="標楷體" pitchFamily="65" charset="-120"/>
              </a:rPr>
              <a:t>符合</a:t>
            </a:r>
            <a:r>
              <a:rPr lang="zh-TW" altLang="en-US" sz="4000" b="1" dirty="0" smtClean="0">
                <a:solidFill>
                  <a:srgbClr val="FF0000"/>
                </a:solidFill>
                <a:latin typeface="標楷體" pitchFamily="65" charset="-120"/>
                <a:ea typeface="標楷體" pitchFamily="65" charset="-120"/>
              </a:rPr>
              <a:t>特定工廠之要件</a:t>
            </a:r>
            <a:r>
              <a:rPr lang="zh-TW" altLang="en-US" sz="4000" b="1" dirty="0" smtClean="0">
                <a:solidFill>
                  <a:schemeClr val="tx1"/>
                </a:solidFill>
                <a:latin typeface="標楷體" pitchFamily="65" charset="-120"/>
                <a:ea typeface="標楷體" pitchFamily="65" charset="-120"/>
              </a:rPr>
              <a:t>申請</a:t>
            </a:r>
            <a:r>
              <a:rPr lang="zh-TW" altLang="en-US" sz="4000" b="1" dirty="0" smtClean="0">
                <a:solidFill>
                  <a:srgbClr val="FF0000"/>
                </a:solidFill>
                <a:latin typeface="標楷體" pitchFamily="65" charset="-120"/>
                <a:ea typeface="標楷體" pitchFamily="65" charset="-120"/>
              </a:rPr>
              <a:t>納管</a:t>
            </a:r>
            <a:r>
              <a:rPr lang="zh-TW" altLang="en-US" sz="4000" b="1" dirty="0" smtClean="0">
                <a:solidFill>
                  <a:schemeClr val="tx1"/>
                </a:solidFill>
                <a:latin typeface="標楷體" pitchFamily="65" charset="-120"/>
                <a:ea typeface="標楷體" pitchFamily="65" charset="-120"/>
              </a:rPr>
              <a:t>輔導、</a:t>
            </a:r>
            <a:r>
              <a:rPr lang="zh-TW" altLang="en-US" sz="4000" b="1" dirty="0" smtClean="0">
                <a:solidFill>
                  <a:srgbClr val="FF0000"/>
                </a:solidFill>
                <a:latin typeface="標楷體" pitchFamily="65" charset="-120"/>
                <a:ea typeface="標楷體" pitchFamily="65" charset="-120"/>
              </a:rPr>
              <a:t>原有臨登</a:t>
            </a:r>
            <a:r>
              <a:rPr lang="zh-TW" altLang="en-US" sz="4000" b="1" dirty="0" smtClean="0">
                <a:solidFill>
                  <a:schemeClr val="tx1"/>
                </a:solidFill>
                <a:latin typeface="標楷體" pitchFamily="65" charset="-120"/>
                <a:ea typeface="標楷體" pitchFamily="65" charset="-120"/>
              </a:rPr>
              <a:t>改善中</a:t>
            </a:r>
            <a:r>
              <a:rPr lang="en-US" altLang="zh-TW" sz="4000" b="1" dirty="0" smtClean="0">
                <a:solidFill>
                  <a:schemeClr val="tx1"/>
                </a:solidFill>
                <a:latin typeface="標楷體" pitchFamily="65" charset="-120"/>
                <a:ea typeface="標楷體" pitchFamily="65" charset="-120"/>
              </a:rPr>
              <a:t>?</a:t>
            </a:r>
          </a:p>
          <a:p>
            <a:pPr>
              <a:buNone/>
            </a:pPr>
            <a:endParaRPr lang="zh-TW" altLang="en-US" sz="4000" dirty="0">
              <a:latin typeface="標楷體" pitchFamily="65" charset="-120"/>
              <a:ea typeface="標楷體" pitchFamily="65" charset="-120"/>
            </a:endParaRPr>
          </a:p>
        </p:txBody>
      </p:sp>
    </p:spTree>
    <p:extLst>
      <p:ext uri="{BB962C8B-B14F-4D97-AF65-F5344CB8AC3E}">
        <p14:creationId xmlns:p14="http://schemas.microsoft.com/office/powerpoint/2010/main" val="62854056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395536" y="764704"/>
            <a:ext cx="8229600" cy="5649913"/>
          </a:xfrm>
        </p:spPr>
        <p:txBody>
          <a:bodyPr>
            <a:normAutofit/>
          </a:bodyPr>
          <a:lstStyle/>
          <a:p>
            <a:pPr>
              <a:buNone/>
            </a:pPr>
            <a:r>
              <a:rPr lang="en-US" altLang="zh-TW" sz="4000" b="1" dirty="0" smtClean="0">
                <a:solidFill>
                  <a:schemeClr val="tx1"/>
                </a:solidFill>
                <a:latin typeface="標楷體" pitchFamily="65" charset="-120"/>
                <a:ea typeface="標楷體" pitchFamily="65" charset="-120"/>
              </a:rPr>
              <a:t>13.</a:t>
            </a:r>
            <a:r>
              <a:rPr lang="zh-TW" altLang="en-US" sz="4000" b="1" dirty="0" smtClean="0">
                <a:solidFill>
                  <a:schemeClr val="tx1"/>
                </a:solidFill>
                <a:latin typeface="標楷體" pitchFamily="65" charset="-120"/>
                <a:ea typeface="標楷體" pitchFamily="65" charset="-120"/>
              </a:rPr>
              <a:t>是否符合</a:t>
            </a:r>
            <a:r>
              <a:rPr lang="zh-TW" altLang="en-US" sz="4000" b="1" dirty="0" smtClean="0">
                <a:solidFill>
                  <a:srgbClr val="FF0000"/>
                </a:solidFill>
                <a:latin typeface="標楷體" pitchFamily="65" charset="-120"/>
                <a:ea typeface="標楷體" pitchFamily="65" charset="-120"/>
              </a:rPr>
              <a:t>變更丁建</a:t>
            </a:r>
            <a:r>
              <a:rPr lang="zh-TW" altLang="en-US" sz="4000" b="1" dirty="0" smtClean="0">
                <a:solidFill>
                  <a:schemeClr val="tx1"/>
                </a:solidFill>
                <a:latin typeface="標楷體" pitchFamily="65" charset="-120"/>
                <a:ea typeface="標楷體" pitchFamily="65" charset="-120"/>
              </a:rPr>
              <a:t>或</a:t>
            </a:r>
            <a:r>
              <a:rPr lang="zh-TW" altLang="en-US" sz="4000" b="1" dirty="0" smtClean="0">
                <a:solidFill>
                  <a:srgbClr val="FF0000"/>
                </a:solidFill>
                <a:latin typeface="標楷體" pitchFamily="65" charset="-120"/>
                <a:ea typeface="標楷體" pitchFamily="65" charset="-120"/>
              </a:rPr>
              <a:t>特定目的</a:t>
            </a:r>
            <a:r>
              <a:rPr lang="zh-TW" altLang="en-US" sz="4000" b="1" dirty="0" smtClean="0">
                <a:solidFill>
                  <a:schemeClr val="tx1"/>
                </a:solidFill>
                <a:latin typeface="標楷體" pitchFamily="65" charset="-120"/>
                <a:ea typeface="標楷體" pitchFamily="65" charset="-120"/>
              </a:rPr>
              <a:t>事業用地之要件</a:t>
            </a:r>
            <a:endParaRPr lang="en-US" altLang="zh-TW" sz="4000" b="1" dirty="0" smtClean="0">
              <a:solidFill>
                <a:schemeClr val="tx1"/>
              </a:solidFill>
              <a:latin typeface="標楷體" pitchFamily="65" charset="-120"/>
              <a:ea typeface="標楷體" pitchFamily="65" charset="-120"/>
            </a:endParaRPr>
          </a:p>
          <a:p>
            <a:pPr>
              <a:buNone/>
            </a:pPr>
            <a:r>
              <a:rPr lang="en-US" altLang="zh-TW" sz="4000" b="1" dirty="0" smtClean="0">
                <a:solidFill>
                  <a:schemeClr val="tx1"/>
                </a:solidFill>
                <a:latin typeface="標楷體" pitchFamily="65" charset="-120"/>
                <a:ea typeface="標楷體" pitchFamily="65" charset="-120"/>
              </a:rPr>
              <a:t>14.</a:t>
            </a:r>
            <a:r>
              <a:rPr lang="zh-TW" altLang="en-US" sz="4000" b="1" dirty="0" smtClean="0">
                <a:solidFill>
                  <a:srgbClr val="FF0000"/>
                </a:solidFill>
                <a:latin typeface="標楷體" pitchFamily="65" charset="-120"/>
                <a:ea typeface="標楷體" pitchFamily="65" charset="-120"/>
              </a:rPr>
              <a:t>變更之條件</a:t>
            </a:r>
            <a:r>
              <a:rPr lang="zh-TW" altLang="en-US" sz="4000" b="1" dirty="0" smtClean="0">
                <a:solidFill>
                  <a:schemeClr val="tx1"/>
                </a:solidFill>
                <a:latin typeface="標楷體" pitchFamily="65" charset="-120"/>
                <a:ea typeface="標楷體" pitchFamily="65" charset="-120"/>
              </a:rPr>
              <a:t>為何</a:t>
            </a:r>
            <a:r>
              <a:rPr lang="en-US" altLang="zh-TW" sz="4000" b="1" dirty="0" smtClean="0">
                <a:solidFill>
                  <a:schemeClr val="tx1"/>
                </a:solidFill>
                <a:latin typeface="標楷體" pitchFamily="65" charset="-120"/>
                <a:ea typeface="標楷體" pitchFamily="65" charset="-120"/>
              </a:rPr>
              <a:t>(</a:t>
            </a:r>
            <a:r>
              <a:rPr lang="zh-TW" altLang="en-US" sz="4000" b="1" dirty="0" smtClean="0">
                <a:solidFill>
                  <a:schemeClr val="tx1"/>
                </a:solidFill>
                <a:latin typeface="標楷體" pitchFamily="65" charset="-120"/>
                <a:ea typeface="標楷體" pitchFamily="65" charset="-120"/>
              </a:rPr>
              <a:t>工輔法</a:t>
            </a:r>
            <a:r>
              <a:rPr lang="en-US" altLang="zh-TW" sz="4000" b="1" dirty="0" smtClean="0">
                <a:solidFill>
                  <a:schemeClr val="tx1"/>
                </a:solidFill>
                <a:latin typeface="標楷體" pitchFamily="65" charset="-120"/>
                <a:ea typeface="標楷體" pitchFamily="65" charset="-120"/>
              </a:rPr>
              <a:t>28-1</a:t>
            </a:r>
            <a:r>
              <a:rPr lang="zh-TW" altLang="en-US" sz="4000" b="1" dirty="0" smtClean="0">
                <a:solidFill>
                  <a:schemeClr val="tx1"/>
                </a:solidFill>
                <a:latin typeface="標楷體" pitchFamily="65" charset="-120"/>
                <a:ea typeface="標楷體" pitchFamily="65" charset="-120"/>
              </a:rPr>
              <a:t>至</a:t>
            </a:r>
            <a:r>
              <a:rPr lang="en-US" altLang="zh-TW" sz="4000" b="1" dirty="0" smtClean="0">
                <a:solidFill>
                  <a:schemeClr val="tx1"/>
                </a:solidFill>
                <a:latin typeface="標楷體" pitchFamily="65" charset="-120"/>
                <a:ea typeface="標楷體" pitchFamily="65" charset="-120"/>
              </a:rPr>
              <a:t>28-13)</a:t>
            </a:r>
          </a:p>
          <a:p>
            <a:pPr>
              <a:buNone/>
            </a:pPr>
            <a:r>
              <a:rPr lang="en-US" altLang="zh-TW" sz="4000" b="1" dirty="0" smtClean="0">
                <a:solidFill>
                  <a:schemeClr val="tx1"/>
                </a:solidFill>
                <a:latin typeface="標楷體" pitchFamily="65" charset="-120"/>
                <a:ea typeface="標楷體" pitchFamily="65" charset="-120"/>
              </a:rPr>
              <a:t>15.</a:t>
            </a:r>
            <a:r>
              <a:rPr lang="zh-TW" altLang="en-US" sz="4000" b="1" dirty="0" smtClean="0">
                <a:solidFill>
                  <a:schemeClr val="tx1"/>
                </a:solidFill>
                <a:latin typeface="標楷體" pitchFamily="65" charset="-120"/>
                <a:ea typeface="標楷體" pitchFamily="65" charset="-120"/>
              </a:rPr>
              <a:t>有無</a:t>
            </a:r>
            <a:r>
              <a:rPr lang="zh-TW" altLang="en-US" sz="4000" b="1" dirty="0" smtClean="0">
                <a:solidFill>
                  <a:srgbClr val="FF0000"/>
                </a:solidFill>
                <a:latin typeface="標楷體" pitchFamily="65" charset="-120"/>
                <a:ea typeface="標楷體" pitchFamily="65" charset="-120"/>
              </a:rPr>
              <a:t>房地合一稅</a:t>
            </a:r>
            <a:r>
              <a:rPr lang="en-US" altLang="zh-TW" sz="4000" b="1" dirty="0" smtClean="0">
                <a:solidFill>
                  <a:schemeClr val="tx1"/>
                </a:solidFill>
                <a:latin typeface="標楷體" pitchFamily="65" charset="-120"/>
                <a:ea typeface="標楷體" pitchFamily="65" charset="-120"/>
              </a:rPr>
              <a:t>?</a:t>
            </a:r>
            <a:r>
              <a:rPr lang="zh-TW" altLang="en-US" sz="4000" b="1" dirty="0" smtClean="0">
                <a:solidFill>
                  <a:schemeClr val="tx1"/>
                </a:solidFill>
                <a:latin typeface="標楷體" pitchFamily="65" charset="-120"/>
                <a:ea typeface="標楷體" pitchFamily="65" charset="-120"/>
              </a:rPr>
              <a:t>增值稅</a:t>
            </a:r>
            <a:r>
              <a:rPr lang="en-US" altLang="zh-TW" sz="4000" b="1" dirty="0" smtClean="0">
                <a:solidFill>
                  <a:schemeClr val="tx1"/>
                </a:solidFill>
                <a:latin typeface="標楷體" pitchFamily="65" charset="-120"/>
                <a:ea typeface="標楷體" pitchFamily="65" charset="-120"/>
              </a:rPr>
              <a:t>?</a:t>
            </a:r>
            <a:r>
              <a:rPr lang="zh-TW" altLang="en-US" sz="4000" b="1" dirty="0" smtClean="0">
                <a:solidFill>
                  <a:srgbClr val="FF0000"/>
                </a:solidFill>
                <a:latin typeface="標楷體" pitchFamily="65" charset="-120"/>
                <a:ea typeface="標楷體" pitchFamily="65" charset="-120"/>
              </a:rPr>
              <a:t>財產交易所得稅</a:t>
            </a:r>
            <a:r>
              <a:rPr lang="en-US" altLang="zh-TW" sz="4000" b="1" dirty="0" smtClean="0">
                <a:solidFill>
                  <a:srgbClr val="FF0000"/>
                </a:solidFill>
                <a:latin typeface="標楷體" pitchFamily="65" charset="-120"/>
                <a:ea typeface="標楷體" pitchFamily="65" charset="-120"/>
              </a:rPr>
              <a:t>?</a:t>
            </a:r>
          </a:p>
          <a:p>
            <a:pPr>
              <a:buNone/>
            </a:pPr>
            <a:r>
              <a:rPr lang="en-US" altLang="zh-TW" sz="4000" b="1" dirty="0" smtClean="0">
                <a:solidFill>
                  <a:schemeClr val="tx1"/>
                </a:solidFill>
                <a:latin typeface="標楷體" pitchFamily="65" charset="-120"/>
                <a:ea typeface="標楷體" pitchFamily="65" charset="-120"/>
              </a:rPr>
              <a:t>16.</a:t>
            </a:r>
            <a:r>
              <a:rPr lang="zh-TW" altLang="en-US" sz="4000" b="1" dirty="0" smtClean="0">
                <a:solidFill>
                  <a:schemeClr val="tx1"/>
                </a:solidFill>
                <a:latin typeface="標楷體" pitchFamily="65" charset="-120"/>
                <a:ea typeface="標楷體" pitchFamily="65" charset="-120"/>
              </a:rPr>
              <a:t>有合一稅</a:t>
            </a:r>
            <a:r>
              <a:rPr lang="zh-TW" altLang="en-US" sz="4000" b="1" dirty="0" smtClean="0">
                <a:solidFill>
                  <a:srgbClr val="FF0000"/>
                </a:solidFill>
                <a:latin typeface="標楷體" pitchFamily="65" charset="-120"/>
                <a:ea typeface="標楷體" pitchFamily="65" charset="-120"/>
              </a:rPr>
              <a:t>如何計算</a:t>
            </a:r>
            <a:r>
              <a:rPr lang="zh-TW" altLang="en-US" sz="4000" b="1" dirty="0" smtClean="0">
                <a:solidFill>
                  <a:schemeClr val="tx1"/>
                </a:solidFill>
                <a:latin typeface="標楷體" pitchFamily="65" charset="-120"/>
                <a:ea typeface="標楷體" pitchFamily="65" charset="-120"/>
              </a:rPr>
              <a:t>、前次移轉、稅基、增值稅、費用</a:t>
            </a:r>
            <a:endParaRPr lang="en-US" altLang="zh-TW" sz="4000" b="1" dirty="0" smtClean="0">
              <a:solidFill>
                <a:schemeClr val="tx1"/>
              </a:solidFill>
              <a:latin typeface="標楷體" pitchFamily="65" charset="-120"/>
              <a:ea typeface="標楷體" pitchFamily="65" charset="-120"/>
            </a:endParaRPr>
          </a:p>
          <a:p>
            <a:pPr>
              <a:buNone/>
            </a:pPr>
            <a:endParaRPr lang="zh-TW" altLang="en-US" sz="4000" dirty="0">
              <a:latin typeface="標楷體" pitchFamily="65" charset="-120"/>
              <a:ea typeface="標楷體" pitchFamily="65" charset="-120"/>
            </a:endParaRPr>
          </a:p>
        </p:txBody>
      </p:sp>
    </p:spTree>
    <p:extLst>
      <p:ext uri="{BB962C8B-B14F-4D97-AF65-F5344CB8AC3E}">
        <p14:creationId xmlns:p14="http://schemas.microsoft.com/office/powerpoint/2010/main" val="317243020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914400" y="1484313"/>
            <a:ext cx="8229600" cy="5649912"/>
          </a:xfrm>
        </p:spPr>
        <p:txBody>
          <a:bodyPr>
            <a:noAutofit/>
          </a:bodyPr>
          <a:lstStyle/>
          <a:p>
            <a:pPr>
              <a:buNone/>
            </a:pPr>
            <a:r>
              <a:rPr lang="en-US" altLang="zh-TW" sz="3600" b="1" dirty="0" smtClean="0">
                <a:solidFill>
                  <a:schemeClr val="tx1"/>
                </a:solidFill>
                <a:latin typeface="標楷體" pitchFamily="65" charset="-120"/>
                <a:ea typeface="標楷體" pitchFamily="65" charset="-120"/>
              </a:rPr>
              <a:t>17.</a:t>
            </a:r>
            <a:r>
              <a:rPr lang="zh-TW" altLang="en-US" sz="3600" b="1" dirty="0" smtClean="0">
                <a:solidFill>
                  <a:schemeClr val="tx1"/>
                </a:solidFill>
                <a:latin typeface="標楷體" pitchFamily="65" charset="-120"/>
                <a:ea typeface="標楷體" pitchFamily="65" charset="-120"/>
              </a:rPr>
              <a:t>無法變更各項風險責任、</a:t>
            </a:r>
            <a:r>
              <a:rPr lang="zh-TW" altLang="en-US" sz="3600" b="1" dirty="0" smtClean="0">
                <a:solidFill>
                  <a:srgbClr val="FF0000"/>
                </a:solidFill>
                <a:latin typeface="標楷體" pitchFamily="65" charset="-120"/>
                <a:ea typeface="標楷體" pitchFamily="65" charset="-120"/>
              </a:rPr>
              <a:t>瑕疵擔保責任之排除約定</a:t>
            </a:r>
            <a:r>
              <a:rPr lang="zh-TW" altLang="en-US" sz="3600" b="1" dirty="0" smtClean="0">
                <a:solidFill>
                  <a:schemeClr val="tx1"/>
                </a:solidFill>
                <a:latin typeface="標楷體" pitchFamily="65" charset="-120"/>
                <a:ea typeface="標楷體" pitchFamily="65" charset="-120"/>
              </a:rPr>
              <a:t>→ </a:t>
            </a:r>
            <a:r>
              <a:rPr lang="en-US" altLang="zh-TW" sz="3600" b="1" dirty="0" smtClean="0">
                <a:solidFill>
                  <a:schemeClr val="tx1"/>
                </a:solidFill>
                <a:latin typeface="標楷體" pitchFamily="65" charset="-120"/>
                <a:ea typeface="標楷體" pitchFamily="65" charset="-120"/>
              </a:rPr>
              <a:t>(</a:t>
            </a:r>
            <a:r>
              <a:rPr lang="zh-TW" altLang="en-US" sz="3600" b="1" dirty="0" smtClean="0">
                <a:solidFill>
                  <a:schemeClr val="tx1"/>
                </a:solidFill>
                <a:latin typeface="標楷體" pitchFamily="65" charset="-120"/>
                <a:ea typeface="標楷體" pitchFamily="65" charset="-120"/>
              </a:rPr>
              <a:t>特別約定優於一般契約</a:t>
            </a:r>
            <a:r>
              <a:rPr lang="en-US" altLang="zh-TW" sz="3600" b="1" dirty="0" smtClean="0">
                <a:solidFill>
                  <a:schemeClr val="tx1"/>
                </a:solidFill>
                <a:latin typeface="標楷體" pitchFamily="65" charset="-120"/>
                <a:ea typeface="標楷體" pitchFamily="65" charset="-120"/>
              </a:rPr>
              <a:t>)</a:t>
            </a:r>
          </a:p>
          <a:p>
            <a:pPr>
              <a:buNone/>
            </a:pPr>
            <a:r>
              <a:rPr lang="en-US" altLang="zh-TW" sz="3600" b="1" dirty="0" smtClean="0">
                <a:solidFill>
                  <a:schemeClr val="tx1"/>
                </a:solidFill>
                <a:latin typeface="標楷體" pitchFamily="65" charset="-120"/>
                <a:ea typeface="標楷體" pitchFamily="65" charset="-120"/>
              </a:rPr>
              <a:t>18.</a:t>
            </a:r>
            <a:r>
              <a:rPr lang="zh-TW" altLang="en-US" sz="3600" b="1" dirty="0" smtClean="0">
                <a:solidFill>
                  <a:schemeClr val="tx1"/>
                </a:solidFill>
                <a:latin typeface="標楷體" pitchFamily="65" charset="-120"/>
                <a:ea typeface="標楷體" pitchFamily="65" charset="-120"/>
              </a:rPr>
              <a:t>買方承買之目的有無</a:t>
            </a:r>
            <a:r>
              <a:rPr lang="zh-TW" altLang="en-US" sz="3600" b="1" dirty="0" smtClean="0">
                <a:solidFill>
                  <a:srgbClr val="FF0000"/>
                </a:solidFill>
                <a:latin typeface="標楷體" pitchFamily="65" charset="-120"/>
                <a:ea typeface="標楷體" pitchFamily="65" charset="-120"/>
              </a:rPr>
              <a:t>隱藏於契約中</a:t>
            </a:r>
            <a:r>
              <a:rPr lang="zh-TW" altLang="en-US" sz="3600" b="1" dirty="0" smtClean="0">
                <a:solidFill>
                  <a:schemeClr val="tx1"/>
                </a:solidFill>
                <a:latin typeface="標楷體" pitchFamily="65" charset="-120"/>
                <a:ea typeface="標楷體" pitchFamily="65" charset="-120"/>
              </a:rPr>
              <a:t>，若無法達到買賣契約之目的而</a:t>
            </a:r>
            <a:r>
              <a:rPr lang="zh-TW" altLang="en-US" sz="3600" b="1" dirty="0" smtClean="0">
                <a:solidFill>
                  <a:srgbClr val="FF0000"/>
                </a:solidFill>
                <a:latin typeface="標楷體" pitchFamily="65" charset="-120"/>
                <a:ea typeface="標楷體" pitchFamily="65" charset="-120"/>
              </a:rPr>
              <a:t>解除契約，產生違約賠償、損失賠償之風險</a:t>
            </a:r>
            <a:endParaRPr lang="en-US" altLang="zh-TW" sz="3600" b="1" dirty="0" smtClean="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98166354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67544" y="692696"/>
            <a:ext cx="8229600" cy="5649913"/>
          </a:xfrm>
        </p:spPr>
        <p:txBody>
          <a:bodyPr>
            <a:noAutofit/>
          </a:bodyPr>
          <a:lstStyle/>
          <a:p>
            <a:pPr>
              <a:buNone/>
            </a:pPr>
            <a:r>
              <a:rPr lang="en-US" altLang="zh-TW" sz="4000" b="1" dirty="0" smtClean="0">
                <a:latin typeface="標楷體" pitchFamily="65" charset="-120"/>
                <a:ea typeface="標楷體" pitchFamily="65" charset="-120"/>
              </a:rPr>
              <a:t>19.</a:t>
            </a:r>
            <a:r>
              <a:rPr lang="zh-TW" altLang="en-US" sz="4000" b="1" dirty="0" smtClean="0">
                <a:latin typeface="標楷體" pitchFamily="65" charset="-120"/>
                <a:ea typeface="標楷體" pitchFamily="65" charset="-120"/>
              </a:rPr>
              <a:t>確認或查詢是否為</a:t>
            </a:r>
            <a:r>
              <a:rPr lang="zh-TW" altLang="en-US" sz="4000" b="1" dirty="0" smtClean="0">
                <a:solidFill>
                  <a:srgbClr val="FF0000"/>
                </a:solidFill>
                <a:latin typeface="標楷體" pitchFamily="65" charset="-120"/>
                <a:ea typeface="標楷體" pitchFamily="65" charset="-120"/>
              </a:rPr>
              <a:t>指定公告事業</a:t>
            </a:r>
            <a:r>
              <a:rPr lang="zh-TW" altLang="en-US" sz="4000" b="1" dirty="0" smtClean="0">
                <a:latin typeface="標楷體" pitchFamily="65" charset="-120"/>
                <a:ea typeface="標楷體" pitchFamily="65" charset="-120"/>
              </a:rPr>
              <a:t>、 汙染潛勢評估或是否有</a:t>
            </a:r>
            <a:r>
              <a:rPr lang="zh-TW" altLang="en-US" sz="4000" b="1" dirty="0" smtClean="0">
                <a:solidFill>
                  <a:srgbClr val="FF0000"/>
                </a:solidFill>
                <a:latin typeface="標楷體" pitchFamily="65" charset="-120"/>
                <a:ea typeface="標楷體" pitchFamily="65" charset="-120"/>
              </a:rPr>
              <a:t>汙染列管</a:t>
            </a:r>
            <a:r>
              <a:rPr lang="zh-TW" altLang="en-US" sz="4000" b="1" dirty="0" smtClean="0">
                <a:latin typeface="標楷體" pitchFamily="65" charset="-120"/>
                <a:ea typeface="標楷體" pitchFamily="65" charset="-120"/>
              </a:rPr>
              <a:t>，「不動產現況說明</a:t>
            </a:r>
            <a:r>
              <a:rPr lang="en-US" altLang="zh-TW" sz="4000" b="1" dirty="0" smtClean="0">
                <a:latin typeface="標楷體" pitchFamily="65" charset="-120"/>
                <a:ea typeface="標楷體" pitchFamily="65" charset="-120"/>
              </a:rPr>
              <a:t>:</a:t>
            </a:r>
            <a:r>
              <a:rPr lang="zh-TW" altLang="en-US" sz="4000" b="1" dirty="0" smtClean="0">
                <a:latin typeface="標楷體" pitchFamily="65" charset="-120"/>
                <a:ea typeface="標楷體" pitchFamily="65" charset="-120"/>
              </a:rPr>
              <a:t>本仲介標的由</a:t>
            </a:r>
            <a:r>
              <a:rPr lang="zh-TW" altLang="en-US" sz="4000" b="1" dirty="0" smtClean="0">
                <a:solidFill>
                  <a:srgbClr val="FF0000"/>
                </a:solidFill>
                <a:latin typeface="標楷體" pitchFamily="65" charset="-120"/>
                <a:ea typeface="標楷體" pitchFamily="65" charset="-120"/>
              </a:rPr>
              <a:t>委託人主動向承買人出具土壤評估調查及檢測資料，其有關土壤汙染狀況，委託人願詳實與承買人告知說明」</a:t>
            </a:r>
            <a:endParaRPr lang="en-US" altLang="zh-TW" sz="4000" b="1" dirty="0" smtClean="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1515633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8.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8.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8.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9570</Words>
  <Application>Microsoft Office PowerPoint</Application>
  <PresentationFormat>如螢幕大小 (4:3)</PresentationFormat>
  <Paragraphs>1435</Paragraphs>
  <Slides>137</Slides>
  <Notes>105</Notes>
  <HiddenSlides>0</HiddenSlides>
  <MMClips>0</MMClips>
  <ScaleCrop>false</ScaleCrop>
  <HeadingPairs>
    <vt:vector size="4" baseType="variant">
      <vt:variant>
        <vt:lpstr>佈景主題</vt:lpstr>
      </vt:variant>
      <vt:variant>
        <vt:i4>3</vt:i4>
      </vt:variant>
      <vt:variant>
        <vt:lpstr>投影片標題</vt:lpstr>
      </vt:variant>
      <vt:variant>
        <vt:i4>137</vt:i4>
      </vt:variant>
    </vt:vector>
  </HeadingPairs>
  <TitlesOfParts>
    <vt:vector size="140" baseType="lpstr">
      <vt:lpstr>流線</vt:lpstr>
      <vt:lpstr>1_Office 佈景主題</vt:lpstr>
      <vt:lpstr>波形</vt:lpstr>
      <vt:lpstr>土地使用之限制 與農業用地 變更使用之商機</vt:lpstr>
      <vt:lpstr>PowerPoint 簡報</vt:lpstr>
      <vt:lpstr>課程大綱</vt:lpstr>
      <vt:lpstr>課程大綱</vt:lpstr>
      <vt:lpstr>課程大綱</vt:lpstr>
      <vt:lpstr>課程大綱</vt:lpstr>
      <vt:lpstr> 一、土地使用之限制 現行土地仲介市場之分類</vt:lpstr>
      <vt:lpstr>都市土地→使用之限制</vt:lpstr>
      <vt:lpstr>都市計劃範圍內 劃定下列各種分區</vt:lpstr>
      <vt:lpstr>都市計劃範圍內 劃定下列各種分區</vt:lpstr>
      <vt:lpstr>非都市土地→使用之限制</vt:lpstr>
      <vt:lpstr>非都市土地使用管制規則第六條第三項</vt:lpstr>
      <vt:lpstr>二、農牧用地可以做什麼使用?</vt:lpstr>
      <vt:lpstr>PowerPoint 簡報</vt:lpstr>
      <vt:lpstr>PowerPoint 簡報</vt:lpstr>
      <vt:lpstr>PowerPoint 簡報</vt:lpstr>
      <vt:lpstr> 三、集村農舍(略述)</vt:lpstr>
      <vt:lpstr>四、農村社區重劃(略述)</vt:lpstr>
      <vt:lpstr>五、拆遷異地重建(保護區、農業區)</vt:lpstr>
      <vt:lpstr>六、老農土地徵收異地興建農舍</vt:lpstr>
      <vt:lpstr>七、農地之區別</vt:lpstr>
      <vt:lpstr>(一)耕地</vt:lpstr>
      <vt:lpstr>(二)原耕地變為非耕地</vt:lpstr>
      <vt:lpstr>PowerPoint 簡報</vt:lpstr>
      <vt:lpstr>(三)農業用地(指供使用之用途)</vt:lpstr>
      <vt:lpstr>(四)非耕地=農業用地-耕地</vt:lpstr>
      <vt:lpstr>使用分區內各種使用地變更編定原則表</vt:lpstr>
      <vt:lpstr>(五)視為農業用地(假農地)</vt:lpstr>
      <vt:lpstr>PowerPoint 簡報</vt:lpstr>
      <vt:lpstr>PowerPoint 簡報</vt:lpstr>
      <vt:lpstr>PowerPoint 簡報</vt:lpstr>
      <vt:lpstr>PowerPoint 簡報</vt:lpstr>
      <vt:lpstr>簡表說明</vt:lpstr>
      <vt:lpstr>PowerPoint 簡報</vt:lpstr>
      <vt:lpstr>問題討論:</vt:lpstr>
      <vt:lpstr>PowerPoint 簡報</vt:lpstr>
      <vt:lpstr>PowerPoint 簡報</vt:lpstr>
      <vt:lpstr>九、農業區變更使用商機(項目)</vt:lpstr>
      <vt:lpstr>PowerPoint 簡報</vt:lpstr>
      <vt:lpstr>PowerPoint 簡報</vt:lpstr>
      <vt:lpstr>PowerPoint 簡報</vt:lpstr>
      <vt:lpstr>PowerPoint 簡報</vt:lpstr>
      <vt:lpstr>九-1、保護區變更使用商機(項目)</vt:lpstr>
      <vt:lpstr>PowerPoint 簡報</vt:lpstr>
      <vt:lpstr>PowerPoint 簡報</vt:lpstr>
      <vt:lpstr>十、非都市農地變更使用商機</vt:lpstr>
      <vt:lpstr>十、非都市農地變更使用商機</vt:lpstr>
      <vt:lpstr>十、非都市農地變更使用商機</vt:lpstr>
      <vt:lpstr>十、非都市農地變更使用商機</vt:lpstr>
      <vt:lpstr>十、非都市農地變更使用商機</vt:lpstr>
      <vt:lpstr>十、非都市農地變更使用商機</vt:lpstr>
      <vt:lpstr>十、非都市農地變更使用商機</vt:lpstr>
      <vt:lpstr>十、非都市農地變更使用商機</vt:lpstr>
      <vt:lpstr>十、非都市農地變更使用商機</vt:lpstr>
      <vt:lpstr>十、非都市農地變更使用商機</vt:lpstr>
      <vt:lpstr>十、非都市農地變更使用商機</vt:lpstr>
      <vt:lpstr>十、非都市農地變更使用商機</vt:lpstr>
      <vt:lpstr>十、非都市農地變更使用商機</vt:lpstr>
      <vt:lpstr>十、非都市農地變更使用商機</vt:lpstr>
      <vt:lpstr>十一、非都市農地變更建地(丁建)</vt:lpstr>
      <vt:lpstr>十一、非都市農地變更建地(丁建)</vt:lpstr>
      <vt:lpstr>十一、非都市農地變更建地(丁建)</vt:lpstr>
      <vt:lpstr>十一、非都市農地變更建地(丁建)</vt:lpstr>
      <vt:lpstr>十一、非都市農地變更建地(丁建)</vt:lpstr>
      <vt:lpstr>十一、非都市農地變更建地(甲丙建)</vt:lpstr>
      <vt:lpstr>十一、非都市農地變更建地(甲丙建)</vt:lpstr>
      <vt:lpstr>十一、非都市農地變更建地(甲丙建)</vt:lpstr>
      <vt:lpstr>十一、非都市農地變更建地(甲丙建)</vt:lpstr>
      <vt:lpstr>十一、非都市農地變更建地(甲丙建)</vt:lpstr>
      <vt:lpstr>十一、非都市農地變更建地(乙建)</vt:lpstr>
      <vt:lpstr>十一、非都市農地變更建地(乙建)</vt:lpstr>
      <vt:lpstr>十一、非都市農地變更建地(乙建)</vt:lpstr>
      <vt:lpstr>十一、非都市農地變更交通用地</vt:lpstr>
      <vt:lpstr>十二、淺談工廠可以設立之地區</vt:lpstr>
      <vt:lpstr>(一)都市土地可設立工廠(簡表)</vt:lpstr>
      <vt:lpstr>(二)非都市土地可設立工廠(簡表)</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十三、非都市田園工廠合法變更建地</vt:lpstr>
      <vt:lpstr>十三、非都市田園工廠合法變更建地</vt:lpstr>
      <vt:lpstr>十三、非都市田園工廠合法變更建地</vt:lpstr>
      <vt:lpstr>違章工廠買賣注意事項→ 不動產說明書、調查義務</vt:lpstr>
      <vt:lpstr>PowerPoint 簡報</vt:lpstr>
      <vt:lpstr>PowerPoint 簡報</vt:lpstr>
      <vt:lpstr>PowerPoint 簡報</vt:lpstr>
      <vt:lpstr>PowerPoint 簡報</vt:lpstr>
      <vt:lpstr>PowerPoint 簡報</vt:lpstr>
      <vt:lpstr>PowerPoint 簡報</vt:lpstr>
      <vt:lpstr>PowerPoint 簡報</vt:lpstr>
      <vt:lpstr>PowerPoint 簡報</vt:lpstr>
      <vt:lpstr>十五、非建築用地更正編定商機一</vt:lpstr>
      <vt:lpstr>十五、非建築用地更正編定商機二</vt:lpstr>
      <vt:lpstr>十六、山坡地之陷井</vt:lpstr>
      <vt:lpstr>十七、面積更正陷井</vt:lpstr>
      <vt:lpstr>十八、耕地分割</vt:lpstr>
      <vt:lpstr>十八、耕地分割</vt:lpstr>
      <vt:lpstr>十八、耕地分割</vt:lpstr>
      <vt:lpstr>十八、耕地地權調整</vt:lpstr>
      <vt:lpstr>十八、非耕地分割</vt:lpstr>
      <vt:lpstr>十八、非耕地界址調整</vt:lpstr>
      <vt:lpstr>十九、農地增值稅、贈與稅、遺產稅之減免及其隱藏性風險</vt:lpstr>
      <vt:lpstr>十九、農地增值稅、贈與稅、遺產稅之減免及其隱藏性風險</vt:lpstr>
      <vt:lpstr>十九、農地增值稅、贈與稅、遺產稅之減免及其隱藏性風險</vt:lpstr>
      <vt:lpstr>十九、農地增值稅、贈與稅、遺產稅之減免及其隱藏性風險</vt:lpstr>
      <vt:lpstr>十九、農地增值稅、贈與稅、遺產稅之減免及其隱藏性風險</vt:lpstr>
      <vt:lpstr>十九、農地增值稅、贈與稅、遺產稅之減免及其隱藏性風險</vt:lpstr>
      <vt:lpstr>十九、農地增值稅、贈與稅、遺產稅之減免及其隱藏性風險</vt:lpstr>
      <vt:lpstr>十九、農地增值稅、贈與稅、遺產稅之減免及其隱藏性風險</vt:lpstr>
      <vt:lpstr>十九、夫妻贈與後，因贈與人死亡調整前次，來節稅</vt:lpstr>
      <vt:lpstr>二十、農地農舍農業設施房地合一稅</vt:lpstr>
      <vt:lpstr>二十、農地農舍農業設施房地合一稅</vt:lpstr>
      <vt:lpstr>二十一、農舍興建和法定空地套繪</vt:lpstr>
      <vt:lpstr>二十一、農舍興建和法定空地套繪</vt:lpstr>
      <vt:lpstr>PowerPoint 簡報</vt:lpstr>
      <vt:lpstr>二十一、農地套繪註記與解除</vt:lpstr>
      <vt:lpstr>二十一、變更型解套繪</vt:lpstr>
      <vt:lpstr>二十一、變更型解套繪</vt:lpstr>
      <vt:lpstr>二十一、檢討型解套繪</vt:lpstr>
      <vt:lpstr>二十一、移入檢討型解套繪</vt:lpstr>
      <vt:lpstr>二十二、離島、原住民保留地區內農牧、                  養殖、林業用地變更甲丙建</vt:lpstr>
      <vt:lpstr>PowerPoint 簡報</vt:lpstr>
      <vt:lpstr>PowerPoint 簡報</vt:lpstr>
      <vt:lpstr>PowerPoint 簡報</vt:lpstr>
      <vt:lpstr>PowerPoint 簡報</vt:lpstr>
      <vt:lpstr>PowerPoint 簡報</vt:lpstr>
      <vt:lpstr>結語</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53</cp:revision>
  <cp:lastPrinted>2020-03-31T07:33:29Z</cp:lastPrinted>
  <dcterms:created xsi:type="dcterms:W3CDTF">2020-03-30T07:50:00Z</dcterms:created>
  <dcterms:modified xsi:type="dcterms:W3CDTF">2020-03-31T10:02:37Z</dcterms:modified>
</cp:coreProperties>
</file>