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77" r:id="rId4"/>
    <p:sldId id="276" r:id="rId5"/>
    <p:sldId id="259" r:id="rId6"/>
    <p:sldId id="278" r:id="rId7"/>
    <p:sldId id="279" r:id="rId8"/>
    <p:sldId id="260" r:id="rId9"/>
    <p:sldId id="280" r:id="rId10"/>
    <p:sldId id="261" r:id="rId11"/>
    <p:sldId id="262" r:id="rId12"/>
    <p:sldId id="263" r:id="rId13"/>
    <p:sldId id="264" r:id="rId14"/>
    <p:sldId id="265" r:id="rId15"/>
    <p:sldId id="281" r:id="rId16"/>
    <p:sldId id="266" r:id="rId17"/>
    <p:sldId id="267" r:id="rId18"/>
    <p:sldId id="288" r:id="rId19"/>
    <p:sldId id="289" r:id="rId20"/>
    <p:sldId id="268" r:id="rId21"/>
    <p:sldId id="282" r:id="rId22"/>
    <p:sldId id="269" r:id="rId23"/>
    <p:sldId id="270" r:id="rId24"/>
    <p:sldId id="283" r:id="rId25"/>
    <p:sldId id="271" r:id="rId26"/>
    <p:sldId id="284" r:id="rId27"/>
    <p:sldId id="272" r:id="rId28"/>
    <p:sldId id="294" r:id="rId29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1E0DE1D-DF88-41EB-A154-2D13A08C2E74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5B0E20-8738-4E83-885D-A17D16C8271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body" idx="1"/>
          </p:nvPr>
        </p:nvSpPr>
        <p:spPr>
          <a:xfrm>
            <a:off x="107504" y="3573016"/>
            <a:ext cx="8784976" cy="3168352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報告人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黃煒家 （          ）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黃煒家、朱日紅、黃方芳地政士事務所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2016224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不動產權利移轉使用限制相關法規及實務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995936" y="3573016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1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經紀人 地政士</a:t>
            </a:r>
            <a:endParaRPr lang="zh-TW" altLang="en-US" sz="3200" b="1" dirty="0">
              <a:solidFill>
                <a:schemeClr val="accent1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467544" y="332656"/>
            <a:ext cx="7128792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時間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限制</a:t>
            </a:r>
            <a:endParaRPr lang="en-US" altLang="zh-TW" sz="60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 </a:t>
            </a:r>
            <a:r>
              <a:rPr kumimoji="0" lang="zh-TW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          </a:t>
            </a: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1484784"/>
            <a:ext cx="5904656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移轉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興建農舍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稅務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實價登錄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0" y="0"/>
            <a:ext cx="7128792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五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權利人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限制</a:t>
            </a:r>
            <a:endParaRPr lang="en-US" altLang="zh-TW" sz="60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0" y="1052736"/>
            <a:ext cx="9433048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私法人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外國人</a:t>
            </a: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土地法</a:t>
            </a: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17,18,19,20</a:t>
            </a: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)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大陸人士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受監護宣告之人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5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受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輔助宣告之人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農舍取得之人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         </a:t>
            </a:r>
            <a:endParaRPr kumimoji="0" lang="en-US" altLang="zh-TW" sz="5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115616" y="116632"/>
            <a:ext cx="7128792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六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義務人限制</a:t>
            </a:r>
            <a:endParaRPr lang="en-US" altLang="zh-TW" sz="60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1484784"/>
            <a:ext cx="5904656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無行為能力人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限制行為能力人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受監護宣告之人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受輔助宣告之人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5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其他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115616" y="260648"/>
            <a:ext cx="7128792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七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、免稅限制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1484784"/>
            <a:ext cx="5904656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noProof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贈與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繼承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重購退稅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土地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稅法</a:t>
            </a: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39-2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79512" y="188640"/>
            <a:ext cx="8784976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八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併同移轉限制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(1/2)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19672" y="1412776"/>
            <a:ext cx="6984776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noProof="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農舍建築坐落基地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提供興建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農舍用地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核發農舍建造執照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集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村、新農舍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251520" y="116632"/>
            <a:ext cx="8712968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八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併同移轉限制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(2/2)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19672" y="1340768"/>
            <a:ext cx="7272808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眷宅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國宅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7.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合宜宅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8.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法定空地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9.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公寓大廈區分建物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79512" y="116632"/>
            <a:ext cx="8676456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九、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優先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購買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(1/2)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1052736"/>
            <a:ext cx="5904656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土地法 </a:t>
            </a:r>
            <a:r>
              <a:rPr lang="en-US" altLang="zh-TW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13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條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土地法 </a:t>
            </a: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34-1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條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土地法 </a:t>
            </a:r>
            <a:r>
              <a:rPr lang="en-US" altLang="zh-TW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73-1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條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土地法</a:t>
            </a: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條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土地法</a:t>
            </a:r>
            <a:r>
              <a:rPr lang="en-US" altLang="zh-TW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107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條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79512" y="0"/>
            <a:ext cx="8964488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十、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優先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購買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(2/2)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0" y="980728"/>
            <a:ext cx="8964488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民法 </a:t>
            </a:r>
            <a: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425-1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條</a:t>
            </a:r>
            <a:endParaRPr lang="en-US" altLang="zh-TW" sz="48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48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民法 </a:t>
            </a: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426-2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條</a:t>
            </a:r>
            <a:endParaRPr kumimoji="0" lang="en-US" altLang="zh-TW" sz="48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民法物權篇實行法</a:t>
            </a:r>
            <a: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8-5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條</a:t>
            </a:r>
            <a:endParaRPr lang="en-US" altLang="zh-TW" sz="4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48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農地重劃條例</a:t>
            </a: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條</a:t>
            </a:r>
            <a:endParaRPr kumimoji="0" lang="en-US" altLang="zh-TW" sz="48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5.375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減租條例</a:t>
            </a:r>
            <a: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15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條</a:t>
            </a:r>
            <a:endParaRPr lang="en-US" altLang="zh-TW" sz="4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文化資產保存法</a:t>
            </a:r>
            <a:r>
              <a:rPr lang="en-US" altLang="zh-TW" sz="4800" b="1" smtClean="0">
                <a:latin typeface="標楷體" pitchFamily="65" charset="-120"/>
                <a:ea typeface="標楷體" pitchFamily="65" charset="-120"/>
              </a:rPr>
              <a:t>32</a:t>
            </a:r>
            <a:r>
              <a:rPr lang="zh-TW" altLang="en-US" sz="4800" b="1" smtClean="0">
                <a:latin typeface="標楷體" pitchFamily="65" charset="-120"/>
                <a:ea typeface="標楷體" pitchFamily="65" charset="-120"/>
              </a:rPr>
              <a:t>條</a:t>
            </a:r>
            <a:endParaRPr lang="en-US" altLang="zh-TW" sz="48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-108520" y="0"/>
            <a:ext cx="9396536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十一、車位使用或外賣限制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0" y="980728"/>
            <a:ext cx="8964488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4800" b="1" noProof="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法定停車位</a:t>
            </a:r>
            <a:endParaRPr lang="en-US" altLang="zh-TW" sz="48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48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獎勵停車位</a:t>
            </a:r>
            <a:endParaRPr kumimoji="0" lang="en-US" altLang="zh-TW" sz="48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自行增設停車位</a:t>
            </a:r>
            <a:endParaRPr lang="en-US" altLang="zh-TW" sz="4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48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來賓停車位</a:t>
            </a:r>
            <a:endParaRPr kumimoji="0" lang="en-US" altLang="zh-TW" sz="48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無障礙停車位</a:t>
            </a:r>
            <a:endParaRPr lang="en-US" altLang="zh-TW" sz="4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一樓室內停車位</a:t>
            </a:r>
            <a:endParaRPr lang="en-US" altLang="zh-TW" sz="48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-108520" y="0"/>
            <a:ext cx="9396536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十二、專有或共有使用限制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0" y="980728"/>
            <a:ext cx="8964488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專有專用</a:t>
            </a:r>
            <a:endParaRPr lang="en-US" altLang="zh-TW" sz="48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48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專有共用</a:t>
            </a:r>
            <a:endParaRPr kumimoji="0" lang="en-US" altLang="zh-TW" sz="48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共有專用</a:t>
            </a:r>
            <a:endParaRPr lang="en-US" altLang="zh-TW" sz="4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48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共有共用</a:t>
            </a:r>
            <a:endParaRPr kumimoji="0" lang="en-US" altLang="zh-TW" sz="48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規約或區分所有權人會議</a:t>
            </a:r>
            <a:endParaRPr lang="en-US" altLang="zh-TW" sz="4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79512" y="0"/>
            <a:ext cx="8964488" cy="720080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土地合併限制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(1/3)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zh-TW" alt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         </a:t>
            </a:r>
            <a:endParaRPr kumimoji="0" lang="en-US" altLang="zh-TW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836712"/>
            <a:ext cx="5328592" cy="5688632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noProof="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行政單位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kumimoji="0" lang="zh-TW" altLang="en-US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不同分區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不同類別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kumimoji="0" lang="zh-TW" altLang="en-US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不同他項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不同人之合併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稅務風險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323528" y="0"/>
            <a:ext cx="8208912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十三、信託簡介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(1/3)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980728"/>
            <a:ext cx="5904656" cy="5877272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noProof="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委託人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受託人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受益人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孳息受益人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本金受益人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323528" y="0"/>
            <a:ext cx="8208912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十三、信託簡介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(2/3)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980728"/>
            <a:ext cx="5904656" cy="5877272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權利歸屬人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7.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監察人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8.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新任受託人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9.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第三人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395536" y="260648"/>
            <a:ext cx="8748464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十四、信託簡介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(3/3)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251520" y="1340768"/>
            <a:ext cx="8712968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自益信託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他益信託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971600" y="3717032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委託人</a:t>
            </a:r>
            <a:endParaRPr lang="zh-TW" altLang="en-US" sz="54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084168" y="3717032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受託人</a:t>
            </a: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347864" y="5733256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受益人</a:t>
            </a:r>
            <a:endParaRPr lang="zh-TW" altLang="en-US" sz="54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24" name="直線單箭頭接點 23"/>
          <p:cNvCxnSpPr>
            <a:stCxn id="7" idx="3"/>
            <a:endCxn id="8" idx="1"/>
          </p:cNvCxnSpPr>
          <p:nvPr/>
        </p:nvCxnSpPr>
        <p:spPr>
          <a:xfrm>
            <a:off x="3275856" y="4178697"/>
            <a:ext cx="28083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/>
          <p:nvPr/>
        </p:nvCxnSpPr>
        <p:spPr>
          <a:xfrm flipH="1">
            <a:off x="5076056" y="4581128"/>
            <a:ext cx="1296144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115616" y="0"/>
            <a:ext cx="7920880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十五、信託功能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(1/4)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0" y="1052736"/>
            <a:ext cx="9144000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noProof="0" dirty="0" smtClean="0">
                <a:latin typeface="標楷體" pitchFamily="65" charset="-120"/>
                <a:ea typeface="標楷體" pitchFamily="65" charset="-120"/>
              </a:rPr>
              <a:t>信託可以補</a:t>
            </a:r>
            <a:r>
              <a:rPr lang="zh-TW" altLang="en-US" sz="5400" b="1" noProof="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保險功能</a:t>
            </a:r>
            <a:r>
              <a:rPr lang="zh-TW" altLang="en-US" sz="5400" b="1" noProof="0" dirty="0" smtClean="0">
                <a:latin typeface="標楷體" pitchFamily="65" charset="-120"/>
                <a:ea typeface="標楷體" pitchFamily="65" charset="-120"/>
              </a:rPr>
              <a:t>的不足</a:t>
            </a:r>
            <a:endParaRPr lang="en-US" altLang="zh-TW" sz="5400" b="1" noProof="0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5400" b="1" noProof="0" dirty="0" smtClean="0">
                <a:latin typeface="標楷體" pitchFamily="65" charset="-120"/>
                <a:ea typeface="標楷體" pitchFamily="65" charset="-120"/>
              </a:rPr>
              <a:t>→</a:t>
            </a:r>
            <a:r>
              <a:rPr lang="zh-TW" altLang="en-US" sz="5400" b="1" noProof="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子女照顧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信託可以補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贈與規劃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的不足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  →免子女匪類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信託可以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補繼承規劃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的不足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  →免親人反目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043608" y="0"/>
            <a:ext cx="7416824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十五、信託功能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(2/4)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0" y="1052736"/>
            <a:ext cx="9144000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信託可以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避免風險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造成的傷 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  害→洗錢防制法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信託可以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節省一部分稅負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→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  分散所得</a:t>
            </a: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股息 、利息、租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  金</a:t>
            </a: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259632" y="0"/>
            <a:ext cx="7128792" cy="819472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十六、信託功能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(3/4)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79512" y="836712"/>
            <a:ext cx="8532440" cy="5832648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信託可以使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財產傳承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保全 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  分配→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遺囑信託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7.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信託可以讓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意識延伸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→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  控制規劃權利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259632" y="0"/>
            <a:ext cx="7128792" cy="819472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十六、信託功能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(4/4)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251520" y="1340768"/>
            <a:ext cx="8532440" cy="4464496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8.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信託可以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避免債務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造成的 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  二次傷害→規避債務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風險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9</a:t>
            </a: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人頭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資產→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控制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人頭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0" y="188640"/>
            <a:ext cx="9144000" cy="1728192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十七、信託於仲介案件應注意的 </a:t>
            </a:r>
            <a:endParaRPr lang="en-US" altLang="zh-TW" sz="48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      事項</a:t>
            </a: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187624" y="1961456"/>
            <a:ext cx="5904656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信託專簿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管理或處分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房地合一税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kumimoji="0" lang="zh-TW" altLang="en-US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財產交易所得稅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遺產稅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0" y="188640"/>
            <a:ext cx="9144000" cy="1728192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十八、辦理遺產分割繼承應思考 </a:t>
            </a:r>
            <a:endParaRPr lang="en-US" altLang="zh-TW" sz="48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      事項</a:t>
            </a: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0" y="1961456"/>
            <a:ext cx="9144000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4800" b="1" noProof="0" dirty="0" smtClean="0">
                <a:latin typeface="標楷體" pitchFamily="65" charset="-120"/>
                <a:ea typeface="標楷體" pitchFamily="65" charset="-120"/>
              </a:rPr>
              <a:t>民法</a:t>
            </a:r>
            <a:r>
              <a:rPr lang="en-US" altLang="zh-TW" sz="4800" b="1" noProof="0" dirty="0" smtClean="0">
                <a:latin typeface="標楷體" pitchFamily="65" charset="-120"/>
                <a:ea typeface="標楷體" pitchFamily="65" charset="-120"/>
              </a:rPr>
              <a:t>1168</a:t>
            </a:r>
            <a:r>
              <a:rPr lang="zh-TW" altLang="en-US" sz="4800" b="1" noProof="0" dirty="0" smtClean="0">
                <a:latin typeface="標楷體" pitchFamily="65" charset="-120"/>
                <a:ea typeface="標楷體" pitchFamily="65" charset="-120"/>
              </a:rPr>
              <a:t>條→</a:t>
            </a:r>
            <a:r>
              <a:rPr lang="zh-TW" altLang="en-US" sz="4800" b="1" noProof="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互負出賣人責任</a:t>
            </a:r>
            <a:endParaRPr lang="en-US" altLang="zh-TW" sz="48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48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原有貸款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債務→分配償還責任</a:t>
            </a:r>
            <a:endParaRPr kumimoji="0" lang="en-US" altLang="zh-TW" sz="48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被繼承人取得不動產之日期不 </a:t>
            </a:r>
            <a:endParaRPr lang="en-US" altLang="zh-TW" sz="48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  同，繼承人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出售時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→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稅務不同</a:t>
            </a:r>
            <a:endParaRPr kumimoji="0" lang="en-US" altLang="zh-TW" sz="4800" b="1" i="0" u="none" strike="noStrike" kern="1200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zh-TW" sz="2700" dirty="0" smtClean="0">
              <a:latin typeface="新細明體"/>
              <a:ea typeface="新細明體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79512" y="0"/>
            <a:ext cx="8964488" cy="908720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土地合併限制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(2/3)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zh-TW" alt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         </a:t>
            </a:r>
            <a:endParaRPr kumimoji="0" lang="en-US" altLang="zh-TW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547664" y="980728"/>
            <a:ext cx="5328592" cy="5688632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7.</a:t>
            </a:r>
            <a:r>
              <a:rPr kumimoji="0" lang="zh-TW" altLang="en-US" sz="5400" b="1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地權調整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8.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界址調整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9.</a:t>
            </a:r>
            <a:r>
              <a:rPr kumimoji="0" lang="zh-TW" altLang="en-US" sz="5400" b="1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重測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10.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限制登記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11.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預告登記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12.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信託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179512" y="188640"/>
            <a:ext cx="8784976" cy="720080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土地合併限制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(3/3)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zh-TW" alt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         </a:t>
            </a:r>
            <a:endParaRPr kumimoji="0" lang="en-US" altLang="zh-TW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19672" y="1124744"/>
            <a:ext cx="6480720" cy="525658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13</a:t>
            </a: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.375</a:t>
            </a:r>
            <a:r>
              <a:rPr kumimoji="0" lang="zh-TW" altLang="en-US" sz="5400" b="1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租約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14.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法定空地，套繪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15.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重劃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16.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徵收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17.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注意事項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32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395536" y="0"/>
            <a:ext cx="8496944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分割限制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(1/3)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908720"/>
            <a:ext cx="7272808" cy="5760640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法定空地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農業用地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建物分割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違規使用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5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稅務風險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          </a:t>
            </a:r>
            <a:endParaRPr kumimoji="0" lang="en-US" altLang="zh-TW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395536" y="188640"/>
            <a:ext cx="8496944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分割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之限制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(2/3)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1124744"/>
            <a:ext cx="7056784" cy="4896544"/>
          </a:xfrm>
          <a:prstGeom prst="rect">
            <a:avLst/>
          </a:prstGeom>
        </p:spPr>
        <p:txBody>
          <a:bodyPr/>
          <a:lstStyle/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共有物分割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7.</a:t>
            </a:r>
            <a:r>
              <a:rPr kumimoji="0" lang="zh-TW" altLang="en-US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地權調整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8.</a:t>
            </a:r>
            <a:r>
              <a:rPr kumimoji="0" lang="zh-TW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限制登記</a:t>
            </a:r>
            <a:endParaRPr kumimoji="0" lang="en-US" altLang="zh-TW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9.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預告登記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10.</a:t>
            </a:r>
            <a:r>
              <a:rPr kumimoji="0" lang="zh-TW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禁止分割之約定</a:t>
            </a:r>
            <a:endParaRPr kumimoji="0" lang="en-US" altLang="zh-TW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395536" y="188640"/>
            <a:ext cx="8496944" cy="93610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分割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之限制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(3/3)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1124744"/>
            <a:ext cx="7056784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11.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重測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12.</a:t>
            </a:r>
            <a:r>
              <a:rPr kumimoji="0" lang="zh-TW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重劃</a:t>
            </a:r>
            <a:endParaRPr kumimoji="0" lang="en-US" altLang="zh-TW" sz="5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13.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徵收</a:t>
            </a:r>
            <a:r>
              <a:rPr kumimoji="0" lang="zh-TW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 </a:t>
            </a:r>
            <a:r>
              <a:rPr kumimoji="0" lang="zh-TW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         </a:t>
            </a:r>
            <a:endParaRPr kumimoji="0" lang="en-US" altLang="zh-TW" sz="5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395536" y="0"/>
            <a:ext cx="7128792" cy="720080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面積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限制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(1/2)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908720"/>
            <a:ext cx="5904656" cy="4896544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noProof="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5400" b="1" noProof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分割</a:t>
            </a:r>
            <a:endParaRPr lang="en-US" altLang="zh-TW" sz="5400" b="1" noProof="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變更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都市審議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4.</a:t>
            </a:r>
            <a:r>
              <a:rPr kumimoji="0" lang="zh-TW" altLang="en-US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容積移轉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5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整體開發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稅法</a:t>
            </a:r>
            <a:endParaRPr lang="en-US" altLang="zh-TW" sz="5400" b="1" dirty="0" smtClean="0"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2"/>
          <p:cNvSpPr txBox="1">
            <a:spLocks/>
          </p:cNvSpPr>
          <p:nvPr/>
        </p:nvSpPr>
        <p:spPr>
          <a:xfrm>
            <a:off x="395536" y="0"/>
            <a:ext cx="7128792" cy="720080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6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6000" b="1" dirty="0">
                <a:latin typeface="標楷體" pitchFamily="65" charset="-120"/>
                <a:ea typeface="標楷體" pitchFamily="65" charset="-120"/>
              </a:rPr>
              <a:t>面積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限制</a:t>
            </a: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(2/2)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691680" y="908720"/>
            <a:ext cx="5904656" cy="5832648"/>
          </a:xfrm>
          <a:prstGeom prst="rect">
            <a:avLst/>
          </a:prstGeom>
        </p:spPr>
        <p:txBody>
          <a:bodyPr/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7.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農舍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8.</a:t>
            </a:r>
            <a:r>
              <a:rPr kumimoji="0" lang="zh-TW" altLang="en-US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農業設施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9.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契約注意事項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10.</a:t>
            </a:r>
            <a:r>
              <a:rPr kumimoji="0" lang="zh-TW" altLang="en-US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測量公差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11.</a:t>
            </a:r>
            <a:r>
              <a:rPr lang="zh-TW" altLang="en-US" sz="5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農保面積</a:t>
            </a:r>
            <a:endParaRPr lang="en-US" altLang="zh-TW" sz="5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altLang="zh-TW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12.</a:t>
            </a:r>
            <a:r>
              <a:rPr kumimoji="0" lang="zh-TW" altLang="en-US" sz="5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畸零地</a:t>
            </a:r>
            <a:endParaRPr kumimoji="0" lang="en-US" altLang="zh-TW" sz="5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/>
                <a:ea typeface="新細明體"/>
                <a:cs typeface="+mn-cs"/>
              </a:rPr>
              <a:t>          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/>
              <a:ea typeface="新細明體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731</TotalTime>
  <Words>937</Words>
  <Application>Microsoft Office PowerPoint</Application>
  <PresentationFormat>如螢幕大小 (4:3)</PresentationFormat>
  <Paragraphs>240</Paragraphs>
  <Slides>28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29" baseType="lpstr">
      <vt:lpstr>市鎮</vt:lpstr>
      <vt:lpstr>不動產權利移轉使用限制相關法規及實務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  <vt:lpstr>投影片 16</vt:lpstr>
      <vt:lpstr>投影片 17</vt:lpstr>
      <vt:lpstr>投影片 18</vt:lpstr>
      <vt:lpstr>投影片 19</vt:lpstr>
      <vt:lpstr>投影片 20</vt:lpstr>
      <vt:lpstr>投影片 21</vt:lpstr>
      <vt:lpstr>投影片 22</vt:lpstr>
      <vt:lpstr>投影片 23</vt:lpstr>
      <vt:lpstr>投影片 24</vt:lpstr>
      <vt:lpstr>投影片 25</vt:lpstr>
      <vt:lpstr>投影片 26</vt:lpstr>
      <vt:lpstr>投影片 27</vt:lpstr>
      <vt:lpstr>投影片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不動產權利移轉使用限制相關法規及實務</dc:title>
  <dc:creator>Windows 使用者</dc:creator>
  <cp:lastModifiedBy>user</cp:lastModifiedBy>
  <cp:revision>230</cp:revision>
  <dcterms:created xsi:type="dcterms:W3CDTF">2017-09-15T01:50:04Z</dcterms:created>
  <dcterms:modified xsi:type="dcterms:W3CDTF">2020-03-31T06:12:20Z</dcterms:modified>
</cp:coreProperties>
</file>