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5">
  <p:sldMasterIdLst>
    <p:sldMasterId id="2147483660" r:id="rId1"/>
  </p:sldMasterIdLst>
  <p:notesMasterIdLst>
    <p:notesMasterId r:id="rId29"/>
  </p:notesMasterIdLst>
  <p:handoutMasterIdLst>
    <p:handoutMasterId r:id="rId30"/>
  </p:handoutMasterIdLst>
  <p:sldIdLst>
    <p:sldId id="256" r:id="rId2"/>
    <p:sldId id="358" r:id="rId3"/>
    <p:sldId id="359" r:id="rId4"/>
    <p:sldId id="360" r:id="rId5"/>
    <p:sldId id="378" r:id="rId6"/>
    <p:sldId id="379" r:id="rId7"/>
    <p:sldId id="361" r:id="rId8"/>
    <p:sldId id="364" r:id="rId9"/>
    <p:sldId id="372" r:id="rId10"/>
    <p:sldId id="365" r:id="rId11"/>
    <p:sldId id="366" r:id="rId12"/>
    <p:sldId id="373" r:id="rId13"/>
    <p:sldId id="274" r:id="rId14"/>
    <p:sldId id="275" r:id="rId15"/>
    <p:sldId id="276" r:id="rId16"/>
    <p:sldId id="374" r:id="rId17"/>
    <p:sldId id="375" r:id="rId18"/>
    <p:sldId id="277" r:id="rId19"/>
    <p:sldId id="369" r:id="rId20"/>
    <p:sldId id="278" r:id="rId21"/>
    <p:sldId id="279" r:id="rId22"/>
    <p:sldId id="280" r:id="rId23"/>
    <p:sldId id="281" r:id="rId24"/>
    <p:sldId id="368" r:id="rId25"/>
    <p:sldId id="347" r:id="rId26"/>
    <p:sldId id="376" r:id="rId27"/>
    <p:sldId id="377" r:id="rId28"/>
  </p:sldIdLst>
  <p:sldSz cx="9144000" cy="5143500" type="screen16x9"/>
  <p:notesSz cx="6797675" cy="9928225"/>
  <p:embeddedFontLst>
    <p:embeddedFont>
      <p:font typeface="Calibri" panose="020F0502020204030204" pitchFamily="34" charset="0"/>
      <p:regular r:id="rId31"/>
      <p:bold r:id="rId32"/>
      <p:italic r:id="rId33"/>
      <p:boldItalic r:id="rId34"/>
    </p:embeddedFont>
    <p:embeddedFont>
      <p:font typeface="Karla" panose="02020500000000000000" charset="0"/>
      <p:regular r:id="rId35"/>
      <p:bold r:id="rId36"/>
      <p:italic r:id="rId37"/>
      <p:boldItalic r:id="rId38"/>
    </p:embeddedFont>
    <p:embeddedFont>
      <p:font typeface="Montserrat" panose="02020500000000000000" charset="0"/>
      <p:regular r:id="rId39"/>
      <p:bold r:id="rId40"/>
    </p:embeddedFont>
    <p:embeddedFont>
      <p:font typeface="標楷體" panose="03000509000000000000" pitchFamily="65" charset="-12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吳光華" initials="吳光華" lastIdx="2" clrIdx="0">
    <p:extLst>
      <p:ext uri="{19B8F6BF-5375-455C-9EA6-DF929625EA0E}">
        <p15:presenceInfo xmlns:p15="http://schemas.microsoft.com/office/powerpoint/2012/main" userId="S-1-5-21-728622252-2025381233-1195062192-11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0066"/>
    <a:srgbClr val="F7E719"/>
    <a:srgbClr val="FF3399"/>
    <a:srgbClr val="FAF17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C9A4414-B918-4610-90BC-8AACEA50B3F8}">
  <a:tblStyle styleId="{EC9A4414-B918-4610-90BC-8AACEA50B3F8}"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38" autoAdjust="0"/>
    <p:restoredTop sz="94715" autoAdjust="0"/>
  </p:normalViewPr>
  <p:slideViewPr>
    <p:cSldViewPr>
      <p:cViewPr varScale="1">
        <p:scale>
          <a:sx n="66" d="100"/>
          <a:sy n="66" d="100"/>
        </p:scale>
        <p:origin x="552" y="38"/>
      </p:cViewPr>
      <p:guideLst>
        <p:guide orient="horz" pos="1620"/>
        <p:guide pos="2880"/>
      </p:guideLst>
    </p:cSldViewPr>
  </p:slideViewPr>
  <p:outlineViewPr>
    <p:cViewPr>
      <p:scale>
        <a:sx n="33" d="100"/>
        <a:sy n="33" d="100"/>
      </p:scale>
      <p:origin x="114" y="128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41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6412"/>
          </a:xfrm>
          <a:prstGeom prst="rect">
            <a:avLst/>
          </a:prstGeom>
        </p:spPr>
        <p:txBody>
          <a:bodyPr vert="horz" lIns="91440" tIns="45720" rIns="91440" bIns="45720" rtlCol="0"/>
          <a:lstStyle>
            <a:lvl1pPr algn="r">
              <a:defRPr sz="1200"/>
            </a:lvl1pPr>
          </a:lstStyle>
          <a:p>
            <a:fld id="{113B2D26-3D50-4000-A164-DD77EFBE31DD}" type="datetimeFigureOut">
              <a:rPr lang="zh-TW" altLang="en-US" smtClean="0"/>
              <a:pPr/>
              <a:t>2019/8/29</a:t>
            </a:fld>
            <a:endParaRPr lang="zh-TW" altLang="en-US"/>
          </a:p>
        </p:txBody>
      </p:sp>
      <p:sp>
        <p:nvSpPr>
          <p:cNvPr id="4" name="頁尾版面配置區 3"/>
          <p:cNvSpPr>
            <a:spLocks noGrp="1"/>
          </p:cNvSpPr>
          <p:nvPr>
            <p:ph type="ftr" sz="quarter" idx="2"/>
          </p:nvPr>
        </p:nvSpPr>
        <p:spPr>
          <a:xfrm>
            <a:off x="0" y="9430091"/>
            <a:ext cx="2945659" cy="496412"/>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30091"/>
            <a:ext cx="2945659" cy="496412"/>
          </a:xfrm>
          <a:prstGeom prst="rect">
            <a:avLst/>
          </a:prstGeom>
        </p:spPr>
        <p:txBody>
          <a:bodyPr vert="horz" lIns="91440" tIns="45720" rIns="91440" bIns="45720" rtlCol="0" anchor="b"/>
          <a:lstStyle>
            <a:lvl1pPr algn="r">
              <a:defRPr sz="1200"/>
            </a:lvl1pPr>
          </a:lstStyle>
          <a:p>
            <a:fld id="{5473F015-3BDA-490E-A064-34F6AF25AAD7}"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79770" y="4715907"/>
            <a:ext cx="5438139" cy="4467702"/>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79770" y="4715907"/>
            <a:ext cx="5438139" cy="4467702"/>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79770" y="4715907"/>
            <a:ext cx="5438139" cy="4467702"/>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24156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79770" y="4715907"/>
            <a:ext cx="5438139" cy="4467702"/>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46860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79770" y="4715907"/>
            <a:ext cx="5438139" cy="4467702"/>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99531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1" name="Shape 411"/>
          <p:cNvSpPr txBox="1">
            <a:spLocks noGrp="1"/>
          </p:cNvSpPr>
          <p:nvPr>
            <p:ph type="body" idx="1"/>
          </p:nvPr>
        </p:nvSpPr>
        <p:spPr>
          <a:xfrm>
            <a:off x="679770" y="4715907"/>
            <a:ext cx="5438139" cy="4467702"/>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24324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1" name="Shape 411"/>
          <p:cNvSpPr txBox="1">
            <a:spLocks noGrp="1"/>
          </p:cNvSpPr>
          <p:nvPr>
            <p:ph type="body" idx="1"/>
          </p:nvPr>
        </p:nvSpPr>
        <p:spPr>
          <a:xfrm>
            <a:off x="679770" y="4715907"/>
            <a:ext cx="5438139" cy="4467702"/>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79706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79770" y="4715907"/>
            <a:ext cx="5438139" cy="4467702"/>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32399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79770" y="4715907"/>
            <a:ext cx="5438139" cy="4467702"/>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2280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79770" y="4715907"/>
            <a:ext cx="5438139" cy="4467702"/>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8514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79770" y="4715907"/>
            <a:ext cx="5438139" cy="4467702"/>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43655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79770" y="4715907"/>
            <a:ext cx="5438139" cy="4467702"/>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05475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79770" y="4715907"/>
            <a:ext cx="5438139" cy="4467702"/>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86674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79770" y="4715907"/>
            <a:ext cx="5438139" cy="4467702"/>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71569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79770" y="4715907"/>
            <a:ext cx="5438139" cy="4467702"/>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07029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218925" y="-9675"/>
            <a:ext cx="5276875" cy="5167075"/>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0" name="Shape 10"/>
          <p:cNvSpPr/>
          <p:nvPr/>
        </p:nvSpPr>
        <p:spPr>
          <a:xfrm>
            <a:off x="-9675" y="-9675"/>
            <a:ext cx="5276875" cy="5167075"/>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11" name="Shape 11"/>
          <p:cNvSpPr txBox="1">
            <a:spLocks noGrp="1"/>
          </p:cNvSpPr>
          <p:nvPr>
            <p:ph type="ctrTitle"/>
          </p:nvPr>
        </p:nvSpPr>
        <p:spPr>
          <a:xfrm>
            <a:off x="648300" y="3175950"/>
            <a:ext cx="3530700" cy="1181999"/>
          </a:xfrm>
          <a:prstGeom prst="rect">
            <a:avLst/>
          </a:prstGeom>
        </p:spPr>
        <p:txBody>
          <a:bodyPr wrap="square" lIns="91425" tIns="91425" rIns="91425" bIns="91425" anchor="b" anchorCtr="0"/>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1"/>
        <p:cNvGrpSpPr/>
        <p:nvPr/>
      </p:nvGrpSpPr>
      <p:grpSpPr>
        <a:xfrm>
          <a:off x="0" y="0"/>
          <a:ext cx="0" cy="0"/>
          <a:chOff x="0" y="0"/>
          <a:chExt cx="0" cy="0"/>
        </a:xfrm>
      </p:grpSpPr>
      <p:sp>
        <p:nvSpPr>
          <p:cNvPr id="32" name="Shape 32"/>
          <p:cNvSpPr/>
          <p:nvPr/>
        </p:nvSpPr>
        <p:spPr>
          <a:xfrm>
            <a:off x="228600" y="-10437"/>
            <a:ext cx="8229314" cy="5164386"/>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33" name="Shape 33"/>
          <p:cNvSpPr/>
          <p:nvPr/>
        </p:nvSpPr>
        <p:spPr>
          <a:xfrm>
            <a:off x="0" y="-10437"/>
            <a:ext cx="8229314" cy="5164386"/>
          </a:xfrm>
          <a:custGeom>
            <a:avLst/>
            <a:gdLst/>
            <a:ahLst/>
            <a:cxnLst/>
            <a:rect l="0" t="0" r="0" b="0"/>
            <a:pathLst>
              <a:path w="328450" h="206122" extrusionOk="0">
                <a:moveTo>
                  <a:pt x="0" y="0"/>
                </a:moveTo>
                <a:lnTo>
                  <a:pt x="0" y="206122"/>
                </a:lnTo>
                <a:lnTo>
                  <a:pt x="328450" y="206122"/>
                </a:lnTo>
                <a:lnTo>
                  <a:pt x="273309" y="331"/>
                </a:lnTo>
                <a:close/>
              </a:path>
            </a:pathLst>
          </a:custGeom>
          <a:solidFill>
            <a:srgbClr val="FFFFFF"/>
          </a:solidFill>
          <a:ln>
            <a:noFill/>
          </a:ln>
        </p:spPr>
      </p:sp>
      <p:sp>
        <p:nvSpPr>
          <p:cNvPr id="34" name="Shape 34"/>
          <p:cNvSpPr txBox="1">
            <a:spLocks noGrp="1"/>
          </p:cNvSpPr>
          <p:nvPr>
            <p:ph type="title"/>
          </p:nvPr>
        </p:nvSpPr>
        <p:spPr>
          <a:xfrm>
            <a:off x="838350" y="893500"/>
            <a:ext cx="5324100" cy="485699"/>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5" name="Shape 35"/>
          <p:cNvSpPr txBox="1">
            <a:spLocks noGrp="1"/>
          </p:cNvSpPr>
          <p:nvPr>
            <p:ph type="body" idx="1"/>
          </p:nvPr>
        </p:nvSpPr>
        <p:spPr>
          <a:xfrm>
            <a:off x="838250" y="1504950"/>
            <a:ext cx="5324100" cy="2255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p:nvPr/>
        </p:nvSpPr>
        <p:spPr>
          <a:xfrm>
            <a:off x="228600" y="-10437"/>
            <a:ext cx="8229314" cy="5164386"/>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59" name="Shape 59"/>
          <p:cNvSpPr/>
          <p:nvPr/>
        </p:nvSpPr>
        <p:spPr>
          <a:xfrm>
            <a:off x="0" y="-10437"/>
            <a:ext cx="8229314" cy="5164386"/>
          </a:xfrm>
          <a:custGeom>
            <a:avLst/>
            <a:gdLst/>
            <a:ahLst/>
            <a:cxnLst/>
            <a:rect l="0" t="0" r="0" b="0"/>
            <a:pathLst>
              <a:path w="328450" h="206122" extrusionOk="0">
                <a:moveTo>
                  <a:pt x="0" y="0"/>
                </a:moveTo>
                <a:lnTo>
                  <a:pt x="0" y="206122"/>
                </a:lnTo>
                <a:lnTo>
                  <a:pt x="328450" y="206122"/>
                </a:lnTo>
                <a:lnTo>
                  <a:pt x="273309" y="331"/>
                </a:lnTo>
                <a:close/>
              </a:path>
            </a:pathLst>
          </a:custGeom>
          <a:solidFill>
            <a:srgbClr val="FFFFFF"/>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8BC34A"/>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741100"/>
            <a:ext cx="5185199" cy="474599"/>
          </a:xfrm>
          <a:prstGeom prst="rect">
            <a:avLst/>
          </a:prstGeom>
          <a:noFill/>
          <a:ln>
            <a:noFill/>
          </a:ln>
        </p:spPr>
        <p:txBody>
          <a:bodyPr wrap="square" lIns="91425" tIns="91425" rIns="91425" bIns="91425" anchor="b" anchorCtr="0"/>
          <a:lstStyle>
            <a:lvl1pPr lvl="0">
              <a:spcBef>
                <a:spcPts val="0"/>
              </a:spcBef>
              <a:buClr>
                <a:srgbClr val="999999"/>
              </a:buClr>
              <a:buSzPct val="100000"/>
              <a:buFont typeface="Montserrat"/>
              <a:buNone/>
              <a:defRPr sz="2400" b="1">
                <a:solidFill>
                  <a:srgbClr val="999999"/>
                </a:solidFill>
                <a:latin typeface="Montserrat"/>
                <a:ea typeface="Montserrat"/>
                <a:cs typeface="Montserrat"/>
                <a:sym typeface="Montserrat"/>
              </a:defRPr>
            </a:lvl1pPr>
            <a:lvl2pPr lvl="1">
              <a:spcBef>
                <a:spcPts val="0"/>
              </a:spcBef>
              <a:buClr>
                <a:srgbClr val="999999"/>
              </a:buClr>
              <a:buSzPct val="100000"/>
              <a:buFont typeface="Montserrat"/>
              <a:buNone/>
              <a:defRPr sz="2400" b="1">
                <a:solidFill>
                  <a:srgbClr val="999999"/>
                </a:solidFill>
                <a:latin typeface="Montserrat"/>
                <a:ea typeface="Montserrat"/>
                <a:cs typeface="Montserrat"/>
                <a:sym typeface="Montserrat"/>
              </a:defRPr>
            </a:lvl2pPr>
            <a:lvl3pPr lvl="2">
              <a:spcBef>
                <a:spcPts val="0"/>
              </a:spcBef>
              <a:buClr>
                <a:srgbClr val="999999"/>
              </a:buClr>
              <a:buSzPct val="100000"/>
              <a:buFont typeface="Montserrat"/>
              <a:buNone/>
              <a:defRPr sz="2400" b="1">
                <a:solidFill>
                  <a:srgbClr val="999999"/>
                </a:solidFill>
                <a:latin typeface="Montserrat"/>
                <a:ea typeface="Montserrat"/>
                <a:cs typeface="Montserrat"/>
                <a:sym typeface="Montserrat"/>
              </a:defRPr>
            </a:lvl3pPr>
            <a:lvl4pPr lvl="3">
              <a:spcBef>
                <a:spcPts val="0"/>
              </a:spcBef>
              <a:buClr>
                <a:srgbClr val="999999"/>
              </a:buClr>
              <a:buSzPct val="100000"/>
              <a:buFont typeface="Montserrat"/>
              <a:buNone/>
              <a:defRPr sz="2400" b="1">
                <a:solidFill>
                  <a:srgbClr val="999999"/>
                </a:solidFill>
                <a:latin typeface="Montserrat"/>
                <a:ea typeface="Montserrat"/>
                <a:cs typeface="Montserrat"/>
                <a:sym typeface="Montserrat"/>
              </a:defRPr>
            </a:lvl4pPr>
            <a:lvl5pPr lvl="4">
              <a:spcBef>
                <a:spcPts val="0"/>
              </a:spcBef>
              <a:buClr>
                <a:srgbClr val="999999"/>
              </a:buClr>
              <a:buSzPct val="100000"/>
              <a:buFont typeface="Montserrat"/>
              <a:buNone/>
              <a:defRPr sz="2400" b="1">
                <a:solidFill>
                  <a:srgbClr val="999999"/>
                </a:solidFill>
                <a:latin typeface="Montserrat"/>
                <a:ea typeface="Montserrat"/>
                <a:cs typeface="Montserrat"/>
                <a:sym typeface="Montserrat"/>
              </a:defRPr>
            </a:lvl5pPr>
            <a:lvl6pPr lvl="5">
              <a:spcBef>
                <a:spcPts val="0"/>
              </a:spcBef>
              <a:buClr>
                <a:srgbClr val="999999"/>
              </a:buClr>
              <a:buSzPct val="100000"/>
              <a:buFont typeface="Montserrat"/>
              <a:buNone/>
              <a:defRPr sz="2400" b="1">
                <a:solidFill>
                  <a:srgbClr val="999999"/>
                </a:solidFill>
                <a:latin typeface="Montserrat"/>
                <a:ea typeface="Montserrat"/>
                <a:cs typeface="Montserrat"/>
                <a:sym typeface="Montserrat"/>
              </a:defRPr>
            </a:lvl6pPr>
            <a:lvl7pPr lvl="6">
              <a:spcBef>
                <a:spcPts val="0"/>
              </a:spcBef>
              <a:buClr>
                <a:srgbClr val="999999"/>
              </a:buClr>
              <a:buSzPct val="100000"/>
              <a:buFont typeface="Montserrat"/>
              <a:buNone/>
              <a:defRPr sz="2400" b="1">
                <a:solidFill>
                  <a:srgbClr val="999999"/>
                </a:solidFill>
                <a:latin typeface="Montserrat"/>
                <a:ea typeface="Montserrat"/>
                <a:cs typeface="Montserrat"/>
                <a:sym typeface="Montserrat"/>
              </a:defRPr>
            </a:lvl7pPr>
            <a:lvl8pPr lvl="7">
              <a:spcBef>
                <a:spcPts val="0"/>
              </a:spcBef>
              <a:buClr>
                <a:srgbClr val="999999"/>
              </a:buClr>
              <a:buSzPct val="100000"/>
              <a:buFont typeface="Montserrat"/>
              <a:buNone/>
              <a:defRPr sz="2400" b="1">
                <a:solidFill>
                  <a:srgbClr val="999999"/>
                </a:solidFill>
                <a:latin typeface="Montserrat"/>
                <a:ea typeface="Montserrat"/>
                <a:cs typeface="Montserrat"/>
                <a:sym typeface="Montserrat"/>
              </a:defRPr>
            </a:lvl8pPr>
            <a:lvl9pPr lvl="8">
              <a:spcBef>
                <a:spcPts val="0"/>
              </a:spcBef>
              <a:buClr>
                <a:srgbClr val="999999"/>
              </a:buClr>
              <a:buSzPct val="100000"/>
              <a:buFont typeface="Montserrat"/>
              <a:buNone/>
              <a:defRPr sz="2400" b="1">
                <a:solidFill>
                  <a:srgbClr val="999999"/>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457200" y="1352550"/>
            <a:ext cx="5185199" cy="2255700"/>
          </a:xfrm>
          <a:prstGeom prst="rect">
            <a:avLst/>
          </a:prstGeom>
          <a:noFill/>
          <a:ln>
            <a:noFill/>
          </a:ln>
        </p:spPr>
        <p:txBody>
          <a:bodyPr wrap="square" lIns="91425" tIns="91425" rIns="91425" bIns="91425" anchor="t" anchorCtr="0"/>
          <a:lstStyle>
            <a:lvl1pPr lvl="0">
              <a:spcBef>
                <a:spcPts val="600"/>
              </a:spcBef>
              <a:buClr>
                <a:srgbClr val="666666"/>
              </a:buClr>
              <a:buSzPct val="100000"/>
              <a:buFont typeface="Karla"/>
              <a:buChar char="▸"/>
              <a:defRPr sz="2000">
                <a:solidFill>
                  <a:srgbClr val="666666"/>
                </a:solidFill>
                <a:latin typeface="Karla"/>
                <a:ea typeface="Karla"/>
                <a:cs typeface="Karla"/>
                <a:sym typeface="Karla"/>
              </a:defRPr>
            </a:lvl1pPr>
            <a:lvl2pPr lvl="1">
              <a:spcBef>
                <a:spcPts val="480"/>
              </a:spcBef>
              <a:buClr>
                <a:srgbClr val="666666"/>
              </a:buClr>
              <a:buSzPct val="100000"/>
              <a:buFont typeface="Karla"/>
              <a:buChar char="▹"/>
              <a:defRPr sz="2000">
                <a:solidFill>
                  <a:srgbClr val="666666"/>
                </a:solidFill>
                <a:latin typeface="Karla"/>
                <a:ea typeface="Karla"/>
                <a:cs typeface="Karla"/>
                <a:sym typeface="Karla"/>
              </a:defRPr>
            </a:lvl2pPr>
            <a:lvl3pPr lvl="2">
              <a:spcBef>
                <a:spcPts val="480"/>
              </a:spcBef>
              <a:buClr>
                <a:srgbClr val="666666"/>
              </a:buClr>
              <a:buSzPct val="100000"/>
              <a:buFont typeface="Karla"/>
              <a:buChar char="▹"/>
              <a:defRPr sz="2000">
                <a:solidFill>
                  <a:srgbClr val="666666"/>
                </a:solidFill>
                <a:latin typeface="Karla"/>
                <a:ea typeface="Karla"/>
                <a:cs typeface="Karla"/>
                <a:sym typeface="Karla"/>
              </a:defRPr>
            </a:lvl3pPr>
            <a:lvl4pPr lvl="3">
              <a:spcBef>
                <a:spcPts val="360"/>
              </a:spcBef>
              <a:buClr>
                <a:srgbClr val="666666"/>
              </a:buClr>
              <a:buSzPct val="100000"/>
              <a:buFont typeface="Karla"/>
              <a:buChar char="●"/>
              <a:defRPr sz="2000">
                <a:solidFill>
                  <a:srgbClr val="666666"/>
                </a:solidFill>
                <a:latin typeface="Karla"/>
                <a:ea typeface="Karla"/>
                <a:cs typeface="Karla"/>
                <a:sym typeface="Karla"/>
              </a:defRPr>
            </a:lvl4pPr>
            <a:lvl5pPr lvl="4">
              <a:spcBef>
                <a:spcPts val="360"/>
              </a:spcBef>
              <a:buClr>
                <a:srgbClr val="666666"/>
              </a:buClr>
              <a:buSzPct val="100000"/>
              <a:buFont typeface="Karla"/>
              <a:buChar char="○"/>
              <a:defRPr sz="2000">
                <a:solidFill>
                  <a:srgbClr val="666666"/>
                </a:solidFill>
                <a:latin typeface="Karla"/>
                <a:ea typeface="Karla"/>
                <a:cs typeface="Karla"/>
                <a:sym typeface="Karla"/>
              </a:defRPr>
            </a:lvl5pPr>
            <a:lvl6pPr lvl="5">
              <a:spcBef>
                <a:spcPts val="360"/>
              </a:spcBef>
              <a:buClr>
                <a:srgbClr val="666666"/>
              </a:buClr>
              <a:buSzPct val="100000"/>
              <a:buFont typeface="Karla"/>
              <a:buChar char="■"/>
              <a:defRPr sz="2000">
                <a:solidFill>
                  <a:srgbClr val="666666"/>
                </a:solidFill>
                <a:latin typeface="Karla"/>
                <a:ea typeface="Karla"/>
                <a:cs typeface="Karla"/>
                <a:sym typeface="Karla"/>
              </a:defRPr>
            </a:lvl6pPr>
            <a:lvl7pPr lvl="6">
              <a:spcBef>
                <a:spcPts val="360"/>
              </a:spcBef>
              <a:buClr>
                <a:srgbClr val="666666"/>
              </a:buClr>
              <a:buSzPct val="100000"/>
              <a:buFont typeface="Karla"/>
              <a:buChar char="●"/>
              <a:defRPr sz="2000">
                <a:solidFill>
                  <a:srgbClr val="666666"/>
                </a:solidFill>
                <a:latin typeface="Karla"/>
                <a:ea typeface="Karla"/>
                <a:cs typeface="Karla"/>
                <a:sym typeface="Karla"/>
              </a:defRPr>
            </a:lvl7pPr>
            <a:lvl8pPr lvl="7">
              <a:spcBef>
                <a:spcPts val="360"/>
              </a:spcBef>
              <a:buClr>
                <a:srgbClr val="666666"/>
              </a:buClr>
              <a:buSzPct val="100000"/>
              <a:buFont typeface="Karla"/>
              <a:buChar char="○"/>
              <a:defRPr sz="2000">
                <a:solidFill>
                  <a:srgbClr val="666666"/>
                </a:solidFill>
                <a:latin typeface="Karla"/>
                <a:ea typeface="Karla"/>
                <a:cs typeface="Karla"/>
                <a:sym typeface="Karla"/>
              </a:defRPr>
            </a:lvl8pPr>
            <a:lvl9pPr lvl="8">
              <a:spcBef>
                <a:spcPts val="360"/>
              </a:spcBef>
              <a:buClr>
                <a:srgbClr val="666666"/>
              </a:buClr>
              <a:buSzPct val="100000"/>
              <a:buFont typeface="Karla"/>
              <a:buChar char="■"/>
              <a:defRPr sz="2000">
                <a:solidFill>
                  <a:srgbClr val="666666"/>
                </a:solidFill>
                <a:latin typeface="Karla"/>
                <a:ea typeface="Karla"/>
                <a:cs typeface="Karla"/>
                <a:sym typeface="Karl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8" r:id="rId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1080104-04&#30097;&#20284;&#27927;&#37666;&#25110;&#36039;&#24656;&#20132;&#26131;&#22577;&#21578;&#30003;&#22577;&#34920;.docx" TargetMode="External"/><Relationship Id="rId3" Type="http://schemas.openxmlformats.org/officeDocument/2006/relationships/hyperlink" Target="1080104&#38450;&#21046;&#27927;&#37666;&#21450;&#25171;&#25802;&#36039;&#24656;&#20839;&#25511;&#20839;&#31293;&#36774;&#27861;.docx" TargetMode="External"/><Relationship Id="rId7" Type="http://schemas.openxmlformats.org/officeDocument/2006/relationships/hyperlink" Target="1080104-03&#32882;&#26126;&#26360;.docx"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1080104-02&#38450;&#21046;&#27927;&#37666;&#21450;&#25171;&#25802;&#36039;&#24656;&#20316;&#26989;&#27969;&#31243;.docx" TargetMode="External"/><Relationship Id="rId11" Type="http://schemas.openxmlformats.org/officeDocument/2006/relationships/hyperlink" Target="1080104-07&#22320;&#25919;&#22763;&#21450;&#19981;&#21205;&#29986;&#32147;&#32000;&#26989;&#38450;&#21046;&#27927;&#37666;&#21450;&#25171;&#25802;&#36039;&#24656;&#36774;&#27861;.docx" TargetMode="External"/><Relationship Id="rId5" Type="http://schemas.openxmlformats.org/officeDocument/2006/relationships/hyperlink" Target="1080104-01&#39080;&#38570;&#35413;&#20272;&#34920;.docx" TargetMode="External"/><Relationship Id="rId10" Type="http://schemas.openxmlformats.org/officeDocument/2006/relationships/hyperlink" Target="1080104-06&#20839;&#37096;&#31293;&#26680;&#34920;.docx" TargetMode="External"/><Relationship Id="rId4" Type="http://schemas.openxmlformats.org/officeDocument/2006/relationships/hyperlink" Target="1080104&#20303;&#21830;&#19981;&#21205;&#29986;&#38450;&#21046;&#27927;&#37666;&#21450;&#25171;&#25802;&#36039;&#24656;&#20839;&#25511;&#20839;&#31293;&#36774;&#27861;.docx" TargetMode="External"/><Relationship Id="rId9" Type="http://schemas.openxmlformats.org/officeDocument/2006/relationships/hyperlink" Target="1080104-05&#36039;&#24656;&#38450;&#21046;&#27861;&#31532;7&#26781;&#31532;2&#38917;&#36890;&#22577;&#26360;.docx"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1080226&#19981;&#21205;&#29986;&#32147;&#32000;&#26989;&#24478;&#20107;&#19981;&#21205;&#29986;&#36023;&#36067;&#20132;&#26131;&#38450;&#21046;&#27927;&#37666;&#33258;&#25105;&#27298;&#26680;&#34920;.docx"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CD4"/>
        </a:solidFill>
        <a:effectLst/>
      </p:bgPr>
    </p:bg>
    <p:spTree>
      <p:nvGrpSpPr>
        <p:cNvPr id="1" name="Shape 64"/>
        <p:cNvGrpSpPr/>
        <p:nvPr/>
      </p:nvGrpSpPr>
      <p:grpSpPr>
        <a:xfrm>
          <a:off x="0" y="0"/>
          <a:ext cx="0" cy="0"/>
          <a:chOff x="0" y="0"/>
          <a:chExt cx="0" cy="0"/>
        </a:xfrm>
      </p:grpSpPr>
      <p:sp>
        <p:nvSpPr>
          <p:cNvPr id="65" name="Shape 65"/>
          <p:cNvSpPr txBox="1">
            <a:spLocks noGrp="1"/>
          </p:cNvSpPr>
          <p:nvPr>
            <p:ph type="ctrTitle" idx="4294967295"/>
          </p:nvPr>
        </p:nvSpPr>
        <p:spPr>
          <a:xfrm>
            <a:off x="1187624" y="267494"/>
            <a:ext cx="5976938" cy="2160587"/>
          </a:xfrm>
          <a:prstGeom prst="rect">
            <a:avLst/>
          </a:prstGeom>
        </p:spPr>
        <p:txBody>
          <a:bodyPr wrap="square" lIns="91425" tIns="91425" rIns="91425" bIns="91425" anchor="ctr" anchorCtr="0">
            <a:noAutofit/>
          </a:bodyPr>
          <a:lstStyle/>
          <a:p>
            <a:pPr lvl="0">
              <a:spcBef>
                <a:spcPts val="600"/>
              </a:spcBef>
            </a:pPr>
            <a:r>
              <a:rPr lang="zh-TW" altLang="en-US" sz="3800" dirty="0">
                <a:solidFill>
                  <a:schemeClr val="tx1"/>
                </a:solidFill>
                <a:latin typeface="標楷體" pitchFamily="65" charset="-120"/>
                <a:ea typeface="標楷體" pitchFamily="65" charset="-120"/>
              </a:rPr>
              <a:t>不動產經紀業執行防制洗錢及打擊資恐  作業宣導</a:t>
            </a:r>
          </a:p>
        </p:txBody>
      </p:sp>
      <p:sp>
        <p:nvSpPr>
          <p:cNvPr id="11" name="Shape 65"/>
          <p:cNvSpPr txBox="1">
            <a:spLocks/>
          </p:cNvSpPr>
          <p:nvPr/>
        </p:nvSpPr>
        <p:spPr>
          <a:xfrm>
            <a:off x="1331640" y="3435846"/>
            <a:ext cx="7272808" cy="1080120"/>
          </a:xfrm>
          <a:prstGeom prst="rect">
            <a:avLst/>
          </a:prstGeom>
          <a:noFill/>
          <a:ln>
            <a:noFill/>
          </a:ln>
        </p:spPr>
        <p:txBody>
          <a:bodyPr wrap="square" lIns="91425" tIns="91425" rIns="91425" bIns="91425" anchor="ctr" anchorCtr="0">
            <a:noAutofit/>
          </a:bodyPr>
          <a:lstStyle/>
          <a:p>
            <a:pPr lvl="0">
              <a:buClr>
                <a:srgbClr val="999999"/>
              </a:buClr>
              <a:buSzPct val="100000"/>
              <a:defRPr/>
            </a:pPr>
            <a:r>
              <a:rPr kumimoji="0" lang="zh-TW" altLang="en-US" sz="2400" b="1" i="0" u="none" strike="noStrike" kern="0" cap="none" spc="0" normalizeH="0" baseline="0" noProof="0" dirty="0">
                <a:ln>
                  <a:noFill/>
                </a:ln>
                <a:solidFill>
                  <a:schemeClr val="tx1"/>
                </a:solidFill>
                <a:effectLst/>
                <a:uLnTx/>
                <a:uFillTx/>
                <a:latin typeface="標楷體" pitchFamily="65" charset="-120"/>
                <a:ea typeface="標楷體" pitchFamily="65" charset="-120"/>
                <a:cs typeface="Montserrat"/>
                <a:sym typeface="Montserrat"/>
              </a:rPr>
              <a:t>不動產仲介經紀</a:t>
            </a:r>
            <a:r>
              <a:rPr lang="zh-TW" altLang="en-US" sz="2400" b="1" dirty="0">
                <a:solidFill>
                  <a:schemeClr val="tx1"/>
                </a:solidFill>
                <a:latin typeface="標楷體" pitchFamily="65" charset="-120"/>
                <a:ea typeface="標楷體" pitchFamily="65" charset="-120"/>
                <a:cs typeface="Montserrat"/>
                <a:sym typeface="Montserrat"/>
              </a:rPr>
              <a:t>商業同業公會全國聯合會 </a:t>
            </a:r>
            <a:endParaRPr kumimoji="0" lang="en-US" altLang="zh-TW" sz="2400" b="1" i="0" u="none" strike="noStrike" kern="0" cap="none" spc="0" normalizeH="0" baseline="0" noProof="0" dirty="0">
              <a:ln>
                <a:noFill/>
              </a:ln>
              <a:solidFill>
                <a:schemeClr val="tx1"/>
              </a:solidFill>
              <a:effectLst/>
              <a:uLnTx/>
              <a:uFillTx/>
              <a:latin typeface="標楷體" pitchFamily="65" charset="-120"/>
              <a:ea typeface="標楷體" pitchFamily="65" charset="-120"/>
              <a:cs typeface="Montserrat"/>
              <a:sym typeface="Montserrat"/>
            </a:endParaRPr>
          </a:p>
          <a:p>
            <a:pPr marL="0" marR="0" lvl="0" indent="0" defTabSz="914400" rtl="0" eaLnBrk="1" fontAlgn="auto" latinLnBrk="0" hangingPunct="1">
              <a:lnSpc>
                <a:spcPct val="100000"/>
              </a:lnSpc>
              <a:spcBef>
                <a:spcPts val="600"/>
              </a:spcBef>
              <a:spcAft>
                <a:spcPts val="0"/>
              </a:spcAft>
              <a:buClr>
                <a:srgbClr val="999999"/>
              </a:buClr>
              <a:buSzPct val="100000"/>
              <a:buFont typeface="Montserrat"/>
              <a:buNone/>
              <a:tabLst/>
              <a:defRPr/>
            </a:pPr>
            <a:r>
              <a:rPr kumimoji="0" lang="zh-TW" altLang="en-US" sz="2400" b="1" i="0" u="none" strike="noStrike" kern="0" cap="none" spc="0" normalizeH="0" baseline="0" noProof="0" dirty="0">
                <a:ln>
                  <a:noFill/>
                </a:ln>
                <a:solidFill>
                  <a:schemeClr val="tx1"/>
                </a:solidFill>
                <a:effectLst/>
                <a:uLnTx/>
                <a:uFillTx/>
                <a:latin typeface="標楷體" pitchFamily="65" charset="-120"/>
                <a:ea typeface="標楷體" pitchFamily="65" charset="-120"/>
                <a:cs typeface="Montserrat"/>
                <a:sym typeface="Montserrat"/>
              </a:rPr>
              <a:t>法規會 會長吳光華 </a:t>
            </a:r>
            <a:r>
              <a:rPr kumimoji="0" lang="en-US" altLang="zh-TW" sz="2400" b="1" i="0" u="none" strike="noStrike" kern="0" cap="none" spc="0" normalizeH="0" baseline="0" noProof="0">
                <a:ln>
                  <a:noFill/>
                </a:ln>
                <a:solidFill>
                  <a:schemeClr val="tx1"/>
                </a:solidFill>
                <a:effectLst/>
                <a:uLnTx/>
                <a:uFillTx/>
                <a:latin typeface="標楷體" pitchFamily="65" charset="-120"/>
                <a:ea typeface="標楷體" pitchFamily="65" charset="-120"/>
                <a:cs typeface="Montserrat"/>
                <a:sym typeface="Montserrat"/>
              </a:rPr>
              <a:t>108.09.27</a:t>
            </a:r>
            <a:endParaRPr kumimoji="0" lang="en-US" altLang="zh-TW" sz="2400" b="1" i="0" u="none" strike="noStrike" kern="0" cap="none" spc="0" normalizeH="0" baseline="0" noProof="0" dirty="0">
              <a:ln>
                <a:noFill/>
              </a:ln>
              <a:solidFill>
                <a:schemeClr val="tx1"/>
              </a:solidFill>
              <a:effectLst/>
              <a:uLnTx/>
              <a:uFillTx/>
              <a:latin typeface="標楷體" pitchFamily="65" charset="-120"/>
              <a:ea typeface="標楷體" pitchFamily="65" charset="-120"/>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10" name="Shape 65"/>
          <p:cNvSpPr txBox="1">
            <a:spLocks/>
          </p:cNvSpPr>
          <p:nvPr/>
        </p:nvSpPr>
        <p:spPr>
          <a:xfrm>
            <a:off x="539552" y="1203598"/>
            <a:ext cx="8100000" cy="1498167"/>
          </a:xfrm>
          <a:prstGeom prst="rect">
            <a:avLst/>
          </a:prstGeom>
        </p:spPr>
        <p:txBody>
          <a:bodyPr wrap="square" lIns="91425" tIns="91425" rIns="91425" bIns="91425" anchor="ctr" anchorCtr="0">
            <a:noAutofit/>
          </a:bodyPr>
          <a:lstStyle/>
          <a:p>
            <a:endParaRPr kumimoji="0" lang="en" sz="2600" b="0" i="0" u="none" strike="noStrike" kern="0" cap="none" spc="0" normalizeH="0" baseline="0" noProof="0" dirty="0">
              <a:ln>
                <a:noFill/>
              </a:ln>
              <a:solidFill>
                <a:schemeClr val="tx1"/>
              </a:solidFill>
              <a:effectLst/>
              <a:uLnTx/>
              <a:uFillTx/>
              <a:latin typeface="標楷體" pitchFamily="65" charset="-120"/>
              <a:ea typeface="標楷體" pitchFamily="65" charset="-120"/>
              <a:cs typeface="Arial"/>
              <a:sym typeface="Arial"/>
            </a:endParaRPr>
          </a:p>
        </p:txBody>
      </p:sp>
      <p:sp>
        <p:nvSpPr>
          <p:cNvPr id="11" name="Shape 65"/>
          <p:cNvSpPr txBox="1">
            <a:spLocks/>
          </p:cNvSpPr>
          <p:nvPr/>
        </p:nvSpPr>
        <p:spPr>
          <a:xfrm>
            <a:off x="522000" y="3003579"/>
            <a:ext cx="8100000" cy="1800000"/>
          </a:xfrm>
          <a:prstGeom prst="rect">
            <a:avLst/>
          </a:prstGeom>
        </p:spPr>
        <p:txBody>
          <a:bodyPr wrap="square" lIns="91425" tIns="91425" rIns="91425" bIns="91425" anchor="ctr" anchorCtr="0">
            <a:noAutofit/>
          </a:bodyPr>
          <a:lstStyle/>
          <a:p>
            <a:endParaRPr lang="en-US" altLang="zh-TW" sz="2400" b="1" dirty="0">
              <a:solidFill>
                <a:schemeClr val="tx1"/>
              </a:solidFill>
              <a:latin typeface="標楷體" pitchFamily="65" charset="-120"/>
              <a:ea typeface="標楷體" pitchFamily="65" charset="-120"/>
            </a:endParaRPr>
          </a:p>
        </p:txBody>
      </p:sp>
      <p:sp>
        <p:nvSpPr>
          <p:cNvPr id="8" name="矩形 7">
            <a:extLst>
              <a:ext uri="{FF2B5EF4-FFF2-40B4-BE49-F238E27FC236}">
                <a16:creationId xmlns:a16="http://schemas.microsoft.com/office/drawing/2014/main" id="{A774DE2F-4DA4-4D4A-A88E-FF8FC882EE91}"/>
              </a:ext>
            </a:extLst>
          </p:cNvPr>
          <p:cNvSpPr/>
          <p:nvPr/>
        </p:nvSpPr>
        <p:spPr>
          <a:xfrm>
            <a:off x="164178" y="1203598"/>
            <a:ext cx="8496944" cy="3539430"/>
          </a:xfrm>
          <a:prstGeom prst="rect">
            <a:avLst/>
          </a:prstGeom>
        </p:spPr>
        <p:txBody>
          <a:bodyPr wrap="square">
            <a:spAutoFit/>
          </a:bodyPr>
          <a:lstStyle/>
          <a:p>
            <a:r>
              <a:rPr lang="zh-TW" altLang="en-US" sz="2800" kern="100" dirty="0">
                <a:solidFill>
                  <a:prstClr val="black"/>
                </a:solidFill>
                <a:latin typeface="Arial" panose="020B0604020202020204" pitchFamily="34" charset="0"/>
                <a:ea typeface="標楷體" panose="03000509000000000000" pitchFamily="65" charset="-120"/>
                <a:cs typeface="Arial" panose="020B0604020202020204" pitchFamily="34" charset="0"/>
              </a:rPr>
              <a:t>     洗錢防制內部控制與稽核制度，內容包括：</a:t>
            </a:r>
          </a:p>
          <a:p>
            <a:r>
              <a:rPr lang="zh-TW" altLang="en-US" sz="2800" kern="100" dirty="0">
                <a:solidFill>
                  <a:prstClr val="black"/>
                </a:solidFill>
                <a:latin typeface="Arial" panose="020B0604020202020204" pitchFamily="34" charset="0"/>
                <a:ea typeface="標楷體" panose="03000509000000000000" pitchFamily="65" charset="-120"/>
                <a:cs typeface="Arial" panose="020B0604020202020204" pitchFamily="34" charset="0"/>
              </a:rPr>
              <a:t>     一、防制洗錢及打擊資恐之</a:t>
            </a:r>
            <a:r>
              <a:rPr lang="zh-TW" altLang="en-US" sz="2800" b="1" kern="100" dirty="0">
                <a:solidFill>
                  <a:srgbClr val="FF0000"/>
                </a:solidFill>
                <a:latin typeface="Arial" panose="020B0604020202020204" pitchFamily="34" charset="0"/>
                <a:ea typeface="標楷體" panose="03000509000000000000" pitchFamily="65" charset="-120"/>
                <a:cs typeface="Arial" panose="020B0604020202020204" pitchFamily="34" charset="0"/>
              </a:rPr>
              <a:t>作業及控制程序</a:t>
            </a:r>
            <a:r>
              <a:rPr lang="zh-TW" altLang="en-US" sz="2800" kern="100" dirty="0">
                <a:solidFill>
                  <a:prstClr val="black"/>
                </a:solidFill>
                <a:latin typeface="Arial" panose="020B0604020202020204" pitchFamily="34" charset="0"/>
                <a:ea typeface="標楷體" panose="03000509000000000000" pitchFamily="65" charset="-120"/>
                <a:cs typeface="Arial" panose="020B0604020202020204" pitchFamily="34" charset="0"/>
              </a:rPr>
              <a:t>。</a:t>
            </a:r>
          </a:p>
          <a:p>
            <a:r>
              <a:rPr lang="zh-TW" altLang="en-US" sz="2800" kern="100" dirty="0">
                <a:solidFill>
                  <a:prstClr val="black"/>
                </a:solidFill>
                <a:latin typeface="Arial" panose="020B0604020202020204" pitchFamily="34" charset="0"/>
                <a:ea typeface="標楷體" panose="03000509000000000000" pitchFamily="65" charset="-120"/>
                <a:cs typeface="Arial" panose="020B0604020202020204" pitchFamily="34" charset="0"/>
              </a:rPr>
              <a:t>     二、</a:t>
            </a:r>
            <a:r>
              <a:rPr lang="zh-TW" altLang="en-US" sz="2800" kern="100" dirty="0">
                <a:solidFill>
                  <a:srgbClr val="FF0000"/>
                </a:solidFill>
                <a:latin typeface="Arial" panose="020B0604020202020204" pitchFamily="34" charset="0"/>
                <a:ea typeface="標楷體" panose="03000509000000000000" pitchFamily="65" charset="-120"/>
                <a:cs typeface="Arial" panose="020B0604020202020204" pitchFamily="34" charset="0"/>
              </a:rPr>
              <a:t>定期舉辦或參加</a:t>
            </a:r>
            <a:r>
              <a:rPr lang="zh-TW" altLang="en-US" sz="2800" kern="100" dirty="0">
                <a:solidFill>
                  <a:prstClr val="black"/>
                </a:solidFill>
                <a:latin typeface="Arial" panose="020B0604020202020204" pitchFamily="34" charset="0"/>
                <a:ea typeface="標楷體" panose="03000509000000000000" pitchFamily="65" charset="-120"/>
                <a:cs typeface="Arial" panose="020B0604020202020204" pitchFamily="34" charset="0"/>
              </a:rPr>
              <a:t>防制洗錢之</a:t>
            </a:r>
            <a:r>
              <a:rPr lang="zh-TW" altLang="en-US" sz="2800" kern="100" dirty="0">
                <a:solidFill>
                  <a:srgbClr val="FF0000"/>
                </a:solidFill>
                <a:latin typeface="Arial" panose="020B0604020202020204" pitchFamily="34" charset="0"/>
                <a:ea typeface="標楷體" panose="03000509000000000000" pitchFamily="65" charset="-120"/>
                <a:cs typeface="Arial" panose="020B0604020202020204" pitchFamily="34" charset="0"/>
              </a:rPr>
              <a:t>在職訓練</a:t>
            </a:r>
            <a:r>
              <a:rPr lang="zh-TW" altLang="en-US" sz="2800" kern="100" dirty="0">
                <a:solidFill>
                  <a:prstClr val="black"/>
                </a:solidFill>
                <a:latin typeface="Arial" panose="020B0604020202020204" pitchFamily="34" charset="0"/>
                <a:ea typeface="標楷體" panose="03000509000000000000" pitchFamily="65" charset="-120"/>
                <a:cs typeface="Arial" panose="020B0604020202020204" pitchFamily="34" charset="0"/>
              </a:rPr>
              <a:t>。</a:t>
            </a:r>
          </a:p>
          <a:p>
            <a:r>
              <a:rPr lang="zh-TW" altLang="en-US" sz="2800" kern="100" dirty="0">
                <a:solidFill>
                  <a:prstClr val="black"/>
                </a:solidFill>
                <a:latin typeface="Arial" panose="020B0604020202020204" pitchFamily="34" charset="0"/>
                <a:ea typeface="標楷體" panose="03000509000000000000" pitchFamily="65" charset="-120"/>
                <a:cs typeface="Arial" panose="020B0604020202020204" pitchFamily="34" charset="0"/>
              </a:rPr>
              <a:t>     三、</a:t>
            </a:r>
            <a:r>
              <a:rPr lang="zh-TW" altLang="en-US" sz="2800" kern="100" spc="-120" dirty="0">
                <a:solidFill>
                  <a:prstClr val="black"/>
                </a:solidFill>
                <a:latin typeface="Arial" panose="020B0604020202020204" pitchFamily="34" charset="0"/>
                <a:ea typeface="標楷體" panose="03000509000000000000" pitchFamily="65" charset="-120"/>
                <a:cs typeface="Arial" panose="020B0604020202020204" pitchFamily="34" charset="0"/>
              </a:rPr>
              <a:t>指派</a:t>
            </a:r>
            <a:r>
              <a:rPr lang="zh-TW" altLang="en-US" sz="2800" kern="100" spc="-120" dirty="0">
                <a:solidFill>
                  <a:srgbClr val="FF0000"/>
                </a:solidFill>
                <a:latin typeface="Arial" panose="020B0604020202020204" pitchFamily="34" charset="0"/>
                <a:ea typeface="標楷體" panose="03000509000000000000" pitchFamily="65" charset="-120"/>
                <a:cs typeface="Arial" panose="020B0604020202020204" pitchFamily="34" charset="0"/>
              </a:rPr>
              <a:t>專責人員負責</a:t>
            </a:r>
            <a:r>
              <a:rPr lang="zh-TW" altLang="en-US" sz="2800" kern="100" spc="-120" dirty="0">
                <a:solidFill>
                  <a:prstClr val="black"/>
                </a:solidFill>
                <a:latin typeface="Arial" panose="020B0604020202020204" pitchFamily="34" charset="0"/>
                <a:ea typeface="標楷體" panose="03000509000000000000" pitchFamily="65" charset="-120"/>
                <a:cs typeface="Arial" panose="020B0604020202020204" pitchFamily="34" charset="0"/>
              </a:rPr>
              <a:t>協調監督第一款事項之執行。</a:t>
            </a:r>
          </a:p>
          <a:p>
            <a:r>
              <a:rPr lang="zh-TW" altLang="en-US" sz="2800" kern="100" dirty="0">
                <a:solidFill>
                  <a:prstClr val="black"/>
                </a:solidFill>
                <a:latin typeface="Arial" panose="020B0604020202020204" pitchFamily="34" charset="0"/>
                <a:ea typeface="標楷體" panose="03000509000000000000" pitchFamily="65" charset="-120"/>
                <a:cs typeface="Arial" panose="020B0604020202020204" pitchFamily="34" charset="0"/>
              </a:rPr>
              <a:t>     四、</a:t>
            </a:r>
            <a:r>
              <a:rPr lang="zh-TW" altLang="en-US" sz="2800" kern="100" dirty="0">
                <a:solidFill>
                  <a:srgbClr val="FF0000"/>
                </a:solidFill>
                <a:latin typeface="Arial" panose="020B0604020202020204" pitchFamily="34" charset="0"/>
                <a:ea typeface="標楷體" panose="03000509000000000000" pitchFamily="65" charset="-120"/>
                <a:cs typeface="Arial" panose="020B0604020202020204" pitchFamily="34" charset="0"/>
              </a:rPr>
              <a:t>備置並定期更新</a:t>
            </a:r>
            <a:r>
              <a:rPr lang="zh-TW" altLang="en-US" sz="2800" kern="100" dirty="0">
                <a:solidFill>
                  <a:prstClr val="black"/>
                </a:solidFill>
                <a:latin typeface="Arial" panose="020B0604020202020204" pitchFamily="34" charset="0"/>
                <a:ea typeface="標楷體" panose="03000509000000000000" pitchFamily="65" charset="-120"/>
                <a:cs typeface="Arial" panose="020B0604020202020204" pitchFamily="34" charset="0"/>
              </a:rPr>
              <a:t>防制洗錢及打擊資恐</a:t>
            </a:r>
            <a:r>
              <a:rPr lang="zh-TW" altLang="en-US" sz="2800" kern="100" dirty="0">
                <a:solidFill>
                  <a:srgbClr val="FF0000"/>
                </a:solidFill>
                <a:latin typeface="Arial" panose="020B0604020202020204" pitchFamily="34" charset="0"/>
                <a:ea typeface="標楷體" panose="03000509000000000000" pitchFamily="65" charset="-120"/>
                <a:cs typeface="Arial" panose="020B0604020202020204" pitchFamily="34" charset="0"/>
              </a:rPr>
              <a:t>風險評</a:t>
            </a:r>
            <a:endParaRPr lang="en-US" altLang="zh-TW" sz="2800" kern="100" dirty="0">
              <a:solidFill>
                <a:srgbClr val="FF0000"/>
              </a:solidFill>
              <a:latin typeface="Arial" panose="020B0604020202020204" pitchFamily="34" charset="0"/>
              <a:ea typeface="標楷體" panose="03000509000000000000" pitchFamily="65" charset="-120"/>
              <a:cs typeface="Arial" panose="020B0604020202020204" pitchFamily="34" charset="0"/>
            </a:endParaRPr>
          </a:p>
          <a:p>
            <a:r>
              <a:rPr lang="zh-TW" altLang="en-US" sz="2800" kern="100" dirty="0">
                <a:solidFill>
                  <a:srgbClr val="FF0000"/>
                </a:solidFill>
                <a:latin typeface="Arial" panose="020B0604020202020204" pitchFamily="34" charset="0"/>
                <a:ea typeface="標楷體" panose="03000509000000000000" pitchFamily="65" charset="-120"/>
                <a:cs typeface="Arial" panose="020B0604020202020204" pitchFamily="34" charset="0"/>
              </a:rPr>
              <a:t>            估報告</a:t>
            </a:r>
            <a:r>
              <a:rPr lang="zh-TW" altLang="en-US" sz="2800" kern="100" dirty="0">
                <a:solidFill>
                  <a:prstClr val="black"/>
                </a:solidFill>
                <a:latin typeface="Arial" panose="020B0604020202020204" pitchFamily="34" charset="0"/>
                <a:ea typeface="標楷體" panose="03000509000000000000" pitchFamily="65" charset="-120"/>
                <a:cs typeface="Arial" panose="020B0604020202020204" pitchFamily="34" charset="0"/>
              </a:rPr>
              <a:t>。</a:t>
            </a:r>
          </a:p>
          <a:p>
            <a:r>
              <a:rPr lang="zh-TW" altLang="en-US" sz="2800" kern="100" dirty="0">
                <a:solidFill>
                  <a:prstClr val="black"/>
                </a:solidFill>
                <a:latin typeface="Arial" panose="020B0604020202020204" pitchFamily="34" charset="0"/>
                <a:ea typeface="標楷體" panose="03000509000000000000" pitchFamily="65" charset="-120"/>
                <a:cs typeface="Arial" panose="020B0604020202020204" pitchFamily="34" charset="0"/>
              </a:rPr>
              <a:t>     五、</a:t>
            </a:r>
            <a:r>
              <a:rPr lang="zh-TW" altLang="en-US" sz="2800" kern="100" dirty="0">
                <a:solidFill>
                  <a:srgbClr val="FF0000"/>
                </a:solidFill>
                <a:latin typeface="Arial" panose="020B0604020202020204" pitchFamily="34" charset="0"/>
                <a:ea typeface="標楷體" panose="03000509000000000000" pitchFamily="65" charset="-120"/>
                <a:cs typeface="Arial" panose="020B0604020202020204" pitchFamily="34" charset="0"/>
              </a:rPr>
              <a:t>稽核程序</a:t>
            </a:r>
            <a:r>
              <a:rPr lang="zh-TW" altLang="en-US" sz="2800" kern="100" dirty="0">
                <a:solidFill>
                  <a:prstClr val="black"/>
                </a:solidFill>
                <a:latin typeface="Arial" panose="020B0604020202020204" pitchFamily="34" charset="0"/>
                <a:ea typeface="標楷體" panose="03000509000000000000" pitchFamily="65" charset="-120"/>
                <a:cs typeface="Arial" panose="020B0604020202020204" pitchFamily="34" charset="0"/>
              </a:rPr>
              <a:t>。</a:t>
            </a:r>
          </a:p>
          <a:p>
            <a:r>
              <a:rPr lang="zh-TW" altLang="en-US" sz="2800" kern="100" dirty="0">
                <a:solidFill>
                  <a:prstClr val="black"/>
                </a:solidFill>
                <a:latin typeface="Arial" panose="020B0604020202020204" pitchFamily="34" charset="0"/>
                <a:ea typeface="標楷體" panose="03000509000000000000" pitchFamily="65" charset="-120"/>
                <a:cs typeface="Arial" panose="020B0604020202020204" pitchFamily="34" charset="0"/>
              </a:rPr>
              <a:t>     六、其他經中央目的事業主管機關指定之事項。</a:t>
            </a:r>
            <a:endParaRPr lang="en-US" altLang="zh-TW" sz="2800" kern="100" dirty="0">
              <a:solidFill>
                <a:prstClr val="black"/>
              </a:solidFill>
              <a:latin typeface="Arial" panose="020B0604020202020204" pitchFamily="34" charset="0"/>
              <a:ea typeface="標楷體" panose="03000509000000000000" pitchFamily="65" charset="-120"/>
              <a:cs typeface="Arial" panose="020B0604020202020204" pitchFamily="34" charset="0"/>
            </a:endParaRPr>
          </a:p>
        </p:txBody>
      </p:sp>
      <p:sp>
        <p:nvSpPr>
          <p:cNvPr id="7" name="Shape 98">
            <a:extLst>
              <a:ext uri="{FF2B5EF4-FFF2-40B4-BE49-F238E27FC236}">
                <a16:creationId xmlns:a16="http://schemas.microsoft.com/office/drawing/2014/main" id="{3FC3AA6E-237E-4E8D-9E36-27ABE39C1380}"/>
              </a:ext>
            </a:extLst>
          </p:cNvPr>
          <p:cNvSpPr txBox="1">
            <a:spLocks/>
          </p:cNvSpPr>
          <p:nvPr/>
        </p:nvSpPr>
        <p:spPr>
          <a:xfrm>
            <a:off x="0" y="0"/>
            <a:ext cx="5688632" cy="987574"/>
          </a:xfrm>
          <a:prstGeom prst="rect">
            <a:avLst/>
          </a:prstGeom>
          <a:solidFill>
            <a:schemeClr val="accent3">
              <a:lumMod val="40000"/>
              <a:lumOff val="60000"/>
            </a:schemeClr>
          </a:solidFill>
          <a:ln>
            <a:noFill/>
          </a:ln>
        </p:spPr>
        <p:txBody>
          <a:bodyPr wrap="square" lIns="91425" tIns="91425" rIns="91425" bIns="91425" anchor="b" anchorCtr="0">
            <a:noAutofit/>
          </a:bodyPr>
          <a:lstStyle/>
          <a:p>
            <a:pPr>
              <a:buClr>
                <a:srgbClr val="999999"/>
              </a:buClr>
              <a:buSzPct val="100000"/>
              <a:defRPr/>
            </a:pPr>
            <a:r>
              <a:rPr lang="zh-TW" altLang="en-US" sz="2800" b="1" kern="1200" dirty="0">
                <a:solidFill>
                  <a:prstClr val="black"/>
                </a:solidFill>
                <a:latin typeface="標楷體" pitchFamily="65" charset="-120"/>
                <a:ea typeface="標楷體" pitchFamily="65" charset="-120"/>
                <a:cs typeface="Montserrat"/>
                <a:sym typeface="Montserrat"/>
              </a:rPr>
              <a:t>一</a:t>
            </a:r>
            <a:r>
              <a:rPr lang="zh-TW" altLang="en-US" sz="2800" b="1" kern="1200" dirty="0">
                <a:solidFill>
                  <a:prstClr val="black"/>
                </a:solidFill>
                <a:latin typeface="PMingLiU" panose="02020500000000000000" pitchFamily="18" charset="-120"/>
                <a:ea typeface="PMingLiU" panose="02020500000000000000" pitchFamily="18" charset="-120"/>
                <a:cs typeface="Montserrat"/>
                <a:sym typeface="Montserrat"/>
              </a:rPr>
              <a:t>、</a:t>
            </a:r>
            <a:r>
              <a:rPr lang="zh-TW" altLang="en-US" sz="2800" b="1" kern="1200" dirty="0">
                <a:solidFill>
                  <a:prstClr val="black"/>
                </a:solidFill>
                <a:latin typeface="標楷體" pitchFamily="65" charset="-120"/>
                <a:ea typeface="標楷體" pitchFamily="65" charset="-120"/>
                <a:cs typeface="Montserrat"/>
                <a:sym typeface="Montserrat"/>
              </a:rPr>
              <a:t>建立內部控制措施及稽核制度</a:t>
            </a:r>
            <a:endParaRPr lang="en-US" altLang="zh-TW" sz="2800" b="1" kern="1200" dirty="0">
              <a:solidFill>
                <a:prstClr val="black"/>
              </a:solidFill>
              <a:latin typeface="標楷體" pitchFamily="65" charset="-120"/>
              <a:ea typeface="標楷體" pitchFamily="65" charset="-120"/>
              <a:cs typeface="Montserrat"/>
              <a:sym typeface="Montserrat"/>
            </a:endParaRPr>
          </a:p>
          <a:p>
            <a:pPr>
              <a:buClr>
                <a:srgbClr val="999999"/>
              </a:buClr>
              <a:buSzPct val="100000"/>
              <a:defRPr/>
            </a:pPr>
            <a:r>
              <a:rPr lang="zh-TW" altLang="en-US" sz="2800" b="1" kern="1200" dirty="0">
                <a:solidFill>
                  <a:sysClr val="windowText" lastClr="000000"/>
                </a:solidFill>
                <a:latin typeface="標楷體" panose="03000509000000000000" pitchFamily="65" charset="-120"/>
                <a:ea typeface="標楷體" panose="03000509000000000000" pitchFamily="65" charset="-120"/>
              </a:rPr>
              <a:t>    </a:t>
            </a:r>
            <a:r>
              <a:rPr lang="en-US" altLang="zh-TW" sz="2800" b="1" kern="1200" dirty="0">
                <a:solidFill>
                  <a:sysClr val="windowText" lastClr="000000"/>
                </a:solidFill>
                <a:latin typeface="標楷體" panose="03000509000000000000" pitchFamily="65" charset="-120"/>
                <a:ea typeface="標楷體" panose="03000509000000000000" pitchFamily="65" charset="-120"/>
              </a:rPr>
              <a:t>-</a:t>
            </a:r>
            <a:r>
              <a:rPr lang="zh-TW" altLang="en-US" sz="2800" b="1" kern="1200" dirty="0">
                <a:solidFill>
                  <a:sysClr val="windowText" lastClr="000000"/>
                </a:solidFill>
                <a:latin typeface="標楷體" panose="03000509000000000000" pitchFamily="65" charset="-120"/>
                <a:ea typeface="標楷體" panose="03000509000000000000" pitchFamily="65" charset="-120"/>
              </a:rPr>
              <a:t>洗錢防制法第</a:t>
            </a:r>
            <a:r>
              <a:rPr lang="en-US" altLang="zh-TW" sz="2800" b="1" kern="1200" dirty="0">
                <a:solidFill>
                  <a:sysClr val="windowText" lastClr="000000"/>
                </a:solidFill>
                <a:latin typeface="標楷體" panose="03000509000000000000" pitchFamily="65" charset="-120"/>
                <a:ea typeface="標楷體" panose="03000509000000000000" pitchFamily="65" charset="-120"/>
              </a:rPr>
              <a:t>6</a:t>
            </a:r>
            <a:r>
              <a:rPr lang="zh-TW" altLang="en-US" sz="2800" b="1" kern="1200" dirty="0">
                <a:solidFill>
                  <a:sysClr val="windowText" lastClr="000000"/>
                </a:solidFill>
                <a:latin typeface="標楷體" panose="03000509000000000000" pitchFamily="65" charset="-120"/>
                <a:ea typeface="標楷體" panose="03000509000000000000" pitchFamily="65" charset="-120"/>
              </a:rPr>
              <a:t>條</a:t>
            </a:r>
            <a:endParaRPr lang="en" altLang="zh-TW" sz="2800" b="1" kern="1200" dirty="0">
              <a:solidFill>
                <a:prstClr val="black"/>
              </a:solidFill>
              <a:latin typeface="標楷體" pitchFamily="65" charset="-120"/>
              <a:ea typeface="標楷體" pitchFamily="65" charset="-120"/>
              <a:cs typeface="Montserrat"/>
              <a:sym typeface="Montserrat"/>
            </a:endParaRPr>
          </a:p>
        </p:txBody>
      </p:sp>
    </p:spTree>
    <p:extLst>
      <p:ext uri="{BB962C8B-B14F-4D97-AF65-F5344CB8AC3E}">
        <p14:creationId xmlns:p14="http://schemas.microsoft.com/office/powerpoint/2010/main" val="4070668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10" name="Shape 65"/>
          <p:cNvSpPr txBox="1">
            <a:spLocks/>
          </p:cNvSpPr>
          <p:nvPr/>
        </p:nvSpPr>
        <p:spPr>
          <a:xfrm>
            <a:off x="522000" y="1176571"/>
            <a:ext cx="8100000" cy="1498167"/>
          </a:xfrm>
          <a:prstGeom prst="rect">
            <a:avLst/>
          </a:prstGeom>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2600" b="0" i="0" u="none" strike="noStrike" kern="0" cap="none" spc="0" normalizeH="0" baseline="0" noProof="0" dirty="0">
              <a:ln>
                <a:noFill/>
              </a:ln>
              <a:solidFill>
                <a:srgbClr val="000000"/>
              </a:solidFill>
              <a:effectLst/>
              <a:uLnTx/>
              <a:uFillTx/>
              <a:latin typeface="標楷體" pitchFamily="65" charset="-120"/>
              <a:ea typeface="標楷體" pitchFamily="65" charset="-120"/>
              <a:cs typeface="Arial"/>
              <a:sym typeface="Arial"/>
            </a:endParaRPr>
          </a:p>
        </p:txBody>
      </p:sp>
      <p:sp>
        <p:nvSpPr>
          <p:cNvPr id="11" name="Shape 65"/>
          <p:cNvSpPr txBox="1">
            <a:spLocks/>
          </p:cNvSpPr>
          <p:nvPr/>
        </p:nvSpPr>
        <p:spPr>
          <a:xfrm>
            <a:off x="522000" y="3003579"/>
            <a:ext cx="8100000" cy="1800000"/>
          </a:xfrm>
          <a:prstGeom prst="rect">
            <a:avLst/>
          </a:prstGeom>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2400" b="1" i="0" u="none" strike="noStrike" kern="0" cap="none" spc="0" normalizeH="0" baseline="0" noProof="0" dirty="0">
              <a:ln>
                <a:noFill/>
              </a:ln>
              <a:solidFill>
                <a:srgbClr val="000000"/>
              </a:solidFill>
              <a:effectLst/>
              <a:uLnTx/>
              <a:uFillTx/>
              <a:latin typeface="標楷體" pitchFamily="65" charset="-120"/>
              <a:ea typeface="標楷體" pitchFamily="65" charset="-120"/>
              <a:cs typeface="Arial"/>
              <a:sym typeface="Arial"/>
            </a:endParaRPr>
          </a:p>
        </p:txBody>
      </p:sp>
      <p:sp>
        <p:nvSpPr>
          <p:cNvPr id="2" name="矩形 1">
            <a:extLst>
              <a:ext uri="{FF2B5EF4-FFF2-40B4-BE49-F238E27FC236}">
                <a16:creationId xmlns:a16="http://schemas.microsoft.com/office/drawing/2014/main" id="{094A7891-FA6D-42A7-9775-1E410B435433}"/>
              </a:ext>
            </a:extLst>
          </p:cNvPr>
          <p:cNvSpPr/>
          <p:nvPr/>
        </p:nvSpPr>
        <p:spPr>
          <a:xfrm>
            <a:off x="827584" y="107499"/>
            <a:ext cx="8563695" cy="523220"/>
          </a:xfrm>
          <a:prstGeom prst="rect">
            <a:avLst/>
          </a:prstGeom>
        </p:spPr>
        <p:txBody>
          <a:bodyPr wrap="square">
            <a:spAutoFit/>
          </a:bodyPr>
          <a:lstStyle/>
          <a:p>
            <a:r>
              <a:rPr lang="zh-TW" altLang="en-US" sz="2800" kern="100" dirty="0">
                <a:latin typeface="標楷體" panose="03000509000000000000" pitchFamily="65" charset="-120"/>
                <a:ea typeface="標楷體" panose="03000509000000000000" pitchFamily="65" charset="-120"/>
                <a:cs typeface="Arial" panose="020B0604020202020204" pitchFamily="34" charset="0"/>
              </a:rPr>
              <a:t>                            </a:t>
            </a:r>
            <a:r>
              <a:rPr lang="zh-TW" altLang="zh-TW" sz="2800" kern="100" dirty="0">
                <a:latin typeface="標楷體" panose="03000509000000000000" pitchFamily="65" charset="-120"/>
                <a:ea typeface="標楷體" panose="03000509000000000000" pitchFamily="65" charset="-120"/>
                <a:cs typeface="Arial" panose="020B0604020202020204" pitchFamily="34" charset="0"/>
              </a:rPr>
              <a:t>（含</a:t>
            </a:r>
            <a:r>
              <a:rPr lang="en-US" altLang="zh-TW" sz="2800" kern="100" dirty="0">
                <a:latin typeface="標楷體" panose="03000509000000000000" pitchFamily="65" charset="-120"/>
                <a:ea typeface="標楷體" panose="03000509000000000000" pitchFamily="65" charset="-120"/>
                <a:cs typeface="Arial" panose="020B0604020202020204" pitchFamily="34" charset="0"/>
              </a:rPr>
              <a:t>01</a:t>
            </a:r>
            <a:r>
              <a:rPr lang="zh-TW" altLang="zh-TW" sz="2800" kern="100" dirty="0">
                <a:latin typeface="標楷體" panose="03000509000000000000" pitchFamily="65" charset="-120"/>
                <a:ea typeface="標楷體" panose="03000509000000000000" pitchFamily="65" charset="-120"/>
                <a:cs typeface="Arial" panose="020B0604020202020204" pitchFamily="34" charset="0"/>
              </a:rPr>
              <a:t>至</a:t>
            </a:r>
            <a:r>
              <a:rPr lang="en-US" altLang="zh-TW" sz="2800" kern="100" dirty="0">
                <a:latin typeface="標楷體" panose="03000509000000000000" pitchFamily="65" charset="-120"/>
                <a:ea typeface="標楷體" panose="03000509000000000000" pitchFamily="65" charset="-120"/>
                <a:cs typeface="Arial" panose="020B0604020202020204" pitchFamily="34" charset="0"/>
              </a:rPr>
              <a:t>07</a:t>
            </a:r>
            <a:r>
              <a:rPr lang="zh-TW" altLang="zh-TW" sz="2800" kern="100" dirty="0">
                <a:latin typeface="標楷體" panose="03000509000000000000" pitchFamily="65" charset="-120"/>
                <a:ea typeface="標楷體" panose="03000509000000000000" pitchFamily="65" charset="-120"/>
                <a:cs typeface="Arial" panose="020B0604020202020204" pitchFamily="34" charset="0"/>
              </a:rPr>
              <a:t>等附表）</a:t>
            </a:r>
            <a:endParaRPr lang="en-US" altLang="zh-TW" sz="2800" kern="100" dirty="0">
              <a:latin typeface="標楷體" panose="03000509000000000000" pitchFamily="65" charset="-120"/>
              <a:ea typeface="標楷體" panose="03000509000000000000" pitchFamily="65" charset="-120"/>
              <a:cs typeface="Arial" panose="020B0604020202020204" pitchFamily="34" charset="0"/>
            </a:endParaRPr>
          </a:p>
        </p:txBody>
      </p:sp>
      <p:sp>
        <p:nvSpPr>
          <p:cNvPr id="4" name="文字方塊 1">
            <a:extLst>
              <a:ext uri="{FF2B5EF4-FFF2-40B4-BE49-F238E27FC236}">
                <a16:creationId xmlns:a16="http://schemas.microsoft.com/office/drawing/2014/main" id="{9A86BFD1-B7A0-4C99-AAB4-455A76726A34}"/>
              </a:ext>
            </a:extLst>
          </p:cNvPr>
          <p:cNvSpPr txBox="1">
            <a:spLocks noChangeArrowheads="1"/>
          </p:cNvSpPr>
          <p:nvPr/>
        </p:nvSpPr>
        <p:spPr bwMode="auto">
          <a:xfrm>
            <a:off x="3489325" y="457200"/>
            <a:ext cx="238442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Shape 98">
            <a:extLst>
              <a:ext uri="{FF2B5EF4-FFF2-40B4-BE49-F238E27FC236}">
                <a16:creationId xmlns:a16="http://schemas.microsoft.com/office/drawing/2014/main" id="{F2946A66-777F-4ADD-9152-070CFA53B202}"/>
              </a:ext>
            </a:extLst>
          </p:cNvPr>
          <p:cNvSpPr txBox="1">
            <a:spLocks/>
          </p:cNvSpPr>
          <p:nvPr/>
        </p:nvSpPr>
        <p:spPr>
          <a:xfrm>
            <a:off x="1059740" y="-439"/>
            <a:ext cx="4814010" cy="670079"/>
          </a:xfrm>
          <a:prstGeom prst="rect">
            <a:avLst/>
          </a:prstGeom>
          <a:solidFill>
            <a:schemeClr val="bg1"/>
          </a:solidFill>
          <a:ln>
            <a:noFill/>
          </a:ln>
        </p:spPr>
        <p:txBody>
          <a:bodyPr wrap="square" lIns="91425" tIns="91425" rIns="91425" bIns="91425" anchor="b" anchorCtr="0">
            <a:noAutofit/>
          </a:bodyPr>
          <a:lstStyle/>
          <a:p>
            <a:pPr>
              <a:buClr>
                <a:srgbClr val="999999"/>
              </a:buClr>
              <a:buSzPct val="100000"/>
              <a:defRPr/>
            </a:pPr>
            <a:r>
              <a:rPr lang="zh-TW" altLang="zh-TW" sz="2800" b="1" kern="100" dirty="0">
                <a:solidFill>
                  <a:srgbClr val="FF0000"/>
                </a:solidFill>
                <a:latin typeface="Arial" panose="020B0604020202020204" pitchFamily="34" charset="0"/>
                <a:ea typeface="標楷體" panose="03000509000000000000" pitchFamily="65" charset="-120"/>
                <a:cs typeface="Arial" panose="020B0604020202020204" pitchFamily="34" charset="0"/>
                <a:hlinkClick r:id="rId3" action="ppaction://hlinkfile">
                  <a:extLst>
                    <a:ext uri="{A12FA001-AC4F-418D-AE19-62706E023703}">
                      <ahyp:hlinkClr xmlns:ahyp="http://schemas.microsoft.com/office/drawing/2018/hyperlinkcolor" val="tx"/>
                    </a:ext>
                  </a:extLst>
                </a:hlinkClick>
              </a:rPr>
              <a:t>內部控制措施及稽核</a:t>
            </a:r>
            <a:r>
              <a:rPr lang="zh-TW" altLang="en-US" sz="2800" b="1" kern="100" dirty="0">
                <a:solidFill>
                  <a:srgbClr val="FF0000"/>
                </a:solidFill>
                <a:latin typeface="Arial" panose="020B0604020202020204" pitchFamily="34" charset="0"/>
                <a:ea typeface="標楷體" panose="03000509000000000000" pitchFamily="65" charset="-120"/>
                <a:cs typeface="Arial" panose="020B0604020202020204" pitchFamily="34" charset="0"/>
                <a:hlinkClick r:id="rId3" action="ppaction://hlinkfile">
                  <a:extLst>
                    <a:ext uri="{A12FA001-AC4F-418D-AE19-62706E023703}">
                      <ahyp:hlinkClr xmlns:ahyp="http://schemas.microsoft.com/office/drawing/2018/hyperlinkcolor" val="tx"/>
                    </a:ext>
                  </a:extLst>
                </a:hlinkClick>
              </a:rPr>
              <a:t>辦法</a:t>
            </a:r>
            <a:r>
              <a:rPr lang="zh-TW" altLang="zh-TW" sz="2800" b="1" u="sng" kern="100" dirty="0">
                <a:solidFill>
                  <a:schemeClr val="tx1"/>
                </a:solidFill>
                <a:latin typeface="Arial" panose="020B0604020202020204" pitchFamily="34" charset="0"/>
                <a:ea typeface="標楷體" panose="03000509000000000000" pitchFamily="65" charset="-120"/>
                <a:cs typeface="Arial" panose="020B0604020202020204" pitchFamily="34" charset="0"/>
                <a:hlinkClick r:id="rId4" action="ppaction://hlinkfile">
                  <a:extLst>
                    <a:ext uri="{A12FA001-AC4F-418D-AE19-62706E023703}">
                      <ahyp:hlinkClr xmlns:ahyp="http://schemas.microsoft.com/office/drawing/2018/hyperlinkcolor" val="tx"/>
                    </a:ext>
                  </a:extLst>
                </a:hlinkClick>
              </a:rPr>
              <a:t>範本</a:t>
            </a:r>
            <a:endParaRPr lang="en" altLang="zh-TW" sz="2800" b="1" u="sng" kern="1200" dirty="0">
              <a:solidFill>
                <a:schemeClr val="tx1"/>
              </a:solidFill>
              <a:latin typeface="標楷體" pitchFamily="65" charset="-120"/>
              <a:ea typeface="標楷體" pitchFamily="65" charset="-120"/>
              <a:cs typeface="Montserrat"/>
              <a:sym typeface="Montserrat"/>
            </a:endParaRPr>
          </a:p>
        </p:txBody>
      </p:sp>
      <p:sp>
        <p:nvSpPr>
          <p:cNvPr id="9" name="矩形 8">
            <a:extLst>
              <a:ext uri="{FF2B5EF4-FFF2-40B4-BE49-F238E27FC236}">
                <a16:creationId xmlns:a16="http://schemas.microsoft.com/office/drawing/2014/main" id="{97CFE36D-A1ED-4C87-84A0-61206AD45213}"/>
              </a:ext>
            </a:extLst>
          </p:cNvPr>
          <p:cNvSpPr/>
          <p:nvPr/>
        </p:nvSpPr>
        <p:spPr>
          <a:xfrm>
            <a:off x="1043608" y="699542"/>
            <a:ext cx="7776864" cy="4278094"/>
          </a:xfrm>
          <a:prstGeom prst="rect">
            <a:avLst/>
          </a:prstGeom>
        </p:spPr>
        <p:txBody>
          <a:bodyPr wrap="square">
            <a:spAutoFit/>
          </a:bodyPr>
          <a:lstStyle/>
          <a:p>
            <a:r>
              <a:rPr lang="en-CA" altLang="zh-TW" sz="2800" kern="12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01-</a:t>
            </a:r>
            <a:r>
              <a:rPr lang="zh-TW" altLang="zh-TW" sz="2800" kern="12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hlinkClick r:id="rId5" action="ppaction://hlinkfile">
                  <a:extLst>
                    <a:ext uri="{A12FA001-AC4F-418D-AE19-62706E023703}">
                      <ahyp:hlinkClr xmlns:ahyp="http://schemas.microsoft.com/office/drawing/2018/hyperlinkcolor" val="tx"/>
                    </a:ext>
                  </a:extLst>
                </a:hlinkClick>
              </a:rPr>
              <a:t>風險評估表</a:t>
            </a:r>
            <a:endParaRPr lang="en-US" altLang="zh-TW" sz="2800" kern="12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endParaRPr>
          </a:p>
          <a:p>
            <a:r>
              <a:rPr lang="en-US" altLang="zh-TW" sz="2800" kern="12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02-</a:t>
            </a:r>
            <a:r>
              <a:rPr lang="zh-TW" altLang="en-US" sz="2800" kern="12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hlinkClick r:id="rId6" action="ppaction://hlinkfile"/>
              </a:rPr>
              <a:t>作業流程圖</a:t>
            </a:r>
            <a:endParaRPr lang="en-US" altLang="zh-TW" sz="2800" kern="12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endParaRPr>
          </a:p>
          <a:p>
            <a:r>
              <a:rPr lang="en-US" altLang="zh-TW" sz="2800" kern="12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03-</a:t>
            </a:r>
            <a:r>
              <a:rPr lang="zh-TW" altLang="en-US" sz="2800" kern="12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hlinkClick r:id="rId7" action="ppaction://hlinkfile"/>
              </a:rPr>
              <a:t>聲明書</a:t>
            </a:r>
            <a:endParaRPr lang="en-US" altLang="zh-TW" sz="2800" kern="12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endParaRPr>
          </a:p>
          <a:p>
            <a:r>
              <a:rPr lang="en-US" altLang="zh-TW" sz="2800" kern="12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04-</a:t>
            </a:r>
            <a:r>
              <a:rPr lang="zh-TW" altLang="en-US" sz="2800" kern="12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hlinkClick r:id="rId8" action="ppaction://hlinkfile"/>
              </a:rPr>
              <a:t>疑似洗錢或資恐交易申報表</a:t>
            </a:r>
            <a:endParaRPr lang="en-US" altLang="zh-TW" sz="2800" kern="12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endParaRPr>
          </a:p>
          <a:p>
            <a:r>
              <a:rPr lang="en-US" altLang="zh-TW" sz="2800" kern="12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05-</a:t>
            </a:r>
            <a:r>
              <a:rPr lang="zh-TW" altLang="en-US" sz="2800" kern="12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hlinkClick r:id="rId9" action="ppaction://hlinkfile"/>
              </a:rPr>
              <a:t>資恐防制法第七條第二項通報書</a:t>
            </a:r>
            <a:endParaRPr lang="en-US" altLang="zh-TW" sz="2800" kern="12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endParaRPr>
          </a:p>
          <a:p>
            <a:r>
              <a:rPr lang="en-US" altLang="zh-TW" sz="2800" kern="12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06-</a:t>
            </a:r>
            <a:r>
              <a:rPr lang="zh-TW" altLang="en-US" sz="2800" kern="12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hlinkClick r:id="rId10" action="ppaction://hlinkfile">
                  <a:extLst>
                    <a:ext uri="{A12FA001-AC4F-418D-AE19-62706E023703}">
                      <ahyp:hlinkClr xmlns:ahyp="http://schemas.microsoft.com/office/drawing/2018/hyperlinkcolor" val="tx"/>
                    </a:ext>
                  </a:extLst>
                </a:hlinkClick>
              </a:rPr>
              <a:t>內部稽核表</a:t>
            </a:r>
            <a:endParaRPr lang="en-US" altLang="zh-TW" sz="2800" kern="12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endParaRPr>
          </a:p>
          <a:p>
            <a:r>
              <a:rPr lang="en-US" altLang="zh-TW" sz="2800" kern="12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07-</a:t>
            </a:r>
            <a:r>
              <a:rPr lang="zh-TW" altLang="en-US" sz="2800" kern="12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hlinkClick r:id="rId11" action="ppaction://hlinkfile"/>
              </a:rPr>
              <a:t>地政士及不動產經紀業防制洗錢及  </a:t>
            </a:r>
            <a:endParaRPr lang="en-US" altLang="zh-TW" sz="2800" kern="12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hlinkClick r:id="rId11" action="ppaction://hlinkfile"/>
            </a:endParaRPr>
          </a:p>
          <a:p>
            <a:r>
              <a:rPr lang="en-US" altLang="zh-TW" sz="2800" u="sng" kern="12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hlinkClick r:id="rId11" action="ppaction://hlinkfile"/>
              </a:rPr>
              <a:t>   </a:t>
            </a:r>
            <a:r>
              <a:rPr lang="zh-TW" altLang="en-US" sz="2800" kern="12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hlinkClick r:id="rId11" action="ppaction://hlinkfile"/>
              </a:rPr>
              <a:t>打擊資恐辦法</a:t>
            </a:r>
            <a:endParaRPr lang="en-US" altLang="zh-TW" sz="2800" kern="12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endParaRPr>
          </a:p>
          <a:p>
            <a:r>
              <a:rPr lang="zh-TW" altLang="en-US" sz="2800" kern="12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以上附表均有參考（</a:t>
            </a:r>
            <a:r>
              <a:rPr lang="zh-TW" altLang="en-US" sz="2800" kern="12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填寫</a:t>
            </a:r>
            <a:r>
              <a:rPr lang="zh-TW" altLang="en-US" sz="2800" kern="12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）範本</a:t>
            </a:r>
            <a:endParaRPr lang="zh-TW" altLang="zh-TW" sz="2800" kern="12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endParaRPr>
          </a:p>
          <a:p>
            <a:r>
              <a:rPr lang="en-US" altLang="zh-TW" sz="2000" kern="100" dirty="0">
                <a:solidFill>
                  <a:srgbClr val="FF0000"/>
                </a:solidFill>
                <a:latin typeface="PMingLiU" panose="02020500000000000000" pitchFamily="18" charset="-120"/>
                <a:ea typeface="PMingLiU" panose="02020500000000000000" pitchFamily="18" charset="-120"/>
                <a:cs typeface="Arial" panose="020B0604020202020204" pitchFamily="34" charset="0"/>
              </a:rPr>
              <a:t>※</a:t>
            </a:r>
            <a:r>
              <a:rPr lang="zh-TW" altLang="zh-TW" sz="2000" kern="100" dirty="0">
                <a:solidFill>
                  <a:srgbClr val="FF0000"/>
                </a:solidFill>
                <a:latin typeface="Arial" panose="020B0604020202020204" pitchFamily="34" charset="0"/>
                <a:ea typeface="標楷體" panose="03000509000000000000" pitchFamily="65" charset="-120"/>
                <a:cs typeface="Arial" panose="020B0604020202020204" pitchFamily="34" charset="0"/>
              </a:rPr>
              <a:t>製作內部控制措施及稽核制度，並備置以因應主管機關查核。</a:t>
            </a:r>
            <a:endParaRPr lang="zh-TW" altLang="en-US" sz="2000" kern="1200" dirty="0">
              <a:solidFill>
                <a:srgbClr val="FF0000"/>
              </a:solidFill>
              <a:latin typeface="Calibri"/>
              <a:ea typeface="新細明體" panose="02020500000000000000" pitchFamily="18" charset="-120"/>
            </a:endParaRPr>
          </a:p>
        </p:txBody>
      </p:sp>
    </p:spTree>
    <p:extLst>
      <p:ext uri="{BB962C8B-B14F-4D97-AF65-F5344CB8AC3E}">
        <p14:creationId xmlns:p14="http://schemas.microsoft.com/office/powerpoint/2010/main" val="1164580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10" name="Shape 65"/>
          <p:cNvSpPr txBox="1">
            <a:spLocks/>
          </p:cNvSpPr>
          <p:nvPr/>
        </p:nvSpPr>
        <p:spPr>
          <a:xfrm>
            <a:off x="539552" y="1203598"/>
            <a:ext cx="8100000" cy="1498167"/>
          </a:xfrm>
          <a:prstGeom prst="rect">
            <a:avLst/>
          </a:prstGeom>
        </p:spPr>
        <p:txBody>
          <a:bodyPr wrap="square" lIns="91425" tIns="91425" rIns="91425" bIns="91425" anchor="ctr" anchorCtr="0">
            <a:noAutofit/>
          </a:bodyPr>
          <a:lstStyle/>
          <a:p>
            <a:endParaRPr kumimoji="0" lang="en" sz="2600" b="0" i="0" u="none" strike="noStrike" kern="0" cap="none" spc="0" normalizeH="0" baseline="0" noProof="0" dirty="0">
              <a:ln>
                <a:noFill/>
              </a:ln>
              <a:solidFill>
                <a:schemeClr val="tx1"/>
              </a:solidFill>
              <a:effectLst/>
              <a:uLnTx/>
              <a:uFillTx/>
              <a:latin typeface="標楷體" pitchFamily="65" charset="-120"/>
              <a:ea typeface="標楷體" pitchFamily="65" charset="-120"/>
              <a:cs typeface="Arial"/>
              <a:sym typeface="Arial"/>
            </a:endParaRPr>
          </a:p>
        </p:txBody>
      </p:sp>
      <p:sp>
        <p:nvSpPr>
          <p:cNvPr id="11" name="Shape 65"/>
          <p:cNvSpPr txBox="1">
            <a:spLocks/>
          </p:cNvSpPr>
          <p:nvPr/>
        </p:nvSpPr>
        <p:spPr>
          <a:xfrm>
            <a:off x="522000" y="3003579"/>
            <a:ext cx="8100000" cy="1800000"/>
          </a:xfrm>
          <a:prstGeom prst="rect">
            <a:avLst/>
          </a:prstGeom>
        </p:spPr>
        <p:txBody>
          <a:bodyPr wrap="square" lIns="91425" tIns="91425" rIns="91425" bIns="91425" anchor="ctr" anchorCtr="0">
            <a:noAutofit/>
          </a:bodyPr>
          <a:lstStyle/>
          <a:p>
            <a:endParaRPr lang="en-US" altLang="zh-TW" sz="2400" b="1" dirty="0">
              <a:solidFill>
                <a:schemeClr val="tx1"/>
              </a:solidFill>
              <a:latin typeface="標楷體" pitchFamily="65" charset="-120"/>
              <a:ea typeface="標楷體" pitchFamily="65" charset="-120"/>
            </a:endParaRPr>
          </a:p>
        </p:txBody>
      </p:sp>
      <p:sp>
        <p:nvSpPr>
          <p:cNvPr id="8" name="矩形 7">
            <a:extLst>
              <a:ext uri="{FF2B5EF4-FFF2-40B4-BE49-F238E27FC236}">
                <a16:creationId xmlns:a16="http://schemas.microsoft.com/office/drawing/2014/main" id="{A774DE2F-4DA4-4D4A-A88E-FF8FC882EE91}"/>
              </a:ext>
            </a:extLst>
          </p:cNvPr>
          <p:cNvSpPr/>
          <p:nvPr/>
        </p:nvSpPr>
        <p:spPr>
          <a:xfrm>
            <a:off x="164178" y="1203598"/>
            <a:ext cx="8496944" cy="523220"/>
          </a:xfrm>
          <a:prstGeom prst="rect">
            <a:avLst/>
          </a:prstGeom>
        </p:spPr>
        <p:txBody>
          <a:bodyPr wrap="square">
            <a:spAutoFit/>
          </a:bodyPr>
          <a:lstStyle/>
          <a:p>
            <a:r>
              <a:rPr lang="zh-TW" altLang="en-US" sz="2800" kern="100" dirty="0">
                <a:solidFill>
                  <a:prstClr val="black"/>
                </a:solidFill>
                <a:latin typeface="Arial" panose="020B0604020202020204" pitchFamily="34" charset="0"/>
                <a:ea typeface="標楷體" panose="03000509000000000000" pitchFamily="65" charset="-120"/>
                <a:cs typeface="Arial" panose="020B0604020202020204" pitchFamily="34" charset="0"/>
              </a:rPr>
              <a:t>     </a:t>
            </a:r>
            <a:endParaRPr lang="en-US" altLang="zh-TW" sz="2800" kern="100" dirty="0">
              <a:solidFill>
                <a:prstClr val="black"/>
              </a:solidFill>
              <a:latin typeface="Arial" panose="020B0604020202020204" pitchFamily="34" charset="0"/>
              <a:ea typeface="標楷體" panose="03000509000000000000" pitchFamily="65" charset="-120"/>
              <a:cs typeface="Arial" panose="020B0604020202020204" pitchFamily="34" charset="0"/>
            </a:endParaRPr>
          </a:p>
        </p:txBody>
      </p:sp>
      <p:sp>
        <p:nvSpPr>
          <p:cNvPr id="6" name="標題 10">
            <a:extLst>
              <a:ext uri="{FF2B5EF4-FFF2-40B4-BE49-F238E27FC236}">
                <a16:creationId xmlns:a16="http://schemas.microsoft.com/office/drawing/2014/main" id="{AE9D2ACE-3C97-401E-B43A-53F56DDEE3C5}"/>
              </a:ext>
            </a:extLst>
          </p:cNvPr>
          <p:cNvSpPr txBox="1">
            <a:spLocks/>
          </p:cNvSpPr>
          <p:nvPr/>
        </p:nvSpPr>
        <p:spPr>
          <a:xfrm>
            <a:off x="0" y="4034"/>
            <a:ext cx="5543600" cy="628689"/>
          </a:xfrm>
          <a:prstGeom prst="rect">
            <a:avLst/>
          </a:prstGeom>
          <a:solidFill>
            <a:schemeClr val="accent3">
              <a:lumMod val="40000"/>
              <a:lumOff val="6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2800" b="1" dirty="0">
                <a:latin typeface="標楷體" pitchFamily="65" charset="-120"/>
                <a:ea typeface="標楷體" pitchFamily="65" charset="-120"/>
              </a:rPr>
              <a:t>二</a:t>
            </a:r>
            <a:r>
              <a:rPr lang="zh-TW" altLang="en-US" sz="2800" b="1" dirty="0">
                <a:latin typeface="PMingLiU" panose="02020500000000000000" pitchFamily="18" charset="-120"/>
                <a:ea typeface="PMingLiU" panose="02020500000000000000" pitchFamily="18" charset="-120"/>
              </a:rPr>
              <a:t>、</a:t>
            </a:r>
            <a:r>
              <a:rPr lang="zh-TW" altLang="en-US" sz="2800" b="1" dirty="0">
                <a:latin typeface="標楷體" pitchFamily="65" charset="-120"/>
                <a:ea typeface="標楷體" pitchFamily="65" charset="-120"/>
              </a:rPr>
              <a:t>確認客戶身分</a:t>
            </a:r>
            <a:r>
              <a:rPr lang="en-US" altLang="zh-TW" sz="2800" b="1" dirty="0">
                <a:latin typeface="標楷體" pitchFamily="65" charset="-120"/>
                <a:ea typeface="標楷體" pitchFamily="65" charset="-120"/>
              </a:rPr>
              <a:t>-</a:t>
            </a:r>
            <a:r>
              <a:rPr lang="zh-TW" altLang="en-US" sz="2800" b="1" dirty="0">
                <a:latin typeface="標楷體" pitchFamily="65" charset="-120"/>
                <a:ea typeface="標楷體" pitchFamily="65" charset="-120"/>
              </a:rPr>
              <a:t>辦法第</a:t>
            </a:r>
            <a:r>
              <a:rPr lang="en-US" altLang="zh-TW" sz="2800" b="1" dirty="0">
                <a:latin typeface="標楷體" pitchFamily="65" charset="-120"/>
                <a:ea typeface="標楷體" pitchFamily="65" charset="-120"/>
              </a:rPr>
              <a:t>7</a:t>
            </a:r>
            <a:r>
              <a:rPr lang="zh-TW" altLang="en-US" sz="2800" b="1" dirty="0">
                <a:latin typeface="PMingLiU" panose="02020500000000000000" pitchFamily="18" charset="-120"/>
                <a:ea typeface="PMingLiU" panose="02020500000000000000" pitchFamily="18" charset="-120"/>
              </a:rPr>
              <a:t>、</a:t>
            </a:r>
            <a:r>
              <a:rPr lang="en-US" altLang="zh-TW" sz="2800" b="1" dirty="0">
                <a:latin typeface="標楷體" pitchFamily="65" charset="-120"/>
                <a:ea typeface="標楷體" pitchFamily="65" charset="-120"/>
              </a:rPr>
              <a:t>8</a:t>
            </a:r>
            <a:r>
              <a:rPr lang="zh-TW" altLang="en-US" sz="2800" b="1" dirty="0">
                <a:latin typeface="標楷體" pitchFamily="65" charset="-120"/>
                <a:ea typeface="標楷體" pitchFamily="65" charset="-120"/>
              </a:rPr>
              <a:t>條</a:t>
            </a:r>
            <a:endParaRPr lang="zh-TW" altLang="en-US" sz="2800" b="1" dirty="0"/>
          </a:p>
        </p:txBody>
      </p:sp>
      <p:sp>
        <p:nvSpPr>
          <p:cNvPr id="2" name="矩形 1">
            <a:extLst>
              <a:ext uri="{FF2B5EF4-FFF2-40B4-BE49-F238E27FC236}">
                <a16:creationId xmlns:a16="http://schemas.microsoft.com/office/drawing/2014/main" id="{81205235-CC83-425C-B52B-644CDF71B2DF}"/>
              </a:ext>
            </a:extLst>
          </p:cNvPr>
          <p:cNvSpPr/>
          <p:nvPr/>
        </p:nvSpPr>
        <p:spPr>
          <a:xfrm>
            <a:off x="609551" y="802035"/>
            <a:ext cx="7960002" cy="3539430"/>
          </a:xfrm>
          <a:prstGeom prst="rect">
            <a:avLst/>
          </a:prstGeom>
        </p:spPr>
        <p:txBody>
          <a:bodyPr wrap="square">
            <a:spAutoFit/>
          </a:bodyPr>
          <a:lstStyle/>
          <a:p>
            <a:pPr marL="533400" indent="-533400" algn="just"/>
            <a:r>
              <a:rPr lang="zh-TW" altLang="en-US" sz="2800" b="1" dirty="0">
                <a:latin typeface="標楷體" pitchFamily="65" charset="-120"/>
                <a:ea typeface="標楷體" pitchFamily="65" charset="-120"/>
              </a:rPr>
              <a:t>辦法第</a:t>
            </a:r>
            <a:r>
              <a:rPr lang="en-US" altLang="zh-TW" sz="2800" b="1" dirty="0">
                <a:latin typeface="標楷體" pitchFamily="65" charset="-120"/>
                <a:ea typeface="標楷體" pitchFamily="65" charset="-120"/>
              </a:rPr>
              <a:t>7</a:t>
            </a:r>
            <a:r>
              <a:rPr lang="zh-TW" altLang="en-US" sz="2800" b="1" dirty="0">
                <a:latin typeface="標楷體" pitchFamily="65" charset="-120"/>
                <a:ea typeface="標楷體" pitchFamily="65" charset="-120"/>
              </a:rPr>
              <a:t>條</a:t>
            </a:r>
            <a:endParaRPr lang="en-US" altLang="zh-TW" sz="2800" b="1" dirty="0">
              <a:latin typeface="標楷體" pitchFamily="65" charset="-120"/>
              <a:ea typeface="標楷體" pitchFamily="65" charset="-120"/>
            </a:endParaRPr>
          </a:p>
          <a:p>
            <a:pPr marL="533400" indent="-533400" algn="just"/>
            <a:r>
              <a:rPr lang="zh-TW" altLang="zh-TW" sz="2800" kern="100" dirty="0">
                <a:latin typeface="標楷體" panose="03000509000000000000" pitchFamily="65" charset="-120"/>
                <a:ea typeface="標楷體" panose="03000509000000000000" pitchFamily="65" charset="-120"/>
                <a:cs typeface="Times New Roman" panose="02020603050405020304" pitchFamily="18" charset="0"/>
              </a:rPr>
              <a:t>地政士及不動產經紀業於下列情形時，應確認</a:t>
            </a:r>
            <a:endParaRPr lang="en-US" altLang="zh-TW" sz="2800" kern="100" dirty="0">
              <a:latin typeface="標楷體" panose="03000509000000000000" pitchFamily="65" charset="-120"/>
              <a:ea typeface="標楷體" panose="03000509000000000000" pitchFamily="65" charset="-120"/>
              <a:cs typeface="Times New Roman" panose="02020603050405020304" pitchFamily="18" charset="0"/>
            </a:endParaRPr>
          </a:p>
          <a:p>
            <a:pPr marL="533400" indent="-533400" algn="just"/>
            <a:r>
              <a:rPr lang="zh-TW" altLang="zh-TW" sz="2800" kern="100" dirty="0">
                <a:latin typeface="標楷體" panose="03000509000000000000" pitchFamily="65" charset="-120"/>
                <a:ea typeface="標楷體" panose="03000509000000000000" pitchFamily="65" charset="-120"/>
                <a:cs typeface="Times New Roman" panose="02020603050405020304" pitchFamily="18" charset="0"/>
              </a:rPr>
              <a:t>客戶身分：</a:t>
            </a:r>
            <a:endParaRPr lang="en-US" altLang="zh-TW" sz="2800" kern="100" dirty="0">
              <a:latin typeface="標楷體" panose="03000509000000000000" pitchFamily="65" charset="-120"/>
              <a:ea typeface="標楷體" panose="03000509000000000000" pitchFamily="65" charset="-120"/>
              <a:cs typeface="Times New Roman" panose="02020603050405020304" pitchFamily="18" charset="0"/>
            </a:endParaRPr>
          </a:p>
          <a:p>
            <a:pPr marL="533400" indent="-533400" algn="just"/>
            <a:r>
              <a:rPr lang="zh-TW" altLang="zh-TW" sz="280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一、進行不動產買賣交易。</a:t>
            </a:r>
            <a:endParaRPr lang="en-US" altLang="zh-TW" sz="280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endParaRPr>
          </a:p>
          <a:p>
            <a:pPr marL="533400" indent="-533400" algn="just"/>
            <a:r>
              <a:rPr lang="zh-TW" altLang="zh-TW" sz="280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二、建立業務關係</a:t>
            </a:r>
            <a:r>
              <a:rPr lang="zh-TW" altLang="zh-TW" sz="2800" kern="100" dirty="0">
                <a:latin typeface="標楷體" panose="03000509000000000000" pitchFamily="65" charset="-120"/>
                <a:ea typeface="標楷體" panose="03000509000000000000" pitchFamily="65" charset="-120"/>
                <a:cs typeface="Times New Roman" panose="02020603050405020304" pitchFamily="18" charset="0"/>
              </a:rPr>
              <a:t>。</a:t>
            </a:r>
            <a:endParaRPr lang="en-US" altLang="zh-TW" sz="2800" kern="100" dirty="0">
              <a:latin typeface="標楷體" panose="03000509000000000000" pitchFamily="65" charset="-120"/>
              <a:ea typeface="標楷體" panose="03000509000000000000" pitchFamily="65" charset="-120"/>
              <a:cs typeface="Times New Roman" panose="02020603050405020304" pitchFamily="18" charset="0"/>
            </a:endParaRPr>
          </a:p>
          <a:p>
            <a:pPr marL="533400" indent="-533400" algn="just"/>
            <a:r>
              <a:rPr lang="zh-TW" altLang="zh-TW" sz="2800" kern="100" dirty="0">
                <a:latin typeface="標楷體" panose="03000509000000000000" pitchFamily="65" charset="-120"/>
                <a:ea typeface="標楷體" panose="03000509000000000000" pitchFamily="65" charset="-120"/>
                <a:cs typeface="Times New Roman" panose="02020603050405020304" pitchFamily="18" charset="0"/>
              </a:rPr>
              <a:t>三、發現疑似洗錢或資恐交易。</a:t>
            </a:r>
            <a:endParaRPr lang="en-US" altLang="zh-TW" sz="2800" kern="100" dirty="0">
              <a:latin typeface="標楷體" panose="03000509000000000000" pitchFamily="65" charset="-120"/>
              <a:ea typeface="標楷體" panose="03000509000000000000" pitchFamily="65" charset="-120"/>
              <a:cs typeface="Times New Roman" panose="02020603050405020304" pitchFamily="18" charset="0"/>
            </a:endParaRPr>
          </a:p>
          <a:p>
            <a:pPr marL="533400" indent="-533400" algn="just"/>
            <a:r>
              <a:rPr lang="zh-TW" altLang="zh-TW" sz="2800" kern="100" dirty="0">
                <a:latin typeface="標楷體" panose="03000509000000000000" pitchFamily="65" charset="-120"/>
                <a:ea typeface="標楷體" panose="03000509000000000000" pitchFamily="65" charset="-120"/>
                <a:cs typeface="Times New Roman" panose="02020603050405020304" pitchFamily="18" charset="0"/>
              </a:rPr>
              <a:t>四、對於過去取得客戶身分資料之真實性有所懷</a:t>
            </a:r>
            <a:r>
              <a:rPr lang="zh-TW" altLang="en-US" sz="2800" kern="100" dirty="0">
                <a:latin typeface="標楷體" panose="03000509000000000000" pitchFamily="65" charset="-120"/>
                <a:ea typeface="標楷體" panose="03000509000000000000" pitchFamily="65" charset="-120"/>
                <a:cs typeface="Times New Roman" panose="02020603050405020304" pitchFamily="18" charset="0"/>
              </a:rPr>
              <a:t> </a:t>
            </a:r>
            <a:endParaRPr lang="en-US" altLang="zh-TW" sz="2800" kern="100" dirty="0">
              <a:latin typeface="標楷體" panose="03000509000000000000" pitchFamily="65" charset="-120"/>
              <a:ea typeface="標楷體" panose="03000509000000000000" pitchFamily="65" charset="-120"/>
              <a:cs typeface="Times New Roman" panose="02020603050405020304" pitchFamily="18" charset="0"/>
            </a:endParaRPr>
          </a:p>
          <a:p>
            <a:pPr marL="533400" indent="-533400" algn="just"/>
            <a:r>
              <a:rPr lang="zh-TW" altLang="en-US" sz="2800" kern="100" dirty="0">
                <a:latin typeface="標楷體" panose="03000509000000000000" pitchFamily="65" charset="-120"/>
                <a:ea typeface="標楷體" panose="03000509000000000000" pitchFamily="65" charset="-120"/>
                <a:cs typeface="Times New Roman" panose="02020603050405020304" pitchFamily="18" charset="0"/>
              </a:rPr>
              <a:t>    </a:t>
            </a:r>
            <a:r>
              <a:rPr lang="zh-TW" altLang="zh-TW" sz="2800" kern="100" dirty="0">
                <a:latin typeface="標楷體" panose="03000509000000000000" pitchFamily="65" charset="-120"/>
                <a:ea typeface="標楷體" panose="03000509000000000000" pitchFamily="65" charset="-120"/>
                <a:cs typeface="Times New Roman" panose="02020603050405020304" pitchFamily="18" charset="0"/>
              </a:rPr>
              <a:t>疑。</a:t>
            </a:r>
          </a:p>
        </p:txBody>
      </p:sp>
    </p:spTree>
    <p:extLst>
      <p:ext uri="{BB962C8B-B14F-4D97-AF65-F5344CB8AC3E}">
        <p14:creationId xmlns:p14="http://schemas.microsoft.com/office/powerpoint/2010/main" val="1606960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3B2FA86-7C8B-450D-8756-8C61834E41C2}"/>
              </a:ext>
            </a:extLst>
          </p:cNvPr>
          <p:cNvSpPr/>
          <p:nvPr/>
        </p:nvSpPr>
        <p:spPr>
          <a:xfrm>
            <a:off x="324163" y="2244099"/>
            <a:ext cx="432048" cy="15840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zh-TW" altLang="en-US" sz="2400" dirty="0">
                <a:latin typeface="標楷體" pitchFamily="65" charset="-120"/>
                <a:ea typeface="標楷體" pitchFamily="65" charset="-120"/>
              </a:rPr>
              <a:t>自</a:t>
            </a:r>
            <a:endParaRPr lang="en-US" altLang="zh-TW" sz="2400" dirty="0">
              <a:latin typeface="標楷體" pitchFamily="65" charset="-120"/>
              <a:ea typeface="標楷體" pitchFamily="65" charset="-120"/>
            </a:endParaRPr>
          </a:p>
          <a:p>
            <a:r>
              <a:rPr lang="zh-TW" altLang="en-US" sz="2400" dirty="0">
                <a:latin typeface="標楷體" pitchFamily="65" charset="-120"/>
                <a:ea typeface="標楷體" pitchFamily="65" charset="-120"/>
              </a:rPr>
              <a:t>然</a:t>
            </a:r>
            <a:endParaRPr lang="en-US" altLang="zh-TW" sz="2400" dirty="0">
              <a:latin typeface="標楷體" pitchFamily="65" charset="-120"/>
              <a:ea typeface="標楷體" pitchFamily="65" charset="-120"/>
            </a:endParaRPr>
          </a:p>
          <a:p>
            <a:r>
              <a:rPr lang="zh-TW" altLang="en-US" sz="2400" dirty="0">
                <a:latin typeface="標楷體" pitchFamily="65" charset="-120"/>
                <a:ea typeface="標楷體" pitchFamily="65" charset="-120"/>
              </a:rPr>
              <a:t>人</a:t>
            </a:r>
          </a:p>
        </p:txBody>
      </p:sp>
      <p:sp>
        <p:nvSpPr>
          <p:cNvPr id="4" name="向右箭號 22">
            <a:extLst>
              <a:ext uri="{FF2B5EF4-FFF2-40B4-BE49-F238E27FC236}">
                <a16:creationId xmlns:a16="http://schemas.microsoft.com/office/drawing/2014/main" id="{6EAF3BD0-D3B8-4119-85F2-538E3E0725B0}"/>
              </a:ext>
            </a:extLst>
          </p:cNvPr>
          <p:cNvSpPr/>
          <p:nvPr/>
        </p:nvSpPr>
        <p:spPr>
          <a:xfrm>
            <a:off x="991214" y="2893745"/>
            <a:ext cx="216024" cy="324036"/>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2400"/>
          </a:p>
        </p:txBody>
      </p:sp>
      <p:sp>
        <p:nvSpPr>
          <p:cNvPr id="5" name="矩形 4">
            <a:extLst>
              <a:ext uri="{FF2B5EF4-FFF2-40B4-BE49-F238E27FC236}">
                <a16:creationId xmlns:a16="http://schemas.microsoft.com/office/drawing/2014/main" id="{8E1C4E91-DCD4-4B19-930B-D842251EF981}"/>
              </a:ext>
            </a:extLst>
          </p:cNvPr>
          <p:cNvSpPr/>
          <p:nvPr/>
        </p:nvSpPr>
        <p:spPr>
          <a:xfrm>
            <a:off x="1475655" y="752167"/>
            <a:ext cx="6840761" cy="225163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zh-TW" altLang="en-US" sz="2400" dirty="0">
                <a:latin typeface="標楷體" pitchFamily="65" charset="-120"/>
                <a:ea typeface="標楷體" pitchFamily="65" charset="-120"/>
              </a:rPr>
              <a:t>確認自然人身分證明</a:t>
            </a:r>
            <a:endParaRPr lang="en-US" altLang="zh-TW" sz="2400" dirty="0">
              <a:latin typeface="標楷體" pitchFamily="65" charset="-120"/>
              <a:ea typeface="標楷體" pitchFamily="65" charset="-120"/>
            </a:endParaRPr>
          </a:p>
          <a:p>
            <a:r>
              <a:rPr lang="en-US" altLang="zh-TW" sz="2400" dirty="0">
                <a:latin typeface="標楷體" pitchFamily="65" charset="-120"/>
                <a:ea typeface="標楷體" pitchFamily="65" charset="-120"/>
              </a:rPr>
              <a:t>1.</a:t>
            </a:r>
            <a:r>
              <a:rPr lang="zh-TW" altLang="en-US" sz="2400" dirty="0">
                <a:latin typeface="標楷體" pitchFamily="65" charset="-120"/>
                <a:ea typeface="標楷體" pitchFamily="65" charset="-120"/>
              </a:rPr>
              <a:t>核對身分證、健保卡、護照、居留證或其他可  </a:t>
            </a:r>
            <a:endParaRPr lang="en-US" altLang="zh-TW" sz="2400" dirty="0">
              <a:latin typeface="標楷體" pitchFamily="65" charset="-120"/>
              <a:ea typeface="標楷體" pitchFamily="65" charset="-120"/>
            </a:endParaRPr>
          </a:p>
          <a:p>
            <a:r>
              <a:rPr lang="zh-TW" altLang="en-US" sz="2400" dirty="0">
                <a:latin typeface="標楷體" pitchFamily="65" charset="-120"/>
                <a:ea typeface="標楷體" pitchFamily="65" charset="-120"/>
              </a:rPr>
              <a:t>  資證明身分之證明文件。</a:t>
            </a:r>
            <a:r>
              <a:rPr lang="zh-TW" altLang="en-US" sz="2400" dirty="0">
                <a:solidFill>
                  <a:srgbClr val="FF0000"/>
                </a:solidFill>
                <a:latin typeface="標楷體" panose="03000509000000000000" pitchFamily="65" charset="-120"/>
                <a:ea typeface="標楷體" panose="03000509000000000000" pitchFamily="65" charset="-120"/>
              </a:rPr>
              <a:t>（戶政司查詢）</a:t>
            </a:r>
            <a:endParaRPr lang="en-US" altLang="zh-TW" sz="2400" dirty="0">
              <a:solidFill>
                <a:srgbClr val="FF0000"/>
              </a:solidFill>
              <a:latin typeface="標楷體" panose="03000509000000000000" pitchFamily="65" charset="-120"/>
              <a:ea typeface="標楷體" panose="03000509000000000000" pitchFamily="65" charset="-120"/>
            </a:endParaRPr>
          </a:p>
          <a:p>
            <a:r>
              <a:rPr lang="en-US" altLang="zh-TW" sz="2400" dirty="0">
                <a:solidFill>
                  <a:schemeClr val="tx1"/>
                </a:solidFill>
                <a:latin typeface="標楷體" panose="03000509000000000000" pitchFamily="65" charset="-120"/>
                <a:ea typeface="標楷體" panose="03000509000000000000" pitchFamily="65" charset="-120"/>
              </a:rPr>
              <a:t>2.</a:t>
            </a:r>
            <a:r>
              <a:rPr lang="zh-TW" altLang="en-US" sz="2400" dirty="0">
                <a:solidFill>
                  <a:schemeClr val="tx1"/>
                </a:solidFill>
                <a:latin typeface="標楷體" panose="03000509000000000000" pitchFamily="65" charset="-120"/>
                <a:ea typeface="標楷體" panose="03000509000000000000" pitchFamily="65" charset="-120"/>
              </a:rPr>
              <a:t>以影印、掃描</a:t>
            </a:r>
            <a:r>
              <a:rPr lang="zh-TW" altLang="en-US" sz="2400" dirty="0">
                <a:solidFill>
                  <a:schemeClr val="tx1"/>
                </a:solidFill>
                <a:latin typeface="PMingLiU" panose="02020500000000000000" pitchFamily="18" charset="-120"/>
                <a:ea typeface="PMingLiU" panose="02020500000000000000" pitchFamily="18" charset="-120"/>
              </a:rPr>
              <a:t>、</a:t>
            </a:r>
            <a:r>
              <a:rPr lang="zh-TW" altLang="en-US" sz="2400" dirty="0">
                <a:solidFill>
                  <a:schemeClr val="tx1"/>
                </a:solidFill>
                <a:latin typeface="標楷體" panose="03000509000000000000" pitchFamily="65" charset="-120"/>
                <a:ea typeface="標楷體" panose="03000509000000000000" pitchFamily="65" charset="-120"/>
              </a:rPr>
              <a:t>拍照或書面、電子記錄等方式，</a:t>
            </a:r>
            <a:endParaRPr lang="en-US" altLang="zh-TW" sz="2400" dirty="0">
              <a:solidFill>
                <a:schemeClr val="tx1"/>
              </a:solidFill>
              <a:latin typeface="標楷體" panose="03000509000000000000" pitchFamily="65" charset="-120"/>
              <a:ea typeface="標楷體" panose="03000509000000000000" pitchFamily="65" charset="-120"/>
            </a:endParaRPr>
          </a:p>
          <a:p>
            <a:r>
              <a:rPr lang="zh-TW" altLang="en-US" sz="2400" dirty="0">
                <a:solidFill>
                  <a:schemeClr val="tx1"/>
                </a:solidFill>
                <a:latin typeface="標楷體" panose="03000509000000000000" pitchFamily="65" charset="-120"/>
                <a:ea typeface="標楷體" panose="03000509000000000000" pitchFamily="65" charset="-120"/>
              </a:rPr>
              <a:t>  留存資料。</a:t>
            </a:r>
            <a:endParaRPr lang="en-US" altLang="zh-TW" sz="2400" dirty="0">
              <a:solidFill>
                <a:schemeClr val="tx1"/>
              </a:solidFill>
              <a:latin typeface="標楷體" panose="03000509000000000000" pitchFamily="65" charset="-120"/>
              <a:ea typeface="標楷體" panose="03000509000000000000" pitchFamily="65" charset="-120"/>
            </a:endParaRPr>
          </a:p>
          <a:p>
            <a:r>
              <a:rPr lang="en-US" altLang="zh-TW" sz="2400" dirty="0">
                <a:solidFill>
                  <a:schemeClr val="tx1"/>
                </a:solidFill>
                <a:latin typeface="標楷體" panose="03000509000000000000" pitchFamily="65" charset="-120"/>
                <a:ea typeface="標楷體" panose="03000509000000000000" pitchFamily="65" charset="-120"/>
              </a:rPr>
              <a:t>3.</a:t>
            </a:r>
            <a:r>
              <a:rPr lang="zh-TW" altLang="en-US" sz="2400" dirty="0">
                <a:solidFill>
                  <a:schemeClr val="tx1"/>
                </a:solidFill>
                <a:latin typeface="標楷體" panose="03000509000000000000" pitchFamily="65" charset="-120"/>
                <a:ea typeface="標楷體" panose="03000509000000000000" pitchFamily="65" charset="-120"/>
              </a:rPr>
              <a:t>記錄客戶之職業及電話號碼。</a:t>
            </a:r>
          </a:p>
        </p:txBody>
      </p:sp>
      <p:sp>
        <p:nvSpPr>
          <p:cNvPr id="6" name="矩形 5">
            <a:extLst>
              <a:ext uri="{FF2B5EF4-FFF2-40B4-BE49-F238E27FC236}">
                <a16:creationId xmlns:a16="http://schemas.microsoft.com/office/drawing/2014/main" id="{0DFD39EE-D980-4A96-B271-7C606EEA55D1}"/>
              </a:ext>
            </a:extLst>
          </p:cNvPr>
          <p:cNvSpPr/>
          <p:nvPr/>
        </p:nvSpPr>
        <p:spPr>
          <a:xfrm>
            <a:off x="1488520" y="3198145"/>
            <a:ext cx="3457019" cy="193836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zh-TW" altLang="en-US" sz="2400" dirty="0">
                <a:latin typeface="標楷體" pitchFamily="65" charset="-120"/>
                <a:ea typeface="標楷體" pitchFamily="65" charset="-120"/>
              </a:rPr>
              <a:t>辨識是否為重要政治性職務人士</a:t>
            </a:r>
            <a:endParaRPr lang="en-US" altLang="zh-TW" sz="2400" dirty="0">
              <a:latin typeface="標楷體" pitchFamily="65" charset="-120"/>
              <a:ea typeface="標楷體" pitchFamily="65" charset="-120"/>
            </a:endParaRPr>
          </a:p>
          <a:p>
            <a:r>
              <a:rPr lang="zh-TW" altLang="en-US" sz="2400" dirty="0">
                <a:latin typeface="標楷體" pitchFamily="65" charset="-120"/>
                <a:ea typeface="標楷體" pitchFamily="65" charset="-120"/>
              </a:rPr>
              <a:t>方法擇一</a:t>
            </a:r>
            <a:endParaRPr lang="en-US" altLang="zh-TW" sz="2400" dirty="0">
              <a:latin typeface="標楷體" pitchFamily="65" charset="-120"/>
              <a:ea typeface="標楷體" pitchFamily="65" charset="-120"/>
            </a:endParaRPr>
          </a:p>
          <a:p>
            <a:r>
              <a:rPr lang="en-US" altLang="zh-TW" sz="2400" dirty="0">
                <a:latin typeface="標楷體" pitchFamily="65" charset="-120"/>
                <a:ea typeface="標楷體" pitchFamily="65" charset="-120"/>
              </a:rPr>
              <a:t>1.</a:t>
            </a:r>
            <a:r>
              <a:rPr lang="zh-TW" altLang="en-US" sz="2400" dirty="0">
                <a:solidFill>
                  <a:srgbClr val="FF0000"/>
                </a:solidFill>
                <a:latin typeface="標楷體" pitchFamily="65" charset="-120"/>
                <a:ea typeface="標楷體" pitchFamily="65" charset="-120"/>
              </a:rPr>
              <a:t>集保結算所查詢。</a:t>
            </a:r>
            <a:endParaRPr lang="en-US" altLang="zh-TW" sz="2400" dirty="0">
              <a:solidFill>
                <a:srgbClr val="FF0000"/>
              </a:solidFill>
              <a:latin typeface="標楷體" pitchFamily="65" charset="-120"/>
              <a:ea typeface="標楷體" pitchFamily="65" charset="-120"/>
            </a:endParaRPr>
          </a:p>
          <a:p>
            <a:r>
              <a:rPr lang="en-US" altLang="zh-TW" sz="2400" dirty="0">
                <a:solidFill>
                  <a:schemeClr val="tx1"/>
                </a:solidFill>
                <a:latin typeface="標楷體" panose="03000509000000000000" pitchFamily="65" charset="-120"/>
                <a:ea typeface="標楷體" panose="03000509000000000000" pitchFamily="65" charset="-120"/>
              </a:rPr>
              <a:t>2.</a:t>
            </a:r>
            <a:r>
              <a:rPr lang="zh-TW" altLang="en-US" sz="2400" u="sng" dirty="0">
                <a:solidFill>
                  <a:srgbClr val="FF0000"/>
                </a:solidFill>
                <a:latin typeface="標楷體" panose="03000509000000000000" pitchFamily="65" charset="-120"/>
                <a:ea typeface="標楷體" panose="03000509000000000000" pitchFamily="65" charset="-120"/>
              </a:rPr>
              <a:t>客戶填寫</a:t>
            </a:r>
            <a:r>
              <a:rPr lang="en-US" altLang="zh-TW" sz="2400" u="sng" kern="12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03-</a:t>
            </a:r>
            <a:r>
              <a:rPr lang="zh-TW" altLang="en-US" sz="2400" u="sng" dirty="0">
                <a:solidFill>
                  <a:srgbClr val="FF0000"/>
                </a:solidFill>
                <a:latin typeface="標楷體" panose="03000509000000000000" pitchFamily="65" charset="-120"/>
                <a:ea typeface="標楷體" panose="03000509000000000000" pitchFamily="65" charset="-120"/>
              </a:rPr>
              <a:t>聲明書</a:t>
            </a:r>
            <a:r>
              <a:rPr lang="zh-TW" altLang="en-US" sz="2400" dirty="0">
                <a:solidFill>
                  <a:schemeClr val="tx1"/>
                </a:solidFill>
                <a:latin typeface="標楷體" panose="03000509000000000000" pitchFamily="65" charset="-120"/>
                <a:ea typeface="標楷體" panose="03000509000000000000" pitchFamily="65" charset="-120"/>
              </a:rPr>
              <a:t>。</a:t>
            </a:r>
          </a:p>
        </p:txBody>
      </p:sp>
      <p:sp>
        <p:nvSpPr>
          <p:cNvPr id="7" name="向右箭號 22">
            <a:extLst>
              <a:ext uri="{FF2B5EF4-FFF2-40B4-BE49-F238E27FC236}">
                <a16:creationId xmlns:a16="http://schemas.microsoft.com/office/drawing/2014/main" id="{2F36E036-ACC5-4893-9194-0D7B97C65428}"/>
              </a:ext>
            </a:extLst>
          </p:cNvPr>
          <p:cNvSpPr/>
          <p:nvPr/>
        </p:nvSpPr>
        <p:spPr>
          <a:xfrm>
            <a:off x="5137155" y="3870022"/>
            <a:ext cx="216024" cy="324036"/>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2400"/>
          </a:p>
        </p:txBody>
      </p:sp>
      <p:sp>
        <p:nvSpPr>
          <p:cNvPr id="9" name="文字方塊 8">
            <a:extLst>
              <a:ext uri="{FF2B5EF4-FFF2-40B4-BE49-F238E27FC236}">
                <a16:creationId xmlns:a16="http://schemas.microsoft.com/office/drawing/2014/main" id="{7FA7E2BE-9525-45DC-BA6F-77FF38E8ED58}"/>
              </a:ext>
            </a:extLst>
          </p:cNvPr>
          <p:cNvSpPr txBox="1"/>
          <p:nvPr/>
        </p:nvSpPr>
        <p:spPr>
          <a:xfrm>
            <a:off x="4984086" y="3366490"/>
            <a:ext cx="300454" cy="461665"/>
          </a:xfrm>
          <a:prstGeom prst="rect">
            <a:avLst/>
          </a:prstGeom>
          <a:noFill/>
        </p:spPr>
        <p:txBody>
          <a:bodyPr wrap="square" rtlCol="0">
            <a:spAutoFit/>
          </a:bodyPr>
          <a:lstStyle/>
          <a:p>
            <a:r>
              <a:rPr lang="zh-TW" altLang="en-US" sz="2400" dirty="0"/>
              <a:t>是</a:t>
            </a:r>
          </a:p>
        </p:txBody>
      </p:sp>
      <p:sp>
        <p:nvSpPr>
          <p:cNvPr id="10" name="矩形 9">
            <a:extLst>
              <a:ext uri="{FF2B5EF4-FFF2-40B4-BE49-F238E27FC236}">
                <a16:creationId xmlns:a16="http://schemas.microsoft.com/office/drawing/2014/main" id="{55357C8D-41C5-4987-9193-3CE6016B5A18}"/>
              </a:ext>
            </a:extLst>
          </p:cNvPr>
          <p:cNvSpPr/>
          <p:nvPr/>
        </p:nvSpPr>
        <p:spPr>
          <a:xfrm>
            <a:off x="5508104" y="3198145"/>
            <a:ext cx="3457019" cy="170091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zh-TW" altLang="en-US" sz="2400" dirty="0">
                <a:solidFill>
                  <a:schemeClr val="tx1"/>
                </a:solidFill>
                <a:latin typeface="標楷體" panose="03000509000000000000" pitchFamily="65" charset="-120"/>
                <a:ea typeface="標楷體" panose="03000509000000000000" pitchFamily="65" charset="-120"/>
              </a:rPr>
              <a:t>強化確認客戶身分措施</a:t>
            </a:r>
            <a:endParaRPr lang="en-US" altLang="zh-TW" sz="2400" dirty="0">
              <a:solidFill>
                <a:schemeClr val="tx1"/>
              </a:solidFill>
              <a:latin typeface="標楷體" panose="03000509000000000000" pitchFamily="65" charset="-120"/>
              <a:ea typeface="標楷體" panose="03000509000000000000" pitchFamily="65" charset="-120"/>
            </a:endParaRPr>
          </a:p>
          <a:p>
            <a:r>
              <a:rPr lang="en-US" altLang="zh-TW"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高階管理人員同意。</a:t>
            </a:r>
          </a:p>
          <a:p>
            <a:r>
              <a:rPr lang="en-US" altLang="zh-TW" sz="2400" dirty="0">
                <a:solidFill>
                  <a:schemeClr val="tx1"/>
                </a:solidFill>
                <a:latin typeface="標楷體" panose="03000509000000000000" pitchFamily="65" charset="-120"/>
                <a:ea typeface="標楷體" panose="03000509000000000000" pitchFamily="65" charset="-120"/>
              </a:rPr>
              <a:t>2.</a:t>
            </a:r>
            <a:r>
              <a:rPr lang="zh-TW" altLang="en-US" sz="2400" dirty="0">
                <a:solidFill>
                  <a:schemeClr val="tx1"/>
                </a:solidFill>
                <a:latin typeface="標楷體" panose="03000509000000000000" pitchFamily="65" charset="-120"/>
                <a:ea typeface="標楷體" panose="03000509000000000000" pitchFamily="65" charset="-120"/>
              </a:rPr>
              <a:t>瞭解客戶資金來源。</a:t>
            </a:r>
          </a:p>
          <a:p>
            <a:r>
              <a:rPr lang="en-US" altLang="zh-TW" sz="2400" dirty="0">
                <a:solidFill>
                  <a:schemeClr val="tx1"/>
                </a:solidFill>
                <a:latin typeface="標楷體" panose="03000509000000000000" pitchFamily="65" charset="-120"/>
                <a:ea typeface="標楷體" panose="03000509000000000000" pitchFamily="65" charset="-120"/>
              </a:rPr>
              <a:t>3.</a:t>
            </a:r>
            <a:r>
              <a:rPr lang="zh-TW" altLang="en-US" sz="2400" dirty="0">
                <a:solidFill>
                  <a:schemeClr val="tx1"/>
                </a:solidFill>
                <a:latin typeface="標楷體" panose="03000509000000000000" pitchFamily="65" charset="-120"/>
                <a:ea typeface="標楷體" panose="03000509000000000000" pitchFamily="65" charset="-120"/>
              </a:rPr>
              <a:t>持續監督交易。</a:t>
            </a:r>
          </a:p>
        </p:txBody>
      </p:sp>
      <p:sp>
        <p:nvSpPr>
          <p:cNvPr id="8" name="矩形 7">
            <a:extLst>
              <a:ext uri="{FF2B5EF4-FFF2-40B4-BE49-F238E27FC236}">
                <a16:creationId xmlns:a16="http://schemas.microsoft.com/office/drawing/2014/main" id="{83320206-B3AA-4ABC-AEED-A9844F8AFBD1}"/>
              </a:ext>
            </a:extLst>
          </p:cNvPr>
          <p:cNvSpPr/>
          <p:nvPr/>
        </p:nvSpPr>
        <p:spPr>
          <a:xfrm>
            <a:off x="756211" y="-19167"/>
            <a:ext cx="2031325" cy="584775"/>
          </a:xfrm>
          <a:prstGeom prst="rect">
            <a:avLst/>
          </a:prstGeom>
        </p:spPr>
        <p:txBody>
          <a:bodyPr wrap="none">
            <a:spAutoFit/>
          </a:bodyPr>
          <a:lstStyle/>
          <a:p>
            <a:r>
              <a:rPr lang="zh-TW" altLang="en-US" sz="3200" b="1" dirty="0">
                <a:latin typeface="標楷體" pitchFamily="65" charset="-120"/>
                <a:ea typeface="標楷體" pitchFamily="65" charset="-120"/>
              </a:rPr>
              <a:t>辦法第</a:t>
            </a:r>
            <a:r>
              <a:rPr lang="en-US" altLang="zh-TW" sz="3200" b="1" dirty="0">
                <a:latin typeface="標楷體" pitchFamily="65" charset="-120"/>
                <a:ea typeface="標楷體" pitchFamily="65" charset="-120"/>
              </a:rPr>
              <a:t>8</a:t>
            </a:r>
            <a:r>
              <a:rPr lang="zh-TW" altLang="en-US" sz="3200" b="1" dirty="0">
                <a:latin typeface="標楷體" pitchFamily="65" charset="-120"/>
                <a:ea typeface="標楷體" pitchFamily="65" charset="-120"/>
              </a:rPr>
              <a:t>條</a:t>
            </a:r>
            <a:endParaRPr lang="zh-TW" altLang="en-US" sz="3200" dirty="0"/>
          </a:p>
        </p:txBody>
      </p:sp>
    </p:spTree>
    <p:extLst>
      <p:ext uri="{BB962C8B-B14F-4D97-AF65-F5344CB8AC3E}">
        <p14:creationId xmlns:p14="http://schemas.microsoft.com/office/powerpoint/2010/main" val="222283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35B23E1-FE7C-4E64-89EE-BDE896C79426}"/>
              </a:ext>
            </a:extLst>
          </p:cNvPr>
          <p:cNvSpPr/>
          <p:nvPr/>
        </p:nvSpPr>
        <p:spPr>
          <a:xfrm>
            <a:off x="251519" y="1815726"/>
            <a:ext cx="441049" cy="151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2400" dirty="0">
                <a:latin typeface="標楷體" pitchFamily="65" charset="-120"/>
                <a:ea typeface="標楷體" pitchFamily="65" charset="-120"/>
              </a:rPr>
              <a:t>法人</a:t>
            </a:r>
          </a:p>
        </p:txBody>
      </p:sp>
      <p:sp>
        <p:nvSpPr>
          <p:cNvPr id="3" name="向右箭號 23">
            <a:extLst>
              <a:ext uri="{FF2B5EF4-FFF2-40B4-BE49-F238E27FC236}">
                <a16:creationId xmlns:a16="http://schemas.microsoft.com/office/drawing/2014/main" id="{9DFE7AAC-8DF1-4C0C-AB50-C74730C66011}"/>
              </a:ext>
            </a:extLst>
          </p:cNvPr>
          <p:cNvSpPr/>
          <p:nvPr/>
        </p:nvSpPr>
        <p:spPr>
          <a:xfrm>
            <a:off x="971599" y="2196879"/>
            <a:ext cx="315035" cy="45365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2400"/>
          </a:p>
        </p:txBody>
      </p:sp>
      <p:sp>
        <p:nvSpPr>
          <p:cNvPr id="4" name="矩形 3">
            <a:extLst>
              <a:ext uri="{FF2B5EF4-FFF2-40B4-BE49-F238E27FC236}">
                <a16:creationId xmlns:a16="http://schemas.microsoft.com/office/drawing/2014/main" id="{5088464E-F57C-47EA-A0E2-D6C1D3C9068E}"/>
              </a:ext>
            </a:extLst>
          </p:cNvPr>
          <p:cNvSpPr/>
          <p:nvPr/>
        </p:nvSpPr>
        <p:spPr>
          <a:xfrm>
            <a:off x="1475656" y="411510"/>
            <a:ext cx="6552728" cy="18853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zh-TW" altLang="en-US" sz="2400" dirty="0">
                <a:latin typeface="標楷體" pitchFamily="65" charset="-120"/>
                <a:ea typeface="標楷體" pitchFamily="65" charset="-120"/>
              </a:rPr>
              <a:t>確認法人或團體之資格證明</a:t>
            </a:r>
            <a:endParaRPr lang="en-US" altLang="zh-TW" sz="2400" dirty="0">
              <a:latin typeface="標楷體" pitchFamily="65" charset="-120"/>
              <a:ea typeface="標楷體" pitchFamily="65" charset="-120"/>
            </a:endParaRPr>
          </a:p>
          <a:p>
            <a:r>
              <a:rPr lang="zh-TW" altLang="en-US" sz="2400" dirty="0">
                <a:latin typeface="標楷體" pitchFamily="65" charset="-120"/>
                <a:ea typeface="標楷體" pitchFamily="65" charset="-120"/>
              </a:rPr>
              <a:t>檢附文件</a:t>
            </a:r>
            <a:endParaRPr lang="en-US" altLang="zh-TW" sz="2400" dirty="0">
              <a:latin typeface="標楷體" pitchFamily="65" charset="-120"/>
              <a:ea typeface="標楷體" pitchFamily="65" charset="-120"/>
            </a:endParaRPr>
          </a:p>
          <a:p>
            <a:r>
              <a:rPr lang="en-US" altLang="zh-TW" sz="2400" dirty="0">
                <a:latin typeface="標楷體" pitchFamily="65" charset="-120"/>
                <a:ea typeface="標楷體" pitchFamily="65" charset="-120"/>
              </a:rPr>
              <a:t>1.</a:t>
            </a:r>
            <a:r>
              <a:rPr lang="zh-TW" altLang="en-US" sz="2400" dirty="0">
                <a:latin typeface="標楷體" pitchFamily="65" charset="-120"/>
                <a:ea typeface="標楷體" pitchFamily="65" charset="-120"/>
              </a:rPr>
              <a:t>公司設立或變更登記表、團體立案證明。</a:t>
            </a:r>
            <a:endParaRPr lang="en-US" altLang="zh-TW" sz="2400" dirty="0">
              <a:latin typeface="標楷體" pitchFamily="65" charset="-120"/>
              <a:ea typeface="標楷體" pitchFamily="65" charset="-120"/>
            </a:endParaRPr>
          </a:p>
          <a:p>
            <a:r>
              <a:rPr lang="en-US" altLang="zh-TW" sz="2400" dirty="0">
                <a:latin typeface="標楷體" pitchFamily="65" charset="-120"/>
                <a:ea typeface="標楷體" pitchFamily="65" charset="-120"/>
              </a:rPr>
              <a:t>2.</a:t>
            </a:r>
            <a:r>
              <a:rPr lang="zh-TW" altLang="en-US" sz="2400" dirty="0">
                <a:latin typeface="標楷體" pitchFamily="65" charset="-120"/>
                <a:ea typeface="標楷體" pitchFamily="65" charset="-120"/>
              </a:rPr>
              <a:t>公司章程。</a:t>
            </a:r>
            <a:endParaRPr lang="en-US" altLang="zh-TW" sz="2400" dirty="0">
              <a:latin typeface="標楷體" pitchFamily="65" charset="-120"/>
              <a:ea typeface="標楷體" pitchFamily="65" charset="-120"/>
            </a:endParaRPr>
          </a:p>
          <a:p>
            <a:r>
              <a:rPr lang="en-US" altLang="zh-TW" sz="2400" dirty="0">
                <a:latin typeface="標楷體" pitchFamily="65" charset="-120"/>
                <a:ea typeface="標楷體" pitchFamily="65" charset="-120"/>
              </a:rPr>
              <a:t>3.</a:t>
            </a:r>
            <a:r>
              <a:rPr lang="zh-TW" altLang="en-US" sz="2400" dirty="0">
                <a:latin typeface="標楷體" pitchFamily="65" charset="-120"/>
                <a:ea typeface="標楷體" pitchFamily="65" charset="-120"/>
              </a:rPr>
              <a:t>負責人及連絡電話。</a:t>
            </a:r>
            <a:endParaRPr lang="en-US" altLang="zh-TW" sz="2400" dirty="0">
              <a:latin typeface="標楷體" pitchFamily="65" charset="-120"/>
              <a:ea typeface="標楷體" pitchFamily="65" charset="-120"/>
            </a:endParaRPr>
          </a:p>
        </p:txBody>
      </p:sp>
      <p:sp>
        <p:nvSpPr>
          <p:cNvPr id="5" name="矩形 4">
            <a:extLst>
              <a:ext uri="{FF2B5EF4-FFF2-40B4-BE49-F238E27FC236}">
                <a16:creationId xmlns:a16="http://schemas.microsoft.com/office/drawing/2014/main" id="{60112088-DD7C-435E-AADD-63D09AE7F55F}"/>
              </a:ext>
            </a:extLst>
          </p:cNvPr>
          <p:cNvSpPr/>
          <p:nvPr/>
        </p:nvSpPr>
        <p:spPr>
          <a:xfrm>
            <a:off x="1475656" y="2571727"/>
            <a:ext cx="6552728" cy="20882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zh-TW" altLang="en-US" sz="2400" dirty="0">
                <a:latin typeface="標楷體" pitchFamily="65" charset="-120"/>
                <a:ea typeface="標楷體" pitchFamily="65" charset="-120"/>
              </a:rPr>
              <a:t>辨識實質受益人</a:t>
            </a:r>
            <a:endParaRPr lang="en-US" altLang="zh-TW" sz="2400" dirty="0">
              <a:latin typeface="標楷體" pitchFamily="65" charset="-120"/>
              <a:ea typeface="標楷體" pitchFamily="65" charset="-120"/>
            </a:endParaRPr>
          </a:p>
          <a:p>
            <a:r>
              <a:rPr lang="zh-TW" altLang="en-US" sz="2400" dirty="0">
                <a:latin typeface="標楷體" pitchFamily="65" charset="-120"/>
                <a:ea typeface="標楷體" pitchFamily="65" charset="-120"/>
              </a:rPr>
              <a:t>方法擇一</a:t>
            </a:r>
            <a:endParaRPr lang="en-US" altLang="zh-TW" sz="2400" dirty="0">
              <a:latin typeface="標楷體" pitchFamily="65" charset="-120"/>
              <a:ea typeface="標楷體" pitchFamily="65" charset="-120"/>
            </a:endParaRPr>
          </a:p>
          <a:p>
            <a:r>
              <a:rPr lang="en-US" altLang="zh-TW" sz="2400" dirty="0">
                <a:latin typeface="標楷體" pitchFamily="65" charset="-120"/>
                <a:ea typeface="標楷體" pitchFamily="65" charset="-120"/>
              </a:rPr>
              <a:t>1.</a:t>
            </a:r>
            <a:r>
              <a:rPr lang="zh-TW" altLang="en-US" sz="2400" dirty="0">
                <a:solidFill>
                  <a:srgbClr val="FF0000"/>
                </a:solidFill>
                <a:latin typeface="標楷體" pitchFamily="65" charset="-120"/>
                <a:ea typeface="標楷體" pitchFamily="65" charset="-120"/>
              </a:rPr>
              <a:t>持有股份超過百分之二十五之股東名冊。</a:t>
            </a:r>
            <a:endParaRPr lang="en-US" altLang="zh-TW" sz="2400" dirty="0">
              <a:solidFill>
                <a:srgbClr val="FF0000"/>
              </a:solidFill>
              <a:latin typeface="標楷體" pitchFamily="65" charset="-120"/>
              <a:ea typeface="標楷體" pitchFamily="65" charset="-120"/>
            </a:endParaRPr>
          </a:p>
          <a:p>
            <a:r>
              <a:rPr lang="en-US" altLang="zh-TW" sz="2400" dirty="0">
                <a:latin typeface="標楷體" pitchFamily="65" charset="-120"/>
                <a:ea typeface="標楷體" pitchFamily="65" charset="-120"/>
              </a:rPr>
              <a:t>2.</a:t>
            </a:r>
            <a:r>
              <a:rPr lang="zh-TW" altLang="en-US" sz="2400" dirty="0">
                <a:solidFill>
                  <a:srgbClr val="FF0000"/>
                </a:solidFill>
                <a:latin typeface="標楷體" pitchFamily="65" charset="-120"/>
                <a:ea typeface="標楷體" pitchFamily="65" charset="-120"/>
              </a:rPr>
              <a:t>集保結算所查詢。</a:t>
            </a:r>
          </a:p>
          <a:p>
            <a:r>
              <a:rPr lang="en-US" altLang="zh-TW" sz="2400" dirty="0">
                <a:latin typeface="標楷體" pitchFamily="65" charset="-120"/>
                <a:ea typeface="標楷體" pitchFamily="65" charset="-120"/>
              </a:rPr>
              <a:t>3.</a:t>
            </a:r>
            <a:r>
              <a:rPr lang="zh-TW" altLang="en-US" sz="2400" u="sng" dirty="0">
                <a:solidFill>
                  <a:srgbClr val="FF0000"/>
                </a:solidFill>
                <a:latin typeface="標楷體" pitchFamily="65" charset="-120"/>
                <a:ea typeface="標楷體" pitchFamily="65" charset="-120"/>
              </a:rPr>
              <a:t>客戶填寫</a:t>
            </a:r>
            <a:r>
              <a:rPr lang="en-US" altLang="zh-TW" sz="2400" u="sng" kern="12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03-</a:t>
            </a:r>
            <a:r>
              <a:rPr lang="zh-TW" altLang="en-US" sz="2400" u="sng" dirty="0">
                <a:solidFill>
                  <a:srgbClr val="FF0000"/>
                </a:solidFill>
                <a:latin typeface="標楷體" pitchFamily="65" charset="-120"/>
                <a:ea typeface="標楷體" pitchFamily="65" charset="-120"/>
              </a:rPr>
              <a:t>聲明書</a:t>
            </a:r>
            <a:r>
              <a:rPr lang="zh-TW" altLang="en-US" sz="2400" dirty="0">
                <a:solidFill>
                  <a:srgbClr val="FF0000"/>
                </a:solidFill>
                <a:latin typeface="標楷體" pitchFamily="65" charset="-120"/>
                <a:ea typeface="標楷體" pitchFamily="65" charset="-120"/>
              </a:rPr>
              <a:t>。</a:t>
            </a:r>
          </a:p>
        </p:txBody>
      </p:sp>
    </p:spTree>
    <p:extLst>
      <p:ext uri="{BB962C8B-B14F-4D97-AF65-F5344CB8AC3E}">
        <p14:creationId xmlns:p14="http://schemas.microsoft.com/office/powerpoint/2010/main" val="2990755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E496D9A-6DFC-4D09-8D33-428960F0D5A4}"/>
              </a:ext>
            </a:extLst>
          </p:cNvPr>
          <p:cNvSpPr/>
          <p:nvPr/>
        </p:nvSpPr>
        <p:spPr>
          <a:xfrm>
            <a:off x="281739" y="549655"/>
            <a:ext cx="638600" cy="108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2400" dirty="0">
                <a:latin typeface="標楷體" pitchFamily="65" charset="-120"/>
                <a:ea typeface="標楷體" pitchFamily="65" charset="-120"/>
              </a:rPr>
              <a:t>代理人</a:t>
            </a:r>
          </a:p>
        </p:txBody>
      </p:sp>
      <p:sp>
        <p:nvSpPr>
          <p:cNvPr id="3" name="向右箭號 23">
            <a:extLst>
              <a:ext uri="{FF2B5EF4-FFF2-40B4-BE49-F238E27FC236}">
                <a16:creationId xmlns:a16="http://schemas.microsoft.com/office/drawing/2014/main" id="{AD4AF848-5A29-46B3-AAA2-BDE27A4C4577}"/>
              </a:ext>
            </a:extLst>
          </p:cNvPr>
          <p:cNvSpPr/>
          <p:nvPr/>
        </p:nvSpPr>
        <p:spPr>
          <a:xfrm>
            <a:off x="1639802" y="927637"/>
            <a:ext cx="345798" cy="324036"/>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2400"/>
          </a:p>
        </p:txBody>
      </p:sp>
      <p:sp>
        <p:nvSpPr>
          <p:cNvPr id="4" name="矩形 3">
            <a:extLst>
              <a:ext uri="{FF2B5EF4-FFF2-40B4-BE49-F238E27FC236}">
                <a16:creationId xmlns:a16="http://schemas.microsoft.com/office/drawing/2014/main" id="{5E613405-B217-4D9A-A9DB-D1233A7A4BBA}"/>
              </a:ext>
            </a:extLst>
          </p:cNvPr>
          <p:cNvSpPr/>
          <p:nvPr/>
        </p:nvSpPr>
        <p:spPr>
          <a:xfrm>
            <a:off x="2195736" y="549654"/>
            <a:ext cx="5934875" cy="130201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altLang="zh-TW" sz="2400" dirty="0">
                <a:latin typeface="標楷體" pitchFamily="65" charset="-120"/>
                <a:ea typeface="標楷體" pitchFamily="65" charset="-120"/>
              </a:rPr>
              <a:t>1.</a:t>
            </a:r>
            <a:r>
              <a:rPr lang="zh-TW" altLang="en-US" sz="2400" dirty="0">
                <a:latin typeface="標楷體" pitchFamily="65" charset="-120"/>
                <a:ea typeface="標楷體" pitchFamily="65" charset="-120"/>
              </a:rPr>
              <a:t>基本身分資料確認</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同自然人確認身分  </a:t>
            </a:r>
            <a:endParaRPr lang="en-US" altLang="zh-TW" sz="2400" dirty="0">
              <a:latin typeface="標楷體" pitchFamily="65" charset="-120"/>
              <a:ea typeface="標楷體" pitchFamily="65" charset="-120"/>
            </a:endParaRPr>
          </a:p>
          <a:p>
            <a:r>
              <a:rPr lang="zh-TW" altLang="en-US" sz="2400" dirty="0">
                <a:latin typeface="標楷體" pitchFamily="65" charset="-120"/>
                <a:ea typeface="標楷體" pitchFamily="65" charset="-120"/>
              </a:rPr>
              <a:t>  程序</a:t>
            </a:r>
            <a:endParaRPr lang="en-US" altLang="zh-TW" sz="2400" dirty="0">
              <a:latin typeface="標楷體" pitchFamily="65" charset="-120"/>
              <a:ea typeface="標楷體" pitchFamily="65" charset="-120"/>
            </a:endParaRPr>
          </a:p>
          <a:p>
            <a:r>
              <a:rPr lang="en-US" altLang="zh-TW" sz="2400" dirty="0">
                <a:solidFill>
                  <a:schemeClr val="tx1"/>
                </a:solidFill>
                <a:latin typeface="標楷體" panose="03000509000000000000" pitchFamily="65" charset="-120"/>
                <a:ea typeface="標楷體" panose="03000509000000000000" pitchFamily="65" charset="-120"/>
              </a:rPr>
              <a:t>2.</a:t>
            </a:r>
            <a:r>
              <a:rPr lang="zh-TW" altLang="en-US" sz="2400" dirty="0">
                <a:solidFill>
                  <a:srgbClr val="FF0000"/>
                </a:solidFill>
                <a:latin typeface="標楷體" panose="03000509000000000000" pitchFamily="65" charset="-120"/>
                <a:ea typeface="標楷體" panose="03000509000000000000" pitchFamily="65" charset="-120"/>
              </a:rPr>
              <a:t>授權書檢附及確認。</a:t>
            </a:r>
          </a:p>
        </p:txBody>
      </p:sp>
      <p:sp>
        <p:nvSpPr>
          <p:cNvPr id="5" name="矩形 4">
            <a:extLst>
              <a:ext uri="{FF2B5EF4-FFF2-40B4-BE49-F238E27FC236}">
                <a16:creationId xmlns:a16="http://schemas.microsoft.com/office/drawing/2014/main" id="{7EADA525-31AA-4BA4-94A4-37F05FD1B243}"/>
              </a:ext>
            </a:extLst>
          </p:cNvPr>
          <p:cNvSpPr/>
          <p:nvPr/>
        </p:nvSpPr>
        <p:spPr>
          <a:xfrm>
            <a:off x="281739" y="2139701"/>
            <a:ext cx="1112978" cy="20702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2400" dirty="0">
                <a:latin typeface="標楷體" pitchFamily="65" charset="-120"/>
                <a:ea typeface="標楷體" pitchFamily="65" charset="-120"/>
              </a:rPr>
              <a:t>信託受託人或登記予第三人</a:t>
            </a:r>
          </a:p>
        </p:txBody>
      </p:sp>
      <p:sp>
        <p:nvSpPr>
          <p:cNvPr id="6" name="向右箭號 23">
            <a:extLst>
              <a:ext uri="{FF2B5EF4-FFF2-40B4-BE49-F238E27FC236}">
                <a16:creationId xmlns:a16="http://schemas.microsoft.com/office/drawing/2014/main" id="{4A3FC018-BA68-4CB9-B320-C4C70DD58516}"/>
              </a:ext>
            </a:extLst>
          </p:cNvPr>
          <p:cNvSpPr/>
          <p:nvPr/>
        </p:nvSpPr>
        <p:spPr>
          <a:xfrm>
            <a:off x="1622327" y="3012798"/>
            <a:ext cx="345798" cy="324036"/>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2400"/>
          </a:p>
        </p:txBody>
      </p:sp>
      <p:sp>
        <p:nvSpPr>
          <p:cNvPr id="7" name="矩形 6">
            <a:extLst>
              <a:ext uri="{FF2B5EF4-FFF2-40B4-BE49-F238E27FC236}">
                <a16:creationId xmlns:a16="http://schemas.microsoft.com/office/drawing/2014/main" id="{56956FD3-84EA-4AC4-B8D2-EB3827536F49}"/>
              </a:ext>
            </a:extLst>
          </p:cNvPr>
          <p:cNvSpPr/>
          <p:nvPr/>
        </p:nvSpPr>
        <p:spPr>
          <a:xfrm>
            <a:off x="2195736" y="2139701"/>
            <a:ext cx="6078634" cy="245414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altLang="zh-TW" sz="2400" dirty="0">
                <a:latin typeface="標楷體" pitchFamily="65" charset="-120"/>
                <a:ea typeface="標楷體" pitchFamily="65" charset="-120"/>
              </a:rPr>
              <a:t>1.</a:t>
            </a:r>
            <a:r>
              <a:rPr lang="zh-TW" altLang="en-US" sz="2400" dirty="0">
                <a:latin typeface="標楷體" pitchFamily="65" charset="-120"/>
                <a:ea typeface="標楷體" pitchFamily="65" charset="-120"/>
              </a:rPr>
              <a:t>基本身分資料確認</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同自然人確認身分</a:t>
            </a:r>
            <a:endParaRPr lang="en-US" altLang="zh-TW" sz="2400" dirty="0">
              <a:latin typeface="標楷體" pitchFamily="65" charset="-120"/>
              <a:ea typeface="標楷體" pitchFamily="65" charset="-120"/>
            </a:endParaRPr>
          </a:p>
          <a:p>
            <a:r>
              <a:rPr lang="zh-TW" altLang="en-US" sz="2400" dirty="0">
                <a:latin typeface="標楷體" pitchFamily="65" charset="-120"/>
                <a:ea typeface="標楷體" pitchFamily="65" charset="-120"/>
              </a:rPr>
              <a:t>  程序。</a:t>
            </a:r>
            <a:endParaRPr lang="en-US" altLang="zh-TW" sz="2400" dirty="0">
              <a:latin typeface="標楷體" pitchFamily="65" charset="-120"/>
              <a:ea typeface="標楷體" pitchFamily="65" charset="-120"/>
            </a:endParaRPr>
          </a:p>
          <a:p>
            <a:r>
              <a:rPr lang="zh-TW" altLang="en-US" sz="2400" dirty="0">
                <a:latin typeface="標楷體" pitchFamily="65" charset="-120"/>
                <a:ea typeface="標楷體" pitchFamily="65" charset="-120"/>
              </a:rPr>
              <a:t>  包括委託人、受託人、監察人、受益</a:t>
            </a:r>
            <a:endParaRPr lang="en-US" altLang="zh-TW" sz="2400" dirty="0">
              <a:latin typeface="標楷體" pitchFamily="65" charset="-120"/>
              <a:ea typeface="標楷體" pitchFamily="65" charset="-120"/>
            </a:endParaRPr>
          </a:p>
          <a:p>
            <a:r>
              <a:rPr lang="zh-TW" altLang="en-US" sz="2400" dirty="0">
                <a:latin typeface="標楷體" pitchFamily="65" charset="-120"/>
                <a:ea typeface="標楷體" pitchFamily="65" charset="-120"/>
              </a:rPr>
              <a:t>  人及第三人。</a:t>
            </a:r>
            <a:endParaRPr lang="en-US" altLang="zh-TW" sz="2400" dirty="0">
              <a:latin typeface="標楷體" panose="03000509000000000000" pitchFamily="65" charset="-120"/>
              <a:ea typeface="標楷體" panose="03000509000000000000" pitchFamily="65" charset="-120"/>
            </a:endParaRPr>
          </a:p>
          <a:p>
            <a:r>
              <a:rPr lang="en-US" altLang="zh-TW" sz="2400" dirty="0">
                <a:solidFill>
                  <a:schemeClr val="tx1"/>
                </a:solidFill>
                <a:latin typeface="標楷體" panose="03000509000000000000" pitchFamily="65" charset="-120"/>
                <a:ea typeface="標楷體" panose="03000509000000000000" pitchFamily="65" charset="-120"/>
              </a:rPr>
              <a:t>2.</a:t>
            </a:r>
            <a:r>
              <a:rPr lang="zh-TW" altLang="en-US" sz="2400" dirty="0">
                <a:solidFill>
                  <a:srgbClr val="FF0000"/>
                </a:solidFill>
                <a:latin typeface="標楷體" panose="03000509000000000000" pitchFamily="65" charset="-120"/>
                <a:ea typeface="標楷體" panose="03000509000000000000" pitchFamily="65" charset="-120"/>
              </a:rPr>
              <a:t>信託證明文件檢附及確認；</a:t>
            </a:r>
            <a:endParaRPr lang="en-US" altLang="zh-TW" sz="2400" dirty="0">
              <a:solidFill>
                <a:srgbClr val="FF0000"/>
              </a:solidFill>
              <a:latin typeface="標楷體" panose="03000509000000000000" pitchFamily="65" charset="-120"/>
              <a:ea typeface="標楷體" panose="03000509000000000000" pitchFamily="65" charset="-120"/>
            </a:endParaRPr>
          </a:p>
          <a:p>
            <a:r>
              <a:rPr lang="zh-TW" altLang="en-US" sz="2400" dirty="0">
                <a:solidFill>
                  <a:srgbClr val="FF0000"/>
                </a:solidFill>
                <a:latin typeface="標楷體" panose="03000509000000000000" pitchFamily="65" charset="-120"/>
                <a:ea typeface="標楷體" panose="03000509000000000000" pitchFamily="65" charset="-120"/>
              </a:rPr>
              <a:t>  </a:t>
            </a:r>
            <a:r>
              <a:rPr lang="zh-TW" altLang="en-US" sz="2400" u="sng" dirty="0">
                <a:solidFill>
                  <a:srgbClr val="FF0000"/>
                </a:solidFill>
                <a:latin typeface="標楷體" pitchFamily="65" charset="-120"/>
                <a:ea typeface="標楷體" pitchFamily="65" charset="-120"/>
              </a:rPr>
              <a:t>登記予第三人部分應填寫</a:t>
            </a:r>
            <a:r>
              <a:rPr lang="en-US" altLang="zh-TW" sz="2400" u="sng" kern="12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03-</a:t>
            </a:r>
            <a:r>
              <a:rPr lang="zh-TW" altLang="en-US" sz="2400" u="sng" dirty="0">
                <a:solidFill>
                  <a:srgbClr val="FF0000"/>
                </a:solidFill>
                <a:latin typeface="標楷體" panose="03000509000000000000" pitchFamily="65" charset="-120"/>
                <a:ea typeface="標楷體" panose="03000509000000000000" pitchFamily="65" charset="-120"/>
              </a:rPr>
              <a:t>聲明書</a:t>
            </a:r>
            <a:r>
              <a:rPr lang="zh-TW" altLang="en-US" sz="2400" dirty="0">
                <a:solidFill>
                  <a:srgbClr val="FF0000"/>
                </a:solidFill>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3758472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0">
            <a:extLst>
              <a:ext uri="{FF2B5EF4-FFF2-40B4-BE49-F238E27FC236}">
                <a16:creationId xmlns:a16="http://schemas.microsoft.com/office/drawing/2014/main" id="{05F2690B-1544-4E8C-A50E-F97CEDFC0292}"/>
              </a:ext>
            </a:extLst>
          </p:cNvPr>
          <p:cNvSpPr txBox="1">
            <a:spLocks/>
          </p:cNvSpPr>
          <p:nvPr/>
        </p:nvSpPr>
        <p:spPr>
          <a:xfrm>
            <a:off x="0" y="48132"/>
            <a:ext cx="6300192" cy="674478"/>
          </a:xfrm>
          <a:prstGeom prst="rect">
            <a:avLst/>
          </a:prstGeom>
          <a:solidFill>
            <a:schemeClr val="accent3">
              <a:lumMod val="40000"/>
              <a:lumOff val="6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2800" b="1" dirty="0">
                <a:latin typeface="標楷體" pitchFamily="65" charset="-120"/>
                <a:ea typeface="標楷體" pitchFamily="65" charset="-120"/>
              </a:rPr>
              <a:t>三、各類風險審查</a:t>
            </a:r>
            <a:r>
              <a:rPr lang="en-US" altLang="zh-TW" sz="2800" b="1" dirty="0">
                <a:latin typeface="標楷體" pitchFamily="65" charset="-120"/>
                <a:ea typeface="標楷體" pitchFamily="65" charset="-120"/>
              </a:rPr>
              <a:t>-</a:t>
            </a:r>
            <a:r>
              <a:rPr lang="zh-TW" altLang="en-US" sz="2800" b="1" dirty="0">
                <a:latin typeface="標楷體" pitchFamily="65" charset="-120"/>
                <a:ea typeface="標楷體" pitchFamily="65" charset="-120"/>
              </a:rPr>
              <a:t>辦法第</a:t>
            </a:r>
            <a:r>
              <a:rPr lang="en-US" altLang="zh-TW" sz="2800" b="1" dirty="0">
                <a:latin typeface="標楷體" pitchFamily="65" charset="-120"/>
                <a:ea typeface="標楷體" pitchFamily="65" charset="-120"/>
              </a:rPr>
              <a:t>9</a:t>
            </a:r>
            <a:r>
              <a:rPr lang="zh-TW" altLang="en-US" sz="2800" b="1" dirty="0">
                <a:latin typeface="PMingLiU" panose="02020500000000000000" pitchFamily="18" charset="-120"/>
                <a:ea typeface="PMingLiU" panose="02020500000000000000" pitchFamily="18" charset="-120"/>
              </a:rPr>
              <a:t>、</a:t>
            </a:r>
            <a:r>
              <a:rPr lang="en-US" altLang="zh-TW" sz="2800" b="1" dirty="0">
                <a:latin typeface="標楷體" pitchFamily="65" charset="-120"/>
                <a:ea typeface="標楷體" pitchFamily="65" charset="-120"/>
              </a:rPr>
              <a:t>15</a:t>
            </a:r>
            <a:r>
              <a:rPr lang="zh-TW" altLang="en-US" sz="2800" b="1" dirty="0">
                <a:latin typeface="標楷體" pitchFamily="65" charset="-120"/>
                <a:ea typeface="標楷體" pitchFamily="65" charset="-120"/>
              </a:rPr>
              <a:t>條</a:t>
            </a:r>
          </a:p>
        </p:txBody>
      </p:sp>
      <p:sp>
        <p:nvSpPr>
          <p:cNvPr id="4" name="矩形 3">
            <a:extLst>
              <a:ext uri="{FF2B5EF4-FFF2-40B4-BE49-F238E27FC236}">
                <a16:creationId xmlns:a16="http://schemas.microsoft.com/office/drawing/2014/main" id="{2731F0ED-881B-46D1-AABF-60BA94A50531}"/>
              </a:ext>
            </a:extLst>
          </p:cNvPr>
          <p:cNvSpPr/>
          <p:nvPr/>
        </p:nvSpPr>
        <p:spPr>
          <a:xfrm>
            <a:off x="503548" y="722610"/>
            <a:ext cx="8136904" cy="4154984"/>
          </a:xfrm>
          <a:prstGeom prst="rect">
            <a:avLst/>
          </a:prstGeom>
        </p:spPr>
        <p:txBody>
          <a:bodyPr wrap="square">
            <a:spAutoFit/>
          </a:bodyPr>
          <a:lstStyle/>
          <a:p>
            <a:pPr marL="711200" indent="-711200" algn="just"/>
            <a:r>
              <a:rPr lang="zh-TW" altLang="zh-TW" sz="2200" kern="100" dirty="0">
                <a:latin typeface="標楷體" panose="03000509000000000000" pitchFamily="65" charset="-120"/>
                <a:ea typeface="標楷體" panose="03000509000000000000" pitchFamily="65" charset="-120"/>
                <a:cs typeface="Times New Roman" panose="02020603050405020304" pitchFamily="18" charset="0"/>
              </a:rPr>
              <a:t>地政士及不動產經紀業從事與不動產買賣交易有關之行為時，</a:t>
            </a:r>
            <a:endParaRPr lang="en-US" altLang="zh-TW" sz="2200" kern="100" dirty="0">
              <a:latin typeface="標楷體" panose="03000509000000000000" pitchFamily="65" charset="-120"/>
              <a:ea typeface="標楷體" panose="03000509000000000000" pitchFamily="65" charset="-120"/>
              <a:cs typeface="Times New Roman" panose="02020603050405020304" pitchFamily="18" charset="0"/>
            </a:endParaRPr>
          </a:p>
          <a:p>
            <a:pPr marL="711200" indent="-711200" algn="just"/>
            <a:r>
              <a:rPr lang="zh-TW" altLang="zh-TW" sz="22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發現下列各款情事之一者，應向調查局申報</a:t>
            </a:r>
            <a:r>
              <a:rPr lang="zh-TW" altLang="zh-TW" sz="2200" kern="100" dirty="0">
                <a:latin typeface="標楷體" panose="03000509000000000000" pitchFamily="65" charset="-120"/>
                <a:ea typeface="標楷體" panose="03000509000000000000" pitchFamily="65" charset="-120"/>
                <a:cs typeface="Times New Roman" panose="02020603050405020304" pitchFamily="18" charset="0"/>
              </a:rPr>
              <a:t>：</a:t>
            </a:r>
            <a:endParaRPr lang="en-US" altLang="zh-TW" sz="2200" kern="100" dirty="0">
              <a:latin typeface="標楷體" panose="03000509000000000000" pitchFamily="65" charset="-120"/>
              <a:ea typeface="標楷體" panose="03000509000000000000" pitchFamily="65" charset="-120"/>
              <a:cs typeface="Times New Roman" panose="02020603050405020304" pitchFamily="18" charset="0"/>
            </a:endParaRPr>
          </a:p>
          <a:p>
            <a:pPr marL="711200" indent="-711200" algn="just"/>
            <a:r>
              <a:rPr lang="zh-TW" altLang="zh-TW" sz="2200" kern="100" dirty="0">
                <a:latin typeface="標楷體" panose="03000509000000000000" pitchFamily="65" charset="-120"/>
                <a:ea typeface="標楷體" panose="03000509000000000000" pitchFamily="65" charset="-120"/>
                <a:cs typeface="Times New Roman" panose="02020603050405020304" pitchFamily="18" charset="0"/>
              </a:rPr>
              <a:t>一、客戶有第九條各款所定情形之一。</a:t>
            </a:r>
            <a:endParaRPr lang="en-US" altLang="zh-TW" sz="2200" kern="100" dirty="0">
              <a:latin typeface="標楷體" panose="03000509000000000000" pitchFamily="65" charset="-120"/>
              <a:ea typeface="標楷體" panose="03000509000000000000" pitchFamily="65" charset="-120"/>
              <a:cs typeface="Times New Roman" panose="02020603050405020304" pitchFamily="18" charset="0"/>
            </a:endParaRPr>
          </a:p>
          <a:p>
            <a:pPr marL="711200" indent="-711200" algn="just"/>
            <a:r>
              <a:rPr lang="zh-TW" altLang="zh-TW" sz="2200" kern="100" dirty="0">
                <a:latin typeface="標楷體" panose="03000509000000000000" pitchFamily="65" charset="-120"/>
                <a:ea typeface="標楷體" panose="03000509000000000000" pitchFamily="65" charset="-120"/>
                <a:cs typeface="Times New Roman" panose="02020603050405020304" pitchFamily="18" charset="0"/>
              </a:rPr>
              <a:t>二、交易金額</a:t>
            </a:r>
            <a:r>
              <a:rPr lang="zh-TW" altLang="zh-TW" sz="220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源自</a:t>
            </a:r>
            <a:r>
              <a:rPr lang="zh-TW" altLang="zh-TW" sz="2200" b="1" u="sng" kern="100" dirty="0">
                <a:latin typeface="標楷體" panose="03000509000000000000" pitchFamily="65" charset="-120"/>
                <a:ea typeface="標楷體" panose="03000509000000000000" pitchFamily="65" charset="-120"/>
                <a:cs typeface="Times New Roman" panose="02020603050405020304" pitchFamily="18" charset="0"/>
              </a:rPr>
              <a:t>高風險國家或地區</a:t>
            </a:r>
            <a:r>
              <a:rPr lang="zh-TW" altLang="zh-TW" sz="22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220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或支付予</a:t>
            </a:r>
            <a:r>
              <a:rPr lang="zh-TW" altLang="zh-TW" sz="2200" kern="100" dirty="0">
                <a:latin typeface="標楷體" panose="03000509000000000000" pitchFamily="65" charset="-120"/>
                <a:ea typeface="標楷體" panose="03000509000000000000" pitchFamily="65" charset="-120"/>
                <a:cs typeface="Times New Roman" panose="02020603050405020304" pitchFamily="18" charset="0"/>
              </a:rPr>
              <a:t>該國家或地區之帳戶或人員，且疑似與恐怖活動、恐怖組織或資恐有關聯。</a:t>
            </a:r>
            <a:endParaRPr lang="en-US" altLang="zh-TW" sz="2200" kern="100" dirty="0">
              <a:latin typeface="標楷體" panose="03000509000000000000" pitchFamily="65" charset="-120"/>
              <a:ea typeface="標楷體" panose="03000509000000000000" pitchFamily="65" charset="-120"/>
              <a:cs typeface="Times New Roman" panose="02020603050405020304" pitchFamily="18" charset="0"/>
            </a:endParaRPr>
          </a:p>
          <a:p>
            <a:pPr marL="711200" indent="-711200" algn="just"/>
            <a:r>
              <a:rPr lang="zh-TW" altLang="zh-TW" sz="2200" kern="100" dirty="0">
                <a:latin typeface="標楷體" panose="03000509000000000000" pitchFamily="65" charset="-120"/>
                <a:ea typeface="標楷體" panose="03000509000000000000" pitchFamily="65" charset="-120"/>
                <a:cs typeface="Times New Roman" panose="02020603050405020304" pitchFamily="18" charset="0"/>
              </a:rPr>
              <a:t>三、交易金額與客戶年齡、身分或收入顯不相當，或以現鈔支付定金以外各期價款，且無合理說明資金來源。</a:t>
            </a:r>
            <a:endParaRPr lang="en-US" altLang="zh-TW" sz="2200" kern="100" dirty="0">
              <a:latin typeface="標楷體" panose="03000509000000000000" pitchFamily="65" charset="-120"/>
              <a:ea typeface="標楷體" panose="03000509000000000000" pitchFamily="65" charset="-120"/>
              <a:cs typeface="Times New Roman" panose="02020603050405020304" pitchFamily="18" charset="0"/>
            </a:endParaRPr>
          </a:p>
          <a:p>
            <a:pPr marL="711200" indent="-711200" algn="just"/>
            <a:r>
              <a:rPr lang="zh-TW" altLang="zh-TW" sz="2200" kern="100" dirty="0">
                <a:latin typeface="標楷體" panose="03000509000000000000" pitchFamily="65" charset="-120"/>
                <a:ea typeface="標楷體" panose="03000509000000000000" pitchFamily="65" charset="-120"/>
                <a:cs typeface="Times New Roman" panose="02020603050405020304" pitchFamily="18" charset="0"/>
              </a:rPr>
              <a:t>四、客戶要求將不動產權利登記予第三人，未能提出任何關聯或拒絕說明。</a:t>
            </a:r>
            <a:endParaRPr lang="en-US" altLang="zh-TW" sz="2200" kern="100" dirty="0">
              <a:latin typeface="標楷體" panose="03000509000000000000" pitchFamily="65" charset="-120"/>
              <a:ea typeface="標楷體" panose="03000509000000000000" pitchFamily="65" charset="-120"/>
              <a:cs typeface="Times New Roman" panose="02020603050405020304" pitchFamily="18" charset="0"/>
            </a:endParaRPr>
          </a:p>
          <a:p>
            <a:pPr marL="711200" indent="-711200" algn="just"/>
            <a:r>
              <a:rPr lang="zh-TW" altLang="zh-TW" sz="2200" kern="100" dirty="0">
                <a:latin typeface="標楷體" panose="03000509000000000000" pitchFamily="65" charset="-120"/>
                <a:ea typeface="標楷體" panose="03000509000000000000" pitchFamily="65" charset="-120"/>
                <a:cs typeface="Times New Roman" panose="02020603050405020304" pitchFamily="18" charset="0"/>
              </a:rPr>
              <a:t>五、不動產成交價格明顯高於市場行情且要求在相關契約文件以較低價記錄。</a:t>
            </a:r>
            <a:endParaRPr lang="en-US" altLang="zh-TW" sz="2200" kern="100" dirty="0">
              <a:latin typeface="標楷體" panose="03000509000000000000" pitchFamily="65" charset="-120"/>
              <a:ea typeface="標楷體" panose="03000509000000000000" pitchFamily="65" charset="-120"/>
              <a:cs typeface="Times New Roman" panose="02020603050405020304" pitchFamily="18" charset="0"/>
            </a:endParaRPr>
          </a:p>
          <a:p>
            <a:pPr marL="711200" indent="-711200" algn="just"/>
            <a:r>
              <a:rPr lang="zh-TW" altLang="zh-TW" sz="2200" kern="100" dirty="0">
                <a:latin typeface="標楷體" panose="03000509000000000000" pitchFamily="65" charset="-120"/>
                <a:ea typeface="標楷體" panose="03000509000000000000" pitchFamily="65" charset="-120"/>
                <a:cs typeface="Times New Roman" panose="02020603050405020304" pitchFamily="18" charset="0"/>
              </a:rPr>
              <a:t>六、其他疑似洗錢交易或資恐情事。</a:t>
            </a:r>
          </a:p>
        </p:txBody>
      </p:sp>
    </p:spTree>
    <p:extLst>
      <p:ext uri="{BB962C8B-B14F-4D97-AF65-F5344CB8AC3E}">
        <p14:creationId xmlns:p14="http://schemas.microsoft.com/office/powerpoint/2010/main" val="2126532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134CAB6-9FAA-4E9F-85A5-2A40C16097E9}"/>
              </a:ext>
            </a:extLst>
          </p:cNvPr>
          <p:cNvSpPr/>
          <p:nvPr/>
        </p:nvSpPr>
        <p:spPr>
          <a:xfrm>
            <a:off x="539552" y="267494"/>
            <a:ext cx="8064896" cy="4832092"/>
          </a:xfrm>
          <a:prstGeom prst="rect">
            <a:avLst/>
          </a:prstGeom>
        </p:spPr>
        <p:txBody>
          <a:bodyPr wrap="square">
            <a:spAutoFit/>
          </a:bodyPr>
          <a:lstStyle/>
          <a:p>
            <a:r>
              <a:rPr lang="zh-TW" altLang="en-US" sz="2200" dirty="0">
                <a:latin typeface="標楷體" panose="03000509000000000000" pitchFamily="65" charset="-120"/>
                <a:ea typeface="標楷體" panose="03000509000000000000" pitchFamily="65" charset="-120"/>
              </a:rPr>
              <a:t>第九條 地政士及不動產經紀業於確認客戶身分時，有下列情形</a:t>
            </a:r>
            <a:endParaRPr lang="en-US" altLang="zh-TW" sz="2200" dirty="0">
              <a:latin typeface="標楷體" panose="03000509000000000000" pitchFamily="65" charset="-120"/>
              <a:ea typeface="標楷體" panose="03000509000000000000" pitchFamily="65" charset="-120"/>
            </a:endParaRPr>
          </a:p>
          <a:p>
            <a:r>
              <a:rPr lang="en-US" altLang="zh-TW" sz="2200" dirty="0">
                <a:latin typeface="標楷體" panose="03000509000000000000" pitchFamily="65" charset="-120"/>
                <a:ea typeface="標楷體" panose="03000509000000000000" pitchFamily="65" charset="-120"/>
              </a:rPr>
              <a:t>       </a:t>
            </a:r>
            <a:r>
              <a:rPr lang="zh-TW" altLang="en-US" sz="2200" dirty="0">
                <a:latin typeface="標楷體" panose="03000509000000000000" pitchFamily="65" charset="-120"/>
                <a:ea typeface="標楷體" panose="03000509000000000000" pitchFamily="65" charset="-120"/>
              </a:rPr>
              <a:t>之一者，應即婉拒進行交易：</a:t>
            </a:r>
          </a:p>
          <a:p>
            <a:r>
              <a:rPr lang="zh-TW" altLang="en-US" sz="2200" dirty="0">
                <a:latin typeface="標楷體" panose="03000509000000000000" pitchFamily="65" charset="-120"/>
                <a:ea typeface="標楷體" panose="03000509000000000000" pitchFamily="65" charset="-120"/>
              </a:rPr>
              <a:t>一、疑似使用匿名、假名、人頭、虛設行號或虛設法人團體名義</a:t>
            </a:r>
            <a:endParaRPr lang="en-US" altLang="zh-TW" sz="2200" dirty="0">
              <a:latin typeface="標楷體" panose="03000509000000000000" pitchFamily="65" charset="-120"/>
              <a:ea typeface="標楷體" panose="03000509000000000000" pitchFamily="65" charset="-120"/>
            </a:endParaRPr>
          </a:p>
          <a:p>
            <a:r>
              <a:rPr lang="en-US" altLang="zh-TW" sz="2200" dirty="0">
                <a:latin typeface="標楷體" panose="03000509000000000000" pitchFamily="65" charset="-120"/>
                <a:ea typeface="標楷體" panose="03000509000000000000" pitchFamily="65" charset="-120"/>
              </a:rPr>
              <a:t>    </a:t>
            </a:r>
            <a:r>
              <a:rPr lang="zh-TW" altLang="en-US" sz="2200" dirty="0">
                <a:latin typeface="標楷體" panose="03000509000000000000" pitchFamily="65" charset="-120"/>
                <a:ea typeface="標楷體" panose="03000509000000000000" pitchFamily="65" charset="-120"/>
              </a:rPr>
              <a:t>進行交易。</a:t>
            </a:r>
          </a:p>
          <a:p>
            <a:r>
              <a:rPr lang="zh-TW" altLang="en-US" sz="2200" dirty="0">
                <a:latin typeface="標楷體" panose="03000509000000000000" pitchFamily="65" charset="-120"/>
                <a:ea typeface="標楷體" panose="03000509000000000000" pitchFamily="65" charset="-120"/>
              </a:rPr>
              <a:t>二、拒絕提供確認身分所需相關文件。</a:t>
            </a:r>
          </a:p>
          <a:p>
            <a:r>
              <a:rPr lang="zh-TW" altLang="en-US" sz="2200" dirty="0">
                <a:latin typeface="標楷體" panose="03000509000000000000" pitchFamily="65" charset="-120"/>
                <a:ea typeface="標楷體" panose="03000509000000000000" pitchFamily="65" charset="-120"/>
              </a:rPr>
              <a:t>三、持用偽、變造身分證明文件。</a:t>
            </a:r>
          </a:p>
          <a:p>
            <a:r>
              <a:rPr lang="zh-TW" altLang="en-US" sz="2200" dirty="0">
                <a:latin typeface="標楷體" panose="03000509000000000000" pitchFamily="65" charset="-120"/>
                <a:ea typeface="標楷體" panose="03000509000000000000" pitchFamily="65" charset="-120"/>
              </a:rPr>
              <a:t>四、客戶為資恐防制法指定制裁之個人、法人或團體，及外國政</a:t>
            </a:r>
            <a:endParaRPr lang="en-US" altLang="zh-TW" sz="2200" dirty="0">
              <a:latin typeface="標楷體" panose="03000509000000000000" pitchFamily="65" charset="-120"/>
              <a:ea typeface="標楷體" panose="03000509000000000000" pitchFamily="65" charset="-120"/>
            </a:endParaRPr>
          </a:p>
          <a:p>
            <a:r>
              <a:rPr lang="en-US" altLang="zh-TW" sz="2200" dirty="0">
                <a:latin typeface="標楷體" panose="03000509000000000000" pitchFamily="65" charset="-120"/>
                <a:ea typeface="標楷體" panose="03000509000000000000" pitchFamily="65" charset="-120"/>
              </a:rPr>
              <a:t>    </a:t>
            </a:r>
            <a:r>
              <a:rPr lang="zh-TW" altLang="en-US" sz="2200" dirty="0">
                <a:latin typeface="標楷體" panose="03000509000000000000" pitchFamily="65" charset="-120"/>
                <a:ea typeface="標楷體" panose="03000509000000000000" pitchFamily="65" charset="-120"/>
              </a:rPr>
              <a:t>府或國際組織認定或追查之恐怖分子或團體。</a:t>
            </a:r>
          </a:p>
          <a:p>
            <a:r>
              <a:rPr lang="zh-TW" altLang="en-US" sz="2200" dirty="0">
                <a:latin typeface="標楷體" panose="03000509000000000000" pitchFamily="65" charset="-120"/>
                <a:ea typeface="標楷體" panose="03000509000000000000" pitchFamily="65" charset="-120"/>
              </a:rPr>
              <a:t>五、有下列情形之一，合理懷疑客戶可能涉及洗錢或資恐行為：</a:t>
            </a:r>
          </a:p>
          <a:p>
            <a:r>
              <a:rPr lang="zh-TW" altLang="en-US" sz="2200" dirty="0">
                <a:latin typeface="標楷體" panose="03000509000000000000" pitchFamily="65" charset="-120"/>
                <a:ea typeface="標楷體" panose="03000509000000000000" pitchFamily="65" charset="-120"/>
              </a:rPr>
              <a:t>   （一）出示之身分證明文件均為影本。</a:t>
            </a:r>
          </a:p>
          <a:p>
            <a:r>
              <a:rPr lang="zh-TW" altLang="en-US" sz="2200" dirty="0">
                <a:latin typeface="標楷體" panose="03000509000000000000" pitchFamily="65" charset="-120"/>
                <a:ea typeface="標楷體" panose="03000509000000000000" pitchFamily="65" charset="-120"/>
              </a:rPr>
              <a:t>   （二）提供文件資料可疑、模糊不清，無法進行查證，或不   </a:t>
            </a:r>
            <a:endParaRPr lang="en-US" altLang="zh-TW" sz="2200" dirty="0">
              <a:latin typeface="標楷體" panose="03000509000000000000" pitchFamily="65" charset="-120"/>
              <a:ea typeface="標楷體" panose="03000509000000000000" pitchFamily="65" charset="-120"/>
            </a:endParaRPr>
          </a:p>
          <a:p>
            <a:r>
              <a:rPr lang="en-US" altLang="zh-TW" sz="2200" dirty="0">
                <a:latin typeface="標楷體" panose="03000509000000000000" pitchFamily="65" charset="-120"/>
                <a:ea typeface="標楷體" panose="03000509000000000000" pitchFamily="65" charset="-120"/>
              </a:rPr>
              <a:t>         </a:t>
            </a:r>
            <a:r>
              <a:rPr lang="zh-TW" altLang="en-US" sz="2200" dirty="0">
                <a:latin typeface="標楷體" panose="03000509000000000000" pitchFamily="65" charset="-120"/>
                <a:ea typeface="標楷體" panose="03000509000000000000" pitchFamily="65" charset="-120"/>
              </a:rPr>
              <a:t>願提供其他佐證資料。</a:t>
            </a:r>
          </a:p>
          <a:p>
            <a:r>
              <a:rPr lang="zh-TW" altLang="en-US" sz="2200" dirty="0">
                <a:latin typeface="標楷體" panose="03000509000000000000" pitchFamily="65" charset="-120"/>
                <a:ea typeface="標楷體" panose="03000509000000000000" pitchFamily="65" charset="-120"/>
              </a:rPr>
              <a:t>   （三）無故拖延應提供或補充之身分證明文件。</a:t>
            </a:r>
          </a:p>
          <a:p>
            <a:r>
              <a:rPr lang="zh-TW" altLang="en-US" sz="2200" dirty="0">
                <a:latin typeface="標楷體" panose="03000509000000000000" pitchFamily="65" charset="-120"/>
                <a:ea typeface="標楷體" panose="03000509000000000000" pitchFamily="65" charset="-120"/>
              </a:rPr>
              <a:t>   （四）其他異常情形，無法提出合理說明。</a:t>
            </a:r>
          </a:p>
        </p:txBody>
      </p:sp>
    </p:spTree>
    <p:extLst>
      <p:ext uri="{BB962C8B-B14F-4D97-AF65-F5344CB8AC3E}">
        <p14:creationId xmlns:p14="http://schemas.microsoft.com/office/powerpoint/2010/main" val="4271773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EB2E5520-A04B-4FDC-B076-E96873D43387}"/>
              </a:ext>
            </a:extLst>
          </p:cNvPr>
          <p:cNvSpPr/>
          <p:nvPr/>
        </p:nvSpPr>
        <p:spPr>
          <a:xfrm>
            <a:off x="190506" y="901730"/>
            <a:ext cx="521169" cy="152561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2400" dirty="0">
                <a:latin typeface="標楷體" pitchFamily="65" charset="-120"/>
                <a:ea typeface="標楷體" pitchFamily="65" charset="-120"/>
              </a:rPr>
              <a:t>地理風險</a:t>
            </a:r>
          </a:p>
        </p:txBody>
      </p:sp>
      <p:sp>
        <p:nvSpPr>
          <p:cNvPr id="5" name="向右箭號 23">
            <a:extLst>
              <a:ext uri="{FF2B5EF4-FFF2-40B4-BE49-F238E27FC236}">
                <a16:creationId xmlns:a16="http://schemas.microsoft.com/office/drawing/2014/main" id="{3A97DC9C-8C1A-4C5D-9EAB-D9CD67E5C70B}"/>
              </a:ext>
            </a:extLst>
          </p:cNvPr>
          <p:cNvSpPr/>
          <p:nvPr/>
        </p:nvSpPr>
        <p:spPr>
          <a:xfrm>
            <a:off x="827584" y="1357274"/>
            <a:ext cx="364214" cy="324036"/>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2400"/>
          </a:p>
        </p:txBody>
      </p:sp>
      <p:sp>
        <p:nvSpPr>
          <p:cNvPr id="7" name="矩形 6">
            <a:extLst>
              <a:ext uri="{FF2B5EF4-FFF2-40B4-BE49-F238E27FC236}">
                <a16:creationId xmlns:a16="http://schemas.microsoft.com/office/drawing/2014/main" id="{C201E8D5-256B-4CB6-ABDF-236B8A3C0189}"/>
              </a:ext>
            </a:extLst>
          </p:cNvPr>
          <p:cNvSpPr/>
          <p:nvPr/>
        </p:nvSpPr>
        <p:spPr>
          <a:xfrm>
            <a:off x="1307707" y="861764"/>
            <a:ext cx="4952291" cy="93432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zh-TW" altLang="en-US" sz="2400" u="sng" dirty="0">
                <a:latin typeface="標楷體" pitchFamily="65" charset="-120"/>
                <a:ea typeface="標楷體" pitchFamily="65" charset="-120"/>
              </a:rPr>
              <a:t>高風險國家或地區</a:t>
            </a:r>
            <a:r>
              <a:rPr lang="zh-TW" altLang="en-US" sz="2400" dirty="0">
                <a:latin typeface="標楷體" pitchFamily="65" charset="-120"/>
                <a:ea typeface="標楷體" pitchFamily="65" charset="-120"/>
              </a:rPr>
              <a:t>之往來資金，且疑似與恐怖活動有關。</a:t>
            </a:r>
            <a:endParaRPr lang="en-US" altLang="zh-TW" sz="2400" dirty="0">
              <a:latin typeface="標楷體" pitchFamily="65" charset="-120"/>
              <a:ea typeface="標楷體" pitchFamily="65" charset="-120"/>
            </a:endParaRPr>
          </a:p>
        </p:txBody>
      </p:sp>
      <p:sp>
        <p:nvSpPr>
          <p:cNvPr id="8" name="向右箭號 23">
            <a:extLst>
              <a:ext uri="{FF2B5EF4-FFF2-40B4-BE49-F238E27FC236}">
                <a16:creationId xmlns:a16="http://schemas.microsoft.com/office/drawing/2014/main" id="{C982969F-1B92-4BF6-9151-12E0F419CBC0}"/>
              </a:ext>
            </a:extLst>
          </p:cNvPr>
          <p:cNvSpPr/>
          <p:nvPr/>
        </p:nvSpPr>
        <p:spPr>
          <a:xfrm>
            <a:off x="2788912" y="1927055"/>
            <a:ext cx="416385" cy="316189"/>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2400" dirty="0"/>
          </a:p>
        </p:txBody>
      </p:sp>
      <p:sp>
        <p:nvSpPr>
          <p:cNvPr id="11" name="文字方塊 10">
            <a:extLst>
              <a:ext uri="{FF2B5EF4-FFF2-40B4-BE49-F238E27FC236}">
                <a16:creationId xmlns:a16="http://schemas.microsoft.com/office/drawing/2014/main" id="{1EB7201B-9163-455A-994E-91EB7669B432}"/>
              </a:ext>
            </a:extLst>
          </p:cNvPr>
          <p:cNvSpPr txBox="1"/>
          <p:nvPr/>
        </p:nvSpPr>
        <p:spPr>
          <a:xfrm>
            <a:off x="2267744" y="1839747"/>
            <a:ext cx="521168" cy="461665"/>
          </a:xfrm>
          <a:prstGeom prst="rect">
            <a:avLst/>
          </a:prstGeom>
          <a:noFill/>
        </p:spPr>
        <p:txBody>
          <a:bodyPr wrap="square" rtlCol="0">
            <a:spAutoFit/>
          </a:bodyPr>
          <a:lstStyle/>
          <a:p>
            <a:r>
              <a:rPr lang="zh-TW" altLang="en-US" sz="2400" dirty="0"/>
              <a:t>是</a:t>
            </a:r>
          </a:p>
        </p:txBody>
      </p:sp>
      <p:sp>
        <p:nvSpPr>
          <p:cNvPr id="12" name="矩形 11">
            <a:extLst>
              <a:ext uri="{FF2B5EF4-FFF2-40B4-BE49-F238E27FC236}">
                <a16:creationId xmlns:a16="http://schemas.microsoft.com/office/drawing/2014/main" id="{F147539A-5DE8-4EE2-8825-07E5FED12A6F}"/>
              </a:ext>
            </a:extLst>
          </p:cNvPr>
          <p:cNvSpPr/>
          <p:nvPr/>
        </p:nvSpPr>
        <p:spPr>
          <a:xfrm>
            <a:off x="1333257" y="2288015"/>
            <a:ext cx="3377859" cy="167969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zh-TW" altLang="en-US" sz="2400" dirty="0">
                <a:solidFill>
                  <a:schemeClr val="tx1"/>
                </a:solidFill>
                <a:latin typeface="標楷體" panose="03000509000000000000" pitchFamily="65" charset="-120"/>
                <a:ea typeface="標楷體" panose="03000509000000000000" pitchFamily="65" charset="-120"/>
              </a:rPr>
              <a:t>強化確認客戶身分措施</a:t>
            </a:r>
            <a:endParaRPr lang="en-US" altLang="zh-TW" sz="2400" dirty="0">
              <a:solidFill>
                <a:schemeClr val="tx1"/>
              </a:solidFill>
              <a:latin typeface="標楷體" panose="03000509000000000000" pitchFamily="65" charset="-120"/>
              <a:ea typeface="標楷體" panose="03000509000000000000" pitchFamily="65" charset="-120"/>
            </a:endParaRPr>
          </a:p>
          <a:p>
            <a:r>
              <a:rPr lang="en-US" altLang="zh-TW"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高階管理人員同意。</a:t>
            </a:r>
          </a:p>
          <a:p>
            <a:r>
              <a:rPr lang="en-US" altLang="zh-TW" sz="2400" dirty="0">
                <a:solidFill>
                  <a:schemeClr val="tx1"/>
                </a:solidFill>
                <a:latin typeface="標楷體" panose="03000509000000000000" pitchFamily="65" charset="-120"/>
                <a:ea typeface="標楷體" panose="03000509000000000000" pitchFamily="65" charset="-120"/>
              </a:rPr>
              <a:t>2.</a:t>
            </a:r>
            <a:r>
              <a:rPr lang="zh-TW" altLang="en-US" sz="2400" dirty="0">
                <a:solidFill>
                  <a:schemeClr val="tx1"/>
                </a:solidFill>
                <a:latin typeface="標楷體" panose="03000509000000000000" pitchFamily="65" charset="-120"/>
                <a:ea typeface="標楷體" panose="03000509000000000000" pitchFamily="65" charset="-120"/>
              </a:rPr>
              <a:t>瞭解客戶資金來源。</a:t>
            </a:r>
          </a:p>
          <a:p>
            <a:r>
              <a:rPr lang="en-US" altLang="zh-TW" sz="2400" dirty="0">
                <a:solidFill>
                  <a:schemeClr val="tx1"/>
                </a:solidFill>
                <a:latin typeface="標楷體" panose="03000509000000000000" pitchFamily="65" charset="-120"/>
                <a:ea typeface="標楷體" panose="03000509000000000000" pitchFamily="65" charset="-120"/>
              </a:rPr>
              <a:t>3.</a:t>
            </a:r>
            <a:r>
              <a:rPr lang="zh-TW" altLang="en-US" sz="2400" dirty="0">
                <a:solidFill>
                  <a:schemeClr val="tx1"/>
                </a:solidFill>
                <a:latin typeface="標楷體" panose="03000509000000000000" pitchFamily="65" charset="-120"/>
                <a:ea typeface="標楷體" panose="03000509000000000000" pitchFamily="65" charset="-120"/>
              </a:rPr>
              <a:t>持續監督交易。</a:t>
            </a:r>
          </a:p>
        </p:txBody>
      </p:sp>
      <p:sp>
        <p:nvSpPr>
          <p:cNvPr id="13" name="向右箭號 23">
            <a:extLst>
              <a:ext uri="{FF2B5EF4-FFF2-40B4-BE49-F238E27FC236}">
                <a16:creationId xmlns:a16="http://schemas.microsoft.com/office/drawing/2014/main" id="{F379FB86-8FF9-4186-A51C-07136A757FBE}"/>
              </a:ext>
            </a:extLst>
          </p:cNvPr>
          <p:cNvSpPr/>
          <p:nvPr/>
        </p:nvSpPr>
        <p:spPr>
          <a:xfrm>
            <a:off x="4982711" y="2817222"/>
            <a:ext cx="364214" cy="324036"/>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2400"/>
          </a:p>
        </p:txBody>
      </p:sp>
      <p:sp>
        <p:nvSpPr>
          <p:cNvPr id="14" name="矩形 13">
            <a:extLst>
              <a:ext uri="{FF2B5EF4-FFF2-40B4-BE49-F238E27FC236}">
                <a16:creationId xmlns:a16="http://schemas.microsoft.com/office/drawing/2014/main" id="{86926F67-B7AA-4694-A933-166D774AC58F}"/>
              </a:ext>
            </a:extLst>
          </p:cNvPr>
          <p:cNvSpPr/>
          <p:nvPr/>
        </p:nvSpPr>
        <p:spPr>
          <a:xfrm>
            <a:off x="5447528" y="2301412"/>
            <a:ext cx="3444951" cy="1267987"/>
          </a:xfrm>
          <a:prstGeom prst="rect">
            <a:avLst/>
          </a:prstGeom>
          <a:solidFill>
            <a:schemeClr val="accent2">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zh-TW" altLang="en-US" sz="2400" dirty="0">
                <a:solidFill>
                  <a:schemeClr val="tx1"/>
                </a:solidFill>
                <a:latin typeface="標楷體" panose="03000509000000000000" pitchFamily="65" charset="-120"/>
                <a:ea typeface="標楷體" panose="03000509000000000000" pitchFamily="65" charset="-120"/>
              </a:rPr>
              <a:t>申報疑似洗錢</a:t>
            </a:r>
            <a:r>
              <a:rPr lang="en-US" altLang="zh-TW" sz="2400" dirty="0">
                <a:solidFill>
                  <a:schemeClr val="tx1"/>
                </a:solidFill>
                <a:latin typeface="標楷體" panose="03000509000000000000" pitchFamily="65" charset="-120"/>
                <a:ea typeface="標楷體" panose="03000509000000000000" pitchFamily="65" charset="-120"/>
              </a:rPr>
              <a:t>(10</a:t>
            </a:r>
            <a:r>
              <a:rPr lang="zh-TW" altLang="en-US" sz="2400" dirty="0">
                <a:solidFill>
                  <a:schemeClr val="tx1"/>
                </a:solidFill>
                <a:latin typeface="標楷體" panose="03000509000000000000" pitchFamily="65" charset="-120"/>
                <a:ea typeface="標楷體" panose="03000509000000000000" pitchFamily="65" charset="-120"/>
              </a:rPr>
              <a:t>日內</a:t>
            </a:r>
            <a:r>
              <a:rPr lang="en-US" altLang="zh-TW" sz="2400" dirty="0">
                <a:solidFill>
                  <a:schemeClr val="tx1"/>
                </a:solidFill>
                <a:latin typeface="標楷體" panose="03000509000000000000" pitchFamily="65" charset="-120"/>
                <a:ea typeface="標楷體" panose="03000509000000000000" pitchFamily="65" charset="-120"/>
              </a:rPr>
              <a:t>)</a:t>
            </a:r>
          </a:p>
          <a:p>
            <a:r>
              <a:rPr lang="zh-TW" altLang="en-US" sz="2400" dirty="0">
                <a:solidFill>
                  <a:schemeClr val="tx1"/>
                </a:solidFill>
                <a:latin typeface="標楷體" panose="03000509000000000000" pitchFamily="65" charset="-120"/>
                <a:ea typeface="標楷體" panose="03000509000000000000" pitchFamily="65" charset="-120"/>
              </a:rPr>
              <a:t>使用</a:t>
            </a:r>
            <a:r>
              <a:rPr lang="en-US" altLang="zh-TW" sz="2400" dirty="0">
                <a:solidFill>
                  <a:schemeClr val="tx1"/>
                </a:solidFill>
                <a:latin typeface="標楷體" panose="03000509000000000000" pitchFamily="65" charset="-120"/>
                <a:ea typeface="標楷體" panose="03000509000000000000" pitchFamily="65" charset="-120"/>
              </a:rPr>
              <a:t>04-</a:t>
            </a:r>
            <a:r>
              <a:rPr lang="zh-TW" altLang="en-US" sz="2400" dirty="0">
                <a:solidFill>
                  <a:schemeClr val="tx1"/>
                </a:solidFill>
                <a:latin typeface="標楷體" panose="03000509000000000000" pitchFamily="65" charset="-120"/>
                <a:ea typeface="標楷體" panose="03000509000000000000" pitchFamily="65" charset="-120"/>
              </a:rPr>
              <a:t>疑似洗錢或資恐交易申報表</a:t>
            </a:r>
          </a:p>
        </p:txBody>
      </p:sp>
      <p:sp>
        <p:nvSpPr>
          <p:cNvPr id="15" name="文字方塊 14">
            <a:extLst>
              <a:ext uri="{FF2B5EF4-FFF2-40B4-BE49-F238E27FC236}">
                <a16:creationId xmlns:a16="http://schemas.microsoft.com/office/drawing/2014/main" id="{48515D30-441F-495A-A6FB-2BAF2A531E8B}"/>
              </a:ext>
            </a:extLst>
          </p:cNvPr>
          <p:cNvSpPr txBox="1"/>
          <p:nvPr/>
        </p:nvSpPr>
        <p:spPr>
          <a:xfrm>
            <a:off x="1463814" y="4129502"/>
            <a:ext cx="6836586" cy="830997"/>
          </a:xfrm>
          <a:prstGeom prst="rect">
            <a:avLst/>
          </a:prstGeom>
          <a:noFill/>
        </p:spPr>
        <p:txBody>
          <a:bodyPr wrap="square" rtlCol="0">
            <a:spAutoFit/>
          </a:bodyPr>
          <a:lstStyle/>
          <a:p>
            <a:r>
              <a:rPr lang="en-US" altLang="zh-TW" sz="2400" dirty="0">
                <a:solidFill>
                  <a:srgbClr val="FF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高風險國家或地區</a:t>
            </a:r>
            <a:endParaRPr lang="en-US" altLang="zh-TW" sz="2400" dirty="0">
              <a:solidFill>
                <a:srgbClr val="FF0000"/>
              </a:solidFill>
              <a:latin typeface="標楷體" panose="03000509000000000000" pitchFamily="65" charset="-120"/>
              <a:ea typeface="標楷體" panose="03000509000000000000" pitchFamily="65" charset="-120"/>
            </a:endParaRPr>
          </a:p>
          <a:p>
            <a:r>
              <a:rPr lang="zh-TW" altLang="en-US" sz="2400" dirty="0">
                <a:solidFill>
                  <a:srgbClr val="FF0000"/>
                </a:solidFill>
                <a:latin typeface="標楷體" panose="03000509000000000000" pitchFamily="65" charset="-120"/>
                <a:ea typeface="標楷體" panose="03000509000000000000" pitchFamily="65" charset="-120"/>
              </a:rPr>
              <a:t>  查詢</a:t>
            </a:r>
            <a:r>
              <a:rPr lang="en-US" altLang="zh-TW" sz="2400" dirty="0">
                <a:solidFill>
                  <a:srgbClr val="FF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法務部調查局洗錢防制處網站。</a:t>
            </a:r>
          </a:p>
        </p:txBody>
      </p:sp>
    </p:spTree>
    <p:extLst>
      <p:ext uri="{BB962C8B-B14F-4D97-AF65-F5344CB8AC3E}">
        <p14:creationId xmlns:p14="http://schemas.microsoft.com/office/powerpoint/2010/main" val="3268340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洗防法 001.jpg">
            <a:extLst>
              <a:ext uri="{FF2B5EF4-FFF2-40B4-BE49-F238E27FC236}">
                <a16:creationId xmlns:a16="http://schemas.microsoft.com/office/drawing/2014/main" id="{55644ACB-6688-439D-921F-E3FE4C777066}"/>
              </a:ext>
            </a:extLst>
          </p:cNvPr>
          <p:cNvPicPr>
            <a:picLocks noChangeAspect="1"/>
          </p:cNvPicPr>
          <p:nvPr/>
        </p:nvPicPr>
        <p:blipFill>
          <a:blip r:embed="rId2"/>
          <a:stretch>
            <a:fillRect/>
          </a:stretch>
        </p:blipFill>
        <p:spPr>
          <a:xfrm>
            <a:off x="467544" y="680164"/>
            <a:ext cx="8367337" cy="4104456"/>
          </a:xfrm>
          <a:prstGeom prst="rect">
            <a:avLst/>
          </a:prstGeom>
          <a:ln>
            <a:solidFill>
              <a:srgbClr val="FF0066"/>
            </a:solidFill>
          </a:ln>
        </p:spPr>
      </p:pic>
      <p:sp>
        <p:nvSpPr>
          <p:cNvPr id="3" name="文字方塊 2">
            <a:extLst>
              <a:ext uri="{FF2B5EF4-FFF2-40B4-BE49-F238E27FC236}">
                <a16:creationId xmlns:a16="http://schemas.microsoft.com/office/drawing/2014/main" id="{38A006CF-E260-49D1-B34D-9AEC126EF02E}"/>
              </a:ext>
            </a:extLst>
          </p:cNvPr>
          <p:cNvSpPr txBox="1"/>
          <p:nvPr/>
        </p:nvSpPr>
        <p:spPr>
          <a:xfrm>
            <a:off x="467544" y="51470"/>
            <a:ext cx="4320480" cy="523220"/>
          </a:xfrm>
          <a:prstGeom prst="rect">
            <a:avLst/>
          </a:prstGeom>
          <a:noFill/>
        </p:spPr>
        <p:txBody>
          <a:bodyPr wrap="square" rtlCol="0">
            <a:spAutoFit/>
          </a:bodyPr>
          <a:lstStyle/>
          <a:p>
            <a:r>
              <a:rPr lang="zh-TW" altLang="en-US" sz="2800" dirty="0">
                <a:solidFill>
                  <a:schemeClr val="tx1"/>
                </a:solidFill>
                <a:latin typeface="標楷體" panose="03000509000000000000" pitchFamily="65" charset="-120"/>
                <a:ea typeface="標楷體" panose="03000509000000000000" pitchFamily="65" charset="-120"/>
              </a:rPr>
              <a:t>法務部洗錢防制處網站</a:t>
            </a:r>
          </a:p>
        </p:txBody>
      </p:sp>
      <p:sp>
        <p:nvSpPr>
          <p:cNvPr id="4" name="橢圓 3">
            <a:extLst>
              <a:ext uri="{FF2B5EF4-FFF2-40B4-BE49-F238E27FC236}">
                <a16:creationId xmlns:a16="http://schemas.microsoft.com/office/drawing/2014/main" id="{1B1770E3-C776-4F3E-9EDA-267BF597F5C9}"/>
              </a:ext>
            </a:extLst>
          </p:cNvPr>
          <p:cNvSpPr/>
          <p:nvPr/>
        </p:nvSpPr>
        <p:spPr>
          <a:xfrm>
            <a:off x="1187623" y="2732392"/>
            <a:ext cx="1872208" cy="7034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橢圓 4">
            <a:extLst>
              <a:ext uri="{FF2B5EF4-FFF2-40B4-BE49-F238E27FC236}">
                <a16:creationId xmlns:a16="http://schemas.microsoft.com/office/drawing/2014/main" id="{F5877627-6455-467F-8DF8-BBE2729BA341}"/>
              </a:ext>
            </a:extLst>
          </p:cNvPr>
          <p:cNvSpPr/>
          <p:nvPr/>
        </p:nvSpPr>
        <p:spPr>
          <a:xfrm>
            <a:off x="4975248" y="2732392"/>
            <a:ext cx="1944216"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59744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10" name="Shape 65"/>
          <p:cNvSpPr txBox="1">
            <a:spLocks/>
          </p:cNvSpPr>
          <p:nvPr/>
        </p:nvSpPr>
        <p:spPr>
          <a:xfrm>
            <a:off x="539552" y="1203598"/>
            <a:ext cx="8100000" cy="1498167"/>
          </a:xfrm>
          <a:prstGeom prst="rect">
            <a:avLst/>
          </a:prstGeom>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2600" b="0" i="0" u="none" strike="noStrike" kern="0" cap="none" spc="0" normalizeH="0" baseline="0" noProof="0" dirty="0">
              <a:ln>
                <a:noFill/>
              </a:ln>
              <a:solidFill>
                <a:srgbClr val="000000"/>
              </a:solidFill>
              <a:effectLst/>
              <a:uLnTx/>
              <a:uFillTx/>
              <a:latin typeface="標楷體" pitchFamily="65" charset="-120"/>
              <a:ea typeface="標楷體" pitchFamily="65" charset="-120"/>
              <a:cs typeface="Arial"/>
              <a:sym typeface="Arial"/>
            </a:endParaRPr>
          </a:p>
        </p:txBody>
      </p:sp>
      <p:sp>
        <p:nvSpPr>
          <p:cNvPr id="11" name="Shape 65"/>
          <p:cNvSpPr txBox="1">
            <a:spLocks/>
          </p:cNvSpPr>
          <p:nvPr/>
        </p:nvSpPr>
        <p:spPr>
          <a:xfrm>
            <a:off x="522000" y="3003579"/>
            <a:ext cx="8100000" cy="1800000"/>
          </a:xfrm>
          <a:prstGeom prst="rect">
            <a:avLst/>
          </a:prstGeom>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2400" b="1" i="0" u="none" strike="noStrike" kern="0" cap="none" spc="0" normalizeH="0" baseline="0" noProof="0" dirty="0">
              <a:ln>
                <a:noFill/>
              </a:ln>
              <a:solidFill>
                <a:srgbClr val="000000"/>
              </a:solidFill>
              <a:effectLst/>
              <a:uLnTx/>
              <a:uFillTx/>
              <a:latin typeface="標楷體" pitchFamily="65" charset="-120"/>
              <a:ea typeface="標楷體" pitchFamily="65" charset="-120"/>
              <a:cs typeface="Arial"/>
              <a:sym typeface="Arial"/>
            </a:endParaRPr>
          </a:p>
        </p:txBody>
      </p:sp>
      <p:sp>
        <p:nvSpPr>
          <p:cNvPr id="6" name="Shape 98">
            <a:extLst>
              <a:ext uri="{FF2B5EF4-FFF2-40B4-BE49-F238E27FC236}">
                <a16:creationId xmlns:a16="http://schemas.microsoft.com/office/drawing/2014/main" id="{482D1C24-3278-4D93-92C2-64C15C9F25A8}"/>
              </a:ext>
            </a:extLst>
          </p:cNvPr>
          <p:cNvSpPr txBox="1">
            <a:spLocks/>
          </p:cNvSpPr>
          <p:nvPr/>
        </p:nvSpPr>
        <p:spPr>
          <a:xfrm>
            <a:off x="2699792" y="-15082"/>
            <a:ext cx="3672408" cy="786632"/>
          </a:xfrm>
          <a:prstGeom prst="rect">
            <a:avLst/>
          </a:prstGeom>
          <a:solidFill>
            <a:schemeClr val="bg1"/>
          </a:solidFill>
          <a:ln>
            <a:noFill/>
          </a:ln>
        </p:spPr>
        <p:txBody>
          <a:bodyPr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
                <a:srgbClr val="999999"/>
              </a:buClr>
              <a:buSzPct val="100000"/>
              <a:buFontTx/>
              <a:buNone/>
              <a:tabLst/>
              <a:defRPr/>
            </a:pPr>
            <a:r>
              <a:rPr kumimoji="0" lang="zh-TW" altLang="en-US" sz="3600" b="1" i="0" u="none" strike="noStrike" kern="1200" cap="none" spc="0" normalizeH="0" baseline="0" noProof="0" dirty="0">
                <a:ln>
                  <a:noFill/>
                </a:ln>
                <a:solidFill>
                  <a:prstClr val="black"/>
                </a:solidFill>
                <a:effectLst/>
                <a:uLnTx/>
                <a:uFillTx/>
                <a:latin typeface="標楷體" pitchFamily="65" charset="-120"/>
                <a:ea typeface="標楷體" pitchFamily="65" charset="-120"/>
                <a:cs typeface="Montserrat"/>
                <a:sym typeface="Montserrat"/>
              </a:rPr>
              <a:t>宣導綱要</a:t>
            </a:r>
            <a:endParaRPr kumimoji="0" lang="en" sz="3600" b="1" i="0" u="none" strike="noStrike" kern="1200" cap="none" spc="0" normalizeH="0" baseline="0" noProof="0" dirty="0">
              <a:ln>
                <a:noFill/>
              </a:ln>
              <a:solidFill>
                <a:prstClr val="black"/>
              </a:solidFill>
              <a:effectLst/>
              <a:uLnTx/>
              <a:uFillTx/>
              <a:latin typeface="標楷體" pitchFamily="65" charset="-120"/>
              <a:ea typeface="標楷體" pitchFamily="65" charset="-120"/>
              <a:cs typeface="Montserrat"/>
              <a:sym typeface="Montserrat"/>
            </a:endParaRPr>
          </a:p>
        </p:txBody>
      </p:sp>
      <p:sp>
        <p:nvSpPr>
          <p:cNvPr id="2" name="矩形 1">
            <a:extLst>
              <a:ext uri="{FF2B5EF4-FFF2-40B4-BE49-F238E27FC236}">
                <a16:creationId xmlns:a16="http://schemas.microsoft.com/office/drawing/2014/main" id="{258F9A53-A16D-4B84-9776-82A9E974A662}"/>
              </a:ext>
            </a:extLst>
          </p:cNvPr>
          <p:cNvSpPr/>
          <p:nvPr/>
        </p:nvSpPr>
        <p:spPr>
          <a:xfrm>
            <a:off x="1331640" y="627534"/>
            <a:ext cx="6912768" cy="6986528"/>
          </a:xfrm>
          <a:prstGeom prst="rect">
            <a:avLst/>
          </a:prstGeom>
        </p:spPr>
        <p:txBody>
          <a:bodyPr wrap="square">
            <a:spAutoFit/>
          </a:bodyPr>
          <a:lstStyle/>
          <a:p>
            <a:r>
              <a:rPr lang="zh-TW" altLang="en-US" sz="2800" b="1" dirty="0">
                <a:solidFill>
                  <a:schemeClr val="tx1"/>
                </a:solidFill>
                <a:latin typeface="標楷體" pitchFamily="65" charset="-120"/>
                <a:ea typeface="標楷體" pitchFamily="65" charset="-120"/>
              </a:rPr>
              <a:t>壹</a:t>
            </a:r>
            <a:r>
              <a:rPr lang="zh-TW" altLang="en-US" sz="2800" b="1" dirty="0">
                <a:solidFill>
                  <a:schemeClr val="tx1"/>
                </a:solidFill>
                <a:latin typeface="PMingLiU" panose="02020500000000000000" pitchFamily="18" charset="-120"/>
                <a:ea typeface="PMingLiU" panose="02020500000000000000" pitchFamily="18" charset="-120"/>
              </a:rPr>
              <a:t>、</a:t>
            </a:r>
            <a:r>
              <a:rPr lang="zh-TW" altLang="en-US" sz="2800" b="1" dirty="0">
                <a:solidFill>
                  <a:schemeClr val="tx1"/>
                </a:solidFill>
                <a:latin typeface="標楷體" pitchFamily="65" charset="-120"/>
                <a:ea typeface="標楷體" pitchFamily="65" charset="-120"/>
              </a:rPr>
              <a:t>緣由</a:t>
            </a:r>
            <a:r>
              <a:rPr lang="en-US" altLang="zh-TW" sz="2800" b="1" dirty="0">
                <a:solidFill>
                  <a:schemeClr val="tx1"/>
                </a:solidFill>
                <a:latin typeface="標楷體" pitchFamily="65" charset="-120"/>
                <a:ea typeface="標楷體" pitchFamily="65" charset="-120"/>
              </a:rPr>
              <a:t>-</a:t>
            </a:r>
          </a:p>
          <a:p>
            <a:r>
              <a:rPr lang="en-US" altLang="zh-TW" sz="2800" b="1" dirty="0">
                <a:solidFill>
                  <a:schemeClr val="tx1"/>
                </a:solidFill>
                <a:latin typeface="標楷體" pitchFamily="65" charset="-120"/>
                <a:ea typeface="標楷體" pitchFamily="65" charset="-120"/>
              </a:rPr>
              <a:t>    </a:t>
            </a:r>
            <a:r>
              <a:rPr lang="zh-TW" altLang="en-US" sz="2800" b="1" dirty="0">
                <a:solidFill>
                  <a:schemeClr val="tx1"/>
                </a:solidFill>
                <a:latin typeface="標楷體" panose="03000509000000000000" pitchFamily="65" charset="-120"/>
                <a:ea typeface="標楷體" panose="03000509000000000000" pitchFamily="65" charset="-120"/>
              </a:rPr>
              <a:t>因應國際評鑑避免影響經濟地位</a:t>
            </a:r>
            <a:endParaRPr lang="en-US" altLang="zh-TW" sz="2800" b="1" dirty="0">
              <a:solidFill>
                <a:schemeClr val="tx1"/>
              </a:solidFill>
              <a:latin typeface="標楷體" panose="03000509000000000000" pitchFamily="65" charset="-120"/>
              <a:ea typeface="標楷體" panose="03000509000000000000" pitchFamily="65" charset="-120"/>
            </a:endParaRPr>
          </a:p>
          <a:p>
            <a:r>
              <a:rPr lang="zh-TW" altLang="en-US" sz="2800" b="1" dirty="0">
                <a:solidFill>
                  <a:schemeClr val="tx1"/>
                </a:solidFill>
                <a:latin typeface="標楷體" panose="03000509000000000000" pitchFamily="65" charset="-120"/>
                <a:ea typeface="標楷體" panose="03000509000000000000" pitchFamily="65" charset="-120"/>
              </a:rPr>
              <a:t>貳、法令依據</a:t>
            </a:r>
            <a:r>
              <a:rPr lang="en-US" altLang="zh-TW" sz="2800" b="1" dirty="0">
                <a:solidFill>
                  <a:schemeClr val="tx1"/>
                </a:solidFill>
                <a:latin typeface="標楷體" panose="03000509000000000000" pitchFamily="65" charset="-120"/>
                <a:ea typeface="標楷體" panose="03000509000000000000" pitchFamily="65" charset="-120"/>
              </a:rPr>
              <a:t>-</a:t>
            </a:r>
          </a:p>
          <a:p>
            <a:r>
              <a:rPr lang="zh-TW" altLang="en-US" sz="2800" b="1" dirty="0">
                <a:solidFill>
                  <a:schemeClr val="tx1"/>
                </a:solidFill>
                <a:latin typeface="標楷體" pitchFamily="65" charset="-120"/>
                <a:ea typeface="標楷體" pitchFamily="65" charset="-120"/>
              </a:rPr>
              <a:t>    洗錢防制法</a:t>
            </a:r>
            <a:r>
              <a:rPr lang="zh-TW" altLang="en-US" sz="2800" b="1" dirty="0">
                <a:solidFill>
                  <a:schemeClr val="tx1"/>
                </a:solidFill>
                <a:latin typeface="PMingLiU" panose="02020500000000000000" pitchFamily="18" charset="-120"/>
                <a:ea typeface="PMingLiU" panose="02020500000000000000" pitchFamily="18" charset="-120"/>
              </a:rPr>
              <a:t>、</a:t>
            </a:r>
            <a:r>
              <a:rPr lang="zh-TW" altLang="en-US" sz="2800" b="1" dirty="0">
                <a:solidFill>
                  <a:schemeClr val="tx1"/>
                </a:solidFill>
                <a:latin typeface="標楷體" pitchFamily="65" charset="-120"/>
                <a:ea typeface="標楷體" pitchFamily="65" charset="-120"/>
              </a:rPr>
              <a:t>地政士及不動產經紀業</a:t>
            </a:r>
            <a:endParaRPr lang="en-US" altLang="zh-TW" sz="2800" b="1" dirty="0">
              <a:solidFill>
                <a:schemeClr val="tx1"/>
              </a:solidFill>
              <a:latin typeface="標楷體" pitchFamily="65" charset="-120"/>
              <a:ea typeface="標楷體" pitchFamily="65" charset="-120"/>
            </a:endParaRPr>
          </a:p>
          <a:p>
            <a:r>
              <a:rPr lang="en-US" altLang="zh-TW" sz="2800" b="1" dirty="0">
                <a:solidFill>
                  <a:schemeClr val="tx1"/>
                </a:solidFill>
                <a:latin typeface="標楷體" pitchFamily="65" charset="-120"/>
                <a:ea typeface="標楷體" pitchFamily="65" charset="-120"/>
              </a:rPr>
              <a:t>    </a:t>
            </a:r>
            <a:r>
              <a:rPr lang="zh-TW" altLang="en-US" sz="2800" b="1" dirty="0">
                <a:solidFill>
                  <a:schemeClr val="tx1"/>
                </a:solidFill>
                <a:latin typeface="標楷體" pitchFamily="65" charset="-120"/>
                <a:ea typeface="標楷體" pitchFamily="65" charset="-120"/>
              </a:rPr>
              <a:t>防制洗錢及打擊資恐辦法</a:t>
            </a:r>
            <a:endParaRPr lang="en-US" altLang="zh-TW" sz="2800" b="1" dirty="0">
              <a:solidFill>
                <a:schemeClr val="tx1"/>
              </a:solidFill>
              <a:latin typeface="標楷體" pitchFamily="65" charset="-120"/>
              <a:ea typeface="標楷體" pitchFamily="65" charset="-120"/>
            </a:endParaRPr>
          </a:p>
          <a:p>
            <a:r>
              <a:rPr lang="zh-TW" altLang="en-US" sz="2800" b="1" kern="1200" dirty="0">
                <a:solidFill>
                  <a:prstClr val="black"/>
                </a:solidFill>
                <a:latin typeface="標楷體" pitchFamily="65" charset="-120"/>
                <a:ea typeface="標楷體" pitchFamily="65" charset="-120"/>
                <a:cs typeface="Montserrat"/>
                <a:sym typeface="Montserrat"/>
              </a:rPr>
              <a:t>參、</a:t>
            </a:r>
            <a:r>
              <a:rPr lang="zh-TW" altLang="en-US" sz="2800" b="1" dirty="0">
                <a:solidFill>
                  <a:schemeClr val="tx1"/>
                </a:solidFill>
                <a:latin typeface="標楷體" pitchFamily="65" charset="-120"/>
                <a:ea typeface="標楷體" pitchFamily="65" charset="-120"/>
              </a:rPr>
              <a:t>防制洗錢及打擊資恐工作</a:t>
            </a:r>
            <a:endParaRPr lang="en-US" altLang="zh-TW" sz="2800" b="1" dirty="0">
              <a:solidFill>
                <a:schemeClr val="tx1"/>
              </a:solidFill>
              <a:latin typeface="標楷體" pitchFamily="65" charset="-120"/>
              <a:ea typeface="標楷體" pitchFamily="65" charset="-120"/>
            </a:endParaRPr>
          </a:p>
          <a:p>
            <a:r>
              <a:rPr lang="zh-TW" altLang="en-US" sz="2800" b="1" kern="1200" dirty="0">
                <a:solidFill>
                  <a:schemeClr val="tx1"/>
                </a:solidFill>
                <a:latin typeface="標楷體" pitchFamily="65" charset="-120"/>
                <a:ea typeface="標楷體" pitchFamily="65" charset="-120"/>
                <a:cs typeface="Montserrat"/>
                <a:sym typeface="Montserrat"/>
              </a:rPr>
              <a:t>    一</a:t>
            </a:r>
            <a:r>
              <a:rPr lang="zh-TW" altLang="en-US" sz="2800" b="1" kern="1200" dirty="0">
                <a:solidFill>
                  <a:schemeClr val="tx1"/>
                </a:solidFill>
                <a:latin typeface="PMingLiU" panose="02020500000000000000" pitchFamily="18" charset="-120"/>
                <a:ea typeface="PMingLiU" panose="02020500000000000000" pitchFamily="18" charset="-120"/>
                <a:cs typeface="Montserrat"/>
                <a:sym typeface="Montserrat"/>
              </a:rPr>
              <a:t>、</a:t>
            </a:r>
            <a:r>
              <a:rPr lang="zh-TW" altLang="en-US" sz="2800" b="1" kern="1200" dirty="0">
                <a:solidFill>
                  <a:prstClr val="black"/>
                </a:solidFill>
                <a:latin typeface="標楷體" pitchFamily="65" charset="-120"/>
                <a:ea typeface="標楷體" pitchFamily="65" charset="-120"/>
                <a:cs typeface="Montserrat"/>
                <a:sym typeface="Montserrat"/>
              </a:rPr>
              <a:t>建立內部控制措施及稽核制度</a:t>
            </a:r>
            <a:endParaRPr lang="en-US" altLang="zh-TW" sz="2800" b="1" kern="1200" dirty="0">
              <a:solidFill>
                <a:prstClr val="black"/>
              </a:solidFill>
              <a:latin typeface="標楷體" pitchFamily="65" charset="-120"/>
              <a:ea typeface="標楷體" pitchFamily="65" charset="-120"/>
              <a:cs typeface="Montserrat"/>
              <a:sym typeface="Montserrat"/>
            </a:endParaRPr>
          </a:p>
          <a:p>
            <a:r>
              <a:rPr lang="zh-TW" altLang="en-US" sz="2800" b="1" kern="1200" dirty="0">
                <a:solidFill>
                  <a:prstClr val="black"/>
                </a:solidFill>
                <a:latin typeface="標楷體" pitchFamily="65" charset="-120"/>
                <a:ea typeface="標楷體" pitchFamily="65" charset="-120"/>
                <a:cs typeface="Montserrat"/>
                <a:sym typeface="Montserrat"/>
              </a:rPr>
              <a:t>    二</a:t>
            </a:r>
            <a:r>
              <a:rPr lang="zh-TW" altLang="en-US" sz="2800" b="1" kern="1200" dirty="0">
                <a:solidFill>
                  <a:prstClr val="black"/>
                </a:solidFill>
                <a:latin typeface="PMingLiU" panose="02020500000000000000" pitchFamily="18" charset="-120"/>
                <a:ea typeface="PMingLiU" panose="02020500000000000000" pitchFamily="18" charset="-120"/>
                <a:cs typeface="Montserrat"/>
                <a:sym typeface="Montserrat"/>
              </a:rPr>
              <a:t>、</a:t>
            </a:r>
            <a:r>
              <a:rPr lang="zh-TW" altLang="en-US" sz="2800" b="1" dirty="0">
                <a:latin typeface="標楷體" pitchFamily="65" charset="-120"/>
                <a:ea typeface="標楷體" pitchFamily="65" charset="-120"/>
              </a:rPr>
              <a:t>確認客戶身分</a:t>
            </a:r>
            <a:endParaRPr lang="en-US" altLang="zh-TW" sz="2800" b="1" dirty="0">
              <a:latin typeface="標楷體" pitchFamily="65" charset="-120"/>
              <a:ea typeface="標楷體" pitchFamily="65" charset="-120"/>
            </a:endParaRPr>
          </a:p>
          <a:p>
            <a:r>
              <a:rPr lang="zh-TW" altLang="en-US" sz="2800" b="1" kern="1200" dirty="0">
                <a:solidFill>
                  <a:prstClr val="black"/>
                </a:solidFill>
                <a:latin typeface="標楷體" pitchFamily="65" charset="-120"/>
                <a:ea typeface="標楷體" pitchFamily="65" charset="-120"/>
                <a:cs typeface="Montserrat"/>
                <a:sym typeface="Montserrat"/>
              </a:rPr>
              <a:t>    三</a:t>
            </a:r>
            <a:r>
              <a:rPr lang="zh-TW" altLang="en-US" sz="2800" b="1" dirty="0">
                <a:latin typeface="標楷體" pitchFamily="65" charset="-120"/>
                <a:ea typeface="標楷體" pitchFamily="65" charset="-120"/>
              </a:rPr>
              <a:t>、各類風險審查</a:t>
            </a:r>
            <a:endParaRPr lang="en-US" altLang="zh-TW" sz="2800" b="1" dirty="0">
              <a:latin typeface="標楷體" pitchFamily="65" charset="-120"/>
              <a:ea typeface="標楷體" pitchFamily="65" charset="-120"/>
            </a:endParaRPr>
          </a:p>
          <a:p>
            <a:r>
              <a:rPr lang="zh-TW" altLang="en-US" sz="2800" b="1" kern="1200" dirty="0">
                <a:solidFill>
                  <a:prstClr val="black"/>
                </a:solidFill>
                <a:latin typeface="標楷體" pitchFamily="65" charset="-120"/>
                <a:ea typeface="標楷體" pitchFamily="65" charset="-120"/>
                <a:cs typeface="Montserrat"/>
                <a:sym typeface="Montserrat"/>
              </a:rPr>
              <a:t>    四</a:t>
            </a:r>
            <a:r>
              <a:rPr lang="zh-TW" altLang="en-US" sz="2800" b="1" dirty="0">
                <a:latin typeface="標楷體" pitchFamily="65" charset="-120"/>
                <a:ea typeface="標楷體" pitchFamily="65" charset="-120"/>
              </a:rPr>
              <a:t>、留存資料</a:t>
            </a:r>
            <a:endParaRPr lang="en" altLang="zh-TW" sz="2800" b="1" kern="1200" dirty="0">
              <a:solidFill>
                <a:prstClr val="black"/>
              </a:solidFill>
              <a:latin typeface="標楷體" pitchFamily="65" charset="-120"/>
              <a:ea typeface="標楷體" pitchFamily="65" charset="-120"/>
              <a:cs typeface="Montserrat"/>
              <a:sym typeface="Montserrat"/>
            </a:endParaRPr>
          </a:p>
          <a:p>
            <a:endParaRPr lang="zh-TW" altLang="en-US" sz="2800" b="1" dirty="0">
              <a:solidFill>
                <a:schemeClr val="tx1"/>
              </a:solidFill>
              <a:latin typeface="標楷體" pitchFamily="65" charset="-120"/>
              <a:ea typeface="標楷體" pitchFamily="65" charset="-120"/>
            </a:endParaRPr>
          </a:p>
          <a:p>
            <a:pPr algn="ctr"/>
            <a:endParaRPr lang="en-US" altLang="zh-TW" sz="2800" b="1" dirty="0">
              <a:solidFill>
                <a:schemeClr val="tx1"/>
              </a:solidFill>
              <a:latin typeface="標楷體" panose="03000509000000000000" pitchFamily="65" charset="-120"/>
              <a:ea typeface="標楷體" panose="03000509000000000000" pitchFamily="65" charset="-120"/>
            </a:endParaRPr>
          </a:p>
          <a:p>
            <a:pPr algn="ctr"/>
            <a:endParaRPr lang="en-US" altLang="zh-TW" sz="2800" b="1" dirty="0">
              <a:solidFill>
                <a:schemeClr val="tx1"/>
              </a:solidFill>
              <a:latin typeface="標楷體" panose="03000509000000000000" pitchFamily="65" charset="-120"/>
              <a:ea typeface="標楷體" panose="03000509000000000000" pitchFamily="65" charset="-120"/>
            </a:endParaRPr>
          </a:p>
          <a:p>
            <a:pPr algn="ctr"/>
            <a:endParaRPr lang="en-US" altLang="zh-TW" sz="2800" b="1" dirty="0">
              <a:solidFill>
                <a:schemeClr val="tx1"/>
              </a:solidFill>
              <a:latin typeface="標楷體" panose="03000509000000000000" pitchFamily="65" charset="-120"/>
              <a:ea typeface="標楷體" panose="03000509000000000000" pitchFamily="65" charset="-120"/>
            </a:endParaRPr>
          </a:p>
          <a:p>
            <a:pPr algn="ctr"/>
            <a:endParaRPr lang="en-US" altLang="zh-TW" sz="2800" b="1" dirty="0">
              <a:solidFill>
                <a:schemeClr val="tx1"/>
              </a:solidFill>
              <a:latin typeface="標楷體" panose="03000509000000000000" pitchFamily="65" charset="-120"/>
              <a:ea typeface="標楷體" panose="03000509000000000000" pitchFamily="65" charset="-120"/>
            </a:endParaRPr>
          </a:p>
          <a:p>
            <a:pPr algn="ctr"/>
            <a:endParaRPr lang="zh-TW" altLang="en-US" sz="2800" b="1"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955852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C001A80-3D3B-429A-B43C-AD3AAA9E1D7B}"/>
              </a:ext>
            </a:extLst>
          </p:cNvPr>
          <p:cNvSpPr/>
          <p:nvPr/>
        </p:nvSpPr>
        <p:spPr>
          <a:xfrm>
            <a:off x="251520" y="843559"/>
            <a:ext cx="498676" cy="172819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2400" dirty="0">
                <a:latin typeface="標楷體" pitchFamily="65" charset="-120"/>
                <a:ea typeface="標楷體" pitchFamily="65" charset="-120"/>
              </a:rPr>
              <a:t>資金風險</a:t>
            </a:r>
          </a:p>
        </p:txBody>
      </p:sp>
      <p:sp>
        <p:nvSpPr>
          <p:cNvPr id="3" name="向右箭號 23">
            <a:extLst>
              <a:ext uri="{FF2B5EF4-FFF2-40B4-BE49-F238E27FC236}">
                <a16:creationId xmlns:a16="http://schemas.microsoft.com/office/drawing/2014/main" id="{14FA3E9D-1C57-493F-BA6B-7649A9738542}"/>
              </a:ext>
            </a:extLst>
          </p:cNvPr>
          <p:cNvSpPr/>
          <p:nvPr/>
        </p:nvSpPr>
        <p:spPr>
          <a:xfrm>
            <a:off x="894212" y="1465782"/>
            <a:ext cx="342038" cy="45005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2400"/>
          </a:p>
        </p:txBody>
      </p:sp>
      <p:sp>
        <p:nvSpPr>
          <p:cNvPr id="4" name="矩形 3">
            <a:extLst>
              <a:ext uri="{FF2B5EF4-FFF2-40B4-BE49-F238E27FC236}">
                <a16:creationId xmlns:a16="http://schemas.microsoft.com/office/drawing/2014/main" id="{311B6235-263A-4C10-9B93-8081118B23A4}"/>
              </a:ext>
            </a:extLst>
          </p:cNvPr>
          <p:cNvSpPr/>
          <p:nvPr/>
        </p:nvSpPr>
        <p:spPr>
          <a:xfrm>
            <a:off x="1403648" y="843559"/>
            <a:ext cx="4248472" cy="24482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altLang="zh-TW"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交易金額與客戶年齡、身分</a:t>
            </a:r>
            <a:endParaRPr lang="en-US" altLang="zh-TW" sz="2400" dirty="0">
              <a:solidFill>
                <a:schemeClr val="tx1"/>
              </a:solidFill>
              <a:latin typeface="標楷體" panose="03000509000000000000" pitchFamily="65" charset="-120"/>
              <a:ea typeface="標楷體" panose="03000509000000000000" pitchFamily="65" charset="-120"/>
            </a:endParaRPr>
          </a:p>
          <a:p>
            <a:r>
              <a:rPr lang="zh-TW" altLang="en-US" sz="2400" dirty="0">
                <a:solidFill>
                  <a:schemeClr val="tx1"/>
                </a:solidFill>
                <a:latin typeface="標楷體" panose="03000509000000000000" pitchFamily="65" charset="-120"/>
                <a:ea typeface="標楷體" panose="03000509000000000000" pitchFamily="65" charset="-120"/>
              </a:rPr>
              <a:t>  或收入顯不相當，</a:t>
            </a:r>
            <a:endParaRPr lang="en-US" altLang="zh-TW" sz="2400" dirty="0">
              <a:solidFill>
                <a:schemeClr val="tx1"/>
              </a:solidFill>
              <a:latin typeface="標楷體" panose="03000509000000000000" pitchFamily="65" charset="-120"/>
              <a:ea typeface="標楷體" panose="03000509000000000000" pitchFamily="65" charset="-120"/>
            </a:endParaRPr>
          </a:p>
          <a:p>
            <a:r>
              <a:rPr lang="zh-TW" altLang="en-US" sz="2400" dirty="0">
                <a:solidFill>
                  <a:schemeClr val="tx1"/>
                </a:solidFill>
                <a:latin typeface="標楷體" panose="03000509000000000000" pitchFamily="65" charset="-120"/>
                <a:ea typeface="標楷體" panose="03000509000000000000" pitchFamily="65" charset="-120"/>
              </a:rPr>
              <a:t>  </a:t>
            </a:r>
            <a:r>
              <a:rPr lang="zh-TW" altLang="en-US" sz="2400" u="sng" dirty="0">
                <a:solidFill>
                  <a:schemeClr val="tx1"/>
                </a:solidFill>
                <a:latin typeface="標楷體" panose="03000509000000000000" pitchFamily="65" charset="-120"/>
                <a:ea typeface="標楷體" panose="03000509000000000000" pitchFamily="65" charset="-120"/>
              </a:rPr>
              <a:t>且無合理說明資金來源。</a:t>
            </a:r>
          </a:p>
          <a:p>
            <a:r>
              <a:rPr lang="en-US" altLang="zh-TW" sz="2400" dirty="0">
                <a:solidFill>
                  <a:schemeClr val="tx1"/>
                </a:solidFill>
                <a:latin typeface="標楷體" panose="03000509000000000000" pitchFamily="65" charset="-120"/>
                <a:ea typeface="標楷體" panose="03000509000000000000" pitchFamily="65" charset="-120"/>
              </a:rPr>
              <a:t>2.</a:t>
            </a:r>
            <a:r>
              <a:rPr lang="zh-TW" altLang="en-US" sz="2400" dirty="0">
                <a:solidFill>
                  <a:schemeClr val="tx1"/>
                </a:solidFill>
                <a:latin typeface="標楷體" panose="03000509000000000000" pitchFamily="65" charset="-120"/>
                <a:ea typeface="標楷體" panose="03000509000000000000" pitchFamily="65" charset="-120"/>
              </a:rPr>
              <a:t>或以現鈔支付定金以外各期</a:t>
            </a:r>
            <a:endParaRPr lang="en-US" altLang="zh-TW" sz="2400" dirty="0">
              <a:solidFill>
                <a:schemeClr val="tx1"/>
              </a:solidFill>
              <a:latin typeface="標楷體" panose="03000509000000000000" pitchFamily="65" charset="-120"/>
              <a:ea typeface="標楷體" panose="03000509000000000000" pitchFamily="65" charset="-120"/>
            </a:endParaRPr>
          </a:p>
          <a:p>
            <a:r>
              <a:rPr lang="zh-TW" altLang="en-US" sz="2400" dirty="0">
                <a:solidFill>
                  <a:schemeClr val="tx1"/>
                </a:solidFill>
                <a:latin typeface="標楷體" panose="03000509000000000000" pitchFamily="65" charset="-120"/>
                <a:ea typeface="標楷體" panose="03000509000000000000" pitchFamily="65" charset="-120"/>
              </a:rPr>
              <a:t>  價款，</a:t>
            </a:r>
            <a:endParaRPr lang="en-US" altLang="zh-TW" sz="2400" dirty="0">
              <a:solidFill>
                <a:schemeClr val="tx1"/>
              </a:solidFill>
              <a:latin typeface="標楷體" panose="03000509000000000000" pitchFamily="65" charset="-120"/>
              <a:ea typeface="標楷體" panose="03000509000000000000" pitchFamily="65" charset="-120"/>
            </a:endParaRPr>
          </a:p>
          <a:p>
            <a:r>
              <a:rPr lang="zh-TW" altLang="en-US" sz="2400" dirty="0">
                <a:solidFill>
                  <a:schemeClr val="tx1"/>
                </a:solidFill>
                <a:latin typeface="標楷體" panose="03000509000000000000" pitchFamily="65" charset="-120"/>
                <a:ea typeface="標楷體" panose="03000509000000000000" pitchFamily="65" charset="-120"/>
              </a:rPr>
              <a:t>  </a:t>
            </a:r>
            <a:r>
              <a:rPr lang="zh-TW" altLang="en-US" sz="2400" u="sng" dirty="0">
                <a:solidFill>
                  <a:schemeClr val="tx1"/>
                </a:solidFill>
                <a:latin typeface="標楷體" panose="03000509000000000000" pitchFamily="65" charset="-120"/>
                <a:ea typeface="標楷體" panose="03000509000000000000" pitchFamily="65" charset="-120"/>
              </a:rPr>
              <a:t>且無合理說明資金來源。</a:t>
            </a:r>
          </a:p>
        </p:txBody>
      </p:sp>
      <p:sp>
        <p:nvSpPr>
          <p:cNvPr id="5" name="向右箭號 23">
            <a:extLst>
              <a:ext uri="{FF2B5EF4-FFF2-40B4-BE49-F238E27FC236}">
                <a16:creationId xmlns:a16="http://schemas.microsoft.com/office/drawing/2014/main" id="{6B11E992-F906-4119-90D4-9E0B8DC635E4}"/>
              </a:ext>
            </a:extLst>
          </p:cNvPr>
          <p:cNvSpPr/>
          <p:nvPr/>
        </p:nvSpPr>
        <p:spPr>
          <a:xfrm>
            <a:off x="5796136" y="1496149"/>
            <a:ext cx="288032" cy="435463"/>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2400"/>
          </a:p>
        </p:txBody>
      </p:sp>
      <p:sp>
        <p:nvSpPr>
          <p:cNvPr id="6" name="矩形 5">
            <a:extLst>
              <a:ext uri="{FF2B5EF4-FFF2-40B4-BE49-F238E27FC236}">
                <a16:creationId xmlns:a16="http://schemas.microsoft.com/office/drawing/2014/main" id="{C0F550D5-6EB6-4E4A-8989-C6EE428E6AB6}"/>
              </a:ext>
            </a:extLst>
          </p:cNvPr>
          <p:cNvSpPr/>
          <p:nvPr/>
        </p:nvSpPr>
        <p:spPr>
          <a:xfrm>
            <a:off x="6224396" y="869506"/>
            <a:ext cx="2668084" cy="1702243"/>
          </a:xfrm>
          <a:prstGeom prst="rect">
            <a:avLst/>
          </a:prstGeom>
          <a:solidFill>
            <a:schemeClr val="accent2">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lvl="0"/>
            <a:r>
              <a:rPr lang="zh-TW" altLang="en-US" sz="2400" dirty="0">
                <a:solidFill>
                  <a:schemeClr val="tx1"/>
                </a:solidFill>
                <a:latin typeface="標楷體" panose="03000509000000000000" pitchFamily="65" charset="-120"/>
                <a:ea typeface="標楷體" panose="03000509000000000000" pitchFamily="65" charset="-120"/>
              </a:rPr>
              <a:t>申報疑似洗錢</a:t>
            </a:r>
            <a:r>
              <a:rPr lang="en-US" altLang="zh-TW" sz="2400" dirty="0">
                <a:solidFill>
                  <a:srgbClr val="000000"/>
                </a:solidFill>
                <a:latin typeface="標楷體" panose="03000509000000000000" pitchFamily="65" charset="-120"/>
                <a:ea typeface="標楷體" panose="03000509000000000000" pitchFamily="65" charset="-120"/>
              </a:rPr>
              <a:t>(10</a:t>
            </a:r>
            <a:r>
              <a:rPr lang="zh-TW" altLang="en-US" sz="2400" dirty="0">
                <a:solidFill>
                  <a:srgbClr val="000000"/>
                </a:solidFill>
                <a:latin typeface="標楷體" panose="03000509000000000000" pitchFamily="65" charset="-120"/>
                <a:ea typeface="標楷體" panose="03000509000000000000" pitchFamily="65" charset="-120"/>
              </a:rPr>
              <a:t>日內</a:t>
            </a:r>
            <a:r>
              <a:rPr lang="en-US" altLang="zh-TW" sz="2400" dirty="0">
                <a:solidFill>
                  <a:srgbClr val="000000"/>
                </a:solidFill>
                <a:latin typeface="標楷體" panose="03000509000000000000" pitchFamily="65" charset="-120"/>
                <a:ea typeface="標楷體" panose="03000509000000000000" pitchFamily="65" charset="-120"/>
              </a:rPr>
              <a:t>)</a:t>
            </a:r>
          </a:p>
          <a:p>
            <a:r>
              <a:rPr lang="zh-TW" altLang="en-US" sz="2400" dirty="0">
                <a:solidFill>
                  <a:schemeClr val="tx1"/>
                </a:solidFill>
                <a:latin typeface="標楷體" panose="03000509000000000000" pitchFamily="65" charset="-120"/>
                <a:ea typeface="標楷體" panose="03000509000000000000" pitchFamily="65" charset="-120"/>
              </a:rPr>
              <a:t>使用</a:t>
            </a:r>
            <a:r>
              <a:rPr lang="en-US" altLang="zh-TW" sz="2400" dirty="0">
                <a:solidFill>
                  <a:schemeClr val="tx1"/>
                </a:solidFill>
                <a:latin typeface="標楷體" panose="03000509000000000000" pitchFamily="65" charset="-120"/>
                <a:ea typeface="標楷體" panose="03000509000000000000" pitchFamily="65" charset="-120"/>
              </a:rPr>
              <a:t>04-</a:t>
            </a:r>
            <a:r>
              <a:rPr lang="zh-TW" altLang="en-US" sz="2400" dirty="0">
                <a:solidFill>
                  <a:schemeClr val="tx1"/>
                </a:solidFill>
                <a:latin typeface="標楷體" panose="03000509000000000000" pitchFamily="65" charset="-120"/>
                <a:ea typeface="標楷體" panose="03000509000000000000" pitchFamily="65" charset="-120"/>
              </a:rPr>
              <a:t>疑似洗錢或資恐交易申報表</a:t>
            </a:r>
          </a:p>
        </p:txBody>
      </p:sp>
      <p:sp>
        <p:nvSpPr>
          <p:cNvPr id="8" name="文字方塊 7">
            <a:extLst>
              <a:ext uri="{FF2B5EF4-FFF2-40B4-BE49-F238E27FC236}">
                <a16:creationId xmlns:a16="http://schemas.microsoft.com/office/drawing/2014/main" id="{74AF05EA-C911-42CF-B822-61981178E988}"/>
              </a:ext>
            </a:extLst>
          </p:cNvPr>
          <p:cNvSpPr txBox="1"/>
          <p:nvPr/>
        </p:nvSpPr>
        <p:spPr>
          <a:xfrm>
            <a:off x="1331640" y="3699776"/>
            <a:ext cx="6480720" cy="830997"/>
          </a:xfrm>
          <a:prstGeom prst="rect">
            <a:avLst/>
          </a:prstGeom>
          <a:noFill/>
        </p:spPr>
        <p:txBody>
          <a:bodyPr wrap="square" rtlCol="0">
            <a:spAutoFit/>
          </a:bodyPr>
          <a:lstStyle/>
          <a:p>
            <a:r>
              <a:rPr lang="en-US" altLang="zh-TW" sz="2400" dirty="0">
                <a:solidFill>
                  <a:srgbClr val="FF0000"/>
                </a:solidFill>
                <a:latin typeface="PMingLiU" panose="02020500000000000000" pitchFamily="18" charset="-120"/>
                <a:ea typeface="PMingLiU" panose="02020500000000000000" pitchFamily="18" charset="-120"/>
              </a:rPr>
              <a:t>※</a:t>
            </a:r>
            <a:r>
              <a:rPr lang="zh-TW" altLang="en-US" sz="2400" dirty="0">
                <a:solidFill>
                  <a:srgbClr val="FF0000"/>
                </a:solidFill>
                <a:latin typeface="標楷體" panose="03000509000000000000" pitchFamily="65" charset="-120"/>
                <a:ea typeface="標楷體" panose="03000509000000000000" pitchFamily="65" charset="-120"/>
              </a:rPr>
              <a:t>是否有合理資金來源說明，可以透過要求客</a:t>
            </a:r>
            <a:endParaRPr lang="en-US" altLang="zh-TW" sz="2400" dirty="0">
              <a:solidFill>
                <a:srgbClr val="FF0000"/>
              </a:solidFill>
              <a:latin typeface="標楷體" panose="03000509000000000000" pitchFamily="65" charset="-120"/>
              <a:ea typeface="標楷體" panose="03000509000000000000" pitchFamily="65" charset="-120"/>
            </a:endParaRPr>
          </a:p>
          <a:p>
            <a:r>
              <a:rPr lang="zh-TW" altLang="en-US" sz="2400" dirty="0">
                <a:solidFill>
                  <a:srgbClr val="FF0000"/>
                </a:solidFill>
                <a:latin typeface="標楷體" panose="03000509000000000000" pitchFamily="65" charset="-120"/>
                <a:ea typeface="標楷體" panose="03000509000000000000" pitchFamily="65" charset="-120"/>
              </a:rPr>
              <a:t>  戶填寫聲明書，予以判斷。</a:t>
            </a:r>
          </a:p>
        </p:txBody>
      </p:sp>
    </p:spTree>
    <p:extLst>
      <p:ext uri="{BB962C8B-B14F-4D97-AF65-F5344CB8AC3E}">
        <p14:creationId xmlns:p14="http://schemas.microsoft.com/office/powerpoint/2010/main" val="2078150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68D2C40-7252-4C40-BEC5-2EE5F4743CE7}"/>
              </a:ext>
            </a:extLst>
          </p:cNvPr>
          <p:cNvSpPr/>
          <p:nvPr/>
        </p:nvSpPr>
        <p:spPr>
          <a:xfrm>
            <a:off x="178280" y="1660920"/>
            <a:ext cx="498676" cy="16561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2400" dirty="0">
                <a:latin typeface="標楷體" pitchFamily="65" charset="-120"/>
                <a:ea typeface="標楷體" pitchFamily="65" charset="-120"/>
              </a:rPr>
              <a:t>虛偽風險</a:t>
            </a:r>
          </a:p>
        </p:txBody>
      </p:sp>
      <p:sp>
        <p:nvSpPr>
          <p:cNvPr id="3" name="矩形 2">
            <a:extLst>
              <a:ext uri="{FF2B5EF4-FFF2-40B4-BE49-F238E27FC236}">
                <a16:creationId xmlns:a16="http://schemas.microsoft.com/office/drawing/2014/main" id="{A29DE8E8-DF6E-425D-88E7-6E4F134A1E00}"/>
              </a:ext>
            </a:extLst>
          </p:cNvPr>
          <p:cNvSpPr/>
          <p:nvPr/>
        </p:nvSpPr>
        <p:spPr>
          <a:xfrm>
            <a:off x="1276097" y="407568"/>
            <a:ext cx="4542965" cy="86409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zh-TW" altLang="en-US" sz="2400" dirty="0">
                <a:solidFill>
                  <a:schemeClr val="tx1"/>
                </a:solidFill>
                <a:latin typeface="標楷體" panose="03000509000000000000" pitchFamily="65" charset="-120"/>
                <a:ea typeface="標楷體" panose="03000509000000000000" pitchFamily="65" charset="-120"/>
              </a:rPr>
              <a:t>不動產權利登記予第三人，未能提出任何關聯或拒絕說明。</a:t>
            </a:r>
          </a:p>
        </p:txBody>
      </p:sp>
      <p:sp>
        <p:nvSpPr>
          <p:cNvPr id="4" name="向右箭號 23">
            <a:extLst>
              <a:ext uri="{FF2B5EF4-FFF2-40B4-BE49-F238E27FC236}">
                <a16:creationId xmlns:a16="http://schemas.microsoft.com/office/drawing/2014/main" id="{3852D018-1E80-4B80-AD91-BAB2213C8A78}"/>
              </a:ext>
            </a:extLst>
          </p:cNvPr>
          <p:cNvSpPr/>
          <p:nvPr/>
        </p:nvSpPr>
        <p:spPr>
          <a:xfrm>
            <a:off x="805659" y="2326994"/>
            <a:ext cx="270030" cy="324036"/>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2400"/>
          </a:p>
        </p:txBody>
      </p:sp>
      <p:sp>
        <p:nvSpPr>
          <p:cNvPr id="5" name="矩形 4">
            <a:extLst>
              <a:ext uri="{FF2B5EF4-FFF2-40B4-BE49-F238E27FC236}">
                <a16:creationId xmlns:a16="http://schemas.microsoft.com/office/drawing/2014/main" id="{42316DA9-3E88-42D3-8E5C-B3ADFD94B1A4}"/>
              </a:ext>
            </a:extLst>
          </p:cNvPr>
          <p:cNvSpPr/>
          <p:nvPr/>
        </p:nvSpPr>
        <p:spPr>
          <a:xfrm>
            <a:off x="1253638" y="1545179"/>
            <a:ext cx="4528360" cy="86409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zh-TW" altLang="en-US" sz="2400" dirty="0">
                <a:solidFill>
                  <a:schemeClr val="tx1"/>
                </a:solidFill>
                <a:latin typeface="標楷體" panose="03000509000000000000" pitchFamily="65" charset="-120"/>
                <a:ea typeface="標楷體" panose="03000509000000000000" pitchFamily="65" charset="-120"/>
              </a:rPr>
              <a:t>價格高於市場行情，且以高報低或以低報高。</a:t>
            </a:r>
          </a:p>
        </p:txBody>
      </p:sp>
      <p:sp>
        <p:nvSpPr>
          <p:cNvPr id="6" name="矩形 5">
            <a:extLst>
              <a:ext uri="{FF2B5EF4-FFF2-40B4-BE49-F238E27FC236}">
                <a16:creationId xmlns:a16="http://schemas.microsoft.com/office/drawing/2014/main" id="{35D5BF07-B536-4D89-90BE-C73051DB4942}"/>
              </a:ext>
            </a:extLst>
          </p:cNvPr>
          <p:cNvSpPr/>
          <p:nvPr/>
        </p:nvSpPr>
        <p:spPr>
          <a:xfrm>
            <a:off x="1264180" y="2766060"/>
            <a:ext cx="4528360" cy="197256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altLang="zh-TW"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使用匿名、假名、人頭、虛設</a:t>
            </a:r>
            <a:endParaRPr lang="en-US" altLang="zh-TW" sz="2400" dirty="0">
              <a:solidFill>
                <a:schemeClr val="tx1"/>
              </a:solidFill>
              <a:latin typeface="標楷體" panose="03000509000000000000" pitchFamily="65" charset="-120"/>
              <a:ea typeface="標楷體" panose="03000509000000000000" pitchFamily="65" charset="-120"/>
            </a:endParaRPr>
          </a:p>
          <a:p>
            <a:r>
              <a:rPr lang="zh-TW" altLang="en-US" sz="2400" dirty="0">
                <a:solidFill>
                  <a:schemeClr val="tx1"/>
                </a:solidFill>
                <a:latin typeface="標楷體" panose="03000509000000000000" pitchFamily="65" charset="-120"/>
                <a:ea typeface="標楷體" panose="03000509000000000000" pitchFamily="65" charset="-120"/>
              </a:rPr>
              <a:t>  行號或虛設法人團體名義。</a:t>
            </a:r>
            <a:endParaRPr lang="en-US" altLang="zh-TW" sz="2400" dirty="0">
              <a:solidFill>
                <a:schemeClr val="tx1"/>
              </a:solidFill>
              <a:latin typeface="標楷體" panose="03000509000000000000" pitchFamily="65" charset="-120"/>
              <a:ea typeface="標楷體" panose="03000509000000000000" pitchFamily="65" charset="-120"/>
            </a:endParaRPr>
          </a:p>
          <a:p>
            <a:r>
              <a:rPr lang="en-US" altLang="zh-TW" sz="2400" dirty="0">
                <a:solidFill>
                  <a:schemeClr val="tx1"/>
                </a:solidFill>
                <a:latin typeface="標楷體" panose="03000509000000000000" pitchFamily="65" charset="-120"/>
                <a:ea typeface="標楷體" panose="03000509000000000000" pitchFamily="65" charset="-120"/>
              </a:rPr>
              <a:t>2.</a:t>
            </a:r>
            <a:r>
              <a:rPr lang="zh-TW" altLang="en-US" sz="2400" dirty="0">
                <a:solidFill>
                  <a:schemeClr val="tx1"/>
                </a:solidFill>
                <a:latin typeface="標楷體" panose="03000509000000000000" pitchFamily="65" charset="-120"/>
                <a:ea typeface="標楷體" panose="03000509000000000000" pitchFamily="65" charset="-120"/>
              </a:rPr>
              <a:t>拒絕提供身分文件。</a:t>
            </a:r>
          </a:p>
          <a:p>
            <a:r>
              <a:rPr lang="en-US" altLang="zh-TW" sz="2400" dirty="0">
                <a:solidFill>
                  <a:schemeClr val="tx1"/>
                </a:solidFill>
                <a:latin typeface="標楷體" panose="03000509000000000000" pitchFamily="65" charset="-120"/>
                <a:ea typeface="標楷體" panose="03000509000000000000" pitchFamily="65" charset="-120"/>
              </a:rPr>
              <a:t>3.</a:t>
            </a:r>
            <a:r>
              <a:rPr lang="zh-TW" altLang="en-US" sz="2400" dirty="0">
                <a:solidFill>
                  <a:schemeClr val="tx1"/>
                </a:solidFill>
                <a:latin typeface="標楷體" panose="03000509000000000000" pitchFamily="65" charset="-120"/>
                <a:ea typeface="標楷體" panose="03000509000000000000" pitchFamily="65" charset="-120"/>
              </a:rPr>
              <a:t>持用偽、變造身分證</a:t>
            </a:r>
            <a:endParaRPr lang="en-US" altLang="zh-TW" sz="2400" dirty="0">
              <a:solidFill>
                <a:schemeClr val="tx1"/>
              </a:solidFill>
              <a:latin typeface="標楷體" panose="03000509000000000000" pitchFamily="65" charset="-120"/>
              <a:ea typeface="標楷體" panose="03000509000000000000" pitchFamily="65" charset="-120"/>
            </a:endParaRPr>
          </a:p>
          <a:p>
            <a:r>
              <a:rPr lang="en-US" altLang="zh-TW" sz="2400" dirty="0">
                <a:solidFill>
                  <a:schemeClr val="tx1"/>
                </a:solidFill>
                <a:latin typeface="標楷體" panose="03000509000000000000" pitchFamily="65" charset="-120"/>
                <a:ea typeface="標楷體" panose="03000509000000000000" pitchFamily="65" charset="-120"/>
              </a:rPr>
              <a:t>  </a:t>
            </a:r>
            <a:r>
              <a:rPr lang="zh-TW" altLang="en-US" sz="2400" dirty="0">
                <a:solidFill>
                  <a:schemeClr val="tx1"/>
                </a:solidFill>
                <a:latin typeface="標楷體" panose="03000509000000000000" pitchFamily="65" charset="-120"/>
                <a:ea typeface="標楷體" panose="03000509000000000000" pitchFamily="65" charset="-120"/>
              </a:rPr>
              <a:t>明文件。</a:t>
            </a:r>
          </a:p>
        </p:txBody>
      </p:sp>
      <p:cxnSp>
        <p:nvCxnSpPr>
          <p:cNvPr id="8" name="直線接點 7">
            <a:extLst>
              <a:ext uri="{FF2B5EF4-FFF2-40B4-BE49-F238E27FC236}">
                <a16:creationId xmlns:a16="http://schemas.microsoft.com/office/drawing/2014/main" id="{DAF53A3C-2A0B-421A-9E31-C3760C1FC6A3}"/>
              </a:ext>
            </a:extLst>
          </p:cNvPr>
          <p:cNvCxnSpPr>
            <a:cxnSpLocks/>
          </p:cNvCxnSpPr>
          <p:nvPr/>
        </p:nvCxnSpPr>
        <p:spPr>
          <a:xfrm>
            <a:off x="6184446" y="915566"/>
            <a:ext cx="0" cy="3312368"/>
          </a:xfrm>
          <a:prstGeom prst="line">
            <a:avLst/>
          </a:prstGeom>
        </p:spPr>
        <p:style>
          <a:lnRef idx="2">
            <a:schemeClr val="accent6"/>
          </a:lnRef>
          <a:fillRef idx="0">
            <a:schemeClr val="accent6"/>
          </a:fillRef>
          <a:effectRef idx="1">
            <a:schemeClr val="accent6"/>
          </a:effectRef>
          <a:fontRef idx="minor">
            <a:schemeClr val="tx1"/>
          </a:fontRef>
        </p:style>
      </p:cxnSp>
      <p:cxnSp>
        <p:nvCxnSpPr>
          <p:cNvPr id="10" name="直線接點 9">
            <a:extLst>
              <a:ext uri="{FF2B5EF4-FFF2-40B4-BE49-F238E27FC236}">
                <a16:creationId xmlns:a16="http://schemas.microsoft.com/office/drawing/2014/main" id="{8B390894-B61F-4E50-8ECD-00821AEC4D93}"/>
              </a:ext>
            </a:extLst>
          </p:cNvPr>
          <p:cNvCxnSpPr/>
          <p:nvPr/>
        </p:nvCxnSpPr>
        <p:spPr>
          <a:xfrm>
            <a:off x="5821009" y="897564"/>
            <a:ext cx="363437"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2" name="直線接點 11">
            <a:extLst>
              <a:ext uri="{FF2B5EF4-FFF2-40B4-BE49-F238E27FC236}">
                <a16:creationId xmlns:a16="http://schemas.microsoft.com/office/drawing/2014/main" id="{20AB7EBD-239E-46AD-A4C4-0242C54EFA12}"/>
              </a:ext>
            </a:extLst>
          </p:cNvPr>
          <p:cNvCxnSpPr/>
          <p:nvPr/>
        </p:nvCxnSpPr>
        <p:spPr>
          <a:xfrm>
            <a:off x="5781998" y="2139702"/>
            <a:ext cx="363437"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4" name="直線接點 13">
            <a:extLst>
              <a:ext uri="{FF2B5EF4-FFF2-40B4-BE49-F238E27FC236}">
                <a16:creationId xmlns:a16="http://schemas.microsoft.com/office/drawing/2014/main" id="{9A479FB1-3CAD-4ED4-AF91-921DCADCE448}"/>
              </a:ext>
            </a:extLst>
          </p:cNvPr>
          <p:cNvCxnSpPr>
            <a:cxnSpLocks/>
          </p:cNvCxnSpPr>
          <p:nvPr/>
        </p:nvCxnSpPr>
        <p:spPr>
          <a:xfrm>
            <a:off x="5806405" y="4227934"/>
            <a:ext cx="378041" cy="0"/>
          </a:xfrm>
          <a:prstGeom prst="line">
            <a:avLst/>
          </a:prstGeom>
        </p:spPr>
        <p:style>
          <a:lnRef idx="2">
            <a:schemeClr val="accent6"/>
          </a:lnRef>
          <a:fillRef idx="0">
            <a:schemeClr val="accent6"/>
          </a:fillRef>
          <a:effectRef idx="1">
            <a:schemeClr val="accent6"/>
          </a:effectRef>
          <a:fontRef idx="minor">
            <a:schemeClr val="tx1"/>
          </a:fontRef>
        </p:style>
      </p:cxnSp>
      <p:sp>
        <p:nvSpPr>
          <p:cNvPr id="20" name="矩形 19">
            <a:extLst>
              <a:ext uri="{FF2B5EF4-FFF2-40B4-BE49-F238E27FC236}">
                <a16:creationId xmlns:a16="http://schemas.microsoft.com/office/drawing/2014/main" id="{E3FDCA42-E56F-4B61-8144-0AB7C53DC6D9}"/>
              </a:ext>
            </a:extLst>
          </p:cNvPr>
          <p:cNvSpPr/>
          <p:nvPr/>
        </p:nvSpPr>
        <p:spPr>
          <a:xfrm>
            <a:off x="6792126" y="3507854"/>
            <a:ext cx="1461516" cy="594066"/>
          </a:xfrm>
          <a:prstGeom prst="rect">
            <a:avLst/>
          </a:prstGeom>
          <a:solidFill>
            <a:schemeClr val="accent2">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zh-TW" altLang="en-US" sz="2400" dirty="0">
                <a:solidFill>
                  <a:schemeClr val="tx1"/>
                </a:solidFill>
                <a:latin typeface="標楷體" panose="03000509000000000000" pitchFamily="65" charset="-120"/>
                <a:ea typeface="標楷體" panose="03000509000000000000" pitchFamily="65" charset="-120"/>
              </a:rPr>
              <a:t>婉拒交易</a:t>
            </a:r>
          </a:p>
        </p:txBody>
      </p:sp>
      <p:sp>
        <p:nvSpPr>
          <p:cNvPr id="21" name="向右箭號 23">
            <a:extLst>
              <a:ext uri="{FF2B5EF4-FFF2-40B4-BE49-F238E27FC236}">
                <a16:creationId xmlns:a16="http://schemas.microsoft.com/office/drawing/2014/main" id="{ECDF043E-270A-492D-8C59-41EEE7C45DA6}"/>
              </a:ext>
            </a:extLst>
          </p:cNvPr>
          <p:cNvSpPr/>
          <p:nvPr/>
        </p:nvSpPr>
        <p:spPr>
          <a:xfrm>
            <a:off x="6206817" y="2162591"/>
            <a:ext cx="540872" cy="27126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2400"/>
          </a:p>
        </p:txBody>
      </p:sp>
      <p:sp>
        <p:nvSpPr>
          <p:cNvPr id="22" name="向右箭號 23">
            <a:extLst>
              <a:ext uri="{FF2B5EF4-FFF2-40B4-BE49-F238E27FC236}">
                <a16:creationId xmlns:a16="http://schemas.microsoft.com/office/drawing/2014/main" id="{91C1446F-23E4-4895-8F65-143ADD6BDE44}"/>
              </a:ext>
            </a:extLst>
          </p:cNvPr>
          <p:cNvSpPr/>
          <p:nvPr/>
        </p:nvSpPr>
        <p:spPr>
          <a:xfrm>
            <a:off x="5843220" y="3747180"/>
            <a:ext cx="904451" cy="27126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2400"/>
          </a:p>
        </p:txBody>
      </p:sp>
      <p:sp>
        <p:nvSpPr>
          <p:cNvPr id="23" name="矩形 22">
            <a:extLst>
              <a:ext uri="{FF2B5EF4-FFF2-40B4-BE49-F238E27FC236}">
                <a16:creationId xmlns:a16="http://schemas.microsoft.com/office/drawing/2014/main" id="{A0A8A6F0-A0A2-4843-9A23-20DB9B773EA8}"/>
              </a:ext>
            </a:extLst>
          </p:cNvPr>
          <p:cNvSpPr/>
          <p:nvPr/>
        </p:nvSpPr>
        <p:spPr>
          <a:xfrm>
            <a:off x="6792126" y="887183"/>
            <a:ext cx="2336879" cy="2077178"/>
          </a:xfrm>
          <a:prstGeom prst="rect">
            <a:avLst/>
          </a:prstGeom>
          <a:solidFill>
            <a:schemeClr val="accent2">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lvl="0"/>
            <a:r>
              <a:rPr lang="zh-TW" altLang="en-US" sz="2400" dirty="0">
                <a:solidFill>
                  <a:schemeClr val="tx1"/>
                </a:solidFill>
                <a:latin typeface="標楷體" panose="03000509000000000000" pitchFamily="65" charset="-120"/>
                <a:ea typeface="標楷體" panose="03000509000000000000" pitchFamily="65" charset="-120"/>
              </a:rPr>
              <a:t>申報疑似洗錢</a:t>
            </a:r>
            <a:r>
              <a:rPr lang="en-US" altLang="zh-TW" sz="2400" dirty="0">
                <a:solidFill>
                  <a:srgbClr val="000000"/>
                </a:solidFill>
                <a:latin typeface="標楷體" panose="03000509000000000000" pitchFamily="65" charset="-120"/>
                <a:ea typeface="標楷體" panose="03000509000000000000" pitchFamily="65" charset="-120"/>
              </a:rPr>
              <a:t>(10</a:t>
            </a:r>
            <a:r>
              <a:rPr lang="zh-TW" altLang="en-US" sz="2400" dirty="0">
                <a:solidFill>
                  <a:srgbClr val="000000"/>
                </a:solidFill>
                <a:latin typeface="標楷體" panose="03000509000000000000" pitchFamily="65" charset="-120"/>
                <a:ea typeface="標楷體" panose="03000509000000000000" pitchFamily="65" charset="-120"/>
              </a:rPr>
              <a:t>日內</a:t>
            </a:r>
            <a:r>
              <a:rPr lang="en-US" altLang="zh-TW" sz="2400" dirty="0">
                <a:solidFill>
                  <a:srgbClr val="000000"/>
                </a:solidFill>
                <a:latin typeface="標楷體" panose="03000509000000000000" pitchFamily="65" charset="-120"/>
                <a:ea typeface="標楷體" panose="03000509000000000000" pitchFamily="65" charset="-120"/>
              </a:rPr>
              <a:t>)</a:t>
            </a:r>
          </a:p>
          <a:p>
            <a:r>
              <a:rPr lang="zh-TW" altLang="en-US" sz="2400" dirty="0">
                <a:solidFill>
                  <a:schemeClr val="tx1"/>
                </a:solidFill>
                <a:latin typeface="標楷體" panose="03000509000000000000" pitchFamily="65" charset="-120"/>
                <a:ea typeface="標楷體" panose="03000509000000000000" pitchFamily="65" charset="-120"/>
              </a:rPr>
              <a:t>使用</a:t>
            </a:r>
            <a:r>
              <a:rPr lang="en-US" altLang="zh-TW" sz="2400" dirty="0">
                <a:solidFill>
                  <a:schemeClr val="tx1"/>
                </a:solidFill>
                <a:latin typeface="標楷體" panose="03000509000000000000" pitchFamily="65" charset="-120"/>
                <a:ea typeface="標楷體" panose="03000509000000000000" pitchFamily="65" charset="-120"/>
              </a:rPr>
              <a:t>04-</a:t>
            </a:r>
            <a:r>
              <a:rPr lang="zh-TW" altLang="en-US" sz="2400" dirty="0">
                <a:solidFill>
                  <a:schemeClr val="tx1"/>
                </a:solidFill>
                <a:latin typeface="標楷體" panose="03000509000000000000" pitchFamily="65" charset="-120"/>
                <a:ea typeface="標楷體" panose="03000509000000000000" pitchFamily="65" charset="-120"/>
              </a:rPr>
              <a:t>疑似洗錢或資恐交易申報表</a:t>
            </a:r>
          </a:p>
        </p:txBody>
      </p:sp>
      <p:sp>
        <p:nvSpPr>
          <p:cNvPr id="15" name="文字方塊 14">
            <a:extLst>
              <a:ext uri="{FF2B5EF4-FFF2-40B4-BE49-F238E27FC236}">
                <a16:creationId xmlns:a16="http://schemas.microsoft.com/office/drawing/2014/main" id="{BC0BD12C-EF92-4728-A967-B5E691090227}"/>
              </a:ext>
            </a:extLst>
          </p:cNvPr>
          <p:cNvSpPr txBox="1"/>
          <p:nvPr/>
        </p:nvSpPr>
        <p:spPr>
          <a:xfrm>
            <a:off x="6027238" y="-49031"/>
            <a:ext cx="2509602" cy="923330"/>
          </a:xfrm>
          <a:prstGeom prst="rect">
            <a:avLst/>
          </a:prstGeom>
          <a:noFill/>
        </p:spPr>
        <p:txBody>
          <a:bodyPr wrap="square" rtlCol="0">
            <a:spAutoFit/>
          </a:bodyPr>
          <a:lstStyle/>
          <a:p>
            <a:r>
              <a:rPr lang="en-US" altLang="zh-TW" sz="1800" dirty="0">
                <a:solidFill>
                  <a:srgbClr val="FF0000"/>
                </a:solidFill>
                <a:latin typeface="PMingLiU" panose="02020500000000000000" pitchFamily="18" charset="-120"/>
                <a:ea typeface="PMingLiU" panose="02020500000000000000" pitchFamily="18" charset="-120"/>
              </a:rPr>
              <a:t>※</a:t>
            </a:r>
            <a:r>
              <a:rPr lang="zh-TW" altLang="en-US" sz="1800" dirty="0">
                <a:solidFill>
                  <a:srgbClr val="FF0000"/>
                </a:solidFill>
                <a:latin typeface="標楷體" panose="03000509000000000000" pitchFamily="65" charset="-120"/>
                <a:ea typeface="標楷體" panose="03000509000000000000" pitchFamily="65" charset="-120"/>
              </a:rPr>
              <a:t>可以透過要求客戶填寫聲明書，確認實質受益人，予以判斷。</a:t>
            </a:r>
          </a:p>
        </p:txBody>
      </p:sp>
      <p:cxnSp>
        <p:nvCxnSpPr>
          <p:cNvPr id="16" name="直線單箭頭接點 15">
            <a:extLst>
              <a:ext uri="{FF2B5EF4-FFF2-40B4-BE49-F238E27FC236}">
                <a16:creationId xmlns:a16="http://schemas.microsoft.com/office/drawing/2014/main" id="{CBD91AE3-1340-4E04-A067-AB990D5D71B6}"/>
              </a:ext>
            </a:extLst>
          </p:cNvPr>
          <p:cNvCxnSpPr/>
          <p:nvPr/>
        </p:nvCxnSpPr>
        <p:spPr>
          <a:xfrm>
            <a:off x="5675006" y="483518"/>
            <a:ext cx="42584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129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6654B5D-8DF2-48AB-AB2F-2F9CF7C3C837}"/>
              </a:ext>
            </a:extLst>
          </p:cNvPr>
          <p:cNvSpPr/>
          <p:nvPr/>
        </p:nvSpPr>
        <p:spPr>
          <a:xfrm>
            <a:off x="178768" y="1287400"/>
            <a:ext cx="498676" cy="16561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2400" dirty="0">
                <a:latin typeface="標楷體" pitchFamily="65" charset="-120"/>
                <a:ea typeface="標楷體" pitchFamily="65" charset="-120"/>
              </a:rPr>
              <a:t>身分風險</a:t>
            </a:r>
          </a:p>
        </p:txBody>
      </p:sp>
      <p:sp>
        <p:nvSpPr>
          <p:cNvPr id="3" name="向右箭號 23">
            <a:extLst>
              <a:ext uri="{FF2B5EF4-FFF2-40B4-BE49-F238E27FC236}">
                <a16:creationId xmlns:a16="http://schemas.microsoft.com/office/drawing/2014/main" id="{32B4B1E1-C9C9-414B-853A-8E194CC285A2}"/>
              </a:ext>
            </a:extLst>
          </p:cNvPr>
          <p:cNvSpPr/>
          <p:nvPr/>
        </p:nvSpPr>
        <p:spPr>
          <a:xfrm>
            <a:off x="878357" y="1953474"/>
            <a:ext cx="270030" cy="324036"/>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2400"/>
          </a:p>
        </p:txBody>
      </p:sp>
      <p:sp>
        <p:nvSpPr>
          <p:cNvPr id="4" name="矩形 3">
            <a:extLst>
              <a:ext uri="{FF2B5EF4-FFF2-40B4-BE49-F238E27FC236}">
                <a16:creationId xmlns:a16="http://schemas.microsoft.com/office/drawing/2014/main" id="{2E6ECD67-EA73-41EE-9C38-2295EAE7B9F8}"/>
              </a:ext>
            </a:extLst>
          </p:cNvPr>
          <p:cNvSpPr/>
          <p:nvPr/>
        </p:nvSpPr>
        <p:spPr>
          <a:xfrm>
            <a:off x="1238397" y="1275605"/>
            <a:ext cx="4981799" cy="194421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altLang="zh-TW"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客戶為資恐防制法</a:t>
            </a:r>
            <a:r>
              <a:rPr lang="zh-TW" altLang="en-US" sz="2400" u="sng" dirty="0">
                <a:solidFill>
                  <a:schemeClr val="tx1"/>
                </a:solidFill>
                <a:latin typeface="標楷體" panose="03000509000000000000" pitchFamily="65" charset="-120"/>
                <a:ea typeface="標楷體" panose="03000509000000000000" pitchFamily="65" charset="-120"/>
              </a:rPr>
              <a:t>指定制裁之個  </a:t>
            </a:r>
            <a:endParaRPr lang="en-US" altLang="zh-TW" sz="2400" u="sng" dirty="0">
              <a:solidFill>
                <a:schemeClr val="tx1"/>
              </a:solidFill>
              <a:latin typeface="標楷體" panose="03000509000000000000" pitchFamily="65" charset="-120"/>
              <a:ea typeface="標楷體" panose="03000509000000000000" pitchFamily="65" charset="-120"/>
            </a:endParaRPr>
          </a:p>
          <a:p>
            <a:r>
              <a:rPr lang="zh-TW" altLang="en-US" sz="2400" dirty="0">
                <a:solidFill>
                  <a:schemeClr val="tx1"/>
                </a:solidFill>
                <a:latin typeface="標楷體" panose="03000509000000000000" pitchFamily="65" charset="-120"/>
                <a:ea typeface="標楷體" panose="03000509000000000000" pitchFamily="65" charset="-120"/>
              </a:rPr>
              <a:t>  </a:t>
            </a:r>
            <a:r>
              <a:rPr lang="zh-TW" altLang="en-US" sz="2400" u="sng" dirty="0">
                <a:solidFill>
                  <a:schemeClr val="tx1"/>
                </a:solidFill>
                <a:latin typeface="標楷體" panose="03000509000000000000" pitchFamily="65" charset="-120"/>
                <a:ea typeface="標楷體" panose="03000509000000000000" pitchFamily="65" charset="-120"/>
              </a:rPr>
              <a:t>人、法人或團體</a:t>
            </a:r>
            <a:r>
              <a:rPr lang="zh-TW" altLang="en-US" sz="2400" dirty="0">
                <a:solidFill>
                  <a:schemeClr val="tx1"/>
                </a:solidFill>
                <a:latin typeface="標楷體" panose="03000509000000000000" pitchFamily="65" charset="-120"/>
                <a:ea typeface="標楷體" panose="03000509000000000000" pitchFamily="65" charset="-120"/>
              </a:rPr>
              <a:t>，</a:t>
            </a:r>
            <a:endParaRPr lang="en-US" altLang="zh-TW" sz="2400" dirty="0">
              <a:solidFill>
                <a:schemeClr val="tx1"/>
              </a:solidFill>
              <a:latin typeface="標楷體" panose="03000509000000000000" pitchFamily="65" charset="-120"/>
              <a:ea typeface="標楷體" panose="03000509000000000000" pitchFamily="65" charset="-120"/>
            </a:endParaRPr>
          </a:p>
          <a:p>
            <a:r>
              <a:rPr lang="en-US" altLang="zh-TW" sz="2400" dirty="0">
                <a:solidFill>
                  <a:schemeClr val="tx1"/>
                </a:solidFill>
                <a:latin typeface="標楷體" panose="03000509000000000000" pitchFamily="65" charset="-120"/>
                <a:ea typeface="標楷體" panose="03000509000000000000" pitchFamily="65" charset="-120"/>
              </a:rPr>
              <a:t>2.</a:t>
            </a:r>
            <a:r>
              <a:rPr lang="zh-TW" altLang="en-US" sz="2400" dirty="0">
                <a:solidFill>
                  <a:schemeClr val="tx1"/>
                </a:solidFill>
                <a:latin typeface="標楷體" panose="03000509000000000000" pitchFamily="65" charset="-120"/>
                <a:ea typeface="標楷體" panose="03000509000000000000" pitchFamily="65" charset="-120"/>
              </a:rPr>
              <a:t>或外國政府或國際組織認定或追</a:t>
            </a:r>
            <a:endParaRPr lang="en-US" altLang="zh-TW" sz="2400" dirty="0">
              <a:solidFill>
                <a:schemeClr val="tx1"/>
              </a:solidFill>
              <a:latin typeface="標楷體" panose="03000509000000000000" pitchFamily="65" charset="-120"/>
              <a:ea typeface="標楷體" panose="03000509000000000000" pitchFamily="65" charset="-120"/>
            </a:endParaRPr>
          </a:p>
          <a:p>
            <a:r>
              <a:rPr lang="zh-TW" altLang="en-US" sz="2400" dirty="0">
                <a:solidFill>
                  <a:schemeClr val="tx1"/>
                </a:solidFill>
                <a:latin typeface="標楷體" panose="03000509000000000000" pitchFamily="65" charset="-120"/>
                <a:ea typeface="標楷體" panose="03000509000000000000" pitchFamily="65" charset="-120"/>
              </a:rPr>
              <a:t>  查之</a:t>
            </a:r>
            <a:r>
              <a:rPr lang="zh-TW" altLang="en-US" sz="2400" u="sng" dirty="0">
                <a:solidFill>
                  <a:schemeClr val="tx1"/>
                </a:solidFill>
                <a:latin typeface="標楷體" panose="03000509000000000000" pitchFamily="65" charset="-120"/>
                <a:ea typeface="標楷體" panose="03000509000000000000" pitchFamily="65" charset="-120"/>
              </a:rPr>
              <a:t>恐怖分子或團體</a:t>
            </a:r>
            <a:r>
              <a:rPr lang="zh-TW" altLang="en-US" sz="2400" dirty="0">
                <a:solidFill>
                  <a:schemeClr val="tx1"/>
                </a:solidFill>
                <a:latin typeface="標楷體" panose="03000509000000000000" pitchFamily="65" charset="-120"/>
                <a:ea typeface="標楷體" panose="03000509000000000000" pitchFamily="65" charset="-120"/>
              </a:rPr>
              <a:t>。</a:t>
            </a:r>
            <a:endParaRPr lang="en-US" altLang="zh-TW" sz="2400" dirty="0">
              <a:solidFill>
                <a:schemeClr val="tx1"/>
              </a:solidFill>
              <a:latin typeface="標楷體" panose="03000509000000000000" pitchFamily="65" charset="-120"/>
              <a:ea typeface="標楷體" panose="03000509000000000000" pitchFamily="65" charset="-120"/>
            </a:endParaRPr>
          </a:p>
        </p:txBody>
      </p:sp>
      <p:sp>
        <p:nvSpPr>
          <p:cNvPr id="5" name="向右箭號 23">
            <a:extLst>
              <a:ext uri="{FF2B5EF4-FFF2-40B4-BE49-F238E27FC236}">
                <a16:creationId xmlns:a16="http://schemas.microsoft.com/office/drawing/2014/main" id="{9B636C5D-B64F-44C4-8A3B-01DF77BDFABB}"/>
              </a:ext>
            </a:extLst>
          </p:cNvPr>
          <p:cNvSpPr/>
          <p:nvPr/>
        </p:nvSpPr>
        <p:spPr>
          <a:xfrm>
            <a:off x="6305199" y="1951940"/>
            <a:ext cx="270030" cy="324036"/>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2400"/>
          </a:p>
        </p:txBody>
      </p:sp>
      <p:sp>
        <p:nvSpPr>
          <p:cNvPr id="6" name="矩形 5">
            <a:extLst>
              <a:ext uri="{FF2B5EF4-FFF2-40B4-BE49-F238E27FC236}">
                <a16:creationId xmlns:a16="http://schemas.microsoft.com/office/drawing/2014/main" id="{79AB6CEF-2127-48DC-BB17-FF1763F0B9BA}"/>
              </a:ext>
            </a:extLst>
          </p:cNvPr>
          <p:cNvSpPr/>
          <p:nvPr/>
        </p:nvSpPr>
        <p:spPr>
          <a:xfrm>
            <a:off x="6660232" y="1296451"/>
            <a:ext cx="2319385" cy="2355419"/>
          </a:xfrm>
          <a:prstGeom prst="rect">
            <a:avLst/>
          </a:prstGeom>
          <a:solidFill>
            <a:schemeClr val="accent2">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altLang="zh-TW"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婉拒交易</a:t>
            </a:r>
          </a:p>
          <a:p>
            <a:pPr lvl="0"/>
            <a:r>
              <a:rPr lang="en-US" altLang="zh-TW" sz="2400" dirty="0">
                <a:solidFill>
                  <a:schemeClr val="tx1"/>
                </a:solidFill>
                <a:latin typeface="標楷體" panose="03000509000000000000" pitchFamily="65" charset="-120"/>
                <a:ea typeface="標楷體" panose="03000509000000000000" pitchFamily="65" charset="-120"/>
              </a:rPr>
              <a:t>2.</a:t>
            </a:r>
            <a:r>
              <a:rPr lang="zh-TW" altLang="en-US" sz="2400" dirty="0">
                <a:solidFill>
                  <a:schemeClr val="tx1"/>
                </a:solidFill>
                <a:latin typeface="標楷體" panose="03000509000000000000" pitchFamily="65" charset="-120"/>
                <a:ea typeface="標楷體" panose="03000509000000000000" pitchFamily="65" charset="-120"/>
              </a:rPr>
              <a:t>申報疑似洗錢  </a:t>
            </a:r>
            <a:endParaRPr lang="en-US" altLang="zh-TW" sz="2400" dirty="0">
              <a:solidFill>
                <a:schemeClr val="tx1"/>
              </a:solidFill>
              <a:latin typeface="標楷體" panose="03000509000000000000" pitchFamily="65" charset="-120"/>
              <a:ea typeface="標楷體" panose="03000509000000000000" pitchFamily="65" charset="-120"/>
            </a:endParaRPr>
          </a:p>
          <a:p>
            <a:pPr lvl="0"/>
            <a:r>
              <a:rPr lang="en-US" altLang="zh-TW" sz="2400" dirty="0">
                <a:solidFill>
                  <a:schemeClr val="tx1"/>
                </a:solidFill>
                <a:latin typeface="標楷體" panose="03000509000000000000" pitchFamily="65" charset="-120"/>
                <a:ea typeface="標楷體" panose="03000509000000000000" pitchFamily="65" charset="-120"/>
              </a:rPr>
              <a:t>  </a:t>
            </a:r>
            <a:r>
              <a:rPr lang="en-US" altLang="zh-TW" sz="2400" dirty="0">
                <a:solidFill>
                  <a:srgbClr val="000000"/>
                </a:solidFill>
                <a:latin typeface="標楷體" panose="03000509000000000000" pitchFamily="65" charset="-120"/>
                <a:ea typeface="標楷體" panose="03000509000000000000" pitchFamily="65" charset="-120"/>
              </a:rPr>
              <a:t>(10</a:t>
            </a:r>
            <a:r>
              <a:rPr lang="zh-TW" altLang="en-US" sz="2400" dirty="0">
                <a:solidFill>
                  <a:srgbClr val="000000"/>
                </a:solidFill>
                <a:latin typeface="標楷體" panose="03000509000000000000" pitchFamily="65" charset="-120"/>
                <a:ea typeface="標楷體" panose="03000509000000000000" pitchFamily="65" charset="-120"/>
              </a:rPr>
              <a:t>日內</a:t>
            </a:r>
            <a:r>
              <a:rPr lang="en-US" altLang="zh-TW" sz="2400" dirty="0">
                <a:solidFill>
                  <a:srgbClr val="000000"/>
                </a:solidFill>
                <a:latin typeface="標楷體" panose="03000509000000000000" pitchFamily="65" charset="-120"/>
                <a:ea typeface="標楷體" panose="03000509000000000000" pitchFamily="65" charset="-120"/>
              </a:rPr>
              <a:t>)</a:t>
            </a:r>
          </a:p>
          <a:p>
            <a:r>
              <a:rPr lang="en-US" altLang="zh-TW" sz="2400" dirty="0">
                <a:solidFill>
                  <a:schemeClr val="tx1"/>
                </a:solidFill>
                <a:latin typeface="標楷體" panose="03000509000000000000" pitchFamily="65" charset="-120"/>
                <a:ea typeface="標楷體" panose="03000509000000000000" pitchFamily="65" charset="-120"/>
              </a:rPr>
              <a:t>  </a:t>
            </a:r>
            <a:r>
              <a:rPr lang="zh-TW" altLang="en-US" sz="2400" dirty="0">
                <a:solidFill>
                  <a:schemeClr val="tx1"/>
                </a:solidFill>
                <a:latin typeface="標楷體" panose="03000509000000000000" pitchFamily="65" charset="-120"/>
                <a:ea typeface="標楷體" panose="03000509000000000000" pitchFamily="65" charset="-120"/>
              </a:rPr>
              <a:t>使用</a:t>
            </a:r>
            <a:r>
              <a:rPr lang="en-US" altLang="zh-TW" sz="2400" dirty="0">
                <a:solidFill>
                  <a:schemeClr val="tx1"/>
                </a:solidFill>
                <a:latin typeface="標楷體" panose="03000509000000000000" pitchFamily="65" charset="-120"/>
                <a:ea typeface="標楷體" panose="03000509000000000000" pitchFamily="65" charset="-120"/>
              </a:rPr>
              <a:t>04-</a:t>
            </a:r>
            <a:r>
              <a:rPr lang="zh-TW" altLang="en-US" sz="2400" dirty="0">
                <a:solidFill>
                  <a:schemeClr val="tx1"/>
                </a:solidFill>
                <a:latin typeface="標楷體" panose="03000509000000000000" pitchFamily="65" charset="-120"/>
                <a:ea typeface="標楷體" panose="03000509000000000000" pitchFamily="65" charset="-120"/>
              </a:rPr>
              <a:t>疑似</a:t>
            </a:r>
            <a:endParaRPr lang="en-US" altLang="zh-TW" sz="2400" dirty="0">
              <a:solidFill>
                <a:schemeClr val="tx1"/>
              </a:solidFill>
              <a:latin typeface="標楷體" panose="03000509000000000000" pitchFamily="65" charset="-120"/>
              <a:ea typeface="標楷體" panose="03000509000000000000" pitchFamily="65" charset="-120"/>
            </a:endParaRPr>
          </a:p>
          <a:p>
            <a:r>
              <a:rPr lang="zh-TW" altLang="en-US" sz="2400" dirty="0">
                <a:solidFill>
                  <a:schemeClr val="tx1"/>
                </a:solidFill>
                <a:latin typeface="標楷體" panose="03000509000000000000" pitchFamily="65" charset="-120"/>
                <a:ea typeface="標楷體" panose="03000509000000000000" pitchFamily="65" charset="-120"/>
              </a:rPr>
              <a:t>  洗錢或資恐交</a:t>
            </a:r>
            <a:endParaRPr lang="en-US" altLang="zh-TW" sz="2400" dirty="0">
              <a:solidFill>
                <a:schemeClr val="tx1"/>
              </a:solidFill>
              <a:latin typeface="標楷體" panose="03000509000000000000" pitchFamily="65" charset="-120"/>
              <a:ea typeface="標楷體" panose="03000509000000000000" pitchFamily="65" charset="-120"/>
            </a:endParaRPr>
          </a:p>
          <a:p>
            <a:r>
              <a:rPr lang="zh-TW" altLang="en-US" sz="2400" dirty="0">
                <a:solidFill>
                  <a:schemeClr val="tx1"/>
                </a:solidFill>
                <a:latin typeface="標楷體" panose="03000509000000000000" pitchFamily="65" charset="-120"/>
                <a:ea typeface="標楷體" panose="03000509000000000000" pitchFamily="65" charset="-120"/>
              </a:rPr>
              <a:t>  易申報表</a:t>
            </a:r>
          </a:p>
        </p:txBody>
      </p:sp>
      <p:sp>
        <p:nvSpPr>
          <p:cNvPr id="7" name="文字方塊 6">
            <a:extLst>
              <a:ext uri="{FF2B5EF4-FFF2-40B4-BE49-F238E27FC236}">
                <a16:creationId xmlns:a16="http://schemas.microsoft.com/office/drawing/2014/main" id="{4D6E1D5E-9EFF-4DD9-8655-DDE32BC050F6}"/>
              </a:ext>
            </a:extLst>
          </p:cNvPr>
          <p:cNvSpPr txBox="1"/>
          <p:nvPr/>
        </p:nvSpPr>
        <p:spPr>
          <a:xfrm>
            <a:off x="1331640" y="3723878"/>
            <a:ext cx="5328592" cy="830997"/>
          </a:xfrm>
          <a:prstGeom prst="rect">
            <a:avLst/>
          </a:prstGeom>
          <a:noFill/>
        </p:spPr>
        <p:txBody>
          <a:bodyPr wrap="square" rtlCol="0">
            <a:spAutoFit/>
          </a:bodyPr>
          <a:lstStyle/>
          <a:p>
            <a:r>
              <a:rPr lang="en-US" altLang="zh-TW" sz="2400" dirty="0">
                <a:solidFill>
                  <a:srgbClr val="FF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指定制裁對象</a:t>
            </a:r>
            <a:r>
              <a:rPr lang="zh-TW" altLang="en-US" sz="2400" dirty="0">
                <a:solidFill>
                  <a:srgbClr val="FF0000"/>
                </a:solidFill>
                <a:latin typeface="PMingLiU" panose="02020500000000000000" pitchFamily="18" charset="-120"/>
                <a:ea typeface="PMingLiU" panose="02020500000000000000" pitchFamily="18" charset="-120"/>
              </a:rPr>
              <a:t>、</a:t>
            </a:r>
            <a:r>
              <a:rPr lang="zh-TW" altLang="en-US" sz="2400" dirty="0">
                <a:solidFill>
                  <a:srgbClr val="FF0000"/>
                </a:solidFill>
                <a:latin typeface="標楷體" panose="03000509000000000000" pitchFamily="65" charset="-120"/>
                <a:ea typeface="標楷體" panose="03000509000000000000" pitchFamily="65" charset="-120"/>
              </a:rPr>
              <a:t>恐怖分子或團體 </a:t>
            </a:r>
            <a:endParaRPr lang="en-US" altLang="zh-TW" sz="2400" dirty="0">
              <a:solidFill>
                <a:srgbClr val="FF0000"/>
              </a:solidFill>
              <a:latin typeface="標楷體" panose="03000509000000000000" pitchFamily="65" charset="-120"/>
              <a:ea typeface="標楷體" panose="03000509000000000000" pitchFamily="65" charset="-120"/>
            </a:endParaRPr>
          </a:p>
          <a:p>
            <a:r>
              <a:rPr lang="zh-TW" altLang="en-US" sz="2400" dirty="0">
                <a:solidFill>
                  <a:srgbClr val="FF0000"/>
                </a:solidFill>
                <a:latin typeface="標楷體" panose="03000509000000000000" pitchFamily="65" charset="-120"/>
                <a:ea typeface="標楷體" panose="03000509000000000000" pitchFamily="65" charset="-120"/>
              </a:rPr>
              <a:t>  查詢</a:t>
            </a:r>
            <a:r>
              <a:rPr lang="en-US" altLang="zh-TW" sz="2400" dirty="0">
                <a:solidFill>
                  <a:srgbClr val="FF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法務部調查局洗錢防制處網站。</a:t>
            </a:r>
          </a:p>
        </p:txBody>
      </p:sp>
    </p:spTree>
    <p:extLst>
      <p:ext uri="{BB962C8B-B14F-4D97-AF65-F5344CB8AC3E}">
        <p14:creationId xmlns:p14="http://schemas.microsoft.com/office/powerpoint/2010/main" val="427174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84F8CA8-5C85-4B0B-99B1-9D45884CBA9A}"/>
              </a:ext>
            </a:extLst>
          </p:cNvPr>
          <p:cNvSpPr/>
          <p:nvPr/>
        </p:nvSpPr>
        <p:spPr>
          <a:xfrm>
            <a:off x="251520" y="1707653"/>
            <a:ext cx="498676" cy="162537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2400" dirty="0">
                <a:latin typeface="標楷體" pitchFamily="65" charset="-120"/>
                <a:ea typeface="標楷體" pitchFamily="65" charset="-120"/>
              </a:rPr>
              <a:t>其他風險</a:t>
            </a:r>
          </a:p>
        </p:txBody>
      </p:sp>
      <p:sp>
        <p:nvSpPr>
          <p:cNvPr id="3" name="矩形 2">
            <a:extLst>
              <a:ext uri="{FF2B5EF4-FFF2-40B4-BE49-F238E27FC236}">
                <a16:creationId xmlns:a16="http://schemas.microsoft.com/office/drawing/2014/main" id="{777E6DF3-A423-47BD-9059-34765841903A}"/>
              </a:ext>
            </a:extLst>
          </p:cNvPr>
          <p:cNvSpPr/>
          <p:nvPr/>
        </p:nvSpPr>
        <p:spPr>
          <a:xfrm>
            <a:off x="1228383" y="965863"/>
            <a:ext cx="4780904" cy="355010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zh-TW" altLang="en-US" sz="2400" dirty="0">
                <a:solidFill>
                  <a:schemeClr val="tx1"/>
                </a:solidFill>
                <a:latin typeface="標楷體" panose="03000509000000000000" pitchFamily="65" charset="-120"/>
                <a:ea typeface="標楷體" panose="03000509000000000000" pitchFamily="65" charset="-120"/>
              </a:rPr>
              <a:t>有下列情形之一，</a:t>
            </a:r>
            <a:r>
              <a:rPr lang="zh-TW" altLang="en-US" sz="2400" u="sng" dirty="0">
                <a:solidFill>
                  <a:schemeClr val="tx1"/>
                </a:solidFill>
                <a:latin typeface="標楷體" panose="03000509000000000000" pitchFamily="65" charset="-120"/>
                <a:ea typeface="標楷體" panose="03000509000000000000" pitchFamily="65" charset="-120"/>
              </a:rPr>
              <a:t>並合理懷疑涉及洗錢或資恐</a:t>
            </a:r>
            <a:r>
              <a:rPr lang="zh-TW" altLang="en-US" sz="2400" dirty="0">
                <a:solidFill>
                  <a:schemeClr val="tx1"/>
                </a:solidFill>
                <a:latin typeface="標楷體" panose="03000509000000000000" pitchFamily="65" charset="-120"/>
                <a:ea typeface="標楷體" panose="03000509000000000000" pitchFamily="65" charset="-120"/>
              </a:rPr>
              <a:t>。</a:t>
            </a:r>
            <a:endParaRPr lang="en-US" altLang="zh-TW" sz="2400" dirty="0">
              <a:solidFill>
                <a:schemeClr val="tx1"/>
              </a:solidFill>
              <a:latin typeface="標楷體" panose="03000509000000000000" pitchFamily="65" charset="-120"/>
              <a:ea typeface="標楷體" panose="03000509000000000000" pitchFamily="65" charset="-120"/>
            </a:endParaRPr>
          </a:p>
          <a:p>
            <a:r>
              <a:rPr lang="en-US" altLang="zh-TW"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出示之身分證明文件均為影本。 </a:t>
            </a:r>
            <a:endParaRPr lang="en-US" altLang="zh-TW" sz="2400" dirty="0">
              <a:solidFill>
                <a:schemeClr val="tx1"/>
              </a:solidFill>
              <a:latin typeface="標楷體" panose="03000509000000000000" pitchFamily="65" charset="-120"/>
              <a:ea typeface="標楷體" panose="03000509000000000000" pitchFamily="65" charset="-120"/>
            </a:endParaRPr>
          </a:p>
          <a:p>
            <a:r>
              <a:rPr lang="en-US" altLang="zh-TW" sz="2400" dirty="0">
                <a:solidFill>
                  <a:schemeClr val="tx1"/>
                </a:solidFill>
                <a:latin typeface="標楷體" panose="03000509000000000000" pitchFamily="65" charset="-120"/>
                <a:ea typeface="標楷體" panose="03000509000000000000" pitchFamily="65" charset="-120"/>
              </a:rPr>
              <a:t>2.</a:t>
            </a:r>
            <a:r>
              <a:rPr lang="zh-TW" altLang="en-US" sz="2400" dirty="0">
                <a:solidFill>
                  <a:schemeClr val="tx1"/>
                </a:solidFill>
                <a:latin typeface="標楷體" panose="03000509000000000000" pitchFamily="65" charset="-120"/>
                <a:ea typeface="標楷體" panose="03000509000000000000" pitchFamily="65" charset="-120"/>
              </a:rPr>
              <a:t>提供資料可疑、模糊不清，或不</a:t>
            </a:r>
            <a:endParaRPr lang="en-US" altLang="zh-TW" sz="2400" dirty="0">
              <a:solidFill>
                <a:schemeClr val="tx1"/>
              </a:solidFill>
              <a:latin typeface="標楷體" panose="03000509000000000000" pitchFamily="65" charset="-120"/>
              <a:ea typeface="標楷體" panose="03000509000000000000" pitchFamily="65" charset="-120"/>
            </a:endParaRPr>
          </a:p>
          <a:p>
            <a:r>
              <a:rPr lang="zh-TW" altLang="en-US" sz="2400" dirty="0">
                <a:solidFill>
                  <a:schemeClr val="tx1"/>
                </a:solidFill>
                <a:latin typeface="標楷體" panose="03000509000000000000" pitchFamily="65" charset="-120"/>
                <a:ea typeface="標楷體" panose="03000509000000000000" pitchFamily="65" charset="-120"/>
              </a:rPr>
              <a:t>  願提供其他佐證資料。</a:t>
            </a:r>
            <a:endParaRPr lang="en-US" altLang="zh-TW" sz="2400" dirty="0">
              <a:solidFill>
                <a:schemeClr val="tx1"/>
              </a:solidFill>
              <a:latin typeface="標楷體" panose="03000509000000000000" pitchFamily="65" charset="-120"/>
              <a:ea typeface="標楷體" panose="03000509000000000000" pitchFamily="65" charset="-120"/>
            </a:endParaRPr>
          </a:p>
          <a:p>
            <a:r>
              <a:rPr lang="en-US" altLang="zh-TW" sz="2400" dirty="0">
                <a:solidFill>
                  <a:schemeClr val="tx1"/>
                </a:solidFill>
                <a:latin typeface="標楷體" panose="03000509000000000000" pitchFamily="65" charset="-120"/>
                <a:ea typeface="標楷體" panose="03000509000000000000" pitchFamily="65" charset="-120"/>
              </a:rPr>
              <a:t>3.</a:t>
            </a:r>
            <a:r>
              <a:rPr lang="zh-TW" altLang="en-US" sz="2400" dirty="0">
                <a:solidFill>
                  <a:schemeClr val="tx1"/>
                </a:solidFill>
                <a:latin typeface="標楷體" panose="03000509000000000000" pitchFamily="65" charset="-120"/>
                <a:ea typeface="標楷體" panose="03000509000000000000" pitchFamily="65" charset="-120"/>
              </a:rPr>
              <a:t>無故拖延提供或補充身分證明文</a:t>
            </a:r>
            <a:endParaRPr lang="en-US" altLang="zh-TW" sz="2400" dirty="0">
              <a:solidFill>
                <a:schemeClr val="tx1"/>
              </a:solidFill>
              <a:latin typeface="標楷體" panose="03000509000000000000" pitchFamily="65" charset="-120"/>
              <a:ea typeface="標楷體" panose="03000509000000000000" pitchFamily="65" charset="-120"/>
            </a:endParaRPr>
          </a:p>
          <a:p>
            <a:r>
              <a:rPr lang="zh-TW" altLang="en-US" sz="2400" dirty="0">
                <a:solidFill>
                  <a:schemeClr val="tx1"/>
                </a:solidFill>
                <a:latin typeface="標楷體" panose="03000509000000000000" pitchFamily="65" charset="-120"/>
                <a:ea typeface="標楷體" panose="03000509000000000000" pitchFamily="65" charset="-120"/>
              </a:rPr>
              <a:t>  件。</a:t>
            </a:r>
            <a:endParaRPr lang="en-US" altLang="zh-TW" sz="2400" dirty="0">
              <a:solidFill>
                <a:schemeClr val="tx1"/>
              </a:solidFill>
              <a:latin typeface="標楷體" panose="03000509000000000000" pitchFamily="65" charset="-120"/>
              <a:ea typeface="標楷體" panose="03000509000000000000" pitchFamily="65" charset="-120"/>
            </a:endParaRPr>
          </a:p>
          <a:p>
            <a:r>
              <a:rPr lang="en-US" altLang="zh-TW" sz="2400" dirty="0">
                <a:solidFill>
                  <a:schemeClr val="tx1"/>
                </a:solidFill>
                <a:latin typeface="標楷體" panose="03000509000000000000" pitchFamily="65" charset="-120"/>
                <a:ea typeface="標楷體" panose="03000509000000000000" pitchFamily="65" charset="-120"/>
              </a:rPr>
              <a:t>4.</a:t>
            </a:r>
            <a:r>
              <a:rPr lang="zh-TW" altLang="en-US" sz="2400" dirty="0">
                <a:solidFill>
                  <a:schemeClr val="tx1"/>
                </a:solidFill>
                <a:latin typeface="標楷體" panose="03000509000000000000" pitchFamily="65" charset="-120"/>
                <a:ea typeface="標楷體" panose="03000509000000000000" pitchFamily="65" charset="-120"/>
              </a:rPr>
              <a:t>其他異常情形，無法提出合理說</a:t>
            </a:r>
            <a:endParaRPr lang="en-US" altLang="zh-TW" sz="2400" dirty="0">
              <a:solidFill>
                <a:schemeClr val="tx1"/>
              </a:solidFill>
              <a:latin typeface="標楷體" panose="03000509000000000000" pitchFamily="65" charset="-120"/>
              <a:ea typeface="標楷體" panose="03000509000000000000" pitchFamily="65" charset="-120"/>
            </a:endParaRPr>
          </a:p>
          <a:p>
            <a:r>
              <a:rPr lang="zh-TW" altLang="en-US" sz="2400" dirty="0">
                <a:solidFill>
                  <a:schemeClr val="tx1"/>
                </a:solidFill>
                <a:latin typeface="標楷體" panose="03000509000000000000" pitchFamily="65" charset="-120"/>
                <a:ea typeface="標楷體" panose="03000509000000000000" pitchFamily="65" charset="-120"/>
              </a:rPr>
              <a:t>  明。</a:t>
            </a:r>
            <a:endParaRPr lang="en-US" altLang="zh-TW" sz="2400" dirty="0">
              <a:solidFill>
                <a:schemeClr val="tx1"/>
              </a:solidFill>
              <a:latin typeface="標楷體" panose="03000509000000000000" pitchFamily="65" charset="-120"/>
              <a:ea typeface="標楷體" panose="03000509000000000000" pitchFamily="65" charset="-120"/>
            </a:endParaRPr>
          </a:p>
        </p:txBody>
      </p:sp>
      <p:sp>
        <p:nvSpPr>
          <p:cNvPr id="4" name="向右箭號 23">
            <a:extLst>
              <a:ext uri="{FF2B5EF4-FFF2-40B4-BE49-F238E27FC236}">
                <a16:creationId xmlns:a16="http://schemas.microsoft.com/office/drawing/2014/main" id="{F44CC8CD-C52F-408A-AE1E-93C2B8C93729}"/>
              </a:ext>
            </a:extLst>
          </p:cNvPr>
          <p:cNvSpPr/>
          <p:nvPr/>
        </p:nvSpPr>
        <p:spPr>
          <a:xfrm>
            <a:off x="868142" y="2269271"/>
            <a:ext cx="270030" cy="324036"/>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2400"/>
          </a:p>
        </p:txBody>
      </p:sp>
      <p:sp>
        <p:nvSpPr>
          <p:cNvPr id="5" name="向右箭號 23">
            <a:extLst>
              <a:ext uri="{FF2B5EF4-FFF2-40B4-BE49-F238E27FC236}">
                <a16:creationId xmlns:a16="http://schemas.microsoft.com/office/drawing/2014/main" id="{547392DE-D472-4EA0-8E51-8B79508FE80F}"/>
              </a:ext>
            </a:extLst>
          </p:cNvPr>
          <p:cNvSpPr/>
          <p:nvPr/>
        </p:nvSpPr>
        <p:spPr>
          <a:xfrm>
            <a:off x="6156176" y="2269271"/>
            <a:ext cx="270030" cy="324036"/>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2400"/>
          </a:p>
        </p:txBody>
      </p:sp>
      <p:sp>
        <p:nvSpPr>
          <p:cNvPr id="7" name="矩形 6">
            <a:extLst>
              <a:ext uri="{FF2B5EF4-FFF2-40B4-BE49-F238E27FC236}">
                <a16:creationId xmlns:a16="http://schemas.microsoft.com/office/drawing/2014/main" id="{F9CAE10D-6C9F-490B-B7E6-65C5F2062406}"/>
              </a:ext>
            </a:extLst>
          </p:cNvPr>
          <p:cNvSpPr/>
          <p:nvPr/>
        </p:nvSpPr>
        <p:spPr>
          <a:xfrm>
            <a:off x="6573095" y="977614"/>
            <a:ext cx="2319385" cy="2355419"/>
          </a:xfrm>
          <a:prstGeom prst="rect">
            <a:avLst/>
          </a:prstGeom>
          <a:solidFill>
            <a:schemeClr val="accent2">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altLang="zh-TW"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婉拒交易</a:t>
            </a:r>
          </a:p>
          <a:p>
            <a:pPr lvl="0"/>
            <a:r>
              <a:rPr lang="en-US" altLang="zh-TW" sz="2400" dirty="0">
                <a:solidFill>
                  <a:schemeClr val="tx1"/>
                </a:solidFill>
                <a:latin typeface="標楷體" panose="03000509000000000000" pitchFamily="65" charset="-120"/>
                <a:ea typeface="標楷體" panose="03000509000000000000" pitchFamily="65" charset="-120"/>
              </a:rPr>
              <a:t>2.</a:t>
            </a:r>
            <a:r>
              <a:rPr lang="zh-TW" altLang="en-US" sz="2400" dirty="0">
                <a:solidFill>
                  <a:schemeClr val="tx1"/>
                </a:solidFill>
                <a:latin typeface="標楷體" panose="03000509000000000000" pitchFamily="65" charset="-120"/>
                <a:ea typeface="標楷體" panose="03000509000000000000" pitchFamily="65" charset="-120"/>
              </a:rPr>
              <a:t>申報疑似洗錢  </a:t>
            </a:r>
            <a:endParaRPr lang="en-US" altLang="zh-TW" sz="2400" dirty="0">
              <a:solidFill>
                <a:schemeClr val="tx1"/>
              </a:solidFill>
              <a:latin typeface="標楷體" panose="03000509000000000000" pitchFamily="65" charset="-120"/>
              <a:ea typeface="標楷體" panose="03000509000000000000" pitchFamily="65" charset="-120"/>
            </a:endParaRPr>
          </a:p>
          <a:p>
            <a:pPr lvl="0"/>
            <a:r>
              <a:rPr lang="en-US" altLang="zh-TW" sz="2400" dirty="0">
                <a:solidFill>
                  <a:schemeClr val="tx1"/>
                </a:solidFill>
                <a:latin typeface="標楷體" panose="03000509000000000000" pitchFamily="65" charset="-120"/>
                <a:ea typeface="標楷體" panose="03000509000000000000" pitchFamily="65" charset="-120"/>
              </a:rPr>
              <a:t>  </a:t>
            </a:r>
            <a:r>
              <a:rPr lang="en-US" altLang="zh-TW" sz="2400" dirty="0">
                <a:solidFill>
                  <a:srgbClr val="000000"/>
                </a:solidFill>
                <a:latin typeface="標楷體" panose="03000509000000000000" pitchFamily="65" charset="-120"/>
                <a:ea typeface="標楷體" panose="03000509000000000000" pitchFamily="65" charset="-120"/>
              </a:rPr>
              <a:t>(10</a:t>
            </a:r>
            <a:r>
              <a:rPr lang="zh-TW" altLang="en-US" sz="2400" dirty="0">
                <a:solidFill>
                  <a:srgbClr val="000000"/>
                </a:solidFill>
                <a:latin typeface="標楷體" panose="03000509000000000000" pitchFamily="65" charset="-120"/>
                <a:ea typeface="標楷體" panose="03000509000000000000" pitchFamily="65" charset="-120"/>
              </a:rPr>
              <a:t>日內</a:t>
            </a:r>
            <a:r>
              <a:rPr lang="en-US" altLang="zh-TW" sz="2400" dirty="0">
                <a:solidFill>
                  <a:srgbClr val="000000"/>
                </a:solidFill>
                <a:latin typeface="標楷體" panose="03000509000000000000" pitchFamily="65" charset="-120"/>
                <a:ea typeface="標楷體" panose="03000509000000000000" pitchFamily="65" charset="-120"/>
              </a:rPr>
              <a:t>)</a:t>
            </a:r>
          </a:p>
          <a:p>
            <a:r>
              <a:rPr lang="en-US" altLang="zh-TW" sz="2400" dirty="0">
                <a:solidFill>
                  <a:schemeClr val="tx1"/>
                </a:solidFill>
                <a:latin typeface="標楷體" panose="03000509000000000000" pitchFamily="65" charset="-120"/>
                <a:ea typeface="標楷體" panose="03000509000000000000" pitchFamily="65" charset="-120"/>
              </a:rPr>
              <a:t>  </a:t>
            </a:r>
            <a:r>
              <a:rPr lang="zh-TW" altLang="en-US" sz="2400" dirty="0">
                <a:solidFill>
                  <a:schemeClr val="tx1"/>
                </a:solidFill>
                <a:latin typeface="標楷體" panose="03000509000000000000" pitchFamily="65" charset="-120"/>
                <a:ea typeface="標楷體" panose="03000509000000000000" pitchFamily="65" charset="-120"/>
              </a:rPr>
              <a:t>使用</a:t>
            </a:r>
            <a:r>
              <a:rPr lang="en-US" altLang="zh-TW" sz="2400" dirty="0">
                <a:solidFill>
                  <a:schemeClr val="tx1"/>
                </a:solidFill>
                <a:latin typeface="標楷體" panose="03000509000000000000" pitchFamily="65" charset="-120"/>
                <a:ea typeface="標楷體" panose="03000509000000000000" pitchFamily="65" charset="-120"/>
              </a:rPr>
              <a:t>04-</a:t>
            </a:r>
            <a:r>
              <a:rPr lang="zh-TW" altLang="en-US" sz="2400" dirty="0">
                <a:solidFill>
                  <a:schemeClr val="tx1"/>
                </a:solidFill>
                <a:latin typeface="標楷體" panose="03000509000000000000" pitchFamily="65" charset="-120"/>
                <a:ea typeface="標楷體" panose="03000509000000000000" pitchFamily="65" charset="-120"/>
              </a:rPr>
              <a:t>疑似</a:t>
            </a:r>
            <a:endParaRPr lang="en-US" altLang="zh-TW" sz="2400" dirty="0">
              <a:solidFill>
                <a:schemeClr val="tx1"/>
              </a:solidFill>
              <a:latin typeface="標楷體" panose="03000509000000000000" pitchFamily="65" charset="-120"/>
              <a:ea typeface="標楷體" panose="03000509000000000000" pitchFamily="65" charset="-120"/>
            </a:endParaRPr>
          </a:p>
          <a:p>
            <a:r>
              <a:rPr lang="zh-TW" altLang="en-US" sz="2400" dirty="0">
                <a:solidFill>
                  <a:schemeClr val="tx1"/>
                </a:solidFill>
                <a:latin typeface="標楷體" panose="03000509000000000000" pitchFamily="65" charset="-120"/>
                <a:ea typeface="標楷體" panose="03000509000000000000" pitchFamily="65" charset="-120"/>
              </a:rPr>
              <a:t>  洗錢或資恐交</a:t>
            </a:r>
            <a:endParaRPr lang="en-US" altLang="zh-TW" sz="2400" dirty="0">
              <a:solidFill>
                <a:schemeClr val="tx1"/>
              </a:solidFill>
              <a:latin typeface="標楷體" panose="03000509000000000000" pitchFamily="65" charset="-120"/>
              <a:ea typeface="標楷體" panose="03000509000000000000" pitchFamily="65" charset="-120"/>
            </a:endParaRPr>
          </a:p>
          <a:p>
            <a:r>
              <a:rPr lang="zh-TW" altLang="en-US" sz="2400" dirty="0">
                <a:solidFill>
                  <a:schemeClr val="tx1"/>
                </a:solidFill>
                <a:latin typeface="標楷體" panose="03000509000000000000" pitchFamily="65" charset="-120"/>
                <a:ea typeface="標楷體" panose="03000509000000000000" pitchFamily="65" charset="-120"/>
              </a:rPr>
              <a:t>  易申報表</a:t>
            </a:r>
          </a:p>
        </p:txBody>
      </p:sp>
    </p:spTree>
    <p:extLst>
      <p:ext uri="{BB962C8B-B14F-4D97-AF65-F5344CB8AC3E}">
        <p14:creationId xmlns:p14="http://schemas.microsoft.com/office/powerpoint/2010/main" val="2119538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0">
            <a:extLst>
              <a:ext uri="{FF2B5EF4-FFF2-40B4-BE49-F238E27FC236}">
                <a16:creationId xmlns:a16="http://schemas.microsoft.com/office/drawing/2014/main" id="{3ED39F15-1F55-4264-A889-27F39A9FA5FC}"/>
              </a:ext>
            </a:extLst>
          </p:cNvPr>
          <p:cNvSpPr txBox="1">
            <a:spLocks/>
          </p:cNvSpPr>
          <p:nvPr/>
        </p:nvSpPr>
        <p:spPr>
          <a:xfrm>
            <a:off x="1" y="0"/>
            <a:ext cx="2555776" cy="627534"/>
          </a:xfrm>
          <a:prstGeom prst="rect">
            <a:avLst/>
          </a:prstGeom>
          <a:solidFill>
            <a:schemeClr val="accent3">
              <a:lumMod val="40000"/>
              <a:lumOff val="6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2800" b="1" dirty="0">
                <a:latin typeface="標楷體" pitchFamily="65" charset="-120"/>
                <a:ea typeface="標楷體" pitchFamily="65" charset="-120"/>
              </a:rPr>
              <a:t>四、留存資料</a:t>
            </a:r>
          </a:p>
        </p:txBody>
      </p:sp>
      <p:sp>
        <p:nvSpPr>
          <p:cNvPr id="3" name="文字方塊 2">
            <a:extLst>
              <a:ext uri="{FF2B5EF4-FFF2-40B4-BE49-F238E27FC236}">
                <a16:creationId xmlns:a16="http://schemas.microsoft.com/office/drawing/2014/main" id="{F65AB3EF-269E-423D-9D53-22D6A5E5FBCA}"/>
              </a:ext>
            </a:extLst>
          </p:cNvPr>
          <p:cNvSpPr txBox="1"/>
          <p:nvPr/>
        </p:nvSpPr>
        <p:spPr>
          <a:xfrm>
            <a:off x="755576" y="732524"/>
            <a:ext cx="7992888" cy="3970318"/>
          </a:xfrm>
          <a:prstGeom prst="rect">
            <a:avLst/>
          </a:prstGeom>
          <a:noFill/>
        </p:spPr>
        <p:txBody>
          <a:bodyPr wrap="square" rtlCol="0">
            <a:spAutoFit/>
          </a:bodyPr>
          <a:lstStyle/>
          <a:p>
            <a:r>
              <a:rPr lang="zh-TW" altLang="en-US" sz="2800" dirty="0">
                <a:latin typeface="標楷體" panose="03000509000000000000" pitchFamily="65" charset="-120"/>
                <a:ea typeface="標楷體" panose="03000509000000000000" pitchFamily="65" charset="-120"/>
              </a:rPr>
              <a:t>一</a:t>
            </a:r>
            <a:r>
              <a:rPr lang="zh-TW" altLang="en-US" sz="2800" dirty="0">
                <a:latin typeface="PMingLiU" panose="02020500000000000000" pitchFamily="18" charset="-120"/>
                <a:ea typeface="PMingLiU" panose="02020500000000000000" pitchFamily="18" charset="-120"/>
              </a:rPr>
              <a:t>、</a:t>
            </a:r>
            <a:r>
              <a:rPr lang="zh-TW" altLang="en-US" sz="2800" dirty="0">
                <a:latin typeface="標楷體" panose="03000509000000000000" pitchFamily="65" charset="-120"/>
                <a:ea typeface="標楷體" panose="03000509000000000000" pitchFamily="65" charset="-120"/>
              </a:rPr>
              <a:t>留存那些資料？</a:t>
            </a:r>
            <a:r>
              <a:rPr lang="en-US" altLang="zh-TW" sz="2800" dirty="0">
                <a:latin typeface="標楷體" panose="03000509000000000000" pitchFamily="65" charset="-120"/>
                <a:ea typeface="標楷體" panose="03000509000000000000" pitchFamily="65" charset="-120"/>
                <a:sym typeface="Wingdings" panose="05000000000000000000" pitchFamily="2" charset="2"/>
              </a:rPr>
              <a:t>(</a:t>
            </a:r>
            <a:r>
              <a:rPr lang="zh-TW" altLang="en-US" sz="2800" dirty="0">
                <a:latin typeface="標楷體" panose="03000509000000000000" pitchFamily="65" charset="-120"/>
                <a:ea typeface="標楷體" panose="03000509000000000000" pitchFamily="65" charset="-120"/>
                <a:sym typeface="Wingdings" panose="05000000000000000000" pitchFamily="2" charset="2"/>
              </a:rPr>
              <a:t>辦法第</a:t>
            </a:r>
            <a:r>
              <a:rPr lang="en-US" altLang="zh-TW" sz="2800" dirty="0">
                <a:latin typeface="標楷體" panose="03000509000000000000" pitchFamily="65" charset="-120"/>
                <a:ea typeface="標楷體" panose="03000509000000000000" pitchFamily="65" charset="-120"/>
                <a:sym typeface="Wingdings" panose="05000000000000000000" pitchFamily="2" charset="2"/>
              </a:rPr>
              <a:t>13</a:t>
            </a:r>
            <a:r>
              <a:rPr lang="zh-TW" altLang="en-US" sz="2800" dirty="0">
                <a:latin typeface="標楷體" panose="03000509000000000000" pitchFamily="65" charset="-120"/>
                <a:ea typeface="標楷體" panose="03000509000000000000" pitchFamily="65" charset="-120"/>
                <a:sym typeface="Wingdings" panose="05000000000000000000" pitchFamily="2" charset="2"/>
              </a:rPr>
              <a:t>條</a:t>
            </a:r>
            <a:r>
              <a:rPr lang="en-US" altLang="zh-TW" sz="2800" dirty="0">
                <a:latin typeface="標楷體" panose="03000509000000000000" pitchFamily="65" charset="-120"/>
                <a:ea typeface="標楷體" panose="03000509000000000000" pitchFamily="65" charset="-120"/>
                <a:sym typeface="Wingdings" panose="05000000000000000000" pitchFamily="2" charset="2"/>
              </a:rPr>
              <a:t>1</a:t>
            </a:r>
            <a:r>
              <a:rPr lang="zh-TW" altLang="en-US" sz="2800" dirty="0">
                <a:latin typeface="標楷體" panose="03000509000000000000" pitchFamily="65" charset="-120"/>
                <a:ea typeface="標楷體" panose="03000509000000000000" pitchFamily="65" charset="-120"/>
                <a:sym typeface="Wingdings" panose="05000000000000000000" pitchFamily="2" charset="2"/>
              </a:rPr>
              <a:t>項</a:t>
            </a:r>
            <a:r>
              <a:rPr lang="en-US" altLang="zh-TW" sz="2800" dirty="0">
                <a:latin typeface="標楷體" panose="03000509000000000000" pitchFamily="65" charset="-120"/>
                <a:ea typeface="標楷體" panose="03000509000000000000" pitchFamily="65" charset="-120"/>
                <a:sym typeface="Wingdings" panose="05000000000000000000" pitchFamily="2" charset="2"/>
              </a:rPr>
              <a:t>)</a:t>
            </a:r>
            <a:endParaRPr lang="en-US" altLang="zh-TW" sz="2800"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    應留存下列交易紀錄。但交易案件確無該交</a:t>
            </a:r>
            <a:endParaRPr lang="en-US" altLang="zh-TW" sz="2800"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    易紀錄者，不在此限。</a:t>
            </a:r>
            <a:endParaRPr lang="en-US" altLang="zh-TW" sz="2800"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    （一）不動產委託銷售契約書。</a:t>
            </a:r>
          </a:p>
          <a:p>
            <a:r>
              <a:rPr lang="zh-TW" altLang="en-US" sz="2800" dirty="0">
                <a:latin typeface="標楷體" panose="03000509000000000000" pitchFamily="65" charset="-120"/>
                <a:ea typeface="標楷體" panose="03000509000000000000" pitchFamily="65" charset="-120"/>
              </a:rPr>
              <a:t>    （二）不動產買賣契約書。</a:t>
            </a:r>
          </a:p>
          <a:p>
            <a:r>
              <a:rPr lang="zh-TW" altLang="en-US" sz="2800" dirty="0">
                <a:latin typeface="標楷體" panose="03000509000000000000" pitchFamily="65" charset="-120"/>
                <a:ea typeface="標楷體" panose="03000509000000000000" pitchFamily="65" charset="-120"/>
              </a:rPr>
              <a:t>    （三）要約書。</a:t>
            </a:r>
          </a:p>
          <a:p>
            <a:r>
              <a:rPr lang="zh-TW" altLang="en-US" sz="2800" dirty="0">
                <a:latin typeface="標楷體" panose="03000509000000000000" pitchFamily="65" charset="-120"/>
                <a:ea typeface="標楷體" panose="03000509000000000000" pitchFamily="65" charset="-120"/>
              </a:rPr>
              <a:t>    （四）斡旋金、定金及價款收支證明文件</a:t>
            </a:r>
          </a:p>
          <a:p>
            <a:r>
              <a:rPr lang="zh-TW" altLang="en-US" sz="2800" dirty="0">
                <a:latin typeface="標楷體" panose="03000509000000000000" pitchFamily="65" charset="-120"/>
                <a:ea typeface="標楷體" panose="03000509000000000000" pitchFamily="65" charset="-120"/>
              </a:rPr>
              <a:t>    （五）交易帳戶號碼。</a:t>
            </a:r>
          </a:p>
          <a:p>
            <a:r>
              <a:rPr lang="zh-TW" altLang="en-US" sz="2800" dirty="0">
                <a:latin typeface="標楷體" panose="03000509000000000000" pitchFamily="65" charset="-120"/>
                <a:ea typeface="標楷體" panose="03000509000000000000" pitchFamily="65" charset="-120"/>
              </a:rPr>
              <a:t>     </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六</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受託事項往來文件。</a:t>
            </a:r>
            <a:endParaRPr lang="en-US" altLang="zh-TW" sz="2800" dirty="0">
              <a:latin typeface="標楷體" panose="03000509000000000000" pitchFamily="65" charset="-120"/>
              <a:ea typeface="標楷體" panose="03000509000000000000" pitchFamily="65" charset="-120"/>
            </a:endParaRPr>
          </a:p>
        </p:txBody>
      </p:sp>
      <p:sp>
        <p:nvSpPr>
          <p:cNvPr id="4" name="文字方塊 3">
            <a:extLst>
              <a:ext uri="{FF2B5EF4-FFF2-40B4-BE49-F238E27FC236}">
                <a16:creationId xmlns:a16="http://schemas.microsoft.com/office/drawing/2014/main" id="{27C8412E-27E8-46C4-9079-4E73FC139F24}"/>
              </a:ext>
            </a:extLst>
          </p:cNvPr>
          <p:cNvSpPr txBox="1"/>
          <p:nvPr/>
        </p:nvSpPr>
        <p:spPr>
          <a:xfrm>
            <a:off x="4788025" y="2895786"/>
            <a:ext cx="184731" cy="253916"/>
          </a:xfrm>
          <a:prstGeom prst="rect">
            <a:avLst/>
          </a:prstGeom>
          <a:noFill/>
        </p:spPr>
        <p:txBody>
          <a:bodyPr wrap="none" rtlCol="0">
            <a:spAutoFit/>
          </a:bodyPr>
          <a:lstStyle/>
          <a:p>
            <a:endParaRPr lang="zh-TW" altLang="en-US" sz="1050" dirty="0"/>
          </a:p>
        </p:txBody>
      </p:sp>
    </p:spTree>
    <p:extLst>
      <p:ext uri="{BB962C8B-B14F-4D97-AF65-F5344CB8AC3E}">
        <p14:creationId xmlns:p14="http://schemas.microsoft.com/office/powerpoint/2010/main" val="1778777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3" name="矩形 2">
            <a:extLst>
              <a:ext uri="{FF2B5EF4-FFF2-40B4-BE49-F238E27FC236}">
                <a16:creationId xmlns:a16="http://schemas.microsoft.com/office/drawing/2014/main" id="{6CA28344-40CF-440A-B4AB-081AF8224814}"/>
              </a:ext>
            </a:extLst>
          </p:cNvPr>
          <p:cNvSpPr/>
          <p:nvPr/>
        </p:nvSpPr>
        <p:spPr>
          <a:xfrm>
            <a:off x="467544" y="411510"/>
            <a:ext cx="8136904" cy="4555093"/>
          </a:xfrm>
          <a:prstGeom prst="rect">
            <a:avLst/>
          </a:prstGeom>
        </p:spPr>
        <p:txBody>
          <a:bodyPr wrap="square">
            <a:spAutoFit/>
          </a:bodyPr>
          <a:lstStyle/>
          <a:p>
            <a:pPr lvl="0">
              <a:spcBef>
                <a:spcPts val="900"/>
              </a:spcBef>
            </a:pPr>
            <a:r>
              <a:rPr lang="zh-TW" altLang="en-US" sz="2800" dirty="0">
                <a:latin typeface="標楷體" panose="03000509000000000000" pitchFamily="65" charset="-120"/>
                <a:ea typeface="標楷體" panose="03000509000000000000" pitchFamily="65" charset="-120"/>
              </a:rPr>
              <a:t>二、資料要留存多久？</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洗錢防制法第</a:t>
            </a:r>
            <a:r>
              <a:rPr lang="en-US" altLang="zh-TW" sz="2800" dirty="0">
                <a:latin typeface="標楷體" panose="03000509000000000000" pitchFamily="65" charset="-120"/>
                <a:ea typeface="標楷體" panose="03000509000000000000" pitchFamily="65" charset="-120"/>
              </a:rPr>
              <a:t>8</a:t>
            </a:r>
            <a:r>
              <a:rPr lang="zh-TW" altLang="en-US" sz="2800" dirty="0">
                <a:latin typeface="標楷體" panose="03000509000000000000" pitchFamily="65" charset="-120"/>
                <a:ea typeface="標楷體" panose="03000509000000000000" pitchFamily="65" charset="-120"/>
              </a:rPr>
              <a:t>條</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a:t>
            </a:r>
            <a:r>
              <a:rPr lang="en-US" altLang="zh-TW" sz="2800" dirty="0">
                <a:latin typeface="標楷體" panose="03000509000000000000" pitchFamily="65" charset="-120"/>
                <a:ea typeface="標楷體" panose="03000509000000000000" pitchFamily="65" charset="-120"/>
              </a:rPr>
              <a:t>2</a:t>
            </a:r>
            <a:r>
              <a:rPr lang="zh-TW" altLang="en-US" sz="2800" dirty="0">
                <a:latin typeface="標楷體" panose="03000509000000000000" pitchFamily="65" charset="-120"/>
                <a:ea typeface="標楷體" panose="03000509000000000000" pitchFamily="65" charset="-120"/>
              </a:rPr>
              <a:t>項</a:t>
            </a:r>
            <a:r>
              <a:rPr lang="en-US" altLang="zh-TW" sz="2800" dirty="0">
                <a:latin typeface="標楷體" panose="03000509000000000000" pitchFamily="65" charset="-120"/>
                <a:ea typeface="標楷體" panose="03000509000000000000" pitchFamily="65" charset="-120"/>
              </a:rPr>
              <a:t>)</a:t>
            </a:r>
          </a:p>
          <a:p>
            <a:pPr lvl="0"/>
            <a:r>
              <a:rPr lang="zh-TW" altLang="en-US" sz="2800" dirty="0">
                <a:latin typeface="標楷體" panose="03000509000000000000" pitchFamily="65" charset="-120"/>
                <a:ea typeface="標楷體" panose="03000509000000000000" pitchFamily="65" charset="-120"/>
              </a:rPr>
              <a:t>    指定之非金融事業</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，應留存必要交易紀錄。</a:t>
            </a:r>
          </a:p>
          <a:p>
            <a:pPr lvl="0"/>
            <a:r>
              <a:rPr lang="zh-TW" altLang="en-US" sz="2800" dirty="0">
                <a:latin typeface="標楷體" panose="03000509000000000000" pitchFamily="65" charset="-120"/>
                <a:ea typeface="標楷體" panose="03000509000000000000" pitchFamily="65" charset="-120"/>
              </a:rPr>
              <a:t>    前項交易紀錄之保存，</a:t>
            </a:r>
            <a:r>
              <a:rPr lang="zh-TW" altLang="en-US" sz="2800" b="1" u="sng" dirty="0">
                <a:latin typeface="標楷體" panose="03000509000000000000" pitchFamily="65" charset="-120"/>
                <a:ea typeface="標楷體" panose="03000509000000000000" pitchFamily="65" charset="-120"/>
              </a:rPr>
              <a:t>自交易完成時起，</a:t>
            </a:r>
            <a:endParaRPr lang="en-US" altLang="zh-TW" sz="2800" b="1" u="sng" dirty="0">
              <a:latin typeface="標楷體" panose="03000509000000000000" pitchFamily="65" charset="-120"/>
              <a:ea typeface="標楷體" panose="03000509000000000000" pitchFamily="65" charset="-120"/>
            </a:endParaRPr>
          </a:p>
          <a:p>
            <a:pPr lvl="0"/>
            <a:r>
              <a:rPr lang="zh-TW" altLang="en-US" sz="2800" b="1" dirty="0">
                <a:latin typeface="標楷體" panose="03000509000000000000" pitchFamily="65" charset="-120"/>
                <a:ea typeface="標楷體" panose="03000509000000000000" pitchFamily="65" charset="-120"/>
              </a:rPr>
              <a:t>    </a:t>
            </a:r>
            <a:r>
              <a:rPr lang="zh-TW" altLang="en-US" sz="2800" b="1" u="sng" dirty="0">
                <a:latin typeface="標楷體" panose="03000509000000000000" pitchFamily="65" charset="-120"/>
                <a:ea typeface="標楷體" panose="03000509000000000000" pitchFamily="65" charset="-120"/>
              </a:rPr>
              <a:t>應至少保存五年。</a:t>
            </a:r>
            <a:endParaRPr lang="en-US" altLang="zh-TW" sz="2800" b="1" u="sng" dirty="0">
              <a:latin typeface="標楷體" panose="03000509000000000000" pitchFamily="65" charset="-120"/>
              <a:ea typeface="標楷體" panose="03000509000000000000" pitchFamily="65" charset="-120"/>
            </a:endParaRPr>
          </a:p>
          <a:p>
            <a:pPr lvl="0">
              <a:spcBef>
                <a:spcPts val="1200"/>
              </a:spcBef>
            </a:pPr>
            <a:r>
              <a:rPr lang="zh-TW" altLang="en-US" sz="2800" dirty="0">
                <a:latin typeface="標楷體" panose="03000509000000000000" pitchFamily="65" charset="-120"/>
                <a:ea typeface="標楷體" panose="03000509000000000000" pitchFamily="65" charset="-120"/>
              </a:rPr>
              <a:t>三、如何留存交易資料？</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辦法第</a:t>
            </a:r>
            <a:r>
              <a:rPr lang="en-US" altLang="zh-TW" sz="2800" dirty="0">
                <a:latin typeface="標楷體" panose="03000509000000000000" pitchFamily="65" charset="-120"/>
                <a:ea typeface="標楷體" panose="03000509000000000000" pitchFamily="65" charset="-120"/>
              </a:rPr>
              <a:t>13</a:t>
            </a:r>
            <a:r>
              <a:rPr lang="zh-TW" altLang="en-US" sz="2800" dirty="0">
                <a:latin typeface="標楷體" panose="03000509000000000000" pitchFamily="65" charset="-120"/>
                <a:ea typeface="標楷體" panose="03000509000000000000" pitchFamily="65" charset="-120"/>
              </a:rPr>
              <a:t>條第</a:t>
            </a:r>
            <a:r>
              <a:rPr lang="en-US" altLang="zh-TW" sz="2800" dirty="0">
                <a:latin typeface="標楷體" panose="03000509000000000000" pitchFamily="65" charset="-120"/>
                <a:ea typeface="標楷體" panose="03000509000000000000" pitchFamily="65" charset="-120"/>
              </a:rPr>
              <a:t>2</a:t>
            </a:r>
            <a:r>
              <a:rPr lang="zh-TW" altLang="en-US" sz="2800" dirty="0">
                <a:latin typeface="標楷體" panose="03000509000000000000" pitchFamily="65" charset="-120"/>
                <a:ea typeface="標楷體" panose="03000509000000000000" pitchFamily="65" charset="-120"/>
              </a:rPr>
              <a:t>項</a:t>
            </a:r>
            <a:r>
              <a:rPr lang="en-US" altLang="zh-TW" sz="2800" dirty="0">
                <a:latin typeface="標楷體" panose="03000509000000000000" pitchFamily="65" charset="-120"/>
                <a:ea typeface="標楷體" panose="03000509000000000000" pitchFamily="65" charset="-120"/>
              </a:rPr>
              <a:t>)</a:t>
            </a:r>
          </a:p>
          <a:p>
            <a:pPr lvl="0"/>
            <a:r>
              <a:rPr lang="zh-TW" altLang="en-US" sz="2800" dirty="0">
                <a:latin typeface="標楷體" panose="03000509000000000000" pitchFamily="65" charset="-120"/>
                <a:ea typeface="標楷體" panose="03000509000000000000" pitchFamily="65" charset="-120"/>
              </a:rPr>
              <a:t>    前項交易紀錄</a:t>
            </a:r>
            <a:r>
              <a:rPr lang="zh-TW" altLang="en-US" sz="2800" b="1" dirty="0">
                <a:latin typeface="標楷體" panose="03000509000000000000" pitchFamily="65" charset="-120"/>
                <a:ea typeface="標楷體" panose="03000509000000000000" pitchFamily="65" charset="-120"/>
              </a:rPr>
              <a:t>得以</a:t>
            </a:r>
            <a:r>
              <a:rPr lang="zh-TW" altLang="en-US" sz="2800" b="1" u="sng" dirty="0">
                <a:latin typeface="標楷體" panose="03000509000000000000" pitchFamily="65" charset="-120"/>
                <a:ea typeface="標楷體" panose="03000509000000000000" pitchFamily="65" charset="-120"/>
              </a:rPr>
              <a:t>專卷檔案</a:t>
            </a:r>
            <a:r>
              <a:rPr lang="zh-TW" altLang="en-US" sz="2800" b="1" dirty="0">
                <a:latin typeface="標楷體" panose="03000509000000000000" pitchFamily="65" charset="-120"/>
                <a:ea typeface="標楷體" panose="03000509000000000000" pitchFamily="65" charset="-120"/>
              </a:rPr>
              <a:t>或</a:t>
            </a:r>
            <a:r>
              <a:rPr lang="zh-TW" altLang="en-US" sz="2800" b="1" u="sng" dirty="0">
                <a:latin typeface="標楷體" panose="03000509000000000000" pitchFamily="65" charset="-120"/>
                <a:ea typeface="標楷體" panose="03000509000000000000" pitchFamily="65" charset="-120"/>
              </a:rPr>
              <a:t>電子檔案</a:t>
            </a:r>
            <a:r>
              <a:rPr lang="zh-TW" altLang="en-US" sz="2800" b="1" dirty="0">
                <a:latin typeface="標楷體" panose="03000509000000000000" pitchFamily="65" charset="-120"/>
                <a:ea typeface="標楷體" panose="03000509000000000000" pitchFamily="65" charset="-120"/>
              </a:rPr>
              <a:t>方式   </a:t>
            </a:r>
            <a:endParaRPr lang="en-US" altLang="zh-TW" sz="2800" b="1" dirty="0">
              <a:latin typeface="標楷體" panose="03000509000000000000" pitchFamily="65" charset="-120"/>
              <a:ea typeface="標楷體" panose="03000509000000000000" pitchFamily="65" charset="-120"/>
            </a:endParaRPr>
          </a:p>
          <a:p>
            <a:pPr lvl="0"/>
            <a:r>
              <a:rPr lang="zh-TW" altLang="en-US" sz="2800" b="1" dirty="0">
                <a:latin typeface="標楷體" panose="03000509000000000000" pitchFamily="65" charset="-120"/>
                <a:ea typeface="標楷體" panose="03000509000000000000" pitchFamily="65" charset="-120"/>
              </a:rPr>
              <a:t>    留存，</a:t>
            </a:r>
            <a:r>
              <a:rPr lang="zh-TW" altLang="en-US" sz="2800" dirty="0">
                <a:latin typeface="標楷體" panose="03000509000000000000" pitchFamily="65" charset="-120"/>
                <a:ea typeface="標楷體" panose="03000509000000000000" pitchFamily="65" charset="-120"/>
              </a:rPr>
              <a:t>其保存期間自交易完成時起，至少五年。</a:t>
            </a:r>
            <a:endParaRPr lang="en-US" altLang="zh-TW" sz="2800" dirty="0">
              <a:latin typeface="標楷體" panose="03000509000000000000" pitchFamily="65" charset="-120"/>
              <a:ea typeface="標楷體" panose="03000509000000000000" pitchFamily="65" charset="-120"/>
            </a:endParaRPr>
          </a:p>
          <a:p>
            <a:pPr lvl="0"/>
            <a:r>
              <a:rPr lang="zh-TW" altLang="en-US" sz="2800" dirty="0">
                <a:latin typeface="標楷體" panose="03000509000000000000" pitchFamily="65" charset="-120"/>
                <a:ea typeface="標楷體" panose="03000509000000000000" pitchFamily="65" charset="-120"/>
              </a:rPr>
              <a:t>    </a:t>
            </a:r>
            <a:endParaRPr lang="en-US" altLang="zh-TW" sz="2800" dirty="0">
              <a:latin typeface="標楷體" panose="03000509000000000000" pitchFamily="65" charset="-120"/>
              <a:ea typeface="標楷體" panose="03000509000000000000" pitchFamily="65" charset="-120"/>
            </a:endParaRPr>
          </a:p>
          <a:p>
            <a:pPr lvl="0"/>
            <a:r>
              <a:rPr lang="zh-TW" altLang="zh-TW" sz="2800" b="1" dirty="0">
                <a:solidFill>
                  <a:srgbClr val="FF0000"/>
                </a:solidFill>
                <a:latin typeface="標楷體" panose="03000509000000000000" pitchFamily="65" charset="-120"/>
                <a:ea typeface="標楷體" panose="03000509000000000000" pitchFamily="65" charset="-120"/>
              </a:rPr>
              <a:t>※</a:t>
            </a:r>
            <a:r>
              <a:rPr lang="zh-TW" altLang="en-US" sz="2800" b="1" dirty="0">
                <a:solidFill>
                  <a:srgbClr val="FF0000"/>
                </a:solidFill>
                <a:latin typeface="標楷體" panose="03000509000000000000" pitchFamily="65" charset="-120"/>
                <a:ea typeface="標楷體" panose="03000509000000000000" pitchFamily="65" charset="-120"/>
              </a:rPr>
              <a:t>買賣案件結案後可填寫</a:t>
            </a:r>
            <a:r>
              <a:rPr lang="zh-TW" altLang="en-US" sz="2800" b="1" dirty="0">
                <a:solidFill>
                  <a:srgbClr val="0066FF"/>
                </a:solidFill>
                <a:latin typeface="標楷體" panose="03000509000000000000" pitchFamily="65" charset="-120"/>
                <a:ea typeface="標楷體" panose="03000509000000000000" pitchFamily="65" charset="-120"/>
                <a:hlinkClick r:id="rId3" action="ppaction://hlinkfile">
                  <a:extLst>
                    <a:ext uri="{A12FA001-AC4F-418D-AE19-62706E023703}">
                      <ahyp:hlinkClr xmlns:ahyp="http://schemas.microsoft.com/office/drawing/2018/hyperlinkcolor" val="tx"/>
                    </a:ext>
                  </a:extLst>
                </a:hlinkClick>
              </a:rPr>
              <a:t>自我檢核表</a:t>
            </a:r>
            <a:r>
              <a:rPr lang="zh-TW" altLang="en-US" sz="2800" b="1" dirty="0">
                <a:solidFill>
                  <a:srgbClr val="FF0000"/>
                </a:solidFill>
                <a:latin typeface="標楷體" panose="03000509000000000000" pitchFamily="65" charset="-120"/>
                <a:ea typeface="標楷體" panose="03000509000000000000" pitchFamily="65" charset="-120"/>
              </a:rPr>
              <a:t>，檢視是否完</a:t>
            </a:r>
            <a:endParaRPr lang="en-US" altLang="zh-TW" sz="2800" b="1" dirty="0">
              <a:solidFill>
                <a:srgbClr val="FF0000"/>
              </a:solidFill>
              <a:latin typeface="標楷體" panose="03000509000000000000" pitchFamily="65" charset="-120"/>
              <a:ea typeface="標楷體" panose="03000509000000000000" pitchFamily="65" charset="-120"/>
            </a:endParaRPr>
          </a:p>
          <a:p>
            <a:pPr lvl="0"/>
            <a:r>
              <a:rPr lang="zh-TW" altLang="en-US" sz="2800" b="1" dirty="0">
                <a:solidFill>
                  <a:srgbClr val="FF0000"/>
                </a:solidFill>
                <a:latin typeface="標楷體" panose="03000509000000000000" pitchFamily="65" charset="-120"/>
                <a:ea typeface="標楷體" panose="03000509000000000000" pitchFamily="65" charset="-120"/>
              </a:rPr>
              <a:t>  成防制洗錢打擊資恐工作。</a:t>
            </a:r>
            <a:endParaRPr lang="zh-TW" altLang="en-US" sz="2800" b="1" u="sng"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570039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3" name="矩形 2">
            <a:extLst>
              <a:ext uri="{FF2B5EF4-FFF2-40B4-BE49-F238E27FC236}">
                <a16:creationId xmlns:a16="http://schemas.microsoft.com/office/drawing/2014/main" id="{4EF4012B-C802-4806-B2D8-B78F5642D7BC}"/>
              </a:ext>
            </a:extLst>
          </p:cNvPr>
          <p:cNvSpPr/>
          <p:nvPr/>
        </p:nvSpPr>
        <p:spPr>
          <a:xfrm>
            <a:off x="556952" y="157942"/>
            <a:ext cx="5023160" cy="523220"/>
          </a:xfrm>
          <a:prstGeom prst="rect">
            <a:avLst/>
          </a:prstGeom>
        </p:spPr>
        <p:txBody>
          <a:bodyPr wrap="square">
            <a:spAutoFit/>
          </a:bodyPr>
          <a:lstStyle/>
          <a:p>
            <a:r>
              <a:rPr lang="zh-TW" altLang="en-US" sz="2800" dirty="0">
                <a:ea typeface="標楷體" panose="03000509000000000000" pitchFamily="65" charset="-120"/>
                <a:cs typeface="Times New Roman" panose="02020603050405020304" pitchFamily="18" charset="0"/>
              </a:rPr>
              <a:t>地政士與經紀業</a:t>
            </a:r>
            <a:r>
              <a:rPr lang="zh-TW" altLang="zh-TW" sz="2800" dirty="0">
                <a:ea typeface="標楷體" panose="03000509000000000000" pitchFamily="65" charset="-120"/>
                <a:cs typeface="Times New Roman" panose="02020603050405020304" pitchFamily="18" charset="0"/>
              </a:rPr>
              <a:t>合作分工簡表</a:t>
            </a:r>
            <a:r>
              <a:rPr lang="zh-TW" altLang="zh-TW" sz="2800" dirty="0">
                <a:ea typeface="標楷體" panose="03000509000000000000" pitchFamily="65" charset="-120"/>
                <a:cs typeface="Arial" panose="020B0604020202020204" pitchFamily="34" charset="0"/>
              </a:rPr>
              <a:t>：</a:t>
            </a:r>
            <a:endParaRPr lang="zh-TW" altLang="en-US" sz="2800" dirty="0"/>
          </a:p>
        </p:txBody>
      </p:sp>
      <p:pic>
        <p:nvPicPr>
          <p:cNvPr id="5" name="圖片 4">
            <a:extLst>
              <a:ext uri="{FF2B5EF4-FFF2-40B4-BE49-F238E27FC236}">
                <a16:creationId xmlns:a16="http://schemas.microsoft.com/office/drawing/2014/main" id="{75C7EBAA-47AD-4AC8-AAD3-F3894544DC05}"/>
              </a:ext>
            </a:extLst>
          </p:cNvPr>
          <p:cNvPicPr>
            <a:picLocks noChangeAspect="1"/>
          </p:cNvPicPr>
          <p:nvPr/>
        </p:nvPicPr>
        <p:blipFill>
          <a:blip r:embed="rId3"/>
          <a:stretch>
            <a:fillRect/>
          </a:stretch>
        </p:blipFill>
        <p:spPr>
          <a:xfrm>
            <a:off x="323528" y="833024"/>
            <a:ext cx="8542149" cy="4152534"/>
          </a:xfrm>
          <a:prstGeom prst="rect">
            <a:avLst/>
          </a:prstGeom>
        </p:spPr>
      </p:pic>
    </p:spTree>
    <p:extLst>
      <p:ext uri="{BB962C8B-B14F-4D97-AF65-F5344CB8AC3E}">
        <p14:creationId xmlns:p14="http://schemas.microsoft.com/office/powerpoint/2010/main" val="594341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13" name="Shape 98"/>
          <p:cNvSpPr txBox="1">
            <a:spLocks/>
          </p:cNvSpPr>
          <p:nvPr/>
        </p:nvSpPr>
        <p:spPr>
          <a:xfrm>
            <a:off x="611560" y="2499742"/>
            <a:ext cx="2952328" cy="764687"/>
          </a:xfrm>
          <a:prstGeom prst="rect">
            <a:avLst/>
          </a:prstGeom>
          <a:noFill/>
          <a:ln>
            <a:noFill/>
          </a:ln>
        </p:spPr>
        <p:txBody>
          <a:bodyPr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999999"/>
              </a:buClr>
              <a:buSzPct val="100000"/>
              <a:buFont typeface="Montserrat"/>
              <a:buNone/>
              <a:tabLst/>
              <a:defRPr/>
            </a:pPr>
            <a:r>
              <a:rPr kumimoji="0" lang="zh-TW" altLang="en-US" sz="3600" b="1" i="0" u="none" strike="noStrike" kern="0" cap="none" spc="0" normalizeH="0" baseline="0" noProof="0" dirty="0">
                <a:ln>
                  <a:noFill/>
                </a:ln>
                <a:solidFill>
                  <a:schemeClr val="tx1"/>
                </a:solidFill>
                <a:effectLst/>
                <a:uLnTx/>
                <a:uFillTx/>
                <a:latin typeface="標楷體" pitchFamily="65" charset="-120"/>
                <a:ea typeface="標楷體" pitchFamily="65" charset="-120"/>
                <a:cs typeface="Montserrat"/>
                <a:sym typeface="Montserrat"/>
              </a:rPr>
              <a:t>報告完畢</a:t>
            </a:r>
            <a:endParaRPr kumimoji="0" lang="en" sz="3600" b="1" i="0" u="none" strike="noStrike" kern="0" cap="none" spc="0" normalizeH="0" baseline="0" noProof="0" dirty="0">
              <a:ln>
                <a:noFill/>
              </a:ln>
              <a:solidFill>
                <a:schemeClr val="tx1"/>
              </a:solidFill>
              <a:effectLst/>
              <a:uLnTx/>
              <a:uFillTx/>
              <a:latin typeface="標楷體" pitchFamily="65" charset="-120"/>
              <a:ea typeface="標楷體" pitchFamily="65" charset="-120"/>
              <a:cs typeface="Montserrat"/>
              <a:sym typeface="Montserrat"/>
            </a:endParaRPr>
          </a:p>
        </p:txBody>
      </p:sp>
    </p:spTree>
    <p:extLst>
      <p:ext uri="{BB962C8B-B14F-4D97-AF65-F5344CB8AC3E}">
        <p14:creationId xmlns:p14="http://schemas.microsoft.com/office/powerpoint/2010/main" val="3509227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10" name="Shape 65"/>
          <p:cNvSpPr txBox="1">
            <a:spLocks/>
          </p:cNvSpPr>
          <p:nvPr/>
        </p:nvSpPr>
        <p:spPr>
          <a:xfrm>
            <a:off x="539552" y="1203598"/>
            <a:ext cx="8100000" cy="1498167"/>
          </a:xfrm>
          <a:prstGeom prst="rect">
            <a:avLst/>
          </a:prstGeom>
        </p:spPr>
        <p:txBody>
          <a:bodyPr wrap="square" lIns="91425" tIns="91425" rIns="91425" bIns="91425" anchor="ctr" anchorCtr="0">
            <a:noAutofit/>
          </a:bodyPr>
          <a:lstStyle/>
          <a:p>
            <a:endParaRPr kumimoji="0" lang="en" sz="2600" b="0" i="0" u="none" strike="noStrike" kern="0" cap="none" spc="0" normalizeH="0" baseline="0" noProof="0" dirty="0">
              <a:ln>
                <a:noFill/>
              </a:ln>
              <a:solidFill>
                <a:schemeClr val="tx1"/>
              </a:solidFill>
              <a:effectLst/>
              <a:uLnTx/>
              <a:uFillTx/>
              <a:latin typeface="標楷體" pitchFamily="65" charset="-120"/>
              <a:ea typeface="標楷體" pitchFamily="65" charset="-120"/>
              <a:cs typeface="Arial"/>
              <a:sym typeface="Arial"/>
            </a:endParaRPr>
          </a:p>
        </p:txBody>
      </p:sp>
      <p:sp>
        <p:nvSpPr>
          <p:cNvPr id="11" name="Shape 65"/>
          <p:cNvSpPr txBox="1">
            <a:spLocks/>
          </p:cNvSpPr>
          <p:nvPr/>
        </p:nvSpPr>
        <p:spPr>
          <a:xfrm>
            <a:off x="539552" y="2931790"/>
            <a:ext cx="8100000" cy="1800000"/>
          </a:xfrm>
          <a:prstGeom prst="rect">
            <a:avLst/>
          </a:prstGeom>
        </p:spPr>
        <p:txBody>
          <a:bodyPr wrap="square" lIns="91425" tIns="91425" rIns="91425" bIns="91425" anchor="ctr" anchorCtr="0">
            <a:noAutofit/>
          </a:bodyPr>
          <a:lstStyle/>
          <a:p>
            <a:endParaRPr kumimoji="0" lang="en" sz="2600" b="0" i="0" u="none" strike="noStrike" kern="0" cap="none" spc="0" normalizeH="0" baseline="0" noProof="0" dirty="0">
              <a:ln>
                <a:noFill/>
              </a:ln>
              <a:solidFill>
                <a:srgbClr val="FF0000"/>
              </a:solidFill>
              <a:effectLst/>
              <a:uLnTx/>
              <a:uFillTx/>
              <a:latin typeface="標楷體" pitchFamily="65" charset="-120"/>
              <a:ea typeface="標楷體" pitchFamily="65" charset="-120"/>
              <a:sym typeface="Arial"/>
            </a:endParaRPr>
          </a:p>
        </p:txBody>
      </p:sp>
      <p:sp>
        <p:nvSpPr>
          <p:cNvPr id="13" name="矩形 12"/>
          <p:cNvSpPr/>
          <p:nvPr/>
        </p:nvSpPr>
        <p:spPr>
          <a:xfrm>
            <a:off x="1043608" y="-1"/>
            <a:ext cx="7344816" cy="799035"/>
          </a:xfrm>
          <a:prstGeom prst="rect">
            <a:avLst/>
          </a:prstGeom>
          <a:solidFill>
            <a:schemeClr val="accent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800" b="1" dirty="0">
                <a:solidFill>
                  <a:schemeClr val="tx1"/>
                </a:solidFill>
                <a:latin typeface="標楷體" pitchFamily="65" charset="-120"/>
                <a:ea typeface="標楷體" pitchFamily="65" charset="-120"/>
              </a:rPr>
              <a:t>壹</a:t>
            </a:r>
            <a:r>
              <a:rPr lang="zh-TW" altLang="en-US" sz="2800" b="1" dirty="0">
                <a:solidFill>
                  <a:schemeClr val="tx1"/>
                </a:solidFill>
                <a:latin typeface="PMingLiU" panose="02020500000000000000" pitchFamily="18" charset="-120"/>
                <a:ea typeface="PMingLiU" panose="02020500000000000000" pitchFamily="18" charset="-120"/>
              </a:rPr>
              <a:t>、</a:t>
            </a:r>
            <a:r>
              <a:rPr lang="zh-TW" altLang="en-US" sz="2800" b="1" dirty="0">
                <a:solidFill>
                  <a:schemeClr val="tx1"/>
                </a:solidFill>
                <a:latin typeface="標楷體" pitchFamily="65" charset="-120"/>
                <a:ea typeface="標楷體" pitchFamily="65" charset="-120"/>
              </a:rPr>
              <a:t>緣由</a:t>
            </a:r>
            <a:r>
              <a:rPr lang="en-US" altLang="zh-TW" sz="2800" b="1" dirty="0">
                <a:solidFill>
                  <a:schemeClr val="tx1"/>
                </a:solidFill>
                <a:latin typeface="標楷體" pitchFamily="65" charset="-120"/>
                <a:ea typeface="標楷體"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因應國際評鑑避免影響經濟地位</a:t>
            </a:r>
          </a:p>
        </p:txBody>
      </p:sp>
      <p:pic>
        <p:nvPicPr>
          <p:cNvPr id="3" name="圖片 2">
            <a:extLst>
              <a:ext uri="{FF2B5EF4-FFF2-40B4-BE49-F238E27FC236}">
                <a16:creationId xmlns:a16="http://schemas.microsoft.com/office/drawing/2014/main" id="{67BF0536-680C-4404-97B9-70C39D2ABB5C}"/>
              </a:ext>
            </a:extLst>
          </p:cNvPr>
          <p:cNvPicPr>
            <a:picLocks noChangeAspect="1"/>
          </p:cNvPicPr>
          <p:nvPr/>
        </p:nvPicPr>
        <p:blipFill>
          <a:blip r:embed="rId3"/>
          <a:stretch>
            <a:fillRect/>
          </a:stretch>
        </p:blipFill>
        <p:spPr>
          <a:xfrm>
            <a:off x="-33705" y="826142"/>
            <a:ext cx="9396536" cy="4310211"/>
          </a:xfrm>
          <a:prstGeom prst="rect">
            <a:avLst/>
          </a:prstGeom>
        </p:spPr>
      </p:pic>
    </p:spTree>
    <p:extLst>
      <p:ext uri="{BB962C8B-B14F-4D97-AF65-F5344CB8AC3E}">
        <p14:creationId xmlns:p14="http://schemas.microsoft.com/office/powerpoint/2010/main" val="475145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5" name="標題 5">
            <a:extLst>
              <a:ext uri="{FF2B5EF4-FFF2-40B4-BE49-F238E27FC236}">
                <a16:creationId xmlns:a16="http://schemas.microsoft.com/office/drawing/2014/main" id="{DC6258ED-5985-4AC9-B529-B735CC0F892A}"/>
              </a:ext>
            </a:extLst>
          </p:cNvPr>
          <p:cNvSpPr txBox="1">
            <a:spLocks/>
          </p:cNvSpPr>
          <p:nvPr/>
        </p:nvSpPr>
        <p:spPr>
          <a:xfrm>
            <a:off x="827584" y="0"/>
            <a:ext cx="7632848" cy="1419622"/>
          </a:xfrm>
          <a:prstGeom prst="rect">
            <a:avLst/>
          </a:prstGeom>
          <a:solidFill>
            <a:schemeClr val="accent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TW" altLang="en-US" sz="2800" b="1" dirty="0">
                <a:solidFill>
                  <a:schemeClr val="tx1"/>
                </a:solidFill>
                <a:latin typeface="標楷體" panose="03000509000000000000" pitchFamily="65" charset="-120"/>
                <a:ea typeface="標楷體" panose="03000509000000000000" pitchFamily="65" charset="-120"/>
              </a:rPr>
              <a:t>貳、法令依據</a:t>
            </a:r>
            <a:endParaRPr lang="en-US" altLang="zh-TW" sz="2800" b="1" dirty="0">
              <a:solidFill>
                <a:schemeClr val="tx1"/>
              </a:solidFill>
              <a:latin typeface="標楷體" panose="03000509000000000000" pitchFamily="65" charset="-120"/>
              <a:ea typeface="標楷體" panose="03000509000000000000" pitchFamily="65" charset="-120"/>
            </a:endParaRPr>
          </a:p>
          <a:p>
            <a:r>
              <a:rPr lang="zh-TW" altLang="en-US" sz="2800" b="1" dirty="0">
                <a:solidFill>
                  <a:schemeClr val="tx1"/>
                </a:solidFill>
                <a:latin typeface="標楷體" pitchFamily="65" charset="-120"/>
                <a:ea typeface="標楷體" pitchFamily="65" charset="-120"/>
              </a:rPr>
              <a:t>    洗錢防制法</a:t>
            </a:r>
            <a:r>
              <a:rPr lang="zh-TW" altLang="en-US" sz="2800" b="1" dirty="0">
                <a:solidFill>
                  <a:schemeClr val="tx1"/>
                </a:solidFill>
                <a:latin typeface="PMingLiU" panose="02020500000000000000" pitchFamily="18" charset="-120"/>
                <a:ea typeface="PMingLiU" panose="02020500000000000000" pitchFamily="18" charset="-120"/>
              </a:rPr>
              <a:t>、</a:t>
            </a:r>
            <a:r>
              <a:rPr lang="zh-TW" altLang="en-US" sz="2800" b="1" dirty="0">
                <a:solidFill>
                  <a:schemeClr val="tx1"/>
                </a:solidFill>
                <a:latin typeface="標楷體" pitchFamily="65" charset="-120"/>
                <a:ea typeface="標楷體" pitchFamily="65" charset="-120"/>
              </a:rPr>
              <a:t>地政士及不動產經紀業防制 </a:t>
            </a:r>
            <a:endParaRPr lang="en-US" altLang="zh-TW" sz="2800" b="1" dirty="0">
              <a:solidFill>
                <a:schemeClr val="tx1"/>
              </a:solidFill>
              <a:latin typeface="標楷體" pitchFamily="65" charset="-120"/>
              <a:ea typeface="標楷體" pitchFamily="65" charset="-120"/>
            </a:endParaRPr>
          </a:p>
          <a:p>
            <a:r>
              <a:rPr lang="zh-TW" altLang="en-US" sz="2800" b="1" dirty="0">
                <a:solidFill>
                  <a:schemeClr val="tx1"/>
                </a:solidFill>
                <a:latin typeface="標楷體" pitchFamily="65" charset="-120"/>
                <a:ea typeface="標楷體" pitchFamily="65" charset="-120"/>
              </a:rPr>
              <a:t>    洗錢及打擊資恐辦法</a:t>
            </a:r>
          </a:p>
        </p:txBody>
      </p:sp>
      <p:sp>
        <p:nvSpPr>
          <p:cNvPr id="6" name="內容版面配置區 7">
            <a:extLst>
              <a:ext uri="{FF2B5EF4-FFF2-40B4-BE49-F238E27FC236}">
                <a16:creationId xmlns:a16="http://schemas.microsoft.com/office/drawing/2014/main" id="{DC3E0743-192D-4CBC-AA3C-A75C51E24427}"/>
              </a:ext>
            </a:extLst>
          </p:cNvPr>
          <p:cNvSpPr txBox="1">
            <a:spLocks/>
          </p:cNvSpPr>
          <p:nvPr/>
        </p:nvSpPr>
        <p:spPr>
          <a:xfrm>
            <a:off x="498376" y="1543100"/>
            <a:ext cx="8147247" cy="318889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zh-TW" altLang="en-US" sz="2800" dirty="0">
                <a:latin typeface="標楷體" panose="03000509000000000000" pitchFamily="65" charset="-120"/>
                <a:ea typeface="標楷體" panose="03000509000000000000" pitchFamily="65" charset="-120"/>
              </a:rPr>
              <a:t>一</a:t>
            </a:r>
            <a:r>
              <a:rPr lang="zh-TW" altLang="en-US" sz="2800" dirty="0">
                <a:latin typeface="PMingLiU" panose="02020500000000000000" pitchFamily="18" charset="-120"/>
                <a:ea typeface="PMingLiU" panose="02020500000000000000" pitchFamily="18" charset="-120"/>
              </a:rPr>
              <a:t>、</a:t>
            </a:r>
            <a:r>
              <a:rPr lang="zh-TW" altLang="zh-TW" sz="2800" dirty="0">
                <a:latin typeface="標楷體" panose="03000509000000000000" pitchFamily="65" charset="-120"/>
                <a:ea typeface="標楷體" panose="03000509000000000000" pitchFamily="65" charset="-120"/>
              </a:rPr>
              <a:t>依洗錢防制法第</a:t>
            </a:r>
            <a:r>
              <a:rPr lang="en-US" altLang="zh-TW" sz="2800" dirty="0">
                <a:latin typeface="標楷體" panose="03000509000000000000" pitchFamily="65" charset="-120"/>
                <a:ea typeface="標楷體" panose="03000509000000000000" pitchFamily="65" charset="-120"/>
              </a:rPr>
              <a:t>5</a:t>
            </a:r>
            <a:r>
              <a:rPr lang="zh-TW" altLang="zh-TW" sz="2800" dirty="0">
                <a:latin typeface="標楷體" panose="03000509000000000000" pitchFamily="65" charset="-120"/>
                <a:ea typeface="標楷體" panose="03000509000000000000" pitchFamily="65" charset="-120"/>
              </a:rPr>
              <a:t>條第</a:t>
            </a:r>
            <a:r>
              <a:rPr lang="en-US" altLang="zh-TW" sz="2800" dirty="0">
                <a:latin typeface="標楷體" panose="03000509000000000000" pitchFamily="65" charset="-120"/>
                <a:ea typeface="標楷體" panose="03000509000000000000" pitchFamily="65" charset="-120"/>
              </a:rPr>
              <a:t>3</a:t>
            </a:r>
            <a:r>
              <a:rPr lang="zh-TW" altLang="zh-TW" sz="2800" dirty="0">
                <a:latin typeface="標楷體" panose="03000509000000000000" pitchFamily="65" charset="-120"/>
                <a:ea typeface="標楷體" panose="03000509000000000000" pitchFamily="65" charset="-120"/>
              </a:rPr>
              <a:t>項第</a:t>
            </a:r>
            <a:r>
              <a:rPr lang="en-US" altLang="zh-TW" sz="2800" dirty="0">
                <a:latin typeface="標楷體" panose="03000509000000000000" pitchFamily="65" charset="-120"/>
                <a:ea typeface="標楷體" panose="03000509000000000000" pitchFamily="65" charset="-120"/>
              </a:rPr>
              <a:t>2</a:t>
            </a:r>
            <a:r>
              <a:rPr lang="zh-TW" altLang="zh-TW" sz="2800" dirty="0">
                <a:latin typeface="標楷體" panose="03000509000000000000" pitchFamily="65" charset="-120"/>
                <a:ea typeface="標楷體" panose="03000509000000000000" pitchFamily="65" charset="-120"/>
              </a:rPr>
              <a:t>款，規定地政士</a:t>
            </a:r>
            <a:r>
              <a:rPr lang="zh-TW" altLang="en-US" sz="2800" dirty="0">
                <a:latin typeface="標楷體" panose="03000509000000000000" pitchFamily="65" charset="-120"/>
                <a:ea typeface="標楷體" panose="03000509000000000000" pitchFamily="65" charset="-120"/>
              </a:rPr>
              <a:t> </a:t>
            </a:r>
            <a:endParaRPr lang="en-US" altLang="zh-TW" sz="2800"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    </a:t>
            </a:r>
            <a:r>
              <a:rPr lang="zh-TW" altLang="zh-TW" sz="2800" dirty="0">
                <a:latin typeface="標楷體" panose="03000509000000000000" pitchFamily="65" charset="-120"/>
                <a:ea typeface="標楷體" panose="03000509000000000000" pitchFamily="65" charset="-120"/>
              </a:rPr>
              <a:t>及</a:t>
            </a:r>
            <a:r>
              <a:rPr lang="zh-TW" altLang="zh-TW" sz="2800" b="1" u="sng" dirty="0">
                <a:latin typeface="標楷體" panose="03000509000000000000" pitchFamily="65" charset="-120"/>
                <a:ea typeface="標楷體" panose="03000509000000000000" pitchFamily="65" charset="-120"/>
              </a:rPr>
              <a:t>不動產經紀業從事與</a:t>
            </a:r>
            <a:r>
              <a:rPr lang="zh-TW" altLang="zh-TW" sz="2800" b="1" u="sng" dirty="0">
                <a:solidFill>
                  <a:srgbClr val="FF0000"/>
                </a:solidFill>
                <a:latin typeface="標楷體" panose="03000509000000000000" pitchFamily="65" charset="-120"/>
                <a:ea typeface="標楷體" panose="03000509000000000000" pitchFamily="65" charset="-120"/>
              </a:rPr>
              <a:t>不動產買賣交易有關之</a:t>
            </a:r>
            <a:endParaRPr lang="en-US" altLang="zh-TW" sz="2800" b="1" u="sng" dirty="0">
              <a:solidFill>
                <a:srgbClr val="FF0000"/>
              </a:solidFill>
              <a:latin typeface="標楷體" panose="03000509000000000000" pitchFamily="65" charset="-120"/>
              <a:ea typeface="標楷體" panose="03000509000000000000" pitchFamily="65" charset="-120"/>
            </a:endParaRPr>
          </a:p>
          <a:p>
            <a:r>
              <a:rPr lang="zh-TW" altLang="en-US" sz="2800" b="1" dirty="0">
                <a:solidFill>
                  <a:srgbClr val="FF0000"/>
                </a:solidFill>
                <a:latin typeface="標楷體" panose="03000509000000000000" pitchFamily="65" charset="-120"/>
                <a:ea typeface="標楷體" panose="03000509000000000000" pitchFamily="65" charset="-120"/>
              </a:rPr>
              <a:t>    </a:t>
            </a:r>
            <a:r>
              <a:rPr lang="zh-TW" altLang="zh-TW" sz="2800" b="1" u="sng" dirty="0">
                <a:solidFill>
                  <a:srgbClr val="FF0000"/>
                </a:solidFill>
                <a:latin typeface="標楷體" panose="03000509000000000000" pitchFamily="65" charset="-120"/>
                <a:ea typeface="標楷體" panose="03000509000000000000" pitchFamily="65" charset="-120"/>
              </a:rPr>
              <a:t>行為時</a:t>
            </a:r>
            <a:r>
              <a:rPr lang="en-US" altLang="zh-TW" sz="2800" b="1" u="sng" dirty="0">
                <a:latin typeface="標楷體" panose="03000509000000000000" pitchFamily="65" charset="-120"/>
                <a:ea typeface="標楷體" panose="03000509000000000000" pitchFamily="65" charset="-120"/>
              </a:rPr>
              <a:t>…</a:t>
            </a:r>
            <a:r>
              <a:rPr lang="zh-TW" altLang="zh-TW" sz="2800" b="1" u="sng" dirty="0">
                <a:latin typeface="標楷體" panose="03000509000000000000" pitchFamily="65" charset="-120"/>
                <a:ea typeface="標楷體" panose="03000509000000000000" pitchFamily="65" charset="-120"/>
              </a:rPr>
              <a:t>應辦理防制洗錢及打擊資恐工作。</a:t>
            </a:r>
            <a:endParaRPr lang="en-US" altLang="zh-TW" sz="2800" b="1" u="sng" dirty="0">
              <a:latin typeface="標楷體" panose="03000509000000000000" pitchFamily="65" charset="-120"/>
              <a:ea typeface="標楷體" panose="03000509000000000000" pitchFamily="65" charset="-120"/>
            </a:endParaRPr>
          </a:p>
          <a:p>
            <a:pPr>
              <a:spcBef>
                <a:spcPts val="1200"/>
              </a:spcBef>
            </a:pPr>
            <a:r>
              <a:rPr lang="zh-TW" altLang="en-US" sz="2800" b="1" dirty="0">
                <a:latin typeface="標楷體" panose="03000509000000000000" pitchFamily="65" charset="-120"/>
                <a:ea typeface="標楷體" panose="03000509000000000000" pitchFamily="65" charset="-120"/>
              </a:rPr>
              <a:t>二</a:t>
            </a:r>
            <a:r>
              <a:rPr lang="zh-TW" altLang="en-US" sz="2800" b="1" dirty="0">
                <a:latin typeface="PMingLiU" panose="02020500000000000000" pitchFamily="18" charset="-120"/>
                <a:ea typeface="PMingLiU" panose="02020500000000000000" pitchFamily="18" charset="-120"/>
              </a:rPr>
              <a:t>、</a:t>
            </a:r>
            <a:r>
              <a:rPr lang="zh-TW" altLang="en-US" sz="2800" dirty="0">
                <a:latin typeface="標楷體" panose="03000509000000000000" pitchFamily="65" charset="-120"/>
                <a:ea typeface="標楷體" panose="03000509000000000000" pitchFamily="65" charset="-120"/>
              </a:rPr>
              <a:t>洗錢防制法第</a:t>
            </a:r>
            <a:r>
              <a:rPr lang="en-US" altLang="zh-TW" sz="2800" dirty="0">
                <a:latin typeface="標楷體" panose="03000509000000000000" pitchFamily="65" charset="-120"/>
                <a:ea typeface="標楷體" panose="03000509000000000000" pitchFamily="65" charset="-120"/>
              </a:rPr>
              <a:t>10</a:t>
            </a:r>
            <a:r>
              <a:rPr lang="zh-TW" altLang="en-US" sz="2800" dirty="0">
                <a:latin typeface="標楷體" panose="03000509000000000000" pitchFamily="65" charset="-120"/>
                <a:ea typeface="標楷體" panose="03000509000000000000" pitchFamily="65" charset="-120"/>
              </a:rPr>
              <a:t>條第</a:t>
            </a:r>
            <a:r>
              <a:rPr lang="en-US" altLang="zh-TW" sz="2800" dirty="0">
                <a:latin typeface="標楷體" panose="03000509000000000000" pitchFamily="65" charset="-120"/>
                <a:ea typeface="標楷體" panose="03000509000000000000" pitchFamily="65" charset="-120"/>
              </a:rPr>
              <a:t>3</a:t>
            </a:r>
            <a:r>
              <a:rPr lang="zh-TW" altLang="en-US" sz="2800" dirty="0">
                <a:latin typeface="標楷體" panose="03000509000000000000" pitchFamily="65" charset="-120"/>
                <a:ea typeface="標楷體" panose="03000509000000000000" pitchFamily="65" charset="-120"/>
              </a:rPr>
              <a:t>項，規定申報範圍、方 </a:t>
            </a:r>
            <a:endParaRPr lang="en-US" altLang="zh-TW" sz="2800"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    式、程序及其他應遵行事項之辦法，由中央目  </a:t>
            </a:r>
            <a:endParaRPr lang="en-US" altLang="zh-TW" sz="2800"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    的事業主管機關</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定之</a:t>
            </a:r>
            <a:endParaRPr lang="en-US" altLang="zh-TW" sz="2800" b="1" u="sng" dirty="0">
              <a:latin typeface="標楷體" panose="03000509000000000000" pitchFamily="65" charset="-120"/>
              <a:ea typeface="標楷體" panose="03000509000000000000" pitchFamily="65" charset="-120"/>
            </a:endParaRPr>
          </a:p>
          <a:p>
            <a:endParaRPr lang="zh-TW" altLang="en-US" b="1" u="sng"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976719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5" name="矩形 4">
            <a:extLst>
              <a:ext uri="{FF2B5EF4-FFF2-40B4-BE49-F238E27FC236}">
                <a16:creationId xmlns:a16="http://schemas.microsoft.com/office/drawing/2014/main" id="{E79816D6-4DC0-4C42-B453-E7394579E6F5}"/>
              </a:ext>
            </a:extLst>
          </p:cNvPr>
          <p:cNvSpPr/>
          <p:nvPr/>
        </p:nvSpPr>
        <p:spPr>
          <a:xfrm>
            <a:off x="0" y="-21120"/>
            <a:ext cx="4788024" cy="1008693"/>
          </a:xfrm>
          <a:prstGeom prst="rect">
            <a:avLst/>
          </a:prstGeom>
          <a:solidFill>
            <a:srgbClr val="9BBB59">
              <a:lumMod val="40000"/>
              <a:lumOff val="6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sz="2800" b="1" kern="1200" dirty="0">
                <a:solidFill>
                  <a:prstClr val="black"/>
                </a:solidFill>
                <a:latin typeface="標楷體" pitchFamily="65" charset="-120"/>
                <a:ea typeface="標楷體" pitchFamily="65" charset="-120"/>
                <a:cs typeface="+mn-cs"/>
              </a:rPr>
              <a:t>一</a:t>
            </a:r>
            <a:r>
              <a:rPr kumimoji="0" lang="zh-TW" altLang="en-US" sz="2800" b="1" i="0" u="none" strike="noStrike" kern="1200" cap="none" spc="0" normalizeH="0" baseline="0" noProof="0" dirty="0">
                <a:ln>
                  <a:noFill/>
                </a:ln>
                <a:solidFill>
                  <a:prstClr val="black"/>
                </a:solidFill>
                <a:effectLst/>
                <a:uLnTx/>
                <a:uFillTx/>
                <a:latin typeface="PMingLiU" panose="02020500000000000000" pitchFamily="18" charset="-120"/>
                <a:ea typeface="新細明體" panose="02020500000000000000" pitchFamily="18" charset="-120"/>
                <a:cs typeface="+mn-cs"/>
              </a:rPr>
              <a:t>、</a:t>
            </a:r>
            <a:r>
              <a:rPr kumimoji="0" lang="zh-TW" altLang="en-US" sz="2800" b="1" i="0" u="none" strike="noStrike" kern="1200" cap="none" spc="0" normalizeH="0" baseline="0" noProof="0" dirty="0">
                <a:ln>
                  <a:noFill/>
                </a:ln>
                <a:solidFill>
                  <a:prstClr val="black"/>
                </a:solidFill>
                <a:effectLst/>
                <a:uLnTx/>
                <a:uFillTx/>
                <a:latin typeface="標楷體" pitchFamily="65" charset="-120"/>
                <a:ea typeface="標楷體" pitchFamily="65" charset="-120"/>
                <a:cs typeface="+mn-cs"/>
              </a:rPr>
              <a:t>未建立內稽內控制度： </a:t>
            </a:r>
            <a:endParaRPr kumimoji="0" lang="en-US" altLang="zh-TW" sz="2800" b="1" i="0" u="none" strike="noStrike" kern="1200" cap="none" spc="0" normalizeH="0" baseline="0" noProof="0" dirty="0">
              <a:ln>
                <a:noFill/>
              </a:ln>
              <a:solidFill>
                <a:prstClr val="black"/>
              </a:solidFill>
              <a:effectLst/>
              <a:uLnTx/>
              <a:uFillTx/>
              <a:latin typeface="標楷體" pitchFamily="65" charset="-120"/>
              <a:ea typeface="標楷體" pitchFamily="65" charset="-120"/>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zh-TW" altLang="en-US" sz="2800" b="1" kern="1200" dirty="0">
                <a:solidFill>
                  <a:prstClr val="black"/>
                </a:solidFill>
                <a:latin typeface="標楷體" pitchFamily="65" charset="-120"/>
                <a:ea typeface="標楷體" pitchFamily="65" charset="-120"/>
                <a:cs typeface="+mn-cs"/>
              </a:rPr>
              <a:t>    </a:t>
            </a:r>
            <a:r>
              <a:rPr kumimoji="0" lang="zh-TW" altLang="en-US" sz="2800" b="1" i="0" u="none" strike="noStrike" kern="1200" cap="none" spc="0" normalizeH="0" baseline="0" noProof="0" dirty="0">
                <a:ln>
                  <a:noFill/>
                </a:ln>
                <a:solidFill>
                  <a:prstClr val="black"/>
                </a:solidFill>
                <a:effectLst/>
                <a:uLnTx/>
                <a:uFillTx/>
                <a:latin typeface="標楷體" pitchFamily="65" charset="-120"/>
                <a:ea typeface="標楷體" pitchFamily="65" charset="-120"/>
                <a:cs typeface="+mn-cs"/>
              </a:rPr>
              <a:t>罰則</a:t>
            </a:r>
            <a:r>
              <a:rPr kumimoji="0" lang="en-US" altLang="zh-TW" sz="2800" b="1" i="0" u="none" strike="noStrike" kern="1200" cap="none" spc="0" normalizeH="0" baseline="0" noProof="0" dirty="0">
                <a:ln>
                  <a:noFill/>
                </a:ln>
                <a:solidFill>
                  <a:prstClr val="black"/>
                </a:solidFill>
                <a:effectLst/>
                <a:uLnTx/>
                <a:uFillTx/>
                <a:latin typeface="標楷體" pitchFamily="65" charset="-120"/>
                <a:ea typeface="標楷體" pitchFamily="65" charset="-120"/>
                <a:cs typeface="+mn-cs"/>
              </a:rPr>
              <a:t>5-100</a:t>
            </a:r>
            <a:r>
              <a:rPr kumimoji="0" lang="zh-TW" altLang="en-US" sz="2800" b="1" i="0" u="none" strike="noStrike" kern="1200" cap="none" spc="0" normalizeH="0" baseline="0" noProof="0" dirty="0">
                <a:ln>
                  <a:noFill/>
                </a:ln>
                <a:solidFill>
                  <a:prstClr val="black"/>
                </a:solidFill>
                <a:effectLst/>
                <a:uLnTx/>
                <a:uFillTx/>
                <a:latin typeface="標楷體" pitchFamily="65" charset="-120"/>
                <a:ea typeface="標楷體" pitchFamily="65" charset="-120"/>
                <a:cs typeface="+mn-cs"/>
              </a:rPr>
              <a:t>萬</a:t>
            </a:r>
          </a:p>
        </p:txBody>
      </p:sp>
      <p:sp>
        <p:nvSpPr>
          <p:cNvPr id="6" name="內容版面配置區 2">
            <a:extLst>
              <a:ext uri="{FF2B5EF4-FFF2-40B4-BE49-F238E27FC236}">
                <a16:creationId xmlns:a16="http://schemas.microsoft.com/office/drawing/2014/main" id="{3E01CC6C-0875-4811-B1FA-70E7A36063C6}"/>
              </a:ext>
            </a:extLst>
          </p:cNvPr>
          <p:cNvSpPr txBox="1">
            <a:spLocks/>
          </p:cNvSpPr>
          <p:nvPr/>
        </p:nvSpPr>
        <p:spPr>
          <a:xfrm>
            <a:off x="457200" y="1041859"/>
            <a:ext cx="8229600" cy="30597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zh-TW" altLang="en-US" sz="3200" b="1" i="0" u="none" strike="noStrike" kern="120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cs typeface="+mn-cs"/>
              </a:rPr>
              <a:t>  </a:t>
            </a:r>
            <a:r>
              <a:rPr kumimoji="0" lang="zh-TW" altLang="en-US" sz="2800" b="1" i="0" u="none" strike="noStrike" kern="120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cs typeface="+mn-cs"/>
              </a:rPr>
              <a:t>洗錢防制法第六條第一項</a:t>
            </a:r>
            <a:r>
              <a:rPr kumimoji="0" lang="zh-TW" altLang="en-US" sz="2800" b="1" i="0" u="none" strike="noStrike" kern="1200" cap="none" spc="0" normalizeH="0" baseline="0" noProof="0" dirty="0">
                <a:ln>
                  <a:noFill/>
                </a:ln>
                <a:solidFill>
                  <a:sysClr val="windowText" lastClr="000000"/>
                </a:solidFill>
                <a:effectLst/>
                <a:uLnTx/>
                <a:uFillTx/>
                <a:latin typeface="PMingLiU" panose="02020500000000000000" pitchFamily="18" charset="-120"/>
                <a:ea typeface="PMingLiU" panose="02020500000000000000" pitchFamily="18" charset="-120"/>
                <a:cs typeface="+mn-cs"/>
              </a:rPr>
              <a:t>、</a:t>
            </a:r>
            <a:r>
              <a:rPr kumimoji="0" lang="zh-TW" altLang="en-US" sz="2800" b="1" i="0" u="none" strike="noStrike" kern="120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cs typeface="+mn-cs"/>
              </a:rPr>
              <a:t>第四項</a:t>
            </a:r>
            <a:endParaRPr kumimoji="0" lang="en-US" altLang="zh-TW" sz="2800" b="1" i="0" u="none" strike="noStrike" kern="120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TW" altLang="en-US" sz="2800" b="1" i="0" u="none" strike="noStrike" kern="120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cs typeface="+mn-cs"/>
              </a:rPr>
              <a:t>指定之非金融事業或人員應依洗錢與資恐風險及業務規模，</a:t>
            </a:r>
            <a:r>
              <a:rPr kumimoji="0" lang="zh-TW" altLang="en-US" sz="28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建立洗錢防制內部控制與稽核制度</a:t>
            </a:r>
            <a:r>
              <a:rPr kumimoji="0" lang="en-US" altLang="zh-TW" sz="2800" b="1" i="0" u="none" strike="noStrike" kern="120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cs typeface="+mn-cs"/>
              </a:rPr>
              <a:t>…</a:t>
            </a:r>
            <a:r>
              <a:rPr kumimoji="0" lang="zh-TW" altLang="en-US" sz="2800" b="1" i="0" u="none" strike="noStrike" kern="120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cs typeface="+mn-cs"/>
              </a:rPr>
              <a:t>。</a:t>
            </a:r>
            <a:endParaRPr kumimoji="0" lang="en-US" altLang="zh-TW" sz="2800" b="1" i="0" u="none" strike="noStrike" kern="120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TW" altLang="en-US" sz="2800" b="1" i="0" u="none" strike="noStrike" kern="120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cs typeface="+mn-cs"/>
              </a:rPr>
              <a:t>違反第一項規定未建立制度，</a:t>
            </a:r>
            <a:r>
              <a:rPr kumimoji="0" lang="en-US" altLang="zh-TW" sz="2800" b="1" i="0" u="none" strike="noStrike" kern="120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cs typeface="+mn-cs"/>
              </a:rPr>
              <a:t>…</a:t>
            </a:r>
            <a:r>
              <a:rPr kumimoji="0" lang="zh-TW" altLang="en-US" sz="2800" b="1" i="0" u="none" strike="noStrike" kern="120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cs typeface="+mn-cs"/>
              </a:rPr>
              <a:t>主管機關限期令其改善，</a:t>
            </a:r>
            <a:r>
              <a:rPr kumimoji="0" lang="zh-TW" altLang="en-US" sz="28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屆期未改善者</a:t>
            </a:r>
            <a:r>
              <a:rPr kumimoji="0" lang="zh-TW" altLang="en-US" sz="2800" b="1" i="0" u="none" strike="noStrike" kern="120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cs typeface="+mn-cs"/>
              </a:rPr>
              <a:t>，</a:t>
            </a:r>
            <a:r>
              <a:rPr kumimoji="0" lang="en-US" altLang="zh-TW" sz="2800" b="1" i="0" u="none" strike="noStrike" kern="120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cs typeface="+mn-cs"/>
              </a:rPr>
              <a:t>…</a:t>
            </a:r>
            <a:r>
              <a:rPr kumimoji="0" lang="zh-TW" altLang="en-US" sz="2800" b="1" i="0" u="none" strike="noStrike" kern="120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cs typeface="+mn-cs"/>
              </a:rPr>
              <a:t>處指定之非金融事業或人員新臺幣</a:t>
            </a:r>
            <a:r>
              <a:rPr kumimoji="0" lang="zh-TW" altLang="en-US" sz="28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五萬元以上一百萬元以下罰鍰。</a:t>
            </a:r>
            <a:endParaRPr kumimoji="0" lang="en-US" altLang="zh-TW" sz="28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zh-TW" altLang="en-US" sz="3200" b="0" i="0" u="none" strike="noStrike" kern="1200" cap="none" spc="0" normalizeH="0" baseline="0" noProof="0" dirty="0">
              <a:ln>
                <a:noFill/>
              </a:ln>
              <a:solidFill>
                <a:sysClr val="windowText" lastClr="000000"/>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5642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10" name="Shape 65"/>
          <p:cNvSpPr txBox="1">
            <a:spLocks/>
          </p:cNvSpPr>
          <p:nvPr/>
        </p:nvSpPr>
        <p:spPr>
          <a:xfrm>
            <a:off x="539552" y="1203598"/>
            <a:ext cx="8100000" cy="1498167"/>
          </a:xfrm>
          <a:prstGeom prst="rect">
            <a:avLst/>
          </a:prstGeom>
        </p:spPr>
        <p:txBody>
          <a:bodyPr wrap="square" lIns="91425" tIns="91425" rIns="91425" bIns="91425" anchor="ctr" anchorCtr="0">
            <a:noAutofit/>
          </a:bodyPr>
          <a:lstStyle/>
          <a:p>
            <a:endParaRPr kumimoji="0" lang="en" sz="2600" b="0" i="0" u="none" strike="noStrike" kern="0" cap="none" spc="0" normalizeH="0" baseline="0" noProof="0" dirty="0">
              <a:ln>
                <a:noFill/>
              </a:ln>
              <a:solidFill>
                <a:schemeClr val="tx1"/>
              </a:solidFill>
              <a:effectLst/>
              <a:uLnTx/>
              <a:uFillTx/>
              <a:latin typeface="標楷體" pitchFamily="65" charset="-120"/>
              <a:ea typeface="標楷體" pitchFamily="65" charset="-120"/>
              <a:cs typeface="Arial"/>
              <a:sym typeface="Arial"/>
            </a:endParaRPr>
          </a:p>
        </p:txBody>
      </p:sp>
      <p:sp>
        <p:nvSpPr>
          <p:cNvPr id="5" name="標題 3">
            <a:extLst>
              <a:ext uri="{FF2B5EF4-FFF2-40B4-BE49-F238E27FC236}">
                <a16:creationId xmlns:a16="http://schemas.microsoft.com/office/drawing/2014/main" id="{FA7A403F-2071-4A15-9ED7-B4C5159C683B}"/>
              </a:ext>
            </a:extLst>
          </p:cNvPr>
          <p:cNvSpPr txBox="1">
            <a:spLocks/>
          </p:cNvSpPr>
          <p:nvPr/>
        </p:nvSpPr>
        <p:spPr>
          <a:xfrm>
            <a:off x="35496" y="-1427"/>
            <a:ext cx="4752528" cy="989001"/>
          </a:xfrm>
          <a:prstGeom prst="rect">
            <a:avLst/>
          </a:prstGeom>
          <a:solidFill>
            <a:srgbClr val="9BBB59">
              <a:lumMod val="40000"/>
              <a:lumOff val="6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zh-TW" altLang="en-US" sz="2800" b="1" dirty="0">
                <a:solidFill>
                  <a:sysClr val="windowText" lastClr="000000"/>
                </a:solidFill>
                <a:latin typeface="標楷體" pitchFamily="65" charset="-120"/>
                <a:ea typeface="標楷體" pitchFamily="65" charset="-120"/>
              </a:rPr>
              <a:t>二</a:t>
            </a:r>
            <a:r>
              <a:rPr kumimoji="0" lang="zh-TW" altLang="en-US" sz="2800" b="1" i="0" u="none" strike="noStrike" kern="1200" cap="none" spc="0" normalizeH="0" baseline="0" noProof="0" dirty="0">
                <a:ln>
                  <a:noFill/>
                </a:ln>
                <a:solidFill>
                  <a:sysClr val="windowText" lastClr="000000"/>
                </a:solidFill>
                <a:effectLst/>
                <a:uLnTx/>
                <a:uFillTx/>
                <a:latin typeface="PMingLiU" panose="02020500000000000000" pitchFamily="18" charset="-120"/>
                <a:ea typeface="PMingLiU" panose="02020500000000000000" pitchFamily="18" charset="-120"/>
                <a:cs typeface="+mn-cs"/>
              </a:rPr>
              <a:t>、</a:t>
            </a:r>
            <a:r>
              <a:rPr kumimoji="0" lang="zh-TW" altLang="en-US" sz="2800" b="1" i="0" u="none" strike="noStrike" kern="1200" cap="none" spc="0" normalizeH="0" baseline="0" noProof="0" dirty="0">
                <a:ln>
                  <a:noFill/>
                </a:ln>
                <a:solidFill>
                  <a:sysClr val="windowText" lastClr="000000"/>
                </a:solidFill>
                <a:effectLst/>
                <a:uLnTx/>
                <a:uFillTx/>
                <a:latin typeface="標楷體" pitchFamily="65" charset="-120"/>
                <a:ea typeface="標楷體" pitchFamily="65" charset="-120"/>
                <a:cs typeface="+mn-cs"/>
              </a:rPr>
              <a:t>未確認身分</a:t>
            </a:r>
            <a:r>
              <a:rPr kumimoji="0" lang="zh-TW" altLang="en-US" sz="2800" b="1" i="0" u="none" strike="noStrike" kern="1200" cap="none" spc="0" normalizeH="0" baseline="0" noProof="0" dirty="0">
                <a:ln>
                  <a:noFill/>
                </a:ln>
                <a:solidFill>
                  <a:sysClr val="windowText" lastClr="000000"/>
                </a:solidFill>
                <a:effectLst/>
                <a:uLnTx/>
                <a:uFillTx/>
                <a:latin typeface="PMingLiU" panose="02020500000000000000" pitchFamily="18" charset="-120"/>
                <a:ea typeface="PMingLiU" panose="02020500000000000000" pitchFamily="18" charset="-120"/>
                <a:cs typeface="+mn-cs"/>
              </a:rPr>
              <a:t>、</a:t>
            </a:r>
            <a:r>
              <a:rPr kumimoji="0" lang="zh-TW" altLang="en-US" sz="2800" b="1" i="0" u="none" strike="noStrike" kern="120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cs typeface="+mn-cs"/>
              </a:rPr>
              <a:t>加強審查： </a:t>
            </a:r>
            <a:endParaRPr kumimoji="0" lang="en-US" altLang="zh-TW" sz="2800" b="1" i="0" u="none" strike="noStrike" kern="120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zh-TW" altLang="en-US" sz="2800" b="1" dirty="0">
                <a:solidFill>
                  <a:sysClr val="windowText" lastClr="000000"/>
                </a:solidFill>
                <a:latin typeface="標楷體" panose="03000509000000000000" pitchFamily="65" charset="-120"/>
                <a:ea typeface="標楷體" panose="03000509000000000000" pitchFamily="65" charset="-120"/>
              </a:rPr>
              <a:t>    </a:t>
            </a:r>
            <a:r>
              <a:rPr kumimoji="0" lang="zh-TW" altLang="en-US" sz="2800" b="1" i="0" u="none" strike="noStrike" kern="120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cs typeface="+mn-cs"/>
              </a:rPr>
              <a:t>罰則</a:t>
            </a:r>
            <a:r>
              <a:rPr kumimoji="0" lang="en-US" altLang="zh-TW" sz="2800" b="1" i="0" u="none" strike="noStrike" kern="1200" cap="none" spc="0" normalizeH="0" baseline="0" noProof="0" dirty="0">
                <a:ln>
                  <a:noFill/>
                </a:ln>
                <a:solidFill>
                  <a:sysClr val="windowText" lastClr="000000"/>
                </a:solidFill>
                <a:effectLst/>
                <a:uLnTx/>
                <a:uFillTx/>
                <a:latin typeface="標楷體" pitchFamily="65" charset="-120"/>
                <a:ea typeface="標楷體" pitchFamily="65" charset="-120"/>
                <a:cs typeface="+mn-cs"/>
              </a:rPr>
              <a:t>5-100</a:t>
            </a:r>
            <a:r>
              <a:rPr kumimoji="0" lang="zh-TW" altLang="en-US" sz="2800" b="1" i="0" u="none" strike="noStrike" kern="1200" cap="none" spc="0" normalizeH="0" baseline="0" noProof="0" dirty="0">
                <a:ln>
                  <a:noFill/>
                </a:ln>
                <a:solidFill>
                  <a:sysClr val="windowText" lastClr="000000"/>
                </a:solidFill>
                <a:effectLst/>
                <a:uLnTx/>
                <a:uFillTx/>
                <a:latin typeface="標楷體" pitchFamily="65" charset="-120"/>
                <a:ea typeface="標楷體" pitchFamily="65" charset="-120"/>
                <a:cs typeface="+mn-cs"/>
              </a:rPr>
              <a:t>萬</a:t>
            </a:r>
          </a:p>
        </p:txBody>
      </p:sp>
      <p:sp>
        <p:nvSpPr>
          <p:cNvPr id="6" name="內容版面配置區 2">
            <a:extLst>
              <a:ext uri="{FF2B5EF4-FFF2-40B4-BE49-F238E27FC236}">
                <a16:creationId xmlns:a16="http://schemas.microsoft.com/office/drawing/2014/main" id="{E9218CBF-A4A8-437A-A802-87CC563DDC27}"/>
              </a:ext>
            </a:extLst>
          </p:cNvPr>
          <p:cNvSpPr txBox="1">
            <a:spLocks/>
          </p:cNvSpPr>
          <p:nvPr/>
        </p:nvSpPr>
        <p:spPr>
          <a:xfrm>
            <a:off x="536924" y="1203598"/>
            <a:ext cx="8229600" cy="399588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zh-TW" altLang="en-US" sz="3200" b="1" i="0" u="none" strike="noStrike" kern="1200" cap="none" spc="0" normalizeH="0" baseline="0" noProof="0" dirty="0">
                <a:ln>
                  <a:noFill/>
                </a:ln>
                <a:solidFill>
                  <a:sysClr val="windowText" lastClr="000000"/>
                </a:solidFill>
                <a:effectLst/>
                <a:uLnTx/>
                <a:uFillTx/>
                <a:latin typeface="標楷體" pitchFamily="65" charset="-120"/>
                <a:ea typeface="標楷體" pitchFamily="65" charset="-120"/>
                <a:cs typeface="+mn-cs"/>
              </a:rPr>
              <a:t>  </a:t>
            </a:r>
            <a:r>
              <a:rPr kumimoji="0" lang="zh-TW" altLang="en-US" sz="3000" b="1" i="0" u="none" strike="noStrike" kern="1200" cap="none" spc="0" normalizeH="0" baseline="0" noProof="0" dirty="0">
                <a:ln>
                  <a:noFill/>
                </a:ln>
                <a:solidFill>
                  <a:sysClr val="windowText" lastClr="000000"/>
                </a:solidFill>
                <a:effectLst/>
                <a:uLnTx/>
                <a:uFillTx/>
                <a:latin typeface="標楷體" pitchFamily="65" charset="-120"/>
                <a:ea typeface="標楷體" pitchFamily="65" charset="-120"/>
                <a:cs typeface="+mn-cs"/>
              </a:rPr>
              <a:t>洗錢防制法第七條第一</a:t>
            </a:r>
            <a:r>
              <a:rPr kumimoji="0" lang="zh-TW" altLang="en-US" sz="3000" b="1" i="0" u="none" strike="noStrike" kern="1200" cap="none" spc="0" normalizeH="0" baseline="0" noProof="0" dirty="0">
                <a:ln>
                  <a:noFill/>
                </a:ln>
                <a:solidFill>
                  <a:sysClr val="windowText" lastClr="000000"/>
                </a:solidFill>
                <a:effectLst/>
                <a:uLnTx/>
                <a:uFillTx/>
                <a:latin typeface="PMingLiU" panose="02020500000000000000" pitchFamily="18" charset="-120"/>
                <a:ea typeface="PMingLiU" panose="02020500000000000000" pitchFamily="18" charset="-120"/>
                <a:cs typeface="+mn-cs"/>
              </a:rPr>
              <a:t>、</a:t>
            </a:r>
            <a:r>
              <a:rPr kumimoji="0" lang="zh-TW" altLang="en-US" sz="3000" b="1" i="0" u="none" strike="noStrike" kern="1200" cap="none" spc="0" normalizeH="0" baseline="0" noProof="0" dirty="0">
                <a:ln>
                  <a:noFill/>
                </a:ln>
                <a:solidFill>
                  <a:sysClr val="windowText" lastClr="000000"/>
                </a:solidFill>
                <a:effectLst/>
                <a:uLnTx/>
                <a:uFillTx/>
                <a:latin typeface="標楷體" pitchFamily="65" charset="-120"/>
                <a:ea typeface="標楷體" pitchFamily="65" charset="-120"/>
                <a:cs typeface="+mn-cs"/>
              </a:rPr>
              <a:t>三</a:t>
            </a:r>
            <a:r>
              <a:rPr kumimoji="0" lang="zh-TW" altLang="en-US" sz="3000" b="1" i="0" u="none" strike="noStrike" kern="1200" cap="none" spc="0" normalizeH="0" baseline="0" noProof="0" dirty="0">
                <a:ln>
                  <a:noFill/>
                </a:ln>
                <a:solidFill>
                  <a:sysClr val="windowText" lastClr="000000"/>
                </a:solidFill>
                <a:effectLst/>
                <a:uLnTx/>
                <a:uFillTx/>
                <a:latin typeface="PMingLiU" panose="02020500000000000000" pitchFamily="18" charset="-120"/>
                <a:ea typeface="PMingLiU" panose="02020500000000000000" pitchFamily="18" charset="-120"/>
                <a:cs typeface="+mn-cs"/>
              </a:rPr>
              <a:t>、</a:t>
            </a:r>
            <a:r>
              <a:rPr kumimoji="0" lang="zh-TW" altLang="en-US" sz="3000" b="1" i="0" u="none" strike="noStrike" kern="120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cs typeface="+mn-cs"/>
              </a:rPr>
              <a:t>五項</a:t>
            </a:r>
            <a:endParaRPr kumimoji="0" lang="en-US" altLang="zh-TW" sz="3000" b="1" i="0" u="none" strike="noStrike" kern="1200" cap="none" spc="0" normalizeH="0" baseline="0" noProof="0" dirty="0">
              <a:ln>
                <a:noFill/>
              </a:ln>
              <a:solidFill>
                <a:sysClr val="windowText" lastClr="000000"/>
              </a:solidFill>
              <a:effectLst/>
              <a:uLnTx/>
              <a:uFillTx/>
              <a:latin typeface="標楷體" pitchFamily="65" charset="-120"/>
              <a:ea typeface="標楷體" pitchFamily="65"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TW" sz="3000" b="1" i="0" u="none" strike="noStrike" kern="1200" cap="none" spc="0" normalizeH="0" baseline="0" noProof="0" dirty="0">
                <a:ln>
                  <a:noFill/>
                </a:ln>
                <a:solidFill>
                  <a:sysClr val="windowText" lastClr="000000"/>
                </a:solidFill>
                <a:effectLst/>
                <a:uLnTx/>
                <a:uFillTx/>
                <a:latin typeface="標楷體" pitchFamily="65" charset="-120"/>
                <a:ea typeface="標楷體" pitchFamily="65" charset="-120"/>
                <a:cs typeface="+mn-cs"/>
              </a:rPr>
              <a:t>…</a:t>
            </a:r>
            <a:r>
              <a:rPr kumimoji="0" lang="zh-TW" altLang="en-US" sz="3000" b="1" i="0" u="none" strike="noStrike" kern="1200" cap="none" spc="0" normalizeH="0" baseline="0" noProof="0" dirty="0">
                <a:ln>
                  <a:noFill/>
                </a:ln>
                <a:solidFill>
                  <a:srgbClr val="FF0000"/>
                </a:solidFill>
                <a:effectLst/>
                <a:uLnTx/>
                <a:uFillTx/>
                <a:latin typeface="標楷體" pitchFamily="65" charset="-120"/>
                <a:ea typeface="標楷體" pitchFamily="65" charset="-120"/>
                <a:cs typeface="+mn-cs"/>
              </a:rPr>
              <a:t>應進行確認客戶身分程序</a:t>
            </a:r>
            <a:r>
              <a:rPr kumimoji="0" lang="zh-TW" altLang="en-US" sz="3000" b="1" i="0" u="none" strike="noStrike" kern="1200" cap="none" spc="0" normalizeH="0" baseline="0" noProof="0" dirty="0">
                <a:ln>
                  <a:noFill/>
                </a:ln>
                <a:solidFill>
                  <a:sysClr val="windowText" lastClr="000000"/>
                </a:solidFill>
                <a:effectLst/>
                <a:uLnTx/>
                <a:uFillTx/>
                <a:latin typeface="標楷體" pitchFamily="65" charset="-120"/>
                <a:ea typeface="標楷體" pitchFamily="65" charset="-120"/>
                <a:cs typeface="+mn-cs"/>
              </a:rPr>
              <a:t>，</a:t>
            </a:r>
            <a:r>
              <a:rPr kumimoji="0" lang="en-US" altLang="zh-TW" sz="3000" b="1" i="0" u="none" strike="noStrike" kern="1200" cap="none" spc="0" normalizeH="0" baseline="0" noProof="0" dirty="0">
                <a:ln>
                  <a:noFill/>
                </a:ln>
                <a:solidFill>
                  <a:sysClr val="windowText" lastClr="000000"/>
                </a:solidFill>
                <a:effectLst/>
                <a:uLnTx/>
                <a:uFillTx/>
                <a:latin typeface="標楷體" pitchFamily="65" charset="-120"/>
                <a:ea typeface="標楷體" pitchFamily="65" charset="-120"/>
                <a:cs typeface="+mn-cs"/>
              </a:rPr>
              <a:t>…</a:t>
            </a:r>
            <a:r>
              <a:rPr kumimoji="0" lang="zh-TW" altLang="en-US" sz="3000" b="1" i="0" u="none" strike="noStrike" kern="1200" cap="none" spc="0" normalizeH="0" baseline="0" noProof="0" dirty="0">
                <a:ln>
                  <a:noFill/>
                </a:ln>
                <a:solidFill>
                  <a:sysClr val="windowText" lastClr="000000"/>
                </a:solidFill>
                <a:effectLst/>
                <a:uLnTx/>
                <a:uFillTx/>
                <a:latin typeface="標楷體" pitchFamily="65" charset="-120"/>
                <a:ea typeface="標楷體" pitchFamily="65" charset="-120"/>
                <a:cs typeface="+mn-cs"/>
              </a:rPr>
              <a:t>並應</a:t>
            </a:r>
            <a:r>
              <a:rPr kumimoji="0" lang="zh-TW" altLang="en-US" sz="3000" b="1" i="0" u="none" strike="noStrike" kern="1200" cap="none" spc="0" normalizeH="0" baseline="0" noProof="0" dirty="0">
                <a:ln>
                  <a:noFill/>
                </a:ln>
                <a:solidFill>
                  <a:srgbClr val="FF0000"/>
                </a:solidFill>
                <a:effectLst/>
                <a:uLnTx/>
                <a:uFillTx/>
                <a:latin typeface="標楷體" pitchFamily="65" charset="-120"/>
                <a:ea typeface="標楷體" pitchFamily="65" charset="-120"/>
                <a:cs typeface="+mn-cs"/>
              </a:rPr>
              <a:t>包括</a:t>
            </a:r>
            <a:r>
              <a:rPr kumimoji="0" lang="zh-TW" altLang="en-US" sz="3000" b="1" i="0" u="sng" strike="noStrike" kern="1200" cap="none" spc="0" normalizeH="0" baseline="0" noProof="0" dirty="0">
                <a:ln>
                  <a:noFill/>
                </a:ln>
                <a:solidFill>
                  <a:srgbClr val="FF0000"/>
                </a:solidFill>
                <a:effectLst/>
                <a:uLnTx/>
                <a:uFillTx/>
                <a:latin typeface="標楷體" pitchFamily="65" charset="-120"/>
                <a:ea typeface="標楷體" pitchFamily="65" charset="-120"/>
                <a:cs typeface="+mn-cs"/>
              </a:rPr>
              <a:t>實質受益人之審查</a:t>
            </a:r>
            <a:r>
              <a:rPr kumimoji="0" lang="zh-TW" altLang="en-US" sz="3000" b="1" i="0" u="none" strike="noStrike" kern="1200" cap="none" spc="0" normalizeH="0" baseline="0" noProof="0" dirty="0">
                <a:ln>
                  <a:noFill/>
                </a:ln>
                <a:solidFill>
                  <a:srgbClr val="FF0000"/>
                </a:solidFill>
                <a:effectLst/>
                <a:uLnTx/>
                <a:uFillTx/>
                <a:latin typeface="標楷體" pitchFamily="65" charset="-120"/>
                <a:ea typeface="標楷體" pitchFamily="65" charset="-120"/>
                <a:cs typeface="+mn-cs"/>
              </a:rPr>
              <a:t>。</a:t>
            </a:r>
          </a:p>
          <a:p>
            <a:pPr marL="342900" marR="0" lvl="0" indent="-342900" algn="l" defTabSz="914400" rtl="0" eaLnBrk="1" fontAlgn="auto" latinLnBrk="0" hangingPunct="1">
              <a:lnSpc>
                <a:spcPct val="100000"/>
              </a:lnSpc>
              <a:spcBef>
                <a:spcPts val="600"/>
              </a:spcBef>
              <a:spcAft>
                <a:spcPts val="0"/>
              </a:spcAft>
              <a:buClrTx/>
              <a:buSzTx/>
              <a:buFont typeface="Arial" pitchFamily="34" charset="0"/>
              <a:buChar char="•"/>
              <a:tabLst/>
              <a:defRPr/>
            </a:pPr>
            <a:r>
              <a:rPr kumimoji="0" lang="en-US" altLang="zh-TW" sz="3000" b="1" i="0" u="none" strike="noStrike" kern="1200" cap="none" spc="0" normalizeH="0" baseline="0" noProof="0" dirty="0">
                <a:ln>
                  <a:noFill/>
                </a:ln>
                <a:solidFill>
                  <a:sysClr val="windowText" lastClr="000000"/>
                </a:solidFill>
                <a:effectLst/>
                <a:uLnTx/>
                <a:uFillTx/>
                <a:latin typeface="標楷體" pitchFamily="65" charset="-120"/>
                <a:ea typeface="標楷體" pitchFamily="65" charset="-120"/>
                <a:cs typeface="+mn-cs"/>
              </a:rPr>
              <a:t>…</a:t>
            </a:r>
            <a:r>
              <a:rPr kumimoji="0" lang="zh-TW" altLang="en-US" sz="3000" b="1" i="0" u="none" strike="noStrike" kern="1200" cap="none" spc="0" normalizeH="0" baseline="0" noProof="0" dirty="0">
                <a:ln>
                  <a:noFill/>
                </a:ln>
                <a:solidFill>
                  <a:sysClr val="windowText" lastClr="000000"/>
                </a:solidFill>
                <a:effectLst/>
                <a:uLnTx/>
                <a:uFillTx/>
                <a:latin typeface="標楷體" pitchFamily="65" charset="-120"/>
                <a:ea typeface="標楷體" pitchFamily="65" charset="-120"/>
                <a:cs typeface="+mn-cs"/>
              </a:rPr>
              <a:t>對</a:t>
            </a:r>
            <a:r>
              <a:rPr kumimoji="0" lang="zh-TW" altLang="en-US" sz="3000" b="1" i="0" u="sng" strike="noStrike" kern="1200" cap="none" spc="0" normalizeH="0" baseline="0" noProof="0" dirty="0">
                <a:ln>
                  <a:noFill/>
                </a:ln>
                <a:solidFill>
                  <a:sysClr val="windowText" lastClr="000000"/>
                </a:solidFill>
                <a:effectLst/>
                <a:uLnTx/>
                <a:uFillTx/>
                <a:latin typeface="標楷體" pitchFamily="65" charset="-120"/>
                <a:ea typeface="標楷體" pitchFamily="65" charset="-120"/>
                <a:cs typeface="+mn-cs"/>
              </a:rPr>
              <a:t>現任或曾任國內外政府或國際組織</a:t>
            </a:r>
            <a:r>
              <a:rPr kumimoji="0" lang="zh-TW" altLang="en-US" sz="3000" b="1" i="0" u="sng" strike="noStrike" kern="1200" cap="none" spc="0" normalizeH="0" baseline="0" noProof="0" dirty="0">
                <a:ln>
                  <a:noFill/>
                </a:ln>
                <a:solidFill>
                  <a:srgbClr val="FF0000"/>
                </a:solidFill>
                <a:effectLst/>
                <a:uLnTx/>
                <a:uFillTx/>
                <a:latin typeface="標楷體" pitchFamily="65" charset="-120"/>
                <a:ea typeface="標楷體" pitchFamily="65" charset="-120"/>
                <a:cs typeface="+mn-cs"/>
              </a:rPr>
              <a:t>重要政治性職務之客戶</a:t>
            </a:r>
            <a:r>
              <a:rPr kumimoji="0" lang="zh-TW" altLang="en-US" sz="3000" b="1" i="0" u="sng" strike="noStrike" kern="1200" cap="none" spc="0" normalizeH="0" baseline="0" noProof="0" dirty="0">
                <a:ln>
                  <a:noFill/>
                </a:ln>
                <a:solidFill>
                  <a:sysClr val="windowText" lastClr="000000"/>
                </a:solidFill>
                <a:effectLst/>
                <a:uLnTx/>
                <a:uFillTx/>
                <a:latin typeface="標楷體" pitchFamily="65" charset="-120"/>
                <a:ea typeface="標楷體" pitchFamily="65" charset="-120"/>
                <a:cs typeface="+mn-cs"/>
              </a:rPr>
              <a:t>或受益人與其家庭成員及有密切關係之人</a:t>
            </a:r>
            <a:r>
              <a:rPr kumimoji="0" lang="zh-TW" altLang="en-US" sz="3000" b="1" i="0" u="none" strike="noStrike" kern="1200" cap="none" spc="0" normalizeH="0" baseline="0" noProof="0" dirty="0">
                <a:ln>
                  <a:noFill/>
                </a:ln>
                <a:solidFill>
                  <a:sysClr val="windowText" lastClr="000000"/>
                </a:solidFill>
                <a:effectLst/>
                <a:uLnTx/>
                <a:uFillTx/>
                <a:latin typeface="標楷體" pitchFamily="65" charset="-120"/>
                <a:ea typeface="標楷體" pitchFamily="65" charset="-120"/>
                <a:cs typeface="+mn-cs"/>
              </a:rPr>
              <a:t>，</a:t>
            </a:r>
            <a:r>
              <a:rPr kumimoji="0" lang="zh-TW" altLang="en-US" sz="3000" b="1" i="0" u="none" strike="noStrike" kern="1200" cap="none" spc="0" normalizeH="0" baseline="0" noProof="0" dirty="0">
                <a:ln>
                  <a:noFill/>
                </a:ln>
                <a:solidFill>
                  <a:srgbClr val="FF0000"/>
                </a:solidFill>
                <a:effectLst/>
                <a:uLnTx/>
                <a:uFillTx/>
                <a:latin typeface="標楷體" pitchFamily="65" charset="-120"/>
                <a:ea typeface="標楷體" pitchFamily="65" charset="-120"/>
                <a:cs typeface="+mn-cs"/>
              </a:rPr>
              <a:t>應</a:t>
            </a:r>
            <a:r>
              <a:rPr kumimoji="0" lang="en-US" altLang="zh-TW" sz="3000" b="1" i="0" u="none" strike="noStrike" kern="1200" cap="none" spc="0" normalizeH="0" baseline="0" noProof="0" dirty="0">
                <a:ln>
                  <a:noFill/>
                </a:ln>
                <a:solidFill>
                  <a:srgbClr val="FF0000"/>
                </a:solidFill>
                <a:effectLst/>
                <a:uLnTx/>
                <a:uFillTx/>
                <a:latin typeface="標楷體" pitchFamily="65" charset="-120"/>
                <a:ea typeface="標楷體" pitchFamily="65" charset="-120"/>
                <a:cs typeface="+mn-cs"/>
              </a:rPr>
              <a:t>…</a:t>
            </a:r>
            <a:r>
              <a:rPr kumimoji="0" lang="zh-TW" altLang="en-US" sz="3000" b="1" i="0" u="none" strike="noStrike" kern="1200" cap="none" spc="0" normalizeH="0" baseline="0" noProof="0" dirty="0">
                <a:ln>
                  <a:noFill/>
                </a:ln>
                <a:solidFill>
                  <a:srgbClr val="FF0000"/>
                </a:solidFill>
                <a:effectLst/>
                <a:uLnTx/>
                <a:uFillTx/>
                <a:latin typeface="標楷體" pitchFamily="65" charset="-120"/>
                <a:ea typeface="標楷體" pitchFamily="65" charset="-120"/>
                <a:cs typeface="+mn-cs"/>
              </a:rPr>
              <a:t>執行</a:t>
            </a:r>
            <a:r>
              <a:rPr kumimoji="0" lang="zh-TW" altLang="en-US" sz="3000" b="1" i="0" u="sng" strike="noStrike" kern="1200" cap="none" spc="0" normalizeH="0" baseline="0" noProof="0" dirty="0">
                <a:ln>
                  <a:noFill/>
                </a:ln>
                <a:solidFill>
                  <a:srgbClr val="FF0000"/>
                </a:solidFill>
                <a:effectLst/>
                <a:uLnTx/>
                <a:uFillTx/>
                <a:latin typeface="標楷體" pitchFamily="65" charset="-120"/>
                <a:ea typeface="標楷體" pitchFamily="65" charset="-120"/>
                <a:cs typeface="+mn-cs"/>
              </a:rPr>
              <a:t>加強客戶審查程序</a:t>
            </a:r>
            <a:r>
              <a:rPr kumimoji="0" lang="zh-TW" altLang="en-US" sz="3000" b="1" i="0" u="none" strike="noStrike" kern="1200" cap="none" spc="0" normalizeH="0" baseline="0" noProof="0" dirty="0">
                <a:ln>
                  <a:noFill/>
                </a:ln>
                <a:solidFill>
                  <a:srgbClr val="FF0000"/>
                </a:solidFill>
                <a:effectLst/>
                <a:uLnTx/>
                <a:uFillTx/>
                <a:latin typeface="標楷體" pitchFamily="65" charset="-120"/>
                <a:ea typeface="標楷體" pitchFamily="65" charset="-120"/>
                <a:cs typeface="+mn-cs"/>
              </a:rPr>
              <a:t>。</a:t>
            </a:r>
            <a:endParaRPr kumimoji="0" lang="en-US" altLang="zh-TW" sz="3000" b="1" i="0" u="none" strike="noStrike" kern="1200" cap="none" spc="0" normalizeH="0" baseline="0" noProof="0" dirty="0">
              <a:ln>
                <a:noFill/>
              </a:ln>
              <a:solidFill>
                <a:srgbClr val="FF0000"/>
              </a:solidFill>
              <a:effectLst/>
              <a:uLnTx/>
              <a:uFillTx/>
              <a:latin typeface="標楷體" pitchFamily="65" charset="-120"/>
              <a:ea typeface="標楷體" pitchFamily="65" charset="-120"/>
              <a:cs typeface="+mn-cs"/>
            </a:endParaRPr>
          </a:p>
          <a:p>
            <a:pPr marL="342900" marR="0" lvl="0" indent="-342900" algn="l" defTabSz="914400" rtl="0" eaLnBrk="1" fontAlgn="auto" latinLnBrk="0" hangingPunct="1">
              <a:lnSpc>
                <a:spcPct val="100000"/>
              </a:lnSpc>
              <a:spcBef>
                <a:spcPts val="600"/>
              </a:spcBef>
              <a:spcAft>
                <a:spcPts val="0"/>
              </a:spcAft>
              <a:buClrTx/>
              <a:buSzTx/>
              <a:buFont typeface="Arial" pitchFamily="34" charset="0"/>
              <a:buChar char="•"/>
              <a:tabLst/>
              <a:defRPr/>
            </a:pPr>
            <a:r>
              <a:rPr kumimoji="0" lang="zh-TW" altLang="en-US" sz="3000" b="1" i="0" u="none" strike="noStrike" kern="1200" cap="none" spc="0" normalizeH="0" baseline="0" noProof="0" dirty="0">
                <a:ln>
                  <a:noFill/>
                </a:ln>
                <a:solidFill>
                  <a:sysClr val="windowText" lastClr="000000"/>
                </a:solidFill>
                <a:effectLst/>
                <a:uLnTx/>
                <a:uFillTx/>
                <a:latin typeface="標楷體" pitchFamily="65" charset="-120"/>
                <a:ea typeface="標楷體" pitchFamily="65" charset="-120"/>
                <a:cs typeface="+mn-cs"/>
              </a:rPr>
              <a:t>違反</a:t>
            </a:r>
            <a:r>
              <a:rPr kumimoji="0" lang="en-US" altLang="zh-TW" sz="3000" b="1" i="0" u="none" strike="noStrike" kern="1200" cap="none" spc="0" normalizeH="0" baseline="0" noProof="0" dirty="0">
                <a:ln>
                  <a:noFill/>
                </a:ln>
                <a:solidFill>
                  <a:sysClr val="windowText" lastClr="000000"/>
                </a:solidFill>
                <a:effectLst/>
                <a:uLnTx/>
                <a:uFillTx/>
                <a:latin typeface="標楷體" pitchFamily="65" charset="-120"/>
                <a:ea typeface="標楷體" pitchFamily="65" charset="-120"/>
                <a:cs typeface="+mn-cs"/>
              </a:rPr>
              <a:t>…</a:t>
            </a:r>
            <a:r>
              <a:rPr kumimoji="0" lang="zh-TW" altLang="en-US" sz="3000" b="1" i="0" u="none" strike="noStrike" kern="1200" cap="none" spc="0" normalizeH="0" baseline="0" noProof="0" dirty="0">
                <a:ln>
                  <a:noFill/>
                </a:ln>
                <a:solidFill>
                  <a:sysClr val="windowText" lastClr="000000"/>
                </a:solidFill>
                <a:effectLst/>
                <a:uLnTx/>
                <a:uFillTx/>
                <a:latin typeface="標楷體" pitchFamily="65" charset="-120"/>
                <a:ea typeface="標楷體" pitchFamily="65" charset="-120"/>
                <a:cs typeface="+mn-cs"/>
              </a:rPr>
              <a:t>者，由</a:t>
            </a:r>
            <a:r>
              <a:rPr kumimoji="0" lang="en-US" altLang="zh-TW" sz="3000" b="1" i="0" u="none" strike="noStrike" kern="1200" cap="none" spc="0" normalizeH="0" baseline="0" noProof="0" dirty="0">
                <a:ln>
                  <a:noFill/>
                </a:ln>
                <a:solidFill>
                  <a:sysClr val="windowText" lastClr="000000"/>
                </a:solidFill>
                <a:effectLst/>
                <a:uLnTx/>
                <a:uFillTx/>
                <a:latin typeface="標楷體" pitchFamily="65" charset="-120"/>
                <a:ea typeface="標楷體" pitchFamily="65" charset="-120"/>
                <a:cs typeface="+mn-cs"/>
              </a:rPr>
              <a:t>…</a:t>
            </a:r>
            <a:r>
              <a:rPr kumimoji="0" lang="zh-TW" altLang="en-US" sz="3000" b="1" i="0" u="none" strike="noStrike" kern="1200" cap="none" spc="0" normalizeH="0" baseline="0" noProof="0" dirty="0">
                <a:ln>
                  <a:noFill/>
                </a:ln>
                <a:solidFill>
                  <a:sysClr val="windowText" lastClr="000000"/>
                </a:solidFill>
                <a:effectLst/>
                <a:uLnTx/>
                <a:uFillTx/>
                <a:latin typeface="標楷體" pitchFamily="65" charset="-120"/>
                <a:ea typeface="標楷體" pitchFamily="65" charset="-120"/>
                <a:cs typeface="+mn-cs"/>
              </a:rPr>
              <a:t>處指定之非金融事業或人員新臺幣</a:t>
            </a:r>
            <a:r>
              <a:rPr kumimoji="0" lang="zh-TW" altLang="en-US" sz="3000" b="1" i="0" u="none" strike="noStrike" kern="1200" cap="none" spc="0" normalizeH="0" baseline="0" noProof="0" dirty="0">
                <a:ln>
                  <a:noFill/>
                </a:ln>
                <a:solidFill>
                  <a:srgbClr val="FF0000"/>
                </a:solidFill>
                <a:effectLst/>
                <a:uLnTx/>
                <a:uFillTx/>
                <a:latin typeface="標楷體" pitchFamily="65" charset="-120"/>
                <a:ea typeface="標楷體" pitchFamily="65" charset="-120"/>
                <a:cs typeface="+mn-cs"/>
              </a:rPr>
              <a:t>五萬元以上一百萬元以下罰鍰</a:t>
            </a:r>
            <a:r>
              <a:rPr kumimoji="0" lang="zh-TW" altLang="en-US" sz="3000" b="1" i="0" u="none" strike="noStrike" kern="1200" cap="none" spc="0" normalizeH="0" baseline="0" noProof="0" dirty="0">
                <a:ln>
                  <a:noFill/>
                </a:ln>
                <a:solidFill>
                  <a:sysClr val="windowText" lastClr="000000"/>
                </a:solidFill>
                <a:effectLst/>
                <a:uLnTx/>
                <a:uFillTx/>
                <a:latin typeface="標楷體" pitchFamily="65" charset="-120"/>
                <a:ea typeface="標楷體" pitchFamily="65" charset="-120"/>
                <a:cs typeface="+mn-cs"/>
              </a:rPr>
              <a:t>。</a:t>
            </a:r>
            <a:endParaRPr kumimoji="0" lang="en-US" altLang="zh-TW" sz="3000" b="1" i="0" u="none" strike="noStrike" kern="1200" cap="none" spc="0" normalizeH="0" baseline="0" noProof="0" dirty="0">
              <a:ln>
                <a:noFill/>
              </a:ln>
              <a:solidFill>
                <a:sysClr val="windowText" lastClr="000000"/>
              </a:solidFill>
              <a:effectLst/>
              <a:uLnTx/>
              <a:uFillTx/>
              <a:latin typeface="標楷體" pitchFamily="65" charset="-120"/>
              <a:ea typeface="標楷體" pitchFamily="65"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zh-TW" altLang="en-US" sz="3200" b="0" i="0" u="none" strike="noStrike" kern="1200" cap="none" spc="0" normalizeH="0" baseline="0" noProof="0" dirty="0">
              <a:ln>
                <a:noFill/>
              </a:ln>
              <a:solidFill>
                <a:sysClr val="windowText" lastClr="000000"/>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621312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5" name="標題 3">
            <a:extLst>
              <a:ext uri="{FF2B5EF4-FFF2-40B4-BE49-F238E27FC236}">
                <a16:creationId xmlns:a16="http://schemas.microsoft.com/office/drawing/2014/main" id="{A44385D8-E92B-4AAA-9469-7D75EEE8657C}"/>
              </a:ext>
            </a:extLst>
          </p:cNvPr>
          <p:cNvSpPr txBox="1">
            <a:spLocks/>
          </p:cNvSpPr>
          <p:nvPr/>
        </p:nvSpPr>
        <p:spPr>
          <a:xfrm>
            <a:off x="0" y="17898"/>
            <a:ext cx="4788024" cy="753652"/>
          </a:xfrm>
          <a:prstGeom prst="rect">
            <a:avLst/>
          </a:prstGeom>
          <a:solidFill>
            <a:schemeClr val="accent3">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TW" altLang="en-US" sz="2800" b="1" dirty="0">
                <a:solidFill>
                  <a:schemeClr val="tx1"/>
                </a:solidFill>
                <a:latin typeface="標楷體" panose="03000509000000000000" pitchFamily="65" charset="-120"/>
                <a:ea typeface="標楷體" panose="03000509000000000000" pitchFamily="65" charset="-120"/>
              </a:rPr>
              <a:t>三、未申報：</a:t>
            </a:r>
            <a:r>
              <a:rPr lang="en-US" altLang="zh-TW" sz="2800" b="1" dirty="0">
                <a:solidFill>
                  <a:schemeClr val="tx1"/>
                </a:solidFill>
                <a:latin typeface="標楷體" pitchFamily="65" charset="-120"/>
                <a:ea typeface="標楷體" pitchFamily="65" charset="-120"/>
              </a:rPr>
              <a:t> </a:t>
            </a:r>
            <a:r>
              <a:rPr lang="zh-TW" altLang="en-US" sz="2800" b="1" dirty="0">
                <a:solidFill>
                  <a:schemeClr val="tx1"/>
                </a:solidFill>
                <a:latin typeface="標楷體" pitchFamily="65" charset="-120"/>
                <a:ea typeface="標楷體" pitchFamily="65" charset="-120"/>
              </a:rPr>
              <a:t>罰則</a:t>
            </a:r>
            <a:r>
              <a:rPr lang="en-US" altLang="zh-TW" sz="2800" b="1" dirty="0">
                <a:solidFill>
                  <a:schemeClr val="tx1"/>
                </a:solidFill>
                <a:latin typeface="標楷體" pitchFamily="65" charset="-120"/>
                <a:ea typeface="標楷體" pitchFamily="65" charset="-120"/>
              </a:rPr>
              <a:t>5-100</a:t>
            </a:r>
            <a:r>
              <a:rPr lang="zh-TW" altLang="en-US" sz="2800" b="1" dirty="0">
                <a:solidFill>
                  <a:schemeClr val="tx1"/>
                </a:solidFill>
                <a:latin typeface="標楷體" pitchFamily="65" charset="-120"/>
                <a:ea typeface="標楷體" pitchFamily="65" charset="-120"/>
              </a:rPr>
              <a:t>萬</a:t>
            </a:r>
          </a:p>
        </p:txBody>
      </p:sp>
      <p:sp>
        <p:nvSpPr>
          <p:cNvPr id="7" name="內容版面配置區 2">
            <a:extLst>
              <a:ext uri="{FF2B5EF4-FFF2-40B4-BE49-F238E27FC236}">
                <a16:creationId xmlns:a16="http://schemas.microsoft.com/office/drawing/2014/main" id="{56D8645C-E568-4FBA-86AC-3F0EA8BE9393}"/>
              </a:ext>
            </a:extLst>
          </p:cNvPr>
          <p:cNvSpPr txBox="1">
            <a:spLocks/>
          </p:cNvSpPr>
          <p:nvPr/>
        </p:nvSpPr>
        <p:spPr>
          <a:xfrm>
            <a:off x="457200" y="915566"/>
            <a:ext cx="8229600" cy="435592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zh-TW" altLang="en-US" sz="3200" b="0" i="0" u="none" strike="noStrike" kern="120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cs typeface="+mn-cs"/>
              </a:rPr>
              <a:t>  </a:t>
            </a:r>
            <a:r>
              <a:rPr kumimoji="0" lang="zh-TW" altLang="en-US" sz="2800" b="1" i="0" u="none" strike="noStrike" kern="120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cs typeface="+mn-cs"/>
              </a:rPr>
              <a:t>洗錢防制法第十條第一、三、五項</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TW" altLang="en-US" sz="2800" b="1" i="0" u="none" strike="noStrike" kern="120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cs typeface="+mn-cs"/>
              </a:rPr>
              <a:t>金融機構及指定之非金融事業或人員對</a:t>
            </a:r>
            <a:r>
              <a:rPr kumimoji="0" lang="zh-TW" altLang="en-US" sz="28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疑似犯第十四條、第十五條之罪之交易，應向法務部調查局申報。</a:t>
            </a: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zh-TW" altLang="en-US" sz="2800" b="1" i="0" u="none" strike="noStrike" kern="120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cs typeface="+mn-cs"/>
              </a:rPr>
              <a:t>第一項之</a:t>
            </a:r>
            <a:r>
              <a:rPr kumimoji="0" lang="zh-TW" altLang="en-US" sz="28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申報範圍、方式、程序及其他應遵行事項之辦法，由中央目的事業主管機關</a:t>
            </a:r>
            <a:r>
              <a:rPr kumimoji="0" lang="en-US" altLang="zh-TW" sz="28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a:t>
            </a:r>
            <a:r>
              <a:rPr kumimoji="0" lang="zh-TW" altLang="en-US" sz="28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定之</a:t>
            </a:r>
            <a:r>
              <a:rPr kumimoji="0" lang="zh-TW" altLang="en-US" sz="2800" b="1" i="0" u="none" strike="noStrike" kern="120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cs typeface="+mn-cs"/>
              </a:rPr>
              <a:t>。</a:t>
            </a: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zh-TW" altLang="en-US" sz="2800" b="1" i="0" u="none" strike="noStrike" kern="120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cs typeface="+mn-cs"/>
              </a:rPr>
              <a:t>違反第一項</a:t>
            </a:r>
            <a:r>
              <a:rPr kumimoji="0" lang="zh-TW" altLang="en-US" sz="2800" b="1" i="0" u="none" strike="noStrike" kern="1200" cap="none" spc="0" normalizeH="0" baseline="0" noProof="0" dirty="0">
                <a:ln>
                  <a:noFill/>
                </a:ln>
                <a:solidFill>
                  <a:sysClr val="windowText" lastClr="000000"/>
                </a:solidFill>
                <a:effectLst/>
                <a:uLnTx/>
                <a:uFillTx/>
                <a:latin typeface="PMingLiU" panose="02020500000000000000" pitchFamily="18" charset="-120"/>
                <a:ea typeface="PMingLiU" panose="02020500000000000000" pitchFamily="18" charset="-120"/>
                <a:cs typeface="+mn-cs"/>
              </a:rPr>
              <a:t>、</a:t>
            </a:r>
            <a:r>
              <a:rPr kumimoji="0" lang="zh-TW" altLang="en-US" sz="2800" b="1" i="0" u="none" strike="noStrike" kern="120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cs typeface="+mn-cs"/>
              </a:rPr>
              <a:t>第三項</a:t>
            </a:r>
            <a:r>
              <a:rPr kumimoji="0" lang="en-US" altLang="zh-TW" sz="2800" b="1" i="0" u="none" strike="noStrike" kern="120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cs typeface="+mn-cs"/>
              </a:rPr>
              <a:t>…</a:t>
            </a:r>
            <a:r>
              <a:rPr kumimoji="0" lang="zh-TW" altLang="en-US" sz="2800" b="1" i="0" u="none" strike="noStrike" kern="120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cs typeface="+mn-cs"/>
              </a:rPr>
              <a:t>者，由中央目的事業主管機關處</a:t>
            </a:r>
            <a:r>
              <a:rPr kumimoji="0" lang="en-US" altLang="zh-TW" sz="2800" b="1" i="0" u="none" strike="noStrike" kern="120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cs typeface="+mn-cs"/>
              </a:rPr>
              <a:t>…</a:t>
            </a:r>
            <a:r>
              <a:rPr kumimoji="0" lang="zh-TW" altLang="en-US" sz="2800" b="1" i="0" u="none" strike="noStrike" kern="120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cs typeface="+mn-cs"/>
              </a:rPr>
              <a:t>指定之非金融事業或人員新臺幣</a:t>
            </a:r>
            <a:r>
              <a:rPr kumimoji="0" lang="zh-TW" altLang="en-US" sz="28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五萬元以上一百萬元以下罰鍰。</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zh-TW" altLang="en-US" sz="3200" b="0" i="0" u="none" strike="noStrike" kern="1200" cap="none" spc="0" normalizeH="0" baseline="0" noProof="0" dirty="0">
              <a:ln>
                <a:noFill/>
              </a:ln>
              <a:solidFill>
                <a:sysClr val="windowText" lastClr="000000"/>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701304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1697E508-EB6C-459C-BA85-0161F4676297}"/>
              </a:ext>
            </a:extLst>
          </p:cNvPr>
          <p:cNvSpPr/>
          <p:nvPr/>
        </p:nvSpPr>
        <p:spPr>
          <a:xfrm>
            <a:off x="0" y="0"/>
            <a:ext cx="4788024" cy="728018"/>
          </a:xfrm>
          <a:prstGeom prst="rect">
            <a:avLst/>
          </a:prstGeom>
          <a:solidFill>
            <a:srgbClr val="9BBB59">
              <a:lumMod val="40000"/>
              <a:lumOff val="6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800" b="1" i="0" u="none" strike="noStrike" kern="1000" cap="none" spc="-100" normalizeH="0" noProof="0" dirty="0">
                <a:ln>
                  <a:noFill/>
                </a:ln>
                <a:solidFill>
                  <a:prstClr val="black"/>
                </a:solidFill>
                <a:effectLst/>
                <a:uLnTx/>
                <a:uFillTx/>
                <a:latin typeface="標楷體" pitchFamily="65" charset="-120"/>
                <a:ea typeface="標楷體" pitchFamily="65" charset="-120"/>
                <a:cs typeface="+mn-cs"/>
              </a:rPr>
              <a:t>四</a:t>
            </a:r>
            <a:r>
              <a:rPr kumimoji="0" lang="zh-TW" altLang="en-US" sz="2800" b="1" i="0" u="none" strike="noStrike" kern="1000" cap="none" spc="-100" normalizeH="0" noProof="0" dirty="0">
                <a:ln>
                  <a:noFill/>
                </a:ln>
                <a:solidFill>
                  <a:prstClr val="black"/>
                </a:solidFill>
                <a:effectLst/>
                <a:uLnTx/>
                <a:uFillTx/>
                <a:latin typeface="PMingLiU" panose="02020500000000000000" pitchFamily="18" charset="-120"/>
                <a:ea typeface="新細明體" panose="02020500000000000000" pitchFamily="18" charset="-120"/>
                <a:cs typeface="+mn-cs"/>
              </a:rPr>
              <a:t>、</a:t>
            </a:r>
            <a:r>
              <a:rPr kumimoji="0" lang="zh-TW" altLang="en-US" sz="2800" b="1" i="0" u="none" strike="noStrike" kern="1000" cap="none" spc="-100" normalizeH="0" noProof="0" dirty="0">
                <a:ln>
                  <a:noFill/>
                </a:ln>
                <a:solidFill>
                  <a:prstClr val="black"/>
                </a:solidFill>
                <a:effectLst/>
                <a:uLnTx/>
                <a:uFillTx/>
                <a:latin typeface="標楷體" pitchFamily="65" charset="-120"/>
                <a:ea typeface="標楷體" pitchFamily="65" charset="-120"/>
                <a:cs typeface="+mn-cs"/>
              </a:rPr>
              <a:t>未保存資料</a:t>
            </a:r>
            <a:r>
              <a:rPr kumimoji="0" lang="en-US" altLang="zh-TW" sz="2800" b="1" i="0" u="none" strike="noStrike" kern="1000" cap="none" spc="-100" normalizeH="0" noProof="0" dirty="0">
                <a:ln>
                  <a:noFill/>
                </a:ln>
                <a:solidFill>
                  <a:prstClr val="black"/>
                </a:solidFill>
                <a:effectLst/>
                <a:uLnTx/>
                <a:uFillTx/>
                <a:latin typeface="標楷體" pitchFamily="65" charset="-120"/>
                <a:ea typeface="標楷體" pitchFamily="65" charset="-120"/>
                <a:cs typeface="+mn-cs"/>
              </a:rPr>
              <a:t>--</a:t>
            </a:r>
            <a:r>
              <a:rPr kumimoji="0" lang="zh-TW" altLang="en-US" sz="2800" b="1" i="0" u="none" strike="noStrike" kern="1000" cap="none" spc="-100" normalizeH="0" noProof="0" dirty="0">
                <a:ln>
                  <a:noFill/>
                </a:ln>
                <a:solidFill>
                  <a:prstClr val="black"/>
                </a:solidFill>
                <a:effectLst/>
                <a:uLnTx/>
                <a:uFillTx/>
                <a:latin typeface="標楷體" panose="03000509000000000000" pitchFamily="65" charset="-120"/>
                <a:ea typeface="標楷體" panose="03000509000000000000" pitchFamily="65" charset="-120"/>
                <a:cs typeface="+mn-cs"/>
              </a:rPr>
              <a:t>罰則</a:t>
            </a:r>
            <a:r>
              <a:rPr kumimoji="0" lang="en-US" altLang="zh-TW" sz="2800" b="1" i="0" u="none" strike="noStrike" kern="1000" cap="none" spc="-100" normalizeH="0" noProof="0" dirty="0">
                <a:ln>
                  <a:noFill/>
                </a:ln>
                <a:solidFill>
                  <a:prstClr val="black"/>
                </a:solidFill>
                <a:effectLst/>
                <a:uLnTx/>
                <a:uFillTx/>
                <a:latin typeface="標楷體" pitchFamily="65" charset="-120"/>
                <a:ea typeface="標楷體" pitchFamily="65" charset="-120"/>
                <a:cs typeface="+mn-cs"/>
              </a:rPr>
              <a:t>5-100</a:t>
            </a:r>
            <a:r>
              <a:rPr kumimoji="0" lang="zh-TW" altLang="en-US" sz="2800" b="1" i="0" u="none" strike="noStrike" kern="1000" cap="none" spc="-100" normalizeH="0" noProof="0" dirty="0">
                <a:ln>
                  <a:noFill/>
                </a:ln>
                <a:solidFill>
                  <a:prstClr val="black"/>
                </a:solidFill>
                <a:effectLst/>
                <a:uLnTx/>
                <a:uFillTx/>
                <a:latin typeface="標楷體" pitchFamily="65" charset="-120"/>
                <a:ea typeface="標楷體" pitchFamily="65" charset="-120"/>
                <a:cs typeface="+mn-cs"/>
              </a:rPr>
              <a:t>萬</a:t>
            </a:r>
          </a:p>
        </p:txBody>
      </p:sp>
      <p:sp>
        <p:nvSpPr>
          <p:cNvPr id="7" name="矩形 6">
            <a:extLst>
              <a:ext uri="{FF2B5EF4-FFF2-40B4-BE49-F238E27FC236}">
                <a16:creationId xmlns:a16="http://schemas.microsoft.com/office/drawing/2014/main" id="{7D8AEAA3-033D-4006-85F1-A95EA40278D2}"/>
              </a:ext>
            </a:extLst>
          </p:cNvPr>
          <p:cNvSpPr/>
          <p:nvPr/>
        </p:nvSpPr>
        <p:spPr>
          <a:xfrm>
            <a:off x="0" y="2440812"/>
            <a:ext cx="4788024" cy="909101"/>
          </a:xfrm>
          <a:prstGeom prst="rect">
            <a:avLst/>
          </a:prstGeom>
          <a:solidFill>
            <a:srgbClr val="9BBB59">
              <a:lumMod val="40000"/>
              <a:lumOff val="6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black"/>
                </a:solidFill>
                <a:effectLst/>
                <a:uLnTx/>
                <a:uFillTx/>
                <a:latin typeface="標楷體" pitchFamily="65" charset="-120"/>
                <a:ea typeface="標楷體" pitchFamily="65" charset="-120"/>
                <a:cs typeface="+mn-cs"/>
              </a:rPr>
              <a:t>五</a:t>
            </a:r>
            <a:r>
              <a:rPr kumimoji="0" lang="zh-TW" altLang="en-US" sz="2800" b="1" i="0" u="none" strike="noStrike" kern="1200" cap="none" spc="0" normalizeH="0" baseline="0" noProof="0" dirty="0">
                <a:ln>
                  <a:noFill/>
                </a:ln>
                <a:solidFill>
                  <a:prstClr val="black"/>
                </a:solidFill>
                <a:effectLst/>
                <a:uLnTx/>
                <a:uFillTx/>
                <a:latin typeface="PMingLiU" panose="02020500000000000000" pitchFamily="18" charset="-120"/>
                <a:ea typeface="新細明體" panose="02020500000000000000" pitchFamily="18" charset="-120"/>
                <a:cs typeface="+mn-cs"/>
              </a:rPr>
              <a:t>、</a:t>
            </a:r>
            <a:r>
              <a:rPr kumimoji="0" lang="zh-TW" altLang="en-US" sz="2800" b="1" i="0" u="none" strike="noStrike" kern="1200" cap="none" spc="0" normalizeH="0" baseline="0" noProof="0" dirty="0">
                <a:ln>
                  <a:noFill/>
                </a:ln>
                <a:solidFill>
                  <a:prstClr val="black"/>
                </a:solidFill>
                <a:effectLst/>
                <a:uLnTx/>
                <a:uFillTx/>
                <a:latin typeface="標楷體" pitchFamily="65" charset="-120"/>
                <a:ea typeface="標楷體" pitchFamily="65" charset="-120"/>
                <a:cs typeface="+mn-cs"/>
              </a:rPr>
              <a:t>規避</a:t>
            </a:r>
            <a:r>
              <a:rPr kumimoji="0" lang="zh-TW" altLang="en-US" sz="2800" b="1" i="0" u="none" strike="noStrike" kern="1200" cap="none" spc="0" normalizeH="0" baseline="0" noProof="0" dirty="0">
                <a:ln>
                  <a:noFill/>
                </a:ln>
                <a:solidFill>
                  <a:prstClr val="black"/>
                </a:solidFill>
                <a:effectLst/>
                <a:uLnTx/>
                <a:uFillTx/>
                <a:latin typeface="PMingLiU" panose="02020500000000000000" pitchFamily="18" charset="-120"/>
                <a:ea typeface="新細明體" panose="02020500000000000000" pitchFamily="18" charset="-120"/>
                <a:cs typeface="+mn-cs"/>
              </a:rPr>
              <a:t>、</a:t>
            </a:r>
            <a:r>
              <a:rPr kumimoji="0" lang="zh-TW" altLang="en-US" sz="2800" b="1" i="0" u="none" strike="noStrike" kern="1200" cap="none" spc="0" normalizeH="0" baseline="0" noProof="0" dirty="0">
                <a:ln>
                  <a:noFill/>
                </a:ln>
                <a:solidFill>
                  <a:prstClr val="black"/>
                </a:solidFill>
                <a:effectLst/>
                <a:uLnTx/>
                <a:uFillTx/>
                <a:latin typeface="標楷體" pitchFamily="65" charset="-120"/>
                <a:ea typeface="標楷體" pitchFamily="65" charset="-120"/>
                <a:cs typeface="+mn-cs"/>
              </a:rPr>
              <a:t>妨礙查核</a:t>
            </a:r>
            <a:r>
              <a:rPr kumimoji="0" lang="en-US" altLang="zh-TW" sz="2800" b="1" i="0" u="none" strike="noStrike" kern="1200" cap="none" spc="0" normalizeH="0" baseline="0" noProof="0" dirty="0">
                <a:ln>
                  <a:noFill/>
                </a:ln>
                <a:solidFill>
                  <a:prstClr val="black"/>
                </a:solidFill>
                <a:effectLst/>
                <a:uLnTx/>
                <a:uFillTx/>
                <a:latin typeface="標楷體" pitchFamily="65" charset="-120"/>
                <a:ea typeface="標楷體" pitchFamily="65" charset="-120"/>
                <a:cs typeface="+mn-cs"/>
              </a:rPr>
              <a:t>-- </a:t>
            </a:r>
            <a:r>
              <a:rPr kumimoji="0" lang="zh-TW" altLang="en-US" sz="2800" b="1" i="0" u="none" strike="noStrike" kern="1200" cap="none" spc="0" normalizeH="0" baseline="0" noProof="0" dirty="0">
                <a:ln>
                  <a:noFill/>
                </a:ln>
                <a:solidFill>
                  <a:prstClr val="black"/>
                </a:solidFill>
                <a:effectLst/>
                <a:uLnTx/>
                <a:uFillTx/>
                <a:latin typeface="標楷體" pitchFamily="65" charset="-120"/>
                <a:ea typeface="標楷體" pitchFamily="65" charset="-120"/>
                <a:cs typeface="+mn-cs"/>
              </a:rPr>
              <a:t>罰則</a:t>
            </a:r>
            <a:endParaRPr kumimoji="0" lang="en-US" altLang="zh-TW" sz="2800" b="1" i="0" u="none" strike="noStrike" kern="1200" cap="none" spc="0" normalizeH="0" baseline="0" noProof="0" dirty="0">
              <a:ln>
                <a:noFill/>
              </a:ln>
              <a:solidFill>
                <a:prstClr val="black"/>
              </a:solidFill>
              <a:effectLst/>
              <a:uLnTx/>
              <a:uFillTx/>
              <a:latin typeface="標楷體" pitchFamily="65" charset="-120"/>
              <a:ea typeface="標楷體" pitchFamily="65" charset="-120"/>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zh-TW" altLang="en-US" sz="2800" b="1" kern="1200" dirty="0">
                <a:solidFill>
                  <a:prstClr val="black"/>
                </a:solidFill>
                <a:latin typeface="標楷體" pitchFamily="65" charset="-120"/>
                <a:ea typeface="標楷體" pitchFamily="65" charset="-120"/>
                <a:cs typeface="+mn-cs"/>
              </a:rPr>
              <a:t>     </a:t>
            </a:r>
            <a:r>
              <a:rPr kumimoji="0" lang="en-US" altLang="zh-TW" sz="2800" b="1" i="0" u="none" strike="noStrike" kern="1200" cap="none" spc="0" normalizeH="0" baseline="0" noProof="0" dirty="0">
                <a:ln>
                  <a:noFill/>
                </a:ln>
                <a:solidFill>
                  <a:prstClr val="black"/>
                </a:solidFill>
                <a:effectLst/>
                <a:uLnTx/>
                <a:uFillTx/>
                <a:latin typeface="標楷體" pitchFamily="65" charset="-120"/>
                <a:ea typeface="標楷體" pitchFamily="65" charset="-120"/>
                <a:cs typeface="+mn-cs"/>
              </a:rPr>
              <a:t>5-50</a:t>
            </a:r>
            <a:r>
              <a:rPr kumimoji="0" lang="zh-TW" altLang="en-US" sz="2800" b="1" i="0" u="none" strike="noStrike" kern="1200" cap="none" spc="0" normalizeH="0" baseline="0" noProof="0" dirty="0">
                <a:ln>
                  <a:noFill/>
                </a:ln>
                <a:solidFill>
                  <a:prstClr val="black"/>
                </a:solidFill>
                <a:effectLst/>
                <a:uLnTx/>
                <a:uFillTx/>
                <a:latin typeface="標楷體" pitchFamily="65" charset="-120"/>
                <a:ea typeface="標楷體" pitchFamily="65" charset="-120"/>
                <a:cs typeface="+mn-cs"/>
              </a:rPr>
              <a:t>萬</a:t>
            </a:r>
          </a:p>
        </p:txBody>
      </p:sp>
      <p:sp>
        <p:nvSpPr>
          <p:cNvPr id="8" name="矩形 7">
            <a:extLst>
              <a:ext uri="{FF2B5EF4-FFF2-40B4-BE49-F238E27FC236}">
                <a16:creationId xmlns:a16="http://schemas.microsoft.com/office/drawing/2014/main" id="{65924107-0E0C-4538-8091-51AF8184ABA1}"/>
              </a:ext>
            </a:extLst>
          </p:cNvPr>
          <p:cNvSpPr/>
          <p:nvPr/>
        </p:nvSpPr>
        <p:spPr>
          <a:xfrm>
            <a:off x="790393" y="3349914"/>
            <a:ext cx="7920880" cy="1815882"/>
          </a:xfrm>
          <a:prstGeom prst="rect">
            <a:avLst/>
          </a:prstGeom>
        </p:spPr>
        <p:txBody>
          <a:bodyPr wrap="square">
            <a:spAutoFit/>
          </a:bodyPr>
          <a:lstStyle/>
          <a:p>
            <a:r>
              <a:rPr lang="zh-TW" altLang="en-US" sz="2800" b="1" kern="1200" dirty="0">
                <a:solidFill>
                  <a:prstClr val="black"/>
                </a:solidFill>
                <a:latin typeface="標楷體" panose="03000509000000000000" pitchFamily="65" charset="-120"/>
                <a:ea typeface="標楷體" panose="03000509000000000000" pitchFamily="65" charset="-120"/>
                <a:cs typeface="+mn-cs"/>
              </a:rPr>
              <a:t>洗錢防制法第六條第五項</a:t>
            </a:r>
            <a:endParaRPr lang="en-US" altLang="zh-TW" sz="2800" b="1" kern="1200" dirty="0">
              <a:solidFill>
                <a:prstClr val="black"/>
              </a:solidFill>
              <a:latin typeface="標楷體" panose="03000509000000000000" pitchFamily="65" charset="-120"/>
              <a:ea typeface="標楷體" panose="03000509000000000000" pitchFamily="65" charset="-120"/>
              <a:cs typeface="+mn-cs"/>
            </a:endParaRPr>
          </a:p>
          <a:p>
            <a:r>
              <a:rPr lang="en-US" altLang="zh-TW" sz="2800" b="1" kern="1200" dirty="0">
                <a:solidFill>
                  <a:prstClr val="black"/>
                </a:solidFill>
                <a:latin typeface="標楷體" panose="03000509000000000000" pitchFamily="65" charset="-120"/>
                <a:ea typeface="標楷體" panose="03000509000000000000" pitchFamily="65" charset="-120"/>
                <a:cs typeface="+mn-cs"/>
              </a:rPr>
              <a:t>…</a:t>
            </a:r>
            <a:r>
              <a:rPr lang="zh-TW" altLang="en-US" sz="2800" b="1" kern="1200" dirty="0">
                <a:solidFill>
                  <a:srgbClr val="FF0000"/>
                </a:solidFill>
                <a:latin typeface="標楷體" panose="03000509000000000000" pitchFamily="65" charset="-120"/>
                <a:ea typeface="標楷體" panose="03000509000000000000" pitchFamily="65" charset="-120"/>
                <a:cs typeface="+mn-cs"/>
              </a:rPr>
              <a:t>規避、拒絕或妨礙</a:t>
            </a:r>
            <a:r>
              <a:rPr lang="zh-TW" altLang="en-US" sz="2800" b="1" kern="1200" dirty="0">
                <a:solidFill>
                  <a:prstClr val="black"/>
                </a:solidFill>
                <a:latin typeface="標楷體" panose="03000509000000000000" pitchFamily="65" charset="-120"/>
                <a:ea typeface="標楷體" panose="03000509000000000000" pitchFamily="65" charset="-120"/>
                <a:cs typeface="+mn-cs"/>
              </a:rPr>
              <a:t>現地或非現地查核者，</a:t>
            </a:r>
            <a:r>
              <a:rPr lang="en-US" altLang="zh-TW" sz="2800" b="1" kern="1200" dirty="0">
                <a:solidFill>
                  <a:prstClr val="black"/>
                </a:solidFill>
                <a:latin typeface="標楷體" panose="03000509000000000000" pitchFamily="65" charset="-120"/>
                <a:ea typeface="標楷體" panose="03000509000000000000" pitchFamily="65" charset="-120"/>
                <a:cs typeface="+mn-cs"/>
              </a:rPr>
              <a:t>…</a:t>
            </a:r>
            <a:r>
              <a:rPr lang="zh-TW" altLang="en-US" sz="2800" b="1" kern="1200" dirty="0">
                <a:solidFill>
                  <a:prstClr val="black"/>
                </a:solidFill>
                <a:latin typeface="標楷體" panose="03000509000000000000" pitchFamily="65" charset="-120"/>
                <a:ea typeface="標楷體" panose="03000509000000000000" pitchFamily="65" charset="-120"/>
                <a:cs typeface="+mn-cs"/>
              </a:rPr>
              <a:t>處指定之非金融事業或人員新臺幣</a:t>
            </a:r>
            <a:r>
              <a:rPr lang="zh-TW" altLang="en-US" sz="2800" b="1" kern="1200" dirty="0">
                <a:solidFill>
                  <a:srgbClr val="FF0000"/>
                </a:solidFill>
                <a:latin typeface="標楷體" panose="03000509000000000000" pitchFamily="65" charset="-120"/>
                <a:ea typeface="標楷體" panose="03000509000000000000" pitchFamily="65" charset="-120"/>
                <a:cs typeface="+mn-cs"/>
              </a:rPr>
              <a:t>五萬元以上五十萬元以下罰鍰。</a:t>
            </a:r>
          </a:p>
        </p:txBody>
      </p:sp>
      <p:sp>
        <p:nvSpPr>
          <p:cNvPr id="9" name="矩形 8">
            <a:extLst>
              <a:ext uri="{FF2B5EF4-FFF2-40B4-BE49-F238E27FC236}">
                <a16:creationId xmlns:a16="http://schemas.microsoft.com/office/drawing/2014/main" id="{051CC121-EBC0-4929-AAFB-BFFBE4B5F6D6}"/>
              </a:ext>
            </a:extLst>
          </p:cNvPr>
          <p:cNvSpPr/>
          <p:nvPr/>
        </p:nvSpPr>
        <p:spPr>
          <a:xfrm>
            <a:off x="741201" y="799585"/>
            <a:ext cx="8341712" cy="1692771"/>
          </a:xfrm>
          <a:prstGeom prst="rect">
            <a:avLst/>
          </a:prstGeom>
        </p:spPr>
        <p:txBody>
          <a:bodyPr wrap="square">
            <a:spAutoFit/>
          </a:bodyPr>
          <a:lstStyle/>
          <a:p>
            <a:r>
              <a:rPr lang="zh-TW" altLang="en-US" sz="2600" b="1" dirty="0">
                <a:latin typeface="標楷體" pitchFamily="65" charset="-120"/>
                <a:ea typeface="標楷體" pitchFamily="65" charset="-120"/>
              </a:rPr>
              <a:t>洗錢防制法第八條第二</a:t>
            </a:r>
            <a:r>
              <a:rPr lang="zh-TW" altLang="en-US" sz="2600" b="1" dirty="0">
                <a:latin typeface="PMingLiU" panose="02020500000000000000" pitchFamily="18" charset="-120"/>
                <a:ea typeface="PMingLiU" panose="02020500000000000000" pitchFamily="18" charset="-120"/>
              </a:rPr>
              <a:t>、</a:t>
            </a:r>
            <a:r>
              <a:rPr lang="zh-TW" altLang="en-US" sz="2600" b="1" dirty="0">
                <a:latin typeface="標楷體" pitchFamily="65" charset="-120"/>
                <a:ea typeface="標楷體" pitchFamily="65" charset="-120"/>
              </a:rPr>
              <a:t>四項</a:t>
            </a:r>
            <a:endParaRPr lang="en-US" altLang="zh-TW" sz="2600" b="1" dirty="0">
              <a:latin typeface="標楷體" panose="03000509000000000000" pitchFamily="65" charset="-120"/>
              <a:ea typeface="標楷體" panose="03000509000000000000" pitchFamily="65" charset="-120"/>
            </a:endParaRPr>
          </a:p>
          <a:p>
            <a:r>
              <a:rPr lang="en-US" altLang="zh-TW" sz="2600" b="1" dirty="0">
                <a:solidFill>
                  <a:srgbClr val="FF0000"/>
                </a:solidFill>
                <a:latin typeface="標楷體" panose="03000509000000000000" pitchFamily="65" charset="-120"/>
                <a:ea typeface="標楷體" panose="03000509000000000000" pitchFamily="65" charset="-120"/>
              </a:rPr>
              <a:t>…</a:t>
            </a:r>
            <a:r>
              <a:rPr lang="zh-TW" altLang="en-US" sz="2600" b="1" dirty="0">
                <a:solidFill>
                  <a:srgbClr val="FF0000"/>
                </a:solidFill>
                <a:latin typeface="標楷體" panose="03000509000000000000" pitchFamily="65" charset="-120"/>
                <a:ea typeface="標楷體" panose="03000509000000000000" pitchFamily="65" charset="-120"/>
              </a:rPr>
              <a:t>交易紀錄之保存，自交易完成時起，應至少保存五年。</a:t>
            </a:r>
            <a:endParaRPr lang="en-US" altLang="zh-TW" sz="2600" b="1" dirty="0">
              <a:solidFill>
                <a:srgbClr val="FF0000"/>
              </a:solidFill>
              <a:latin typeface="標楷體" panose="03000509000000000000" pitchFamily="65" charset="-120"/>
              <a:ea typeface="標楷體" panose="03000509000000000000" pitchFamily="65" charset="-120"/>
            </a:endParaRPr>
          </a:p>
          <a:p>
            <a:r>
              <a:rPr lang="en-US" altLang="zh-TW" sz="2600" b="1" dirty="0">
                <a:latin typeface="標楷體" panose="03000509000000000000" pitchFamily="65" charset="-120"/>
                <a:ea typeface="標楷體" panose="03000509000000000000" pitchFamily="65" charset="-120"/>
              </a:rPr>
              <a:t>…</a:t>
            </a:r>
            <a:r>
              <a:rPr lang="zh-TW" altLang="en-US" sz="2600" b="1" dirty="0">
                <a:latin typeface="標楷體" panose="03000509000000000000" pitchFamily="65" charset="-120"/>
                <a:ea typeface="標楷體" panose="03000509000000000000" pitchFamily="65" charset="-120"/>
              </a:rPr>
              <a:t>處指定之非金融事業或人員新臺幣</a:t>
            </a:r>
            <a:r>
              <a:rPr lang="zh-TW" altLang="en-US" sz="2600" b="1" dirty="0">
                <a:solidFill>
                  <a:srgbClr val="FF0000"/>
                </a:solidFill>
                <a:latin typeface="標楷體" panose="03000509000000000000" pitchFamily="65" charset="-120"/>
                <a:ea typeface="標楷體" panose="03000509000000000000" pitchFamily="65" charset="-120"/>
              </a:rPr>
              <a:t>五萬元以上五十萬元以下罰鍰。</a:t>
            </a:r>
            <a:endParaRPr lang="en-US" altLang="zh-TW" sz="26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728974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10" name="Shape 65"/>
          <p:cNvSpPr txBox="1">
            <a:spLocks/>
          </p:cNvSpPr>
          <p:nvPr/>
        </p:nvSpPr>
        <p:spPr>
          <a:xfrm>
            <a:off x="539552" y="1203598"/>
            <a:ext cx="8100000" cy="1498167"/>
          </a:xfrm>
          <a:prstGeom prst="rect">
            <a:avLst/>
          </a:prstGeom>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2600" b="0" i="0" u="none" strike="noStrike" kern="0" cap="none" spc="0" normalizeH="0" baseline="0" noProof="0" dirty="0">
              <a:ln>
                <a:noFill/>
              </a:ln>
              <a:solidFill>
                <a:srgbClr val="000000"/>
              </a:solidFill>
              <a:effectLst/>
              <a:uLnTx/>
              <a:uFillTx/>
              <a:latin typeface="標楷體" pitchFamily="65" charset="-120"/>
              <a:ea typeface="標楷體" pitchFamily="65" charset="-120"/>
              <a:cs typeface="Arial"/>
              <a:sym typeface="Arial"/>
            </a:endParaRPr>
          </a:p>
        </p:txBody>
      </p:sp>
      <p:sp>
        <p:nvSpPr>
          <p:cNvPr id="11" name="Shape 65"/>
          <p:cNvSpPr txBox="1">
            <a:spLocks/>
          </p:cNvSpPr>
          <p:nvPr/>
        </p:nvSpPr>
        <p:spPr>
          <a:xfrm>
            <a:off x="522000" y="3003579"/>
            <a:ext cx="8100000" cy="1800000"/>
          </a:xfrm>
          <a:prstGeom prst="rect">
            <a:avLst/>
          </a:prstGeom>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2400" b="1" i="0" u="none" strike="noStrike" kern="0" cap="none" spc="0" normalizeH="0" baseline="0" noProof="0" dirty="0">
              <a:ln>
                <a:noFill/>
              </a:ln>
              <a:solidFill>
                <a:srgbClr val="000000"/>
              </a:solidFill>
              <a:effectLst/>
              <a:uLnTx/>
              <a:uFillTx/>
              <a:latin typeface="標楷體" pitchFamily="65" charset="-120"/>
              <a:ea typeface="標楷體" pitchFamily="65" charset="-120"/>
              <a:cs typeface="Arial"/>
              <a:sym typeface="Arial"/>
            </a:endParaRPr>
          </a:p>
        </p:txBody>
      </p:sp>
      <p:pic>
        <p:nvPicPr>
          <p:cNvPr id="5" name="圖片 4">
            <a:extLst>
              <a:ext uri="{FF2B5EF4-FFF2-40B4-BE49-F238E27FC236}">
                <a16:creationId xmlns:a16="http://schemas.microsoft.com/office/drawing/2014/main" id="{0A6D936E-3927-4100-AA9E-B823F1763EE0}"/>
              </a:ext>
            </a:extLst>
          </p:cNvPr>
          <p:cNvPicPr>
            <a:picLocks noChangeAspect="1"/>
          </p:cNvPicPr>
          <p:nvPr/>
        </p:nvPicPr>
        <p:blipFill>
          <a:blip r:embed="rId3"/>
          <a:stretch>
            <a:fillRect/>
          </a:stretch>
        </p:blipFill>
        <p:spPr>
          <a:xfrm>
            <a:off x="107504" y="771550"/>
            <a:ext cx="9036495" cy="4371950"/>
          </a:xfrm>
          <a:prstGeom prst="rect">
            <a:avLst/>
          </a:prstGeom>
        </p:spPr>
      </p:pic>
      <p:sp>
        <p:nvSpPr>
          <p:cNvPr id="6" name="Shape 98">
            <a:extLst>
              <a:ext uri="{FF2B5EF4-FFF2-40B4-BE49-F238E27FC236}">
                <a16:creationId xmlns:a16="http://schemas.microsoft.com/office/drawing/2014/main" id="{F51E36A9-5705-4060-A737-517801C7C53D}"/>
              </a:ext>
            </a:extLst>
          </p:cNvPr>
          <p:cNvSpPr txBox="1">
            <a:spLocks/>
          </p:cNvSpPr>
          <p:nvPr/>
        </p:nvSpPr>
        <p:spPr>
          <a:xfrm>
            <a:off x="2051720" y="0"/>
            <a:ext cx="5544616" cy="645372"/>
          </a:xfrm>
          <a:prstGeom prst="rect">
            <a:avLst/>
          </a:prstGeom>
          <a:solidFill>
            <a:schemeClr val="accent2">
              <a:lumMod val="60000"/>
              <a:lumOff val="40000"/>
            </a:schemeClr>
          </a:solidFill>
          <a:ln>
            <a:noFill/>
          </a:ln>
        </p:spPr>
        <p:txBody>
          <a:bodyPr wrap="square" lIns="91425" tIns="91425" rIns="91425" bIns="91425" anchor="b" anchorCtr="0">
            <a:noAutofit/>
          </a:bodyPr>
          <a:lstStyle/>
          <a:p>
            <a:pPr algn="ctr">
              <a:buClr>
                <a:srgbClr val="999999"/>
              </a:buClr>
              <a:buSzPct val="100000"/>
              <a:defRPr/>
            </a:pPr>
            <a:r>
              <a:rPr lang="zh-TW" altLang="en-US" sz="3200" b="1" kern="1200" dirty="0">
                <a:solidFill>
                  <a:prstClr val="black"/>
                </a:solidFill>
                <a:latin typeface="標楷體" pitchFamily="65" charset="-120"/>
                <a:ea typeface="標楷體" pitchFamily="65" charset="-120"/>
                <a:cs typeface="Montserrat"/>
                <a:sym typeface="Montserrat"/>
              </a:rPr>
              <a:t>參、</a:t>
            </a:r>
            <a:r>
              <a:rPr lang="zh-TW" altLang="en-US" sz="3200" b="1" dirty="0">
                <a:solidFill>
                  <a:schemeClr val="tx1"/>
                </a:solidFill>
                <a:latin typeface="標楷體" pitchFamily="65" charset="-120"/>
                <a:ea typeface="標楷體" pitchFamily="65" charset="-120"/>
              </a:rPr>
              <a:t>防制洗錢及打擊資恐工作</a:t>
            </a:r>
            <a:endParaRPr lang="en" altLang="zh-TW" sz="3200" b="1" kern="1200" dirty="0">
              <a:solidFill>
                <a:prstClr val="black"/>
              </a:solidFill>
              <a:latin typeface="標楷體" pitchFamily="65" charset="-120"/>
              <a:ea typeface="標楷體" pitchFamily="65" charset="-120"/>
              <a:cs typeface="Montserrat"/>
              <a:sym typeface="Montserrat"/>
            </a:endParaRPr>
          </a:p>
        </p:txBody>
      </p:sp>
    </p:spTree>
    <p:extLst>
      <p:ext uri="{BB962C8B-B14F-4D97-AF65-F5344CB8AC3E}">
        <p14:creationId xmlns:p14="http://schemas.microsoft.com/office/powerpoint/2010/main" val="2337401660"/>
      </p:ext>
    </p:extLst>
  </p:cSld>
  <p:clrMapOvr>
    <a:masterClrMapping/>
  </p:clrMapOvr>
</p:sld>
</file>

<file path=ppt/theme/theme1.xml><?xml version="1.0" encoding="utf-8"?>
<a:theme xmlns:a="http://schemas.openxmlformats.org/drawingml/2006/main" name="Arvirarg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4283</TotalTime>
  <Words>2273</Words>
  <Application>Microsoft Office PowerPoint</Application>
  <PresentationFormat>如螢幕大小 (16:9)</PresentationFormat>
  <Paragraphs>234</Paragraphs>
  <Slides>27</Slides>
  <Notes>14</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27</vt:i4>
      </vt:variant>
    </vt:vector>
  </HeadingPairs>
  <TitlesOfParts>
    <vt:vector size="34" baseType="lpstr">
      <vt:lpstr>PMingLiU</vt:lpstr>
      <vt:lpstr>標楷體</vt:lpstr>
      <vt:lpstr>Arial</vt:lpstr>
      <vt:lpstr>Montserrat</vt:lpstr>
      <vt:lpstr>Karla</vt:lpstr>
      <vt:lpstr>Calibri</vt:lpstr>
      <vt:lpstr>Arvirargus template</vt:lpstr>
      <vt:lpstr>不動產經紀業執行防制洗錢及打擊資恐  作業宣導</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不動產經紀業納入洗錢防制法後操作</dc:title>
  <dc:creator>吳光華</dc:creator>
  <cp:lastModifiedBy>吳光華</cp:lastModifiedBy>
  <cp:revision>190</cp:revision>
  <cp:lastPrinted>2019-06-03T02:25:46Z</cp:lastPrinted>
  <dcterms:modified xsi:type="dcterms:W3CDTF">2019-08-29T01:15:08Z</dcterms:modified>
</cp:coreProperties>
</file>