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06" r:id="rId3"/>
    <p:sldId id="308" r:id="rId4"/>
    <p:sldId id="301" r:id="rId5"/>
    <p:sldId id="304" r:id="rId6"/>
    <p:sldId id="302" r:id="rId7"/>
    <p:sldId id="292" r:id="rId8"/>
    <p:sldId id="287" r:id="rId9"/>
    <p:sldId id="293" r:id="rId10"/>
    <p:sldId id="305" r:id="rId11"/>
    <p:sldId id="282" r:id="rId12"/>
    <p:sldId id="307" r:id="rId13"/>
    <p:sldId id="276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77" autoAdjust="0"/>
    <p:restoredTop sz="94614" autoAdjust="0"/>
  </p:normalViewPr>
  <p:slideViewPr>
    <p:cSldViewPr>
      <p:cViewPr varScale="1">
        <p:scale>
          <a:sx n="62" d="100"/>
          <a:sy n="62" d="100"/>
        </p:scale>
        <p:origin x="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內頁.jpg"/>
          <p:cNvPicPr>
            <a:picLocks noChangeAspect="1"/>
          </p:cNvPicPr>
          <p:nvPr userDrawn="1"/>
        </p:nvPicPr>
        <p:blipFill>
          <a:blip r:embed="rId13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DAC40-AB7C-4877-9FC2-2C3C9884896F}" type="datetimeFigureOut">
              <a:rPr lang="zh-TW" altLang="en-US" smtClean="0"/>
              <a:pPr/>
              <a:t>2015/11/12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22499-9B91-4AFF-93DA-5B7F1F0E78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標題 3"/>
          <p:cNvSpPr txBox="1">
            <a:spLocks/>
          </p:cNvSpPr>
          <p:nvPr/>
        </p:nvSpPr>
        <p:spPr>
          <a:xfrm>
            <a:off x="357158" y="1571612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endParaRPr kumimoji="0" lang="zh-TW" altLang="en-US" sz="3200" b="1" dirty="0">
              <a:latin typeface="+mj-ea"/>
              <a:ea typeface="+mj-ea"/>
              <a:cs typeface="+mj-cs"/>
            </a:endParaRPr>
          </a:p>
        </p:txBody>
      </p:sp>
      <p:pic>
        <p:nvPicPr>
          <p:cNvPr id="2054" name="內容版面配置區 6" descr="壯雲圖片.JPG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5"/>
          <a:stretch>
            <a:fillRect/>
          </a:stretch>
        </p:blipFill>
        <p:spPr>
          <a:xfrm>
            <a:off x="5220071" y="764704"/>
            <a:ext cx="3527345" cy="4849167"/>
          </a:xfrm>
        </p:spPr>
      </p:pic>
      <p:sp>
        <p:nvSpPr>
          <p:cNvPr id="8" name="矩形 7"/>
          <p:cNvSpPr/>
          <p:nvPr/>
        </p:nvSpPr>
        <p:spPr>
          <a:xfrm>
            <a:off x="2857488" y="5572140"/>
            <a:ext cx="2675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  <a:defRPr/>
            </a:pPr>
            <a:r>
              <a:rPr lang="zh-TW" altLang="en-US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ＭＳ Ｐゴシック" pitchFamily="34" charset="-128"/>
                <a:cs typeface="+mn-cs"/>
              </a:rPr>
              <a:t>證號</a:t>
            </a:r>
            <a:r>
              <a:rPr lang="en-US" altLang="zh-TW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ＭＳ Ｐゴシック" pitchFamily="34" charset="-128"/>
                <a:cs typeface="+mn-cs"/>
              </a:rPr>
              <a:t>(98)</a:t>
            </a:r>
            <a:r>
              <a:rPr lang="zh-TW" altLang="en-US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ＭＳ Ｐゴシック" pitchFamily="34" charset="-128"/>
                <a:cs typeface="+mn-cs"/>
              </a:rPr>
              <a:t>登字第</a:t>
            </a:r>
            <a:r>
              <a:rPr lang="en-US" altLang="zh-TW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ＭＳ Ｐゴシック" pitchFamily="34" charset="-128"/>
                <a:cs typeface="+mn-cs"/>
              </a:rPr>
              <a:t>132411</a:t>
            </a:r>
            <a:r>
              <a:rPr lang="zh-TW" altLang="en-US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ＭＳ Ｐゴシック" pitchFamily="34" charset="-128"/>
                <a:cs typeface="+mn-cs"/>
              </a:rPr>
              <a:t>號</a:t>
            </a:r>
            <a:endParaRPr lang="en-US" altLang="zh-TW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ＭＳ Ｐゴシック" pitchFamily="34" charset="-128"/>
              <a:cs typeface="+mn-cs"/>
            </a:endParaRPr>
          </a:p>
        </p:txBody>
      </p:sp>
      <p:sp>
        <p:nvSpPr>
          <p:cNvPr id="7" name="文字方塊 6"/>
          <p:cNvSpPr txBox="1"/>
          <p:nvPr/>
        </p:nvSpPr>
        <p:spPr>
          <a:xfrm flipH="1">
            <a:off x="467544" y="836712"/>
            <a:ext cx="45034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彭壯雲、小超人</a:t>
            </a:r>
            <a:endParaRPr kumimoji="1" lang="en-US" altLang="zh-TW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kumimoji="1" lang="en-US" altLang="zh-TW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1979</a:t>
            </a:r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kumimoji="1" lang="en-US" altLang="zh-TW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9</a:t>
            </a:r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kumimoji="1" lang="en-US" altLang="zh-TW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24</a:t>
            </a:r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日  </a:t>
            </a:r>
            <a:r>
              <a:rPr kumimoji="1" lang="en-US" altLang="zh-TW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36</a:t>
            </a:r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歲</a:t>
            </a:r>
            <a:endParaRPr kumimoji="1" lang="en-US" altLang="zh-TW" sz="2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天秤座</a:t>
            </a:r>
            <a:r>
              <a:rPr kumimoji="1" lang="en-US" altLang="zh-TW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O</a:t>
            </a:r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型 </a:t>
            </a:r>
            <a:endParaRPr kumimoji="1" lang="en-US" altLang="zh-TW" sz="2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東方工商日間部</a:t>
            </a:r>
            <a:endParaRPr kumimoji="1" lang="en-US" altLang="zh-TW" sz="2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kumimoji="1" lang="zh-TW" alt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霆斬門擎震總館 館長</a:t>
            </a:r>
            <a:endParaRPr kumimoji="1" lang="en-US" altLang="zh-TW" sz="2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>
                <a:solidFill>
                  <a:srgbClr val="F2F2F2"/>
                </a:solidFill>
                <a:effectLst>
                  <a:outerShdw blurRad="38100" dist="38100" dir="2700000" algn="tl">
                    <a:srgbClr val="464646"/>
                  </a:outerShdw>
                </a:effectLst>
                <a:latin typeface="微軟正黑體" charset="0"/>
                <a:ea typeface="微軟正黑體" charset="0"/>
                <a:cs typeface="微軟正黑體" charset="0"/>
              </a:rPr>
              <a:t>經歷</a:t>
            </a:r>
            <a:endParaRPr lang="en-US" altLang="zh-TW" sz="2400" b="1" dirty="0">
              <a:solidFill>
                <a:srgbClr val="F2F2F2"/>
              </a:solidFill>
              <a:effectLst>
                <a:outerShdw blurRad="38100" dist="38100" dir="2700000" algn="tl">
                  <a:srgbClr val="464646"/>
                </a:outerShdw>
              </a:effectLst>
              <a:latin typeface="微軟正黑體" charset="0"/>
              <a:ea typeface="微軟正黑體" charset="0"/>
              <a:cs typeface="微軟正黑體" charset="0"/>
            </a:endParaRPr>
          </a:p>
          <a:p>
            <a:pPr>
              <a:buFont typeface="Arial" charset="0"/>
              <a:buChar char="•"/>
            </a:pPr>
            <a:r>
              <a:rPr lang="zh-TW" altLang="en-US" sz="2400" b="1" dirty="0">
                <a:solidFill>
                  <a:srgbClr val="F2F2F2"/>
                </a:solidFill>
                <a:effectLst>
                  <a:outerShdw blurRad="38100" dist="38100" dir="2700000" algn="tl">
                    <a:srgbClr val="464646"/>
                  </a:outerShdw>
                </a:effectLst>
                <a:latin typeface="微軟正黑體" charset="0"/>
                <a:ea typeface="微軟正黑體" charset="0"/>
                <a:cs typeface="微軟正黑體" charset="0"/>
              </a:rPr>
              <a:t>美新行銷中華銀行部主任</a:t>
            </a:r>
            <a:endParaRPr lang="en-US" altLang="zh-TW" sz="2400" b="1" dirty="0">
              <a:solidFill>
                <a:srgbClr val="F2F2F2"/>
              </a:solidFill>
              <a:effectLst>
                <a:outerShdw blurRad="38100" dist="38100" dir="2700000" algn="tl">
                  <a:srgbClr val="464646"/>
                </a:outerShdw>
              </a:effectLst>
              <a:latin typeface="微軟正黑體" charset="0"/>
              <a:ea typeface="微軟正黑體" charset="0"/>
              <a:cs typeface="微軟正黑體" charset="0"/>
            </a:endParaRPr>
          </a:p>
          <a:p>
            <a:pPr>
              <a:buFont typeface="Arial" charset="0"/>
              <a:buChar char="•"/>
            </a:pPr>
            <a:r>
              <a:rPr lang="zh-TW" altLang="en-US" sz="2400" b="1" dirty="0">
                <a:solidFill>
                  <a:srgbClr val="F2F2F2"/>
                </a:solidFill>
                <a:effectLst>
                  <a:outerShdw blurRad="38100" dist="38100" dir="2700000" algn="tl">
                    <a:srgbClr val="464646"/>
                  </a:outerShdw>
                </a:effectLst>
                <a:latin typeface="微軟正黑體" charset="0"/>
                <a:ea typeface="微軟正黑體" charset="0"/>
                <a:cs typeface="微軟正黑體" charset="0"/>
              </a:rPr>
              <a:t>國泰世華銀行消費金融部襄理</a:t>
            </a:r>
            <a:endParaRPr lang="en-US" altLang="zh-TW" sz="2400" b="1" dirty="0">
              <a:solidFill>
                <a:srgbClr val="F2F2F2"/>
              </a:solidFill>
              <a:effectLst>
                <a:outerShdw blurRad="38100" dist="38100" dir="2700000" algn="tl">
                  <a:srgbClr val="464646"/>
                </a:outerShdw>
              </a:effectLst>
              <a:latin typeface="微軟正黑體" charset="0"/>
              <a:ea typeface="微軟正黑體" charset="0"/>
              <a:cs typeface="微軟正黑體" charset="0"/>
            </a:endParaRPr>
          </a:p>
          <a:p>
            <a:pPr>
              <a:buFont typeface="Arial" charset="0"/>
              <a:buChar char="•"/>
            </a:pPr>
            <a:r>
              <a:rPr lang="zh-TW" altLang="en-US" sz="2400" b="1" dirty="0">
                <a:solidFill>
                  <a:srgbClr val="F2F2F2"/>
                </a:solidFill>
                <a:effectLst>
                  <a:outerShdw blurRad="38100" dist="38100" dir="2700000" algn="tl">
                    <a:srgbClr val="464646"/>
                  </a:outerShdw>
                </a:effectLst>
                <a:latin typeface="微軟正黑體" charset="0"/>
                <a:ea typeface="微軟正黑體" charset="0"/>
                <a:cs typeface="微軟正黑體" charset="0"/>
              </a:rPr>
              <a:t>花蓮企銀企業貸款部</a:t>
            </a:r>
            <a:endParaRPr lang="en-US" altLang="zh-TW" sz="2400" b="1" dirty="0">
              <a:solidFill>
                <a:srgbClr val="F2F2F2"/>
              </a:solidFill>
              <a:effectLst>
                <a:outerShdw blurRad="38100" dist="38100" dir="2700000" algn="tl">
                  <a:srgbClr val="464646"/>
                </a:outerShdw>
              </a:effectLst>
              <a:latin typeface="微軟正黑體" charset="0"/>
              <a:ea typeface="微軟正黑體" charset="0"/>
              <a:cs typeface="微軟正黑體" charset="0"/>
            </a:endParaRPr>
          </a:p>
          <a:p>
            <a:pPr>
              <a:buFont typeface="Arial" charset="0"/>
              <a:buChar char="•"/>
            </a:pPr>
            <a:r>
              <a:rPr lang="zh-TW" altLang="en-US" sz="2400" b="1" dirty="0">
                <a:solidFill>
                  <a:srgbClr val="F2F2F2"/>
                </a:solidFill>
                <a:effectLst>
                  <a:outerShdw blurRad="38100" dist="38100" dir="2700000" algn="tl">
                    <a:srgbClr val="464646"/>
                  </a:outerShdw>
                </a:effectLst>
                <a:latin typeface="微軟正黑體" charset="0"/>
                <a:ea typeface="微軟正黑體" charset="0"/>
                <a:cs typeface="微軟正黑體" charset="0"/>
              </a:rPr>
              <a:t>大眾銀行業務專員</a:t>
            </a:r>
            <a:endParaRPr lang="en-US" altLang="zh-TW" sz="2400" b="1" dirty="0">
              <a:solidFill>
                <a:srgbClr val="F2F2F2"/>
              </a:solidFill>
              <a:effectLst>
                <a:outerShdw blurRad="38100" dist="38100" dir="2700000" algn="tl">
                  <a:srgbClr val="464646"/>
                </a:outerShdw>
              </a:effectLst>
              <a:latin typeface="微軟正黑體" charset="0"/>
              <a:ea typeface="微軟正黑體" charset="0"/>
              <a:cs typeface="微軟正黑體" charset="0"/>
            </a:endParaRPr>
          </a:p>
          <a:p>
            <a:pPr>
              <a:buFont typeface="Arial" charset="0"/>
              <a:buChar char="•"/>
            </a:pPr>
            <a:r>
              <a:rPr lang="zh-TW" altLang="en-US" sz="2400" b="1" dirty="0">
                <a:solidFill>
                  <a:srgbClr val="F2F2F2"/>
                </a:solidFill>
                <a:effectLst>
                  <a:outerShdw blurRad="38100" dist="38100" dir="2700000" algn="tl">
                    <a:srgbClr val="464646"/>
                  </a:outerShdw>
                </a:effectLst>
                <a:latin typeface="微軟正黑體" charset="0"/>
                <a:ea typeface="微軟正黑體" charset="0"/>
                <a:cs typeface="微軟正黑體" charset="0"/>
              </a:rPr>
              <a:t>和成欣業股國外部專員</a:t>
            </a:r>
            <a:endParaRPr lang="en-US" altLang="zh-TW" sz="2400" b="1" dirty="0">
              <a:solidFill>
                <a:srgbClr val="F2F2F2"/>
              </a:solidFill>
              <a:effectLst>
                <a:outerShdw blurRad="38100" dist="38100" dir="2700000" algn="tl">
                  <a:srgbClr val="464646"/>
                </a:outerShdw>
              </a:effectLst>
              <a:latin typeface="微軟正黑體" charset="0"/>
              <a:ea typeface="微軟正黑體" charset="0"/>
              <a:cs typeface="微軟正黑體" charset="0"/>
            </a:endParaRPr>
          </a:p>
          <a:p>
            <a:endParaRPr kumimoji="1" lang="en-US" altLang="zh-TW" sz="2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kumimoji="1" lang="en-US" altLang="zh-TW" sz="2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82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家庭、事業、健康、休閒、學習、心靈、理財、人脈。 </a:t>
            </a:r>
            <a:endParaRPr lang="zh-TW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內容版面配置區 3" descr="ScreenHunter_01 Mar. 13 09.59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 flipH="1">
            <a:off x="357158" y="428604"/>
            <a:ext cx="7143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一個人不成功是因為</a:t>
            </a:r>
            <a:endParaRPr kumimoji="1" lang="en-US" altLang="zh-TW" sz="4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kumimoji="1" lang="en-US" altLang="zh-TW" sz="4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kumimoji="1" lang="en-US" altLang="zh-TW" sz="44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00430" y="1857364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沒目標和計畫</a:t>
            </a:r>
            <a:endParaRPr lang="zh-TW" alt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357554" y="2500306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沒夢想甚至不敢想像</a:t>
            </a:r>
            <a:endParaRPr lang="zh-TW" alt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143208" y="3143248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沒自信不相信自己</a:t>
            </a:r>
            <a:endParaRPr lang="zh-TW" alt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000364" y="3786190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拒絕將杯子裡的水倒光  </a:t>
            </a:r>
            <a:endParaRPr lang="zh-TW" alt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714744" y="1214422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不學習沒有熱情</a:t>
            </a:r>
            <a:endParaRPr lang="zh-TW" alt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928926" y="4500570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開始不從公司出發</a:t>
            </a:r>
            <a:endParaRPr lang="en-US" altLang="zh-TW" sz="36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2771800" y="5229200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只用員工的角度思考不是老闆</a:t>
            </a:r>
            <a:endParaRPr lang="en-US" altLang="zh-TW" sz="36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  <p:bldP spid="6" grpId="0" build="allAtOnce"/>
      <p:bldP spid="8" grpId="0" build="p"/>
      <p:bldP spid="9" grpId="0" build="allAtOnce"/>
      <p:bldP spid="1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r>
              <a:rPr kumimoji="1" lang="zh-TW" altLang="en-US" dirty="0" smtClean="0">
                <a:solidFill>
                  <a:schemeClr val="bg1"/>
                </a:solidFill>
              </a:rPr>
              <a:t>超人爸的鼓勵</a:t>
            </a:r>
            <a:r>
              <a:rPr kumimoji="1" lang="en-US" altLang="zh-TW" dirty="0">
                <a:solidFill>
                  <a:schemeClr val="bg1"/>
                </a:solidFill>
              </a:rPr>
              <a:t/>
            </a:r>
            <a:br>
              <a:rPr kumimoji="1" lang="en-US" altLang="zh-TW" dirty="0">
                <a:solidFill>
                  <a:schemeClr val="bg1"/>
                </a:solidFill>
              </a:rPr>
            </a:br>
            <a:endParaRPr kumimoji="1" lang="en-US" altLang="zh-TW" dirty="0" smtClean="0">
              <a:solidFill>
                <a:schemeClr val="bg1"/>
              </a:solidFill>
            </a:endParaRPr>
          </a:p>
          <a:p>
            <a:r>
              <a:rPr kumimoji="1" lang="zh-TW" altLang="en-US" dirty="0" smtClean="0">
                <a:solidFill>
                  <a:schemeClr val="bg1"/>
                </a:solidFill>
              </a:rPr>
              <a:t>是真的</a:t>
            </a:r>
            <a:endParaRPr kumimoji="1" lang="en-US" altLang="zh-TW" dirty="0" smtClean="0">
              <a:solidFill>
                <a:schemeClr val="bg1"/>
              </a:solidFill>
            </a:endParaRPr>
          </a:p>
          <a:p>
            <a:endParaRPr kumimoji="1" lang="en-US" altLang="zh-TW" dirty="0">
              <a:solidFill>
                <a:schemeClr val="bg1"/>
              </a:solidFill>
            </a:endParaRPr>
          </a:p>
          <a:p>
            <a:r>
              <a:rPr kumimoji="1" lang="zh-TW" altLang="en-US" sz="2800" dirty="0" smtClean="0">
                <a:solidFill>
                  <a:schemeClr val="bg1"/>
                </a:solidFill>
              </a:rPr>
              <a:t>只要相信自己可以</a:t>
            </a:r>
            <a:endParaRPr kumimoji="1" lang="en-US" altLang="zh-TW" sz="2800" dirty="0" smtClean="0">
              <a:solidFill>
                <a:schemeClr val="bg1"/>
              </a:solidFill>
            </a:endParaRPr>
          </a:p>
          <a:p>
            <a:endParaRPr kumimoji="1" lang="en-US" altLang="zh-TW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kumimoji="1" lang="en-US" altLang="zh-TW" sz="2800" dirty="0" smtClean="0">
                <a:solidFill>
                  <a:schemeClr val="bg1"/>
                </a:solidFill>
              </a:rPr>
              <a:t>FB</a:t>
            </a:r>
            <a:r>
              <a:rPr kumimoji="1" lang="zh-TW" altLang="en-US" sz="2800" dirty="0" smtClean="0">
                <a:solidFill>
                  <a:schemeClr val="bg1"/>
                </a:solidFill>
              </a:rPr>
              <a:t>臉書</a:t>
            </a:r>
            <a:endParaRPr kumimoji="1" lang="en-US" altLang="zh-TW" sz="2800" dirty="0" smtClean="0">
              <a:solidFill>
                <a:schemeClr val="bg1"/>
              </a:solidFill>
            </a:endParaRPr>
          </a:p>
          <a:p>
            <a:r>
              <a:rPr kumimoji="1" lang="zh-TW" altLang="en-US" sz="2800" dirty="0" smtClean="0">
                <a:solidFill>
                  <a:schemeClr val="bg1"/>
                </a:solidFill>
              </a:rPr>
              <a:t>彭壯雲房地產</a:t>
            </a:r>
            <a:r>
              <a:rPr kumimoji="1" lang="zh-TW" altLang="en-US" sz="2800" dirty="0">
                <a:solidFill>
                  <a:schemeClr val="bg1"/>
                </a:solidFill>
              </a:rPr>
              <a:t>顧問</a:t>
            </a:r>
            <a:endParaRPr kumimoji="1" lang="en-US" altLang="zh-TW" sz="2800" dirty="0" smtClean="0">
              <a:solidFill>
                <a:schemeClr val="bg1"/>
              </a:solidFill>
            </a:endParaRPr>
          </a:p>
        </p:txBody>
      </p:sp>
      <p:pic>
        <p:nvPicPr>
          <p:cNvPr id="4" name="圖片 3" descr="S__202343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931" y="12452"/>
            <a:ext cx="5122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3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544325_174103756072536_1966319146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8964"/>
          <a:stretch>
            <a:fillRect/>
          </a:stretch>
        </p:blipFill>
        <p:spPr>
          <a:xfrm>
            <a:off x="1643042" y="1285860"/>
            <a:ext cx="5760640" cy="4320480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348" y="5286388"/>
            <a:ext cx="8183880" cy="105156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聽完超人說的下個千萬就是你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9969" y="-571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en-US" altLang="zh-TW" dirty="0" smtClean="0"/>
              <a:t/>
            </a:r>
            <a:br>
              <a:rPr kumimoji="1" lang="en-US" altLang="zh-TW" dirty="0" smtClean="0"/>
            </a:br>
            <a:r>
              <a:rPr kumimoji="1" lang="en-US" altLang="zh-TW" dirty="0" smtClean="0"/>
              <a:t/>
            </a:r>
            <a:br>
              <a:rPr kumimoji="1" lang="en-US" altLang="zh-TW" dirty="0" smtClean="0"/>
            </a:b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147248" cy="4752528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</a:rPr>
              <a:t>殊榮</a:t>
            </a:r>
          </a:p>
          <a:p>
            <a:r>
              <a:rPr lang="zh-TW" altLang="en-US" b="1" dirty="0">
                <a:solidFill>
                  <a:srgbClr val="FFFFFF"/>
                </a:solidFill>
              </a:rPr>
              <a:t>台北市不動產仲介經紀</a:t>
            </a:r>
            <a:r>
              <a:rPr lang="zh-TW" altLang="en-US" b="1" dirty="0" smtClean="0">
                <a:solidFill>
                  <a:srgbClr val="FFFFFF"/>
                </a:solidFill>
              </a:rPr>
              <a:t>商業同業公會</a:t>
            </a:r>
            <a:endParaRPr lang="en-US" altLang="zh-TW" b="1" dirty="0" smtClean="0">
              <a:solidFill>
                <a:srgbClr val="FFFFFF"/>
              </a:solidFill>
            </a:endParaRPr>
          </a:p>
          <a:p>
            <a:r>
              <a:rPr lang="zh-TW" altLang="en-US" b="1" dirty="0" smtClean="0">
                <a:solidFill>
                  <a:srgbClr val="FFFFFF"/>
                </a:solidFill>
              </a:rPr>
              <a:t>第六十八屆台北市商會優良從業人員</a:t>
            </a:r>
            <a:r>
              <a:rPr lang="zh-TW" altLang="en-US" b="1" dirty="0">
                <a:solidFill>
                  <a:srgbClr val="FFFFFF"/>
                </a:solidFill>
              </a:rPr>
              <a:t> </a:t>
            </a:r>
          </a:p>
          <a:p>
            <a:r>
              <a:rPr lang="zh-TW" altLang="en-US" b="1" dirty="0">
                <a:solidFill>
                  <a:srgbClr val="FFFFFF"/>
                </a:solidFill>
              </a:rPr>
              <a:t>第十屆台北市傑出不動產經紀人員 </a:t>
            </a:r>
          </a:p>
          <a:p>
            <a:r>
              <a:rPr lang="zh-TW" altLang="en-US" b="1" dirty="0">
                <a:solidFill>
                  <a:srgbClr val="FFFFFF"/>
                </a:solidFill>
              </a:rPr>
              <a:t>第十一屆超級經紀人員高峰論壇講師 </a:t>
            </a:r>
          </a:p>
          <a:p>
            <a:r>
              <a:rPr lang="zh-TW" altLang="en-US" b="1" dirty="0">
                <a:solidFill>
                  <a:srgbClr val="FFFFFF"/>
                </a:solidFill>
              </a:rPr>
              <a:t>第十五屆全國 金仲獎楷模 </a:t>
            </a:r>
            <a:r>
              <a:rPr lang="en-US" altLang="zh-TW" b="1" dirty="0">
                <a:solidFill>
                  <a:srgbClr val="FFFFFF"/>
                </a:solidFill>
              </a:rPr>
              <a:t>+ </a:t>
            </a:r>
            <a:r>
              <a:rPr lang="zh-TW" altLang="en-US" b="1" dirty="0">
                <a:solidFill>
                  <a:srgbClr val="FFFFFF"/>
                </a:solidFill>
              </a:rPr>
              <a:t>評審團大獎 </a:t>
            </a:r>
            <a:endParaRPr lang="en-US" altLang="zh-TW" b="1" dirty="0">
              <a:solidFill>
                <a:srgbClr val="FFFFFF"/>
              </a:solidFill>
            </a:endParaRPr>
          </a:p>
          <a:p>
            <a:r>
              <a:rPr lang="en-US" altLang="zh-TW" b="1" dirty="0">
                <a:solidFill>
                  <a:srgbClr val="FFFFFF"/>
                </a:solidFill>
              </a:rPr>
              <a:t>2014</a:t>
            </a:r>
            <a:r>
              <a:rPr lang="zh-TW" altLang="en-US" b="1" dirty="0">
                <a:solidFill>
                  <a:srgbClr val="FFFFFF"/>
                </a:solidFill>
              </a:rPr>
              <a:t>蘋果日報豪宅王超級經紀人專訪</a:t>
            </a:r>
          </a:p>
          <a:p>
            <a:r>
              <a:rPr lang="zh-TW" altLang="en-US" b="1" dirty="0">
                <a:solidFill>
                  <a:srgbClr val="FFFFFF"/>
                </a:solidFill>
              </a:rPr>
              <a:t>大師房屋千萬營業員 </a:t>
            </a:r>
            <a:endParaRPr lang="en-US" altLang="zh-TW" b="1" dirty="0">
              <a:solidFill>
                <a:srgbClr val="FFFFFF"/>
              </a:solidFill>
            </a:endParaRPr>
          </a:p>
          <a:p>
            <a:r>
              <a:rPr kumimoji="1" lang="zh-TW" altLang="en-US" b="1" dirty="0">
                <a:solidFill>
                  <a:srgbClr val="FFFFFF"/>
                </a:solidFill>
              </a:rPr>
              <a:t>大師房屋業務經</a:t>
            </a:r>
            <a:r>
              <a:rPr kumimoji="1" lang="zh-TW" altLang="en-US" b="1" dirty="0" smtClean="0">
                <a:solidFill>
                  <a:srgbClr val="FFFFFF"/>
                </a:solidFill>
              </a:rPr>
              <a:t>理</a:t>
            </a:r>
            <a:endParaRPr kumimoji="1" lang="en-US" altLang="zh-TW" b="1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endParaRPr kumimoji="1" lang="en-US" altLang="zh-TW" b="1" dirty="0">
              <a:solidFill>
                <a:srgbClr val="FFFFFF"/>
              </a:solidFill>
            </a:endParaRPr>
          </a:p>
          <a:p>
            <a:r>
              <a:rPr lang="zh-TW" altLang="en-US" b="1" dirty="0">
                <a:solidFill>
                  <a:srgbClr val="17375E"/>
                </a:solidFill>
              </a:rPr>
              <a:t>在大師的成績 、年度、業績</a:t>
            </a:r>
            <a:r>
              <a:rPr lang="zh-TW" altLang="en-US" b="1" dirty="0">
                <a:solidFill>
                  <a:srgbClr val="FFFFFF"/>
                </a:solidFill>
              </a:rPr>
              <a:t> </a:t>
            </a:r>
          </a:p>
          <a:p>
            <a:r>
              <a:rPr lang="en-US" altLang="zh-TW" b="1" dirty="0">
                <a:solidFill>
                  <a:srgbClr val="FFFFFF"/>
                </a:solidFill>
              </a:rPr>
              <a:t>102</a:t>
            </a:r>
            <a:r>
              <a:rPr lang="zh-TW" altLang="en-US" b="1" dirty="0">
                <a:solidFill>
                  <a:srgbClr val="FFFFFF"/>
                </a:solidFill>
              </a:rPr>
              <a:t>年大師房屋業務員總業績</a:t>
            </a:r>
            <a:r>
              <a:rPr lang="zh-TW" altLang="en-US" b="1" dirty="0" smtClean="0">
                <a:solidFill>
                  <a:srgbClr val="FFFFFF"/>
                </a:solidFill>
              </a:rPr>
              <a:t>第一名</a:t>
            </a:r>
            <a:endParaRPr lang="en-US" altLang="zh-TW" b="1" dirty="0" smtClean="0">
              <a:solidFill>
                <a:srgbClr val="FFFFFF"/>
              </a:solidFill>
            </a:endParaRPr>
          </a:p>
          <a:p>
            <a:r>
              <a:rPr lang="en-US" altLang="zh-TW" b="1" dirty="0" smtClean="0">
                <a:solidFill>
                  <a:srgbClr val="FFFFFF"/>
                </a:solidFill>
              </a:rPr>
              <a:t>103</a:t>
            </a:r>
            <a:r>
              <a:rPr lang="zh-TW" altLang="en-US" b="1" dirty="0" smtClean="0">
                <a:solidFill>
                  <a:srgbClr val="FFFFFF"/>
                </a:solidFill>
              </a:rPr>
              <a:t>年大師房屋業務員總業績第三名</a:t>
            </a:r>
            <a:endParaRPr lang="zh-TW" altLang="en-US" b="1" dirty="0">
              <a:solidFill>
                <a:srgbClr val="FFFFFF"/>
              </a:solidFill>
            </a:endParaRPr>
          </a:p>
          <a:p>
            <a:r>
              <a:rPr lang="en-US" altLang="zh-TW" b="1" dirty="0">
                <a:solidFill>
                  <a:srgbClr val="FFFFFF"/>
                </a:solidFill>
              </a:rPr>
              <a:t>102</a:t>
            </a:r>
            <a:r>
              <a:rPr lang="zh-TW" altLang="en-US" b="1" dirty="0">
                <a:solidFill>
                  <a:srgbClr val="FFFFFF"/>
                </a:solidFill>
              </a:rPr>
              <a:t>年年度千萬營業員 </a:t>
            </a:r>
          </a:p>
          <a:p>
            <a:r>
              <a:rPr lang="en-US" altLang="zh-TW" b="1" dirty="0">
                <a:solidFill>
                  <a:srgbClr val="FFFFFF"/>
                </a:solidFill>
              </a:rPr>
              <a:t>102</a:t>
            </a:r>
            <a:r>
              <a:rPr lang="zh-TW" altLang="en-US" b="1" dirty="0">
                <a:solidFill>
                  <a:srgbClr val="FFFFFF"/>
                </a:solidFill>
              </a:rPr>
              <a:t>年中山營業處業績總冠軍 </a:t>
            </a:r>
            <a:endParaRPr lang="en-US" altLang="zh-TW" b="1" dirty="0">
              <a:solidFill>
                <a:srgbClr val="FFFFFF"/>
              </a:solidFill>
            </a:endParaRPr>
          </a:p>
          <a:p>
            <a:endParaRPr kumimoji="1" lang="zh-TW" altLang="en-US" b="1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kumimoji="1" lang="en-US" altLang="zh-TW" dirty="0" smtClean="0"/>
          </a:p>
          <a:p>
            <a:pPr marL="0" indent="0">
              <a:buNone/>
            </a:pPr>
            <a:endParaRPr kumimoji="1" lang="en-US" altLang="zh-TW" dirty="0" smtClean="0"/>
          </a:p>
          <a:p>
            <a:pPr marL="0" indent="0">
              <a:buNone/>
            </a:pPr>
            <a:endParaRPr kumimoji="1" lang="zh-TW" altLang="en-US" dirty="0"/>
          </a:p>
        </p:txBody>
      </p:sp>
      <p:pic>
        <p:nvPicPr>
          <p:cNvPr id="7" name="圖片 6" descr="S__202342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04664"/>
            <a:ext cx="3654594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55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為什麼來房地產仲介業</a:t>
            </a:r>
            <a:endParaRPr lang="zh-TW" altLang="en-US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8686800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脫離負債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賺錢達成養家的願望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世界富豪的書籍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嚮往美式經紀人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完美形象有面子的工作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自由時間管理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無限學習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43636" y="5286388"/>
            <a:ext cx="2786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歐普拉說的話（人可以沒有錢，但不能沒有夢想）</a:t>
            </a:r>
            <a:endParaRPr lang="zh-TW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142984"/>
            <a:ext cx="3357554" cy="401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為什麼來房地產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仲介業</a:t>
            </a:r>
            <a:endParaRPr lang="zh-TW" altLang="en-US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5266928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要就要做最頂級的仲介公司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要賣就賣最貴的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我夢想中的行業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最高收入的公司</a:t>
            </a:r>
            <a:endParaRPr lang="en-US" altLang="zh-TW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最高層次金字塔頂端（人事物）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857884" y="5143512"/>
            <a:ext cx="27860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「既然你無論如何都要想，想大的。」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唐納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‧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川普 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地產大亨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zh-TW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214422"/>
            <a:ext cx="2857520" cy="37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沒有房仲經驗沒有客戶</a:t>
            </a:r>
            <a:endParaRPr lang="zh-TW" altLang="en-US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525963"/>
          </a:xfrm>
        </p:spPr>
        <p:txBody>
          <a:bodyPr>
            <a:normAutofit/>
          </a:bodyPr>
          <a:lstStyle/>
          <a:p>
            <a:pPr marL="342900" lvl="1" indent="-342900">
              <a:buFont typeface="Wingdings" pitchFamily="2" charset="2"/>
              <a:buChar char="l"/>
            </a:pP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只能從基本面、不花任何成本的</a:t>
            </a:r>
            <a:endParaRPr lang="en-US" altLang="zh-TW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開發</a:t>
            </a:r>
            <a:r>
              <a:rPr lang="en-US" altLang="zh-TW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開發為成功之母</a:t>
            </a:r>
            <a:r>
              <a:rPr lang="en-US" altLang="zh-TW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en-US" altLang="zh-TW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掃街拜訪（訓練膽量）</a:t>
            </a:r>
            <a:endParaRPr lang="en-US" altLang="zh-TW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管理員（複製力量）</a:t>
            </a:r>
            <a:endParaRPr lang="en-US" altLang="zh-TW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>
              <a:buFont typeface="Wingdings" pitchFamily="2" charset="2"/>
              <a:buChar char="l"/>
            </a:pPr>
            <a:r>
              <a:rPr lang="en-US" altLang="zh-TW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OP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早上</a:t>
            </a:r>
            <a:r>
              <a:rPr lang="en-US" altLang="zh-TW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7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點到</a:t>
            </a:r>
            <a:r>
              <a:rPr lang="en-US" altLang="zh-TW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國美新美館、</a:t>
            </a:r>
            <a:r>
              <a:rPr lang="en-US" altLang="zh-TW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點回辦公室</a:t>
            </a:r>
            <a:r>
              <a:rPr lang="en-US" altLang="zh-TW" b="1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</a:b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lvl="1" indent="0">
              <a:buNone/>
            </a:pP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陌生人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變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客戶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變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好友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變</a:t>
            </a: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人脈</a:t>
            </a: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endParaRPr lang="zh-TW" altLang="en-US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71472" y="1071546"/>
            <a:ext cx="71438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放棄</a:t>
            </a:r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HCG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月薪</a:t>
            </a:r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3.5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萬的工作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學歷低、高職畢業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歲轉職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沒有退路的想法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朋友的嘲笑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家人關注的壓力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負債</a:t>
            </a:r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50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萬到接近</a:t>
            </a:r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200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萬</a:t>
            </a:r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逆境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929322" y="4714884"/>
            <a:ext cx="30003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沒有人可以擊倒我們除非我們先擊倒自己。」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德懷特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‧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艾森豪 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美國第 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 </a:t>
            </a:r>
            <a:r>
              <a:rPr lang="zh-TW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任總統</a:t>
            </a:r>
            <a:r>
              <a:rPr lang="en-US" altLang="zh-TW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altLang="zh-TW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1142984"/>
            <a:ext cx="2714644" cy="3380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三不一反的觀念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一、不做投機客</a:t>
            </a: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二、不做人脈</a:t>
            </a: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三、不挖同業物件</a:t>
            </a:r>
            <a:endParaRPr lang="en-US" altLang="zh-TW" b="1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反、任何事站在對方立場著想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</a:rPr>
              <a:t>成功心法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1071546"/>
            <a:ext cx="8229600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溺水浮木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慎選所作的決定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克服低潮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要對得起自己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三挫折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自信心如何來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大數法則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&amp;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未來實現法則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運用團隊力量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吃虧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永遠保持第一天來上班時的熱誠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/>
          </a:p>
          <a:p>
            <a:endParaRPr lang="en-US" altLang="zh-TW" b="1" dirty="0" smtClean="0"/>
          </a:p>
          <a:p>
            <a:endParaRPr lang="en-US" altLang="zh-TW" b="1" dirty="0" smtClean="0"/>
          </a:p>
          <a:p>
            <a:endParaRPr lang="zh-TW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6643702" y="4071942"/>
            <a:ext cx="22859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「我不相信失敗，因為如果你在過程中享受到樂趣，就根本沒有失敗這回事。」歐普拉</a:t>
            </a:r>
            <a:endParaRPr lang="zh-TW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714488"/>
            <a:ext cx="3141753" cy="2109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941</TotalTime>
  <Words>481</Words>
  <Application>Microsoft Office PowerPoint</Application>
  <PresentationFormat>如螢幕大小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ＭＳ Ｐゴシック</vt:lpstr>
      <vt:lpstr>Wingdings</vt:lpstr>
      <vt:lpstr>微軟正黑體</vt:lpstr>
      <vt:lpstr>新細明體</vt:lpstr>
      <vt:lpstr>Arial</vt:lpstr>
      <vt:lpstr>Calibri</vt:lpstr>
      <vt:lpstr>Office 佈景主題</vt:lpstr>
      <vt:lpstr>PowerPoint 簡報</vt:lpstr>
      <vt:lpstr>  </vt:lpstr>
      <vt:lpstr>PowerPoint 簡報</vt:lpstr>
      <vt:lpstr>為什麼來房地產仲介業</vt:lpstr>
      <vt:lpstr>為什麼來房地產仲介業</vt:lpstr>
      <vt:lpstr>沒有房仲經驗沒有客戶</vt:lpstr>
      <vt:lpstr>逆境</vt:lpstr>
      <vt:lpstr>三不一反的觀念</vt:lpstr>
      <vt:lpstr>成功心法</vt:lpstr>
      <vt:lpstr>家庭、事業、健康、休閒、學習、心靈、理財、人脈。 </vt:lpstr>
      <vt:lpstr>PowerPoint 簡報</vt:lpstr>
      <vt:lpstr>PowerPoint 簡報</vt:lpstr>
      <vt:lpstr>聽完超人說的下個千萬就是你</vt:lpstr>
    </vt:vector>
  </TitlesOfParts>
  <Company>C.M.T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jamie</dc:creator>
  <cp:lastModifiedBy>user</cp:lastModifiedBy>
  <cp:revision>206</cp:revision>
  <dcterms:created xsi:type="dcterms:W3CDTF">2012-01-12T09:28:03Z</dcterms:created>
  <dcterms:modified xsi:type="dcterms:W3CDTF">2015-11-12T06:37:46Z</dcterms:modified>
</cp:coreProperties>
</file>