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0" r:id="rId1"/>
  </p:sldMasterIdLst>
  <p:notesMasterIdLst>
    <p:notesMasterId r:id="rId118"/>
  </p:notesMasterIdLst>
  <p:handoutMasterIdLst>
    <p:handoutMasterId r:id="rId119"/>
  </p:handoutMasterIdLst>
  <p:sldIdLst>
    <p:sldId id="436" r:id="rId2"/>
    <p:sldId id="423" r:id="rId3"/>
    <p:sldId id="257" r:id="rId4"/>
    <p:sldId id="259" r:id="rId5"/>
    <p:sldId id="261" r:id="rId6"/>
    <p:sldId id="264" r:id="rId7"/>
    <p:sldId id="265" r:id="rId8"/>
    <p:sldId id="266" r:id="rId9"/>
    <p:sldId id="272" r:id="rId10"/>
    <p:sldId id="273" r:id="rId11"/>
    <p:sldId id="278" r:id="rId12"/>
    <p:sldId id="280" r:id="rId13"/>
    <p:sldId id="284" r:id="rId14"/>
    <p:sldId id="286" r:id="rId15"/>
    <p:sldId id="288" r:id="rId16"/>
    <p:sldId id="290" r:id="rId17"/>
    <p:sldId id="294" r:id="rId18"/>
    <p:sldId id="296" r:id="rId19"/>
    <p:sldId id="297" r:id="rId20"/>
    <p:sldId id="433" r:id="rId21"/>
    <p:sldId id="437" r:id="rId22"/>
    <p:sldId id="303" r:id="rId23"/>
    <p:sldId id="455" r:id="rId24"/>
    <p:sldId id="456" r:id="rId25"/>
    <p:sldId id="457" r:id="rId26"/>
    <p:sldId id="458" r:id="rId27"/>
    <p:sldId id="459" r:id="rId28"/>
    <p:sldId id="312" r:id="rId29"/>
    <p:sldId id="313" r:id="rId30"/>
    <p:sldId id="314" r:id="rId31"/>
    <p:sldId id="321" r:id="rId32"/>
    <p:sldId id="322" r:id="rId33"/>
    <p:sldId id="323" r:id="rId34"/>
    <p:sldId id="324" r:id="rId35"/>
    <p:sldId id="327" r:id="rId36"/>
    <p:sldId id="328" r:id="rId37"/>
    <p:sldId id="329" r:id="rId38"/>
    <p:sldId id="330" r:id="rId39"/>
    <p:sldId id="331" r:id="rId40"/>
    <p:sldId id="333" r:id="rId41"/>
    <p:sldId id="334" r:id="rId42"/>
    <p:sldId id="336" r:id="rId43"/>
    <p:sldId id="337" r:id="rId44"/>
    <p:sldId id="340" r:id="rId45"/>
    <p:sldId id="342" r:id="rId46"/>
    <p:sldId id="345" r:id="rId47"/>
    <p:sldId id="346" r:id="rId48"/>
    <p:sldId id="347" r:id="rId49"/>
    <p:sldId id="348" r:id="rId50"/>
    <p:sldId id="351" r:id="rId51"/>
    <p:sldId id="352" r:id="rId52"/>
    <p:sldId id="355" r:id="rId53"/>
    <p:sldId id="426" r:id="rId54"/>
    <p:sldId id="439" r:id="rId55"/>
    <p:sldId id="441" r:id="rId56"/>
    <p:sldId id="446" r:id="rId57"/>
    <p:sldId id="447" r:id="rId58"/>
    <p:sldId id="448" r:id="rId59"/>
    <p:sldId id="362" r:id="rId60"/>
    <p:sldId id="363" r:id="rId61"/>
    <p:sldId id="365" r:id="rId62"/>
    <p:sldId id="372" r:id="rId63"/>
    <p:sldId id="373" r:id="rId64"/>
    <p:sldId id="376" r:id="rId65"/>
    <p:sldId id="377" r:id="rId66"/>
    <p:sldId id="378" r:id="rId67"/>
    <p:sldId id="379" r:id="rId68"/>
    <p:sldId id="381" r:id="rId69"/>
    <p:sldId id="383" r:id="rId70"/>
    <p:sldId id="384" r:id="rId71"/>
    <p:sldId id="385" r:id="rId72"/>
    <p:sldId id="386" r:id="rId73"/>
    <p:sldId id="387" r:id="rId74"/>
    <p:sldId id="388" r:id="rId75"/>
    <p:sldId id="389" r:id="rId76"/>
    <p:sldId id="390" r:id="rId77"/>
    <p:sldId id="395" r:id="rId78"/>
    <p:sldId id="396" r:id="rId79"/>
    <p:sldId id="397" r:id="rId80"/>
    <p:sldId id="398" r:id="rId81"/>
    <p:sldId id="399" r:id="rId82"/>
    <p:sldId id="400" r:id="rId83"/>
    <p:sldId id="401" r:id="rId84"/>
    <p:sldId id="403" r:id="rId85"/>
    <p:sldId id="404" r:id="rId86"/>
    <p:sldId id="405" r:id="rId87"/>
    <p:sldId id="406" r:id="rId88"/>
    <p:sldId id="407" r:id="rId89"/>
    <p:sldId id="408" r:id="rId90"/>
    <p:sldId id="409" r:id="rId91"/>
    <p:sldId id="410" r:id="rId92"/>
    <p:sldId id="411" r:id="rId93"/>
    <p:sldId id="412" r:id="rId94"/>
    <p:sldId id="413" r:id="rId95"/>
    <p:sldId id="414" r:id="rId96"/>
    <p:sldId id="415" r:id="rId97"/>
    <p:sldId id="416" r:id="rId98"/>
    <p:sldId id="417" r:id="rId99"/>
    <p:sldId id="418" r:id="rId100"/>
    <p:sldId id="419" r:id="rId101"/>
    <p:sldId id="420" r:id="rId102"/>
    <p:sldId id="421" r:id="rId103"/>
    <p:sldId id="422" r:id="rId104"/>
    <p:sldId id="451" r:id="rId105"/>
    <p:sldId id="452" r:id="rId106"/>
    <p:sldId id="453" r:id="rId107"/>
    <p:sldId id="454" r:id="rId108"/>
    <p:sldId id="445" r:id="rId109"/>
    <p:sldId id="442" r:id="rId110"/>
    <p:sldId id="449" r:id="rId111"/>
    <p:sldId id="461" r:id="rId112"/>
    <p:sldId id="450" r:id="rId113"/>
    <p:sldId id="460" r:id="rId114"/>
    <p:sldId id="443" r:id="rId115"/>
    <p:sldId id="444" r:id="rId116"/>
    <p:sldId id="424" r:id="rId117"/>
  </p:sldIdLst>
  <p:sldSz cx="9144000" cy="6858000" type="screen4x3"/>
  <p:notesSz cx="6797675" cy="98567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529" autoAdjust="0"/>
  </p:normalViewPr>
  <p:slideViewPr>
    <p:cSldViewPr>
      <p:cViewPr varScale="1">
        <p:scale>
          <a:sx n="72" d="100"/>
          <a:sy n="72" d="100"/>
        </p:scale>
        <p:origin x="-10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084" y="-72"/>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76868342634972E-2"/>
          <c:y val="3.0384940007591139E-2"/>
          <c:w val="0.76758277824682508"/>
          <c:h val="0.82222346650242173"/>
        </c:manualLayout>
      </c:layout>
      <c:ofPieChart>
        <c:ofPieType val="bar"/>
        <c:varyColors val="1"/>
        <c:ser>
          <c:idx val="0"/>
          <c:order val="0"/>
          <c:tx>
            <c:strRef>
              <c:f>Sheet1!$B$1</c:f>
              <c:strCache>
                <c:ptCount val="1"/>
                <c:pt idx="0">
                  <c:v>銷售</c:v>
                </c:pt>
              </c:strCache>
            </c:strRef>
          </c:tx>
          <c:dPt>
            <c:idx val="10"/>
            <c:bubble3D val="0"/>
            <c:explosion val="1"/>
          </c:dPt>
          <c:dLbls>
            <c:dLbl>
              <c:idx val="0"/>
              <c:layout>
                <c:manualLayout>
                  <c:x val="0.14848892838707356"/>
                  <c:y val="-0.22705443622182644"/>
                </c:manualLayout>
              </c:layout>
              <c:tx>
                <c:rich>
                  <a:bodyPr/>
                  <a:lstStyle/>
                  <a:p>
                    <a:r>
                      <a:rPr lang="en-US" altLang="en-US" sz="2400" b="1" dirty="0">
                        <a:latin typeface="Times New Roman" panose="02020603050405020304" pitchFamily="18" charset="0"/>
                        <a:ea typeface="標楷體" pitchFamily="65" charset="-120"/>
                        <a:cs typeface="Times New Roman" panose="02020603050405020304" pitchFamily="18" charset="0"/>
                      </a:rPr>
                      <a:t>72.46%</a:t>
                    </a:r>
                  </a:p>
                </c:rich>
              </c:tx>
              <c:showLegendKey val="0"/>
              <c:showVal val="1"/>
              <c:showCatName val="0"/>
              <c:showSerName val="0"/>
              <c:showPercent val="0"/>
              <c:showBubbleSize val="0"/>
            </c:dLbl>
            <c:dLbl>
              <c:idx val="1"/>
              <c:layout>
                <c:manualLayout>
                  <c:x val="-0.10676679934446998"/>
                  <c:y val="0.18850278976289886"/>
                </c:manualLayout>
              </c:layout>
              <c:tx>
                <c:rich>
                  <a:bodyPr/>
                  <a:lstStyle/>
                  <a:p>
                    <a:r>
                      <a:rPr lang="en-US" altLang="en-US" sz="2400" b="1" dirty="0">
                        <a:latin typeface="Times New Roman" panose="02020603050405020304" pitchFamily="18" charset="0"/>
                        <a:ea typeface="標楷體" pitchFamily="65" charset="-120"/>
                        <a:cs typeface="Times New Roman" panose="02020603050405020304" pitchFamily="18" charset="0"/>
                      </a:rPr>
                      <a:t>18.60%</a:t>
                    </a:r>
                  </a:p>
                </c:rich>
              </c:tx>
              <c:showLegendKey val="0"/>
              <c:showVal val="1"/>
              <c:showCatName val="0"/>
              <c:showSerName val="0"/>
              <c:showPercent val="0"/>
              <c:showBubbleSize val="0"/>
            </c:dLbl>
            <c:dLbl>
              <c:idx val="2"/>
              <c:layout>
                <c:manualLayout>
                  <c:x val="-0.37759148023865813"/>
                  <c:y val="0.13659741176459791"/>
                </c:manualLayout>
              </c:layout>
              <c:tx>
                <c:rich>
                  <a:bodyPr/>
                  <a:lstStyle/>
                  <a:p>
                    <a:pPr>
                      <a:defRPr sz="2400" b="1">
                        <a:solidFill>
                          <a:srgbClr val="FF0000"/>
                        </a:solidFill>
                        <a:latin typeface="Times New Roman" panose="02020603050405020304" pitchFamily="18" charset="0"/>
                        <a:ea typeface="標楷體" pitchFamily="65" charset="-120"/>
                        <a:cs typeface="Times New Roman" panose="02020603050405020304" pitchFamily="18" charset="0"/>
                      </a:defRPr>
                    </a:pPr>
                    <a:r>
                      <a:rPr lang="en-US" altLang="en-US" dirty="0" smtClean="0">
                        <a:latin typeface="Times New Roman" panose="02020603050405020304" pitchFamily="18" charset="0"/>
                        <a:cs typeface="Times New Roman" panose="02020603050405020304" pitchFamily="18" charset="0"/>
                      </a:rPr>
                      <a:t>8.94%</a:t>
                    </a:r>
                    <a:endParaRPr lang="en-US" altLang="en-US" dirty="0"/>
                  </a:p>
                </c:rich>
              </c:tx>
              <c:spPr/>
              <c:showLegendKey val="0"/>
              <c:showVal val="1"/>
              <c:showCatName val="0"/>
              <c:showSerName val="0"/>
              <c:showPercent val="0"/>
              <c:showBubbleSize val="0"/>
            </c:dLbl>
            <c:dLbl>
              <c:idx val="3"/>
              <c:layout>
                <c:manualLayout>
                  <c:x val="-2.9386864735506729E-3"/>
                  <c:y val="-0.23541633487986149"/>
                </c:manualLayout>
              </c:layout>
              <c:tx>
                <c:rich>
                  <a:bodyPr/>
                  <a:lstStyle/>
                  <a:p>
                    <a:r>
                      <a:rPr lang="en-US" altLang="en-US" dirty="0" smtClean="0">
                        <a:latin typeface="Times New Roman" panose="02020603050405020304" pitchFamily="18" charset="0"/>
                        <a:cs typeface="Times New Roman" panose="02020603050405020304" pitchFamily="18" charset="0"/>
                      </a:rPr>
                      <a:t>5.32%</a:t>
                    </a:r>
                    <a:endParaRPr lang="en-US" altLang="en-US" dirty="0"/>
                  </a:p>
                </c:rich>
              </c:tx>
              <c:showLegendKey val="0"/>
              <c:showVal val="1"/>
              <c:showCatName val="0"/>
              <c:showSerName val="0"/>
              <c:showPercent val="0"/>
              <c:showBubbleSize val="0"/>
            </c:dLbl>
            <c:dLbl>
              <c:idx val="4"/>
              <c:layout>
                <c:manualLayout>
                  <c:x val="-2.9385707863420459E-3"/>
                  <c:y val="-0.10761572914998162"/>
                </c:manualLayout>
              </c:layout>
              <c:tx>
                <c:rich>
                  <a:bodyPr/>
                  <a:lstStyle/>
                  <a:p>
                    <a:r>
                      <a:rPr lang="en-US" altLang="en-US" dirty="0" smtClean="0">
                        <a:latin typeface="Times New Roman" panose="02020603050405020304" pitchFamily="18" charset="0"/>
                        <a:cs typeface="Times New Roman" panose="02020603050405020304" pitchFamily="18" charset="0"/>
                      </a:rPr>
                      <a:t>1.83%</a:t>
                    </a:r>
                    <a:endParaRPr lang="en-US" altLang="en-US" dirty="0"/>
                  </a:p>
                </c:rich>
              </c:tx>
              <c:showLegendKey val="0"/>
              <c:showVal val="1"/>
              <c:showCatName val="0"/>
              <c:showSerName val="0"/>
              <c:showPercent val="0"/>
              <c:showBubbleSize val="0"/>
            </c:dLbl>
            <c:dLbl>
              <c:idx val="7"/>
              <c:layout>
                <c:manualLayout>
                  <c:x val="-2.9385707863420459E-3"/>
                  <c:y val="-7.9011996645950933E-2"/>
                </c:manualLayout>
              </c:layout>
              <c:tx>
                <c:rich>
                  <a:bodyPr/>
                  <a:lstStyle/>
                  <a:p>
                    <a:r>
                      <a:rPr lang="en-US" altLang="en-US" sz="1800" dirty="0">
                        <a:latin typeface="Times New Roman" panose="02020603050405020304" pitchFamily="18" charset="0"/>
                        <a:cs typeface="Times New Roman" panose="02020603050405020304" pitchFamily="18" charset="0"/>
                      </a:rPr>
                      <a:t>0.77%</a:t>
                    </a:r>
                    <a:endParaRPr lang="en-US" altLang="en-US" sz="1800" dirty="0"/>
                  </a:p>
                </c:rich>
              </c:tx>
              <c:showLegendKey val="0"/>
              <c:showVal val="1"/>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zh-TW"/>
              </a:p>
            </c:txPr>
            <c:showLegendKey val="0"/>
            <c:showVal val="0"/>
            <c:showCatName val="0"/>
            <c:showSerName val="0"/>
            <c:showPercent val="0"/>
            <c:showBubbleSize val="0"/>
          </c:dLbls>
          <c:cat>
            <c:strRef>
              <c:f>Sheet1!$A$2:$A$11</c:f>
              <c:strCache>
                <c:ptCount val="10"/>
                <c:pt idx="0">
                  <c:v>1棟</c:v>
                </c:pt>
                <c:pt idx="1">
                  <c:v>2棟</c:v>
                </c:pt>
                <c:pt idx="2">
                  <c:v>3棟</c:v>
                </c:pt>
                <c:pt idx="3">
                  <c:v>4棟</c:v>
                </c:pt>
                <c:pt idx="4">
                  <c:v>5棟</c:v>
                </c:pt>
                <c:pt idx="5">
                  <c:v>6棟</c:v>
                </c:pt>
                <c:pt idx="6">
                  <c:v>7棟</c:v>
                </c:pt>
                <c:pt idx="7">
                  <c:v>8棟</c:v>
                </c:pt>
                <c:pt idx="8">
                  <c:v>9棟</c:v>
                </c:pt>
                <c:pt idx="9">
                  <c:v>10棟</c:v>
                </c:pt>
              </c:strCache>
            </c:strRef>
          </c:cat>
          <c:val>
            <c:numRef>
              <c:f>Sheet1!$B$2:$B$11</c:f>
              <c:numCache>
                <c:formatCode>0.00%</c:formatCode>
                <c:ptCount val="10"/>
                <c:pt idx="0">
                  <c:v>0.72460000000000013</c:v>
                </c:pt>
                <c:pt idx="1">
                  <c:v>0.18600000000000003</c:v>
                </c:pt>
                <c:pt idx="2">
                  <c:v>5.3199999999999997E-2</c:v>
                </c:pt>
                <c:pt idx="3">
                  <c:v>1.8300000000000004E-2</c:v>
                </c:pt>
                <c:pt idx="4">
                  <c:v>7.7000000000000011E-3</c:v>
                </c:pt>
                <c:pt idx="5">
                  <c:v>3.4000000000000002E-3</c:v>
                </c:pt>
                <c:pt idx="6">
                  <c:v>3.4000000000000002E-3</c:v>
                </c:pt>
                <c:pt idx="7">
                  <c:v>3.4000000000000002E-3</c:v>
                </c:pt>
                <c:pt idx="8">
                  <c:v>0</c:v>
                </c:pt>
                <c:pt idx="9">
                  <c:v>0</c:v>
                </c:pt>
              </c:numCache>
            </c:numRef>
          </c:val>
        </c:ser>
        <c:dLbls>
          <c:showLegendKey val="0"/>
          <c:showVal val="0"/>
          <c:showCatName val="0"/>
          <c:showSerName val="0"/>
          <c:showPercent val="0"/>
          <c:showBubbleSize val="0"/>
          <c:showLeaderLines val="1"/>
        </c:dLbls>
        <c:gapWidth val="100"/>
        <c:splitType val="percent"/>
        <c:splitPos val="10"/>
        <c:secondPieSize val="75"/>
        <c:serLines/>
      </c:ofPieChart>
    </c:plotArea>
    <c:legend>
      <c:legendPos val="r"/>
      <c:layout>
        <c:manualLayout>
          <c:xMode val="edge"/>
          <c:yMode val="edge"/>
          <c:x val="0.90128248525739962"/>
          <c:y val="3.0123335195164101E-2"/>
          <c:w val="8.9902149445198851E-2"/>
          <c:h val="0.72700436329289775"/>
        </c:manualLayout>
      </c:layout>
      <c:overlay val="0"/>
      <c:txPr>
        <a:bodyPr/>
        <a:lstStyle/>
        <a:p>
          <a:pPr>
            <a:defRPr>
              <a:latin typeface="Times New Roman" panose="02020603050405020304" pitchFamily="18" charset="0"/>
              <a:cs typeface="Times New Roman" panose="02020603050405020304" pitchFamily="18" charset="0"/>
            </a:defRPr>
          </a:pPr>
          <a:endParaRPr lang="zh-TW"/>
        </a:p>
      </c:txPr>
    </c:legend>
    <c:plotVisOnly val="1"/>
    <c:dispBlanksAs val="zero"/>
    <c:showDLblsOverMax val="0"/>
  </c:chart>
  <c:txPr>
    <a:bodyPr/>
    <a:lstStyle/>
    <a:p>
      <a:pPr>
        <a:defRPr sz="1800"/>
      </a:pPr>
      <a:endParaRPr lang="zh-TW"/>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標楷體" panose="03000509000000000000" pitchFamily="65" charset="-120"/>
                <a:ea typeface="標楷體" panose="03000509000000000000" pitchFamily="65" charset="-120"/>
              </a:defRPr>
            </a:pP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單位</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棟</a:t>
            </a:r>
            <a:r>
              <a:rPr lang="en-US" altLang="zh-TW" sz="1800" dirty="0" smtClean="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c:rich>
      </c:tx>
      <c:layout>
        <c:manualLayout>
          <c:xMode val="edge"/>
          <c:yMode val="edge"/>
          <c:x val="0.83800480272088074"/>
          <c:y val="3.555530669951569E-2"/>
        </c:manualLayout>
      </c:layout>
      <c:overlay val="0"/>
    </c:title>
    <c:autoTitleDeleted val="0"/>
    <c:plotArea>
      <c:layout>
        <c:manualLayout>
          <c:layoutTarget val="inner"/>
          <c:xMode val="edge"/>
          <c:yMode val="edge"/>
          <c:x val="0.1045225094803616"/>
          <c:y val="0.13314383086389694"/>
          <c:w val="0.76644613556171881"/>
          <c:h val="0.72720477983782827"/>
        </c:manualLayout>
      </c:layout>
      <c:lineChart>
        <c:grouping val="standard"/>
        <c:varyColors val="0"/>
        <c:ser>
          <c:idx val="0"/>
          <c:order val="0"/>
          <c:tx>
            <c:strRef>
              <c:f>Sheet1!$B$1</c:f>
              <c:strCache>
                <c:ptCount val="1"/>
                <c:pt idx="0">
                  <c:v>繼承量</c:v>
                </c:pt>
              </c:strCache>
            </c:strRef>
          </c:tx>
          <c:dLbls>
            <c:dLbl>
              <c:idx val="0"/>
              <c:layout>
                <c:manualLayout>
                  <c:x val="-2.5806270991583988E-2"/>
                  <c:y val="-4.848450913570318E-2"/>
                </c:manualLayout>
              </c:layout>
              <c:showLegendKey val="0"/>
              <c:showVal val="1"/>
              <c:showCatName val="0"/>
              <c:showSerName val="0"/>
              <c:showPercent val="0"/>
              <c:showBubbleSize val="0"/>
            </c:dLbl>
            <c:dLbl>
              <c:idx val="1"/>
              <c:layout>
                <c:manualLayout>
                  <c:x val="-3.5842043043866602E-2"/>
                  <c:y val="-6.4646012180937573E-2"/>
                </c:manualLayout>
              </c:layout>
              <c:showLegendKey val="0"/>
              <c:showVal val="1"/>
              <c:showCatName val="0"/>
              <c:showSerName val="0"/>
              <c:showPercent val="0"/>
              <c:showBubbleSize val="0"/>
            </c:dLbl>
            <c:dLbl>
              <c:idx val="2"/>
              <c:layout>
                <c:manualLayout>
                  <c:x val="-4.7311496817904017E-2"/>
                  <c:y val="-5.4949110353796939E-2"/>
                </c:manualLayout>
              </c:layout>
              <c:showLegendKey val="0"/>
              <c:showVal val="1"/>
              <c:showCatName val="0"/>
              <c:showSerName val="0"/>
              <c:showPercent val="0"/>
              <c:showBubbleSize val="0"/>
            </c:dLbl>
            <c:dLbl>
              <c:idx val="3"/>
              <c:layout>
                <c:manualLayout>
                  <c:x val="-2.5806270991583988E-2"/>
                  <c:y val="4.5252208526656304E-2"/>
                </c:manualLayout>
              </c:layout>
              <c:showLegendKey val="0"/>
              <c:showVal val="1"/>
              <c:showCatName val="0"/>
              <c:showSerName val="0"/>
              <c:showPercent val="0"/>
              <c:showBubbleSize val="0"/>
            </c:dLbl>
            <c:txPr>
              <a:bodyPr/>
              <a:lstStyle/>
              <a:p>
                <a:pPr>
                  <a:defRPr b="1">
                    <a:latin typeface="Times New Roman" panose="02020603050405020304" pitchFamily="18" charset="0"/>
                    <a:ea typeface="標楷體" pitchFamily="65" charset="-120"/>
                    <a:cs typeface="Times New Roman" panose="02020603050405020304" pitchFamily="18" charset="0"/>
                  </a:defRPr>
                </a:pPr>
                <a:endParaRPr lang="zh-TW"/>
              </a:p>
            </c:txPr>
            <c:showLegendKey val="0"/>
            <c:showVal val="1"/>
            <c:showCatName val="0"/>
            <c:showSerName val="0"/>
            <c:showPercent val="0"/>
            <c:showBubbleSize val="0"/>
            <c:showLeaderLines val="0"/>
          </c:dLbls>
          <c:cat>
            <c:numRef>
              <c:f>Sheet1!$A$2:$A$6</c:f>
              <c:numCache>
                <c:formatCode>General</c:formatCode>
                <c:ptCount val="5"/>
                <c:pt idx="0">
                  <c:v>98</c:v>
                </c:pt>
                <c:pt idx="1">
                  <c:v>99</c:v>
                </c:pt>
                <c:pt idx="2">
                  <c:v>100</c:v>
                </c:pt>
                <c:pt idx="3">
                  <c:v>101</c:v>
                </c:pt>
                <c:pt idx="4">
                  <c:v>102</c:v>
                </c:pt>
              </c:numCache>
            </c:numRef>
          </c:cat>
          <c:val>
            <c:numRef>
              <c:f>Sheet1!$B$2:$B$6</c:f>
              <c:numCache>
                <c:formatCode>General</c:formatCode>
                <c:ptCount val="5"/>
                <c:pt idx="0">
                  <c:v>36579</c:v>
                </c:pt>
                <c:pt idx="1">
                  <c:v>39006</c:v>
                </c:pt>
                <c:pt idx="2">
                  <c:v>41198</c:v>
                </c:pt>
                <c:pt idx="3">
                  <c:v>43099</c:v>
                </c:pt>
                <c:pt idx="4">
                  <c:v>44143</c:v>
                </c:pt>
              </c:numCache>
            </c:numRef>
          </c:val>
          <c:smooth val="0"/>
        </c:ser>
        <c:ser>
          <c:idx val="1"/>
          <c:order val="1"/>
          <c:tx>
            <c:strRef>
              <c:f>Sheet1!$C$1</c:f>
              <c:strCache>
                <c:ptCount val="1"/>
                <c:pt idx="0">
                  <c:v>贈與稅</c:v>
                </c:pt>
              </c:strCache>
            </c:strRef>
          </c:tx>
          <c:dLbls>
            <c:dLbl>
              <c:idx val="1"/>
              <c:layout>
                <c:manualLayout>
                  <c:x val="-4.3010451652639933E-3"/>
                  <c:y val="4.848450913570318E-2"/>
                </c:manualLayout>
              </c:layout>
              <c:showLegendKey val="0"/>
              <c:showVal val="1"/>
              <c:showCatName val="0"/>
              <c:showSerName val="0"/>
              <c:showPercent val="0"/>
              <c:showBubbleSize val="0"/>
            </c:dLbl>
            <c:dLbl>
              <c:idx val="2"/>
              <c:layout>
                <c:manualLayout>
                  <c:x val="-7.1684086087733193E-3"/>
                  <c:y val="5.1716809744750063E-2"/>
                </c:manualLayout>
              </c:layout>
              <c:showLegendKey val="0"/>
              <c:showVal val="1"/>
              <c:showCatName val="0"/>
              <c:showSerName val="0"/>
              <c:showPercent val="0"/>
              <c:showBubbleSize val="0"/>
            </c:dLbl>
            <c:txPr>
              <a:bodyPr/>
              <a:lstStyle/>
              <a:p>
                <a:pPr>
                  <a:defRPr b="1">
                    <a:latin typeface="Times New Roman" panose="02020603050405020304" pitchFamily="18" charset="0"/>
                    <a:ea typeface="標楷體" pitchFamily="65" charset="-120"/>
                    <a:cs typeface="Times New Roman" panose="02020603050405020304" pitchFamily="18" charset="0"/>
                  </a:defRPr>
                </a:pPr>
                <a:endParaRPr lang="zh-TW"/>
              </a:p>
            </c:txPr>
            <c:showLegendKey val="0"/>
            <c:showVal val="1"/>
            <c:showCatName val="0"/>
            <c:showSerName val="0"/>
            <c:showPercent val="0"/>
            <c:showBubbleSize val="0"/>
            <c:showLeaderLines val="0"/>
          </c:dLbls>
          <c:cat>
            <c:numRef>
              <c:f>Sheet1!$A$2:$A$6</c:f>
              <c:numCache>
                <c:formatCode>General</c:formatCode>
                <c:ptCount val="5"/>
                <c:pt idx="0">
                  <c:v>98</c:v>
                </c:pt>
                <c:pt idx="1">
                  <c:v>99</c:v>
                </c:pt>
                <c:pt idx="2">
                  <c:v>100</c:v>
                </c:pt>
                <c:pt idx="3">
                  <c:v>101</c:v>
                </c:pt>
                <c:pt idx="4">
                  <c:v>102</c:v>
                </c:pt>
              </c:numCache>
            </c:numRef>
          </c:cat>
          <c:val>
            <c:numRef>
              <c:f>Sheet1!$C$2:$C$6</c:f>
              <c:numCache>
                <c:formatCode>General</c:formatCode>
                <c:ptCount val="5"/>
                <c:pt idx="0">
                  <c:v>33256</c:v>
                </c:pt>
                <c:pt idx="1">
                  <c:v>35561</c:v>
                </c:pt>
                <c:pt idx="2">
                  <c:v>39655</c:v>
                </c:pt>
                <c:pt idx="3">
                  <c:v>47035</c:v>
                </c:pt>
                <c:pt idx="4">
                  <c:v>51683</c:v>
                </c:pt>
              </c:numCache>
            </c:numRef>
          </c:val>
          <c:smooth val="0"/>
        </c:ser>
        <c:dLbls>
          <c:showLegendKey val="0"/>
          <c:showVal val="1"/>
          <c:showCatName val="0"/>
          <c:showSerName val="0"/>
          <c:showPercent val="0"/>
          <c:showBubbleSize val="0"/>
        </c:dLbls>
        <c:marker val="1"/>
        <c:smooth val="0"/>
        <c:axId val="68032000"/>
        <c:axId val="83464704"/>
      </c:lineChart>
      <c:catAx>
        <c:axId val="68032000"/>
        <c:scaling>
          <c:orientation val="minMax"/>
        </c:scaling>
        <c:delete val="0"/>
        <c:axPos val="b"/>
        <c:numFmt formatCode="General" sourceLinked="1"/>
        <c:majorTickMark val="none"/>
        <c:minorTickMark val="none"/>
        <c:tickLblPos val="nextTo"/>
        <c:txPr>
          <a:bodyPr/>
          <a:lstStyle/>
          <a:p>
            <a:pPr>
              <a:defRPr b="1">
                <a:latin typeface="Times New Roman" panose="02020603050405020304" pitchFamily="18" charset="0"/>
                <a:ea typeface="標楷體" pitchFamily="65" charset="-120"/>
                <a:cs typeface="Times New Roman" panose="02020603050405020304" pitchFamily="18" charset="0"/>
              </a:defRPr>
            </a:pPr>
            <a:endParaRPr lang="zh-TW"/>
          </a:p>
        </c:txPr>
        <c:crossAx val="83464704"/>
        <c:crosses val="autoZero"/>
        <c:auto val="1"/>
        <c:lblAlgn val="ctr"/>
        <c:lblOffset val="100"/>
        <c:noMultiLvlLbl val="0"/>
      </c:catAx>
      <c:valAx>
        <c:axId val="83464704"/>
        <c:scaling>
          <c:orientation val="minMax"/>
          <c:max val="60000"/>
          <c:min val="30000"/>
        </c:scaling>
        <c:delete val="0"/>
        <c:axPos val="l"/>
        <c:majorGridlines/>
        <c:numFmt formatCode="General" sourceLinked="1"/>
        <c:majorTickMark val="none"/>
        <c:minorTickMark val="none"/>
        <c:tickLblPos val="nextTo"/>
        <c:txPr>
          <a:bodyPr/>
          <a:lstStyle/>
          <a:p>
            <a:pPr>
              <a:defRPr b="1">
                <a:latin typeface="Times New Roman" panose="02020603050405020304" pitchFamily="18" charset="0"/>
                <a:ea typeface="標楷體" pitchFamily="65" charset="-120"/>
                <a:cs typeface="Times New Roman" panose="02020603050405020304" pitchFamily="18" charset="0"/>
              </a:defRPr>
            </a:pPr>
            <a:endParaRPr lang="zh-TW"/>
          </a:p>
        </c:txPr>
        <c:crossAx val="68032000"/>
        <c:crosses val="autoZero"/>
        <c:crossBetween val="between"/>
      </c:valAx>
    </c:plotArea>
    <c:legend>
      <c:legendPos val="r"/>
      <c:layout>
        <c:manualLayout>
          <c:xMode val="edge"/>
          <c:yMode val="edge"/>
          <c:x val="0.87805103274754925"/>
          <c:y val="0.43658226205050094"/>
          <c:w val="0.12051528553069712"/>
          <c:h val="0.12454814787977399"/>
        </c:manualLayout>
      </c:layout>
      <c:overlay val="0"/>
      <c:txPr>
        <a:bodyPr/>
        <a:lstStyle/>
        <a:p>
          <a:pPr>
            <a:defRPr b="1">
              <a:latin typeface="標楷體" pitchFamily="65" charset="-120"/>
              <a:ea typeface="標楷體" pitchFamily="65" charset="-120"/>
            </a:defRPr>
          </a:pPr>
          <a:endParaRPr lang="zh-TW"/>
        </a:p>
      </c:txPr>
    </c:legend>
    <c:plotVisOnly val="1"/>
    <c:dispBlanksAs val="gap"/>
    <c:showDLblsOverMax val="0"/>
  </c:chart>
  <c:txPr>
    <a:bodyPr/>
    <a:lstStyle/>
    <a:p>
      <a:pPr>
        <a:defRPr sz="1800"/>
      </a:pPr>
      <a:endParaRPr lang="zh-TW"/>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0.42975</cdr:x>
      <cdr:y>0.75926</cdr:y>
    </cdr:from>
    <cdr:to>
      <cdr:x>0.90082</cdr:x>
      <cdr:y>1</cdr:y>
    </cdr:to>
    <cdr:sp macro="" textlink="">
      <cdr:nvSpPr>
        <cdr:cNvPr id="2" name="矩形 1"/>
        <cdr:cNvSpPr/>
      </cdr:nvSpPr>
      <cdr:spPr>
        <a:xfrm xmlns:a="http://schemas.openxmlformats.org/drawingml/2006/main">
          <a:off x="3714776" y="3357586"/>
          <a:ext cx="4071928" cy="997483"/>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zh-TW"/>
        </a:p>
      </cdr:txBody>
    </cdr:sp>
  </cdr:relSizeAnchor>
  <cdr:relSizeAnchor xmlns:cdr="http://schemas.openxmlformats.org/drawingml/2006/chartDrawing">
    <cdr:from>
      <cdr:x>0.43802</cdr:x>
      <cdr:y>0.78689</cdr:y>
    </cdr:from>
    <cdr:to>
      <cdr:x>0.89257</cdr:x>
      <cdr:y>0.97231</cdr:y>
    </cdr:to>
    <cdr:sp macro="" textlink="">
      <cdr:nvSpPr>
        <cdr:cNvPr id="3" name="矩形 2"/>
        <cdr:cNvSpPr/>
      </cdr:nvSpPr>
      <cdr:spPr>
        <a:xfrm xmlns:a="http://schemas.openxmlformats.org/drawingml/2006/main">
          <a:off x="3786244" y="3429045"/>
          <a:ext cx="3929129" cy="808027"/>
        </a:xfrm>
        <a:prstGeom xmlns:a="http://schemas.openxmlformats.org/drawingml/2006/main" prst="rect">
          <a:avLst/>
        </a:prstGeom>
        <a:solidFill xmlns:a="http://schemas.openxmlformats.org/drawingml/2006/main">
          <a:schemeClr val="bg2">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zh-TW" altLang="en-US" sz="1600" b="1" dirty="0">
              <a:solidFill>
                <a:schemeClr val="tx1"/>
              </a:solidFill>
              <a:latin typeface="標楷體" pitchFamily="65" charset="-120"/>
              <a:ea typeface="標楷體" pitchFamily="65" charset="-120"/>
            </a:rPr>
            <a:t>個人</a:t>
          </a:r>
          <a:r>
            <a:rPr lang="zh-TW" altLang="en-US" sz="1600" b="1" dirty="0" smtClean="0">
              <a:solidFill>
                <a:schemeClr val="tx1"/>
              </a:solidFill>
              <a:latin typeface="標楷體" pitchFamily="65" charset="-120"/>
              <a:ea typeface="標楷體" pitchFamily="65" charset="-120"/>
            </a:rPr>
            <a:t>持有</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4</a:t>
          </a:r>
          <a:r>
            <a:rPr lang="zh-TW" altLang="en-US" sz="2400" b="1" dirty="0" smtClean="0">
              <a:solidFill>
                <a:srgbClr val="FF0000"/>
              </a:solidFill>
              <a:latin typeface="Times New Roman" panose="02020603050405020304" pitchFamily="18" charset="0"/>
              <a:ea typeface="標楷體" pitchFamily="65" charset="-120"/>
              <a:cs typeface="Times New Roman" panose="02020603050405020304" pitchFamily="18" charset="0"/>
            </a:rPr>
            <a:t>棟</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以上 </a:t>
          </a:r>
          <a:r>
            <a:rPr lang="zh-TW" altLang="en-US" sz="1600" b="1" dirty="0">
              <a:solidFill>
                <a:schemeClr val="tx1"/>
              </a:solidFill>
              <a:latin typeface="Times New Roman" panose="02020603050405020304" pitchFamily="18" charset="0"/>
              <a:ea typeface="標楷體" pitchFamily="65" charset="-120"/>
              <a:cs typeface="Times New Roman" panose="02020603050405020304" pitchFamily="18" charset="0"/>
            </a:rPr>
            <a:t>房屋之</a:t>
          </a:r>
          <a:r>
            <a:rPr lang="zh-TW" altLang="en-US" sz="1600" b="1" dirty="0" smtClean="0">
              <a:solidFill>
                <a:schemeClr val="tx1"/>
              </a:solidFill>
              <a:latin typeface="Times New Roman" panose="02020603050405020304" pitchFamily="18" charset="0"/>
              <a:ea typeface="標楷體" pitchFamily="65" charset="-120"/>
              <a:cs typeface="Times New Roman" panose="02020603050405020304" pitchFamily="18" charset="0"/>
            </a:rPr>
            <a:t>人數</a:t>
          </a:r>
          <a:endPar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xmlns:a="http://schemas.openxmlformats.org/drawingml/2006/main">
          <a:pPr algn="ctr"/>
          <a:r>
            <a:rPr lang="zh-TW" altLang="en-US" sz="1600" b="1" dirty="0">
              <a:solidFill>
                <a:schemeClr val="tx1"/>
              </a:solidFill>
              <a:latin typeface="Times New Roman" panose="02020603050405020304" pitchFamily="18" charset="0"/>
              <a:ea typeface="標楷體" pitchFamily="65" charset="-120"/>
              <a:cs typeface="Times New Roman" panose="02020603050405020304" pitchFamily="18" charset="0"/>
            </a:rPr>
            <a:t>約有</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66.2</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萬 </a:t>
          </a:r>
          <a:r>
            <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rPr>
            <a:t>餘人</a:t>
          </a:r>
          <a:endParaRPr lang="zh-TW" sz="1800" b="1" dirty="0">
            <a:solidFill>
              <a:schemeClr val="tx1"/>
            </a:solidFill>
            <a:latin typeface="Times New Roman" panose="02020603050405020304" pitchFamily="18" charset="0"/>
            <a:ea typeface="標楷體" pitchFamily="65" charset="-120"/>
            <a:cs typeface="Times New Roman" panose="02020603050405020304" pitchFamily="18" charset="0"/>
          </a:endParaRPr>
        </a:p>
      </cdr:txBody>
    </cdr:sp>
  </cdr:relSizeAnchor>
  <cdr:relSizeAnchor xmlns:cdr="http://schemas.openxmlformats.org/drawingml/2006/chartDrawing">
    <cdr:from>
      <cdr:x>0.42975</cdr:x>
      <cdr:y>0.75926</cdr:y>
    </cdr:from>
    <cdr:to>
      <cdr:x>0.90082</cdr:x>
      <cdr:y>1</cdr:y>
    </cdr:to>
    <cdr:sp macro="" textlink="">
      <cdr:nvSpPr>
        <cdr:cNvPr id="4" name="矩形 1"/>
        <cdr:cNvSpPr/>
      </cdr:nvSpPr>
      <cdr:spPr>
        <a:xfrm xmlns:a="http://schemas.openxmlformats.org/drawingml/2006/main">
          <a:off x="3714776" y="3357586"/>
          <a:ext cx="4071928" cy="997483"/>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zh-TW"/>
        </a:p>
      </cdr:txBody>
    </cdr:sp>
  </cdr:relSizeAnchor>
  <cdr:relSizeAnchor xmlns:cdr="http://schemas.openxmlformats.org/drawingml/2006/chartDrawing">
    <cdr:from>
      <cdr:x>0.43802</cdr:x>
      <cdr:y>0.78689</cdr:y>
    </cdr:from>
    <cdr:to>
      <cdr:x>0.89257</cdr:x>
      <cdr:y>0.97231</cdr:y>
    </cdr:to>
    <cdr:sp macro="" textlink="">
      <cdr:nvSpPr>
        <cdr:cNvPr id="5" name="矩形 2"/>
        <cdr:cNvSpPr/>
      </cdr:nvSpPr>
      <cdr:spPr>
        <a:xfrm xmlns:a="http://schemas.openxmlformats.org/drawingml/2006/main">
          <a:off x="3786244" y="3429045"/>
          <a:ext cx="3929129" cy="808027"/>
        </a:xfrm>
        <a:prstGeom xmlns:a="http://schemas.openxmlformats.org/drawingml/2006/main" prst="rect">
          <a:avLst/>
        </a:prstGeom>
        <a:solidFill xmlns:a="http://schemas.openxmlformats.org/drawingml/2006/main">
          <a:schemeClr val="bg2">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zh-TW" altLang="en-US" sz="1600" b="1" dirty="0">
              <a:solidFill>
                <a:schemeClr val="tx1"/>
              </a:solidFill>
              <a:latin typeface="標楷體" pitchFamily="65" charset="-120"/>
              <a:ea typeface="標楷體" pitchFamily="65" charset="-120"/>
            </a:rPr>
            <a:t>個人</a:t>
          </a:r>
          <a:r>
            <a:rPr lang="zh-TW" altLang="en-US" sz="1600" b="1" dirty="0" smtClean="0">
              <a:solidFill>
                <a:schemeClr val="tx1"/>
              </a:solidFill>
              <a:latin typeface="標楷體" pitchFamily="65" charset="-120"/>
              <a:ea typeface="標楷體" pitchFamily="65" charset="-120"/>
            </a:rPr>
            <a:t>持有</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4</a:t>
          </a:r>
          <a:r>
            <a:rPr lang="zh-TW" altLang="en-US" sz="2400" b="1" dirty="0" smtClean="0">
              <a:solidFill>
                <a:srgbClr val="FF0000"/>
              </a:solidFill>
              <a:latin typeface="Times New Roman" panose="02020603050405020304" pitchFamily="18" charset="0"/>
              <a:ea typeface="標楷體" pitchFamily="65" charset="-120"/>
              <a:cs typeface="Times New Roman" panose="02020603050405020304" pitchFamily="18" charset="0"/>
            </a:rPr>
            <a:t>棟</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以上 </a:t>
          </a:r>
          <a:r>
            <a:rPr lang="zh-TW" altLang="en-US" sz="1600" b="1" dirty="0">
              <a:solidFill>
                <a:schemeClr val="tx1"/>
              </a:solidFill>
              <a:latin typeface="Times New Roman" panose="02020603050405020304" pitchFamily="18" charset="0"/>
              <a:ea typeface="標楷體" pitchFamily="65" charset="-120"/>
              <a:cs typeface="Times New Roman" panose="02020603050405020304" pitchFamily="18" charset="0"/>
            </a:rPr>
            <a:t>房屋之</a:t>
          </a:r>
          <a:r>
            <a:rPr lang="zh-TW" altLang="en-US" sz="1600" b="1" dirty="0" smtClean="0">
              <a:solidFill>
                <a:schemeClr val="tx1"/>
              </a:solidFill>
              <a:latin typeface="Times New Roman" panose="02020603050405020304" pitchFamily="18" charset="0"/>
              <a:ea typeface="標楷體" pitchFamily="65" charset="-120"/>
              <a:cs typeface="Times New Roman" panose="02020603050405020304" pitchFamily="18" charset="0"/>
            </a:rPr>
            <a:t>人數</a:t>
          </a:r>
          <a:endPar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xmlns:a="http://schemas.openxmlformats.org/drawingml/2006/main">
          <a:pPr algn="ctr"/>
          <a:r>
            <a:rPr lang="zh-TW" altLang="en-US" sz="1600" b="1" dirty="0">
              <a:solidFill>
                <a:schemeClr val="tx1"/>
              </a:solidFill>
              <a:latin typeface="Times New Roman" panose="02020603050405020304" pitchFamily="18" charset="0"/>
              <a:ea typeface="標楷體" pitchFamily="65" charset="-120"/>
              <a:cs typeface="Times New Roman" panose="02020603050405020304" pitchFamily="18" charset="0"/>
            </a:rPr>
            <a:t>約有</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66.2</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萬 </a:t>
          </a:r>
          <a:r>
            <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rPr>
            <a:t>餘人</a:t>
          </a:r>
          <a:endParaRPr lang="zh-TW" sz="1800" b="1" dirty="0">
            <a:solidFill>
              <a:schemeClr val="tx1"/>
            </a:solidFill>
            <a:latin typeface="Times New Roman" panose="02020603050405020304" pitchFamily="18" charset="0"/>
            <a:ea typeface="標楷體" pitchFamily="65" charset="-12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2839"/>
          </a:xfrm>
          <a:prstGeom prst="rect">
            <a:avLst/>
          </a:prstGeom>
        </p:spPr>
        <p:txBody>
          <a:bodyPr vert="horz" lIns="91440" tIns="45720" rIns="91440" bIns="45720" rtlCol="0"/>
          <a:lstStyle>
            <a:lvl1pPr algn="r">
              <a:defRPr sz="1200"/>
            </a:lvl1pPr>
          </a:lstStyle>
          <a:p>
            <a:fld id="{0E0A6D8B-9472-4459-93A3-03391F5FC946}" type="datetimeFigureOut">
              <a:rPr lang="zh-TW" altLang="en-US" smtClean="0"/>
              <a:pPr/>
              <a:t>2015/9/11</a:t>
            </a:fld>
            <a:endParaRPr lang="zh-TW" altLang="en-US"/>
          </a:p>
        </p:txBody>
      </p:sp>
      <p:sp>
        <p:nvSpPr>
          <p:cNvPr id="4" name="頁尾版面配置區 3"/>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vl1pPr>
          </a:lstStyle>
          <a:p>
            <a:fld id="{95E86204-842C-4297-B169-DD6797F7BA16}" type="slidenum">
              <a:rPr lang="zh-TW" altLang="en-US" smtClean="0"/>
              <a:pPr/>
              <a:t>‹#›</a:t>
            </a:fld>
            <a:endParaRPr lang="zh-TW" altLang="en-US"/>
          </a:p>
        </p:txBody>
      </p:sp>
    </p:spTree>
    <p:extLst>
      <p:ext uri="{BB962C8B-B14F-4D97-AF65-F5344CB8AC3E}">
        <p14:creationId xmlns:p14="http://schemas.microsoft.com/office/powerpoint/2010/main" val="2237610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A4083970-6118-4D6E-B7B3-F44B1DF68FE0}" type="datetimeFigureOut">
              <a:rPr lang="zh-TW" altLang="en-US" smtClean="0"/>
              <a:pPr/>
              <a:t>2015/9/11</a:t>
            </a:fld>
            <a:endParaRPr lang="zh-TW" altLang="en-US"/>
          </a:p>
        </p:txBody>
      </p:sp>
      <p:sp>
        <p:nvSpPr>
          <p:cNvPr id="4" name="投影片圖像版面配置區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681974"/>
            <a:ext cx="5438140" cy="443555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9EEDBCCD-0E8E-444C-A3B4-47A1A4C2B10F}" type="slidenum">
              <a:rPr lang="zh-TW" altLang="en-US" smtClean="0"/>
              <a:pPr/>
              <a:t>‹#›</a:t>
            </a:fld>
            <a:endParaRPr lang="zh-TW" altLang="en-US"/>
          </a:p>
        </p:txBody>
      </p:sp>
    </p:spTree>
    <p:extLst>
      <p:ext uri="{BB962C8B-B14F-4D97-AF65-F5344CB8AC3E}">
        <p14:creationId xmlns:p14="http://schemas.microsoft.com/office/powerpoint/2010/main" val="28761453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EEDBCCD-0E8E-444C-A3B4-47A1A4C2B10F}" type="slidenum">
              <a:rPr lang="zh-TW" altLang="en-US" smtClean="0"/>
              <a:pPr/>
              <a:t>0</a:t>
            </a:fld>
            <a:endParaRPr lang="zh-TW" altLang="en-US"/>
          </a:p>
        </p:txBody>
      </p:sp>
    </p:spTree>
    <p:extLst>
      <p:ext uri="{BB962C8B-B14F-4D97-AF65-F5344CB8AC3E}">
        <p14:creationId xmlns:p14="http://schemas.microsoft.com/office/powerpoint/2010/main" val="64079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EEDBCCD-0E8E-444C-A3B4-47A1A4C2B10F}" type="slidenum">
              <a:rPr lang="zh-TW" altLang="en-US" smtClean="0"/>
              <a:pPr/>
              <a:t>1</a:t>
            </a:fld>
            <a:endParaRPr lang="zh-TW" altLang="en-US"/>
          </a:p>
        </p:txBody>
      </p:sp>
    </p:spTree>
    <p:extLst>
      <p:ext uri="{BB962C8B-B14F-4D97-AF65-F5344CB8AC3E}">
        <p14:creationId xmlns:p14="http://schemas.microsoft.com/office/powerpoint/2010/main" val="195084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EEDBCCD-0E8E-444C-A3B4-47A1A4C2B10F}" type="slidenum">
              <a:rPr lang="zh-TW" altLang="en-US" smtClean="0"/>
              <a:pPr/>
              <a:t>2</a:t>
            </a:fld>
            <a:endParaRPr lang="zh-TW" altLang="en-US"/>
          </a:p>
        </p:txBody>
      </p:sp>
    </p:spTree>
    <p:extLst>
      <p:ext uri="{BB962C8B-B14F-4D97-AF65-F5344CB8AC3E}">
        <p14:creationId xmlns:p14="http://schemas.microsoft.com/office/powerpoint/2010/main" val="176388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EDBCCD-0E8E-444C-A3B4-47A1A4C2B10F}" type="slidenum">
              <a:rPr lang="zh-TW" altLang="en-US" smtClean="0"/>
              <a:pPr/>
              <a:t>80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smtClean="0"/>
              <a:t>按一下以編輯母片副標題樣式</a:t>
            </a:r>
            <a:endParaRPr kumimoji="0" lang="en-US" dirty="0"/>
          </a:p>
        </p:txBody>
      </p:sp>
      <p:sp>
        <p:nvSpPr>
          <p:cNvPr id="17" name="頁尾版面配置區 16"/>
          <p:cNvSpPr>
            <a:spLocks noGrp="1"/>
          </p:cNvSpPr>
          <p:nvPr>
            <p:ph type="ftr" sz="quarter" idx="11"/>
          </p:nvPr>
        </p:nvSpPr>
        <p:spPr/>
        <p:txBody>
          <a:bodyPr/>
          <a:lstStyle/>
          <a:p>
            <a:endParaRPr lang="zh-TW" altLang="en-US" dirty="0"/>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endParaRPr lang="zh-TW" altLang="en-US" dirty="0"/>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7F9463-AA03-48F6-9028-BCDD9AF0F8A8}"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6A7F9463-AA03-48F6-9028-BCDD9AF0F8A8}"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endParaRPr lang="zh-TW" altLang="en-US" dirty="0"/>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7" name="文字方塊 6"/>
          <p:cNvSpPr txBox="1"/>
          <p:nvPr userDrawn="1"/>
        </p:nvSpPr>
        <p:spPr>
          <a:xfrm>
            <a:off x="8215338" y="6488668"/>
            <a:ext cx="1071570" cy="369332"/>
          </a:xfrm>
          <a:prstGeom prst="rect">
            <a:avLst/>
          </a:prstGeom>
          <a:noFill/>
        </p:spPr>
        <p:txBody>
          <a:bodyPr wrap="square" rtlCol="0">
            <a:spAutoFit/>
          </a:bodyPr>
          <a:lstStyle/>
          <a:p>
            <a:fld id="{8AA47339-80ED-4F25-AE49-1A7E8C389820}" type="slidenum">
              <a:rPr lang="zh-TW" altLang="en-US" smtClean="0"/>
              <a:pPr/>
              <a:t>‹#›</a:t>
            </a:fld>
            <a:r>
              <a:rPr lang="en-US" altLang="zh-TW" dirty="0" smtClean="0"/>
              <a:t>/115</a:t>
            </a:r>
            <a:endParaRPr lang="zh-TW"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A7F9463-AA03-48F6-9028-BCDD9AF0F8A8}"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A7F9463-AA03-48F6-9028-BCDD9AF0F8A8}"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dirty="0" smtClean="0"/>
              <a:t>按一下以編輯母片文字樣式</a:t>
            </a:r>
          </a:p>
        </p:txBody>
      </p:sp>
      <p:sp>
        <p:nvSpPr>
          <p:cNvPr id="7" name="日期版面配置區 6"/>
          <p:cNvSpPr>
            <a:spLocks noGrp="1"/>
          </p:cNvSpPr>
          <p:nvPr>
            <p:ph type="dt" sz="half" idx="10"/>
          </p:nvPr>
        </p:nvSpPr>
        <p:spPr/>
        <p:txBody>
          <a:bodyPr/>
          <a:lstStyle/>
          <a:p>
            <a:endParaRPr lang="zh-TW" altLang="en-US" dirty="0"/>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endParaRPr lang="zh-TW" altLang="en-US" dirty="0"/>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6A7F9463-AA03-48F6-9028-BCDD9AF0F8A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A7F9463-AA03-48F6-9028-BCDD9AF0F8A8}" type="slidenum">
              <a:rPr lang="zh-TW" altLang="en-US" smtClean="0"/>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A7F9463-AA03-48F6-9028-BCDD9AF0F8A8}"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6A7F9463-AA03-48F6-9028-BCDD9AF0F8A8}"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214282" y="63579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7000892" y="6404984"/>
            <a:ext cx="1835260" cy="365760"/>
          </a:xfrm>
          <a:prstGeom prst="rect">
            <a:avLst/>
          </a:prstGeom>
        </p:spPr>
        <p:txBody>
          <a:bodyPr vert="horz"/>
          <a:lstStyle>
            <a:lvl1pPr algn="r" eaLnBrk="1" latinLnBrk="0" hangingPunct="1">
              <a:defRPr kumimoji="0" sz="1400">
                <a:solidFill>
                  <a:srgbClr val="FFFFFF"/>
                </a:solidFill>
              </a:defRPr>
            </a:lvl1pPr>
          </a:lstStyle>
          <a:p>
            <a:endParaRPr lang="zh-TW" altLang="en-US" dirty="0"/>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dirty="0"/>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A7F9463-AA03-48F6-9028-BCDD9AF0F8A8}"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file:///F:\&#25151;&#22320;&#21512;&#19968;&#25152;&#24471;&#31237;&#37328;&#26512;&#33287;&#22240;&#25033;&#20043;&#36947;--&#22522;&#38534;&#24066;&#19981;&#21205;&#29986;&#20210;&#20171;&#20844;&#26371;&#28436;&#35611;&#36039;&#26009;104.08.17\&#32317;&#32113;&#24220;&#20844;&#22577;&#31532;7199&#34399;&#25152;&#24471;&#31237;&#20462;&#27491;-104.06.24.pdf"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file:///F:\&#25151;&#22320;&#21512;&#19968;&#25152;&#24471;&#31237;&#37328;&#26512;&#33287;&#22240;&#25033;&#20043;&#36947;--&#22522;&#38534;&#24066;&#19981;&#21205;&#29986;&#20210;&#20171;&#20844;&#26371;&#28436;&#35611;&#36039;&#26009;104.08.17\&#25151;&#22320;&#21512;&#19968;&#20316;&#26989;&#35201;&#40670;104.07.21.pdf"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file:///F:\&#25151;&#22320;&#21512;&#19968;&#25152;&#24471;&#31237;&#37328;&#26512;&#33287;&#22240;&#25033;&#20043;&#36947;--&#22522;&#38534;&#24066;&#19981;&#21205;&#29986;&#20210;&#20171;&#20844;&#26371;&#28436;&#35611;&#36039;&#26009;104.08.17\&#27704;&#19981;&#25918;&#26820;64&#29256;.avi"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36023;&#19981;&#36215;&#25151;&#65292;&#21435;&#23665;&#19978;&#25366;&#20491;&#27934;-&#26377;&#38899;&#27138;.ppt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file:///F:\&#25151;&#22320;&#21512;&#19968;&#25152;&#24471;&#31237;&#37328;&#26512;&#33287;&#22240;&#25033;&#20043;&#36947;--&#22522;&#38534;&#24066;&#19981;&#21205;&#29986;&#20210;&#20171;&#20844;&#26371;&#28436;&#35611;&#36039;&#26009;104.08.17\&#25151;&#22320;&#21512;&#19968;&#31237;&#31435;&#27861;&#38498;&#21332;&#21830;&#20462;&#27491;&#26781;&#25991;.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file:///F:\&#25151;&#22320;&#21512;&#19968;&#25152;&#24471;&#31237;&#37328;&#26512;&#33287;&#22240;&#25033;&#20043;&#36947;--&#22522;&#38534;&#24066;&#19981;&#21205;&#29986;&#20210;&#20171;&#20844;&#26371;&#28436;&#35611;&#36039;&#26009;104.08.17\&#21644;&#19981;&#19968;&#27171;&#30340;&#20154;&#22312;&#19968;&#36215;&#65292;&#23601;&#26371;&#26377;&#19981;&#19968;&#27171;&#30340;&#20154;&#29983;.pps#-1,1,PowerPoint &#31777;&#22577;"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79512" y="2420888"/>
            <a:ext cx="8821644" cy="4079946"/>
          </a:xfrm>
        </p:spPr>
        <p:txBody>
          <a:bodyPr>
            <a:noAutofit/>
          </a:bodyPr>
          <a:lstStyle/>
          <a:p>
            <a:endParaRPr lang="en-US" altLang="zh-TW" sz="4800" b="1" dirty="0" smtClean="0">
              <a:solidFill>
                <a:schemeClr val="tx1"/>
              </a:solidFill>
              <a:latin typeface="標楷體" pitchFamily="65" charset="-120"/>
              <a:ea typeface="標楷體" pitchFamily="65" charset="-120"/>
              <a:cs typeface="+mj-cs"/>
            </a:endParaRPr>
          </a:p>
          <a:p>
            <a:endParaRPr lang="en-US" altLang="zh-TW" sz="4000" b="1" dirty="0" smtClean="0">
              <a:solidFill>
                <a:schemeClr val="tx1"/>
              </a:solidFill>
              <a:latin typeface="標楷體" pitchFamily="65" charset="-120"/>
              <a:ea typeface="標楷體" pitchFamily="65" charset="-120"/>
              <a:cs typeface="+mj-cs"/>
            </a:endParaRPr>
          </a:p>
          <a:p>
            <a:r>
              <a:rPr lang="zh-TW" altLang="en-US" sz="4000" b="1" dirty="0" smtClean="0">
                <a:solidFill>
                  <a:schemeClr val="tx1"/>
                </a:solidFill>
                <a:latin typeface="標楷體" pitchFamily="65" charset="-120"/>
                <a:ea typeface="標楷體" pitchFamily="65" charset="-120"/>
                <a:cs typeface="+mj-cs"/>
              </a:rPr>
              <a:t>主講人  陳文祥</a:t>
            </a:r>
            <a:endParaRPr lang="en-US" altLang="zh-TW" sz="4000" b="1" dirty="0" smtClean="0">
              <a:solidFill>
                <a:schemeClr val="tx1"/>
              </a:solidFill>
              <a:latin typeface="標楷體" pitchFamily="65" charset="-120"/>
              <a:ea typeface="標楷體" pitchFamily="65" charset="-120"/>
              <a:cs typeface="+mj-cs"/>
            </a:endParaRPr>
          </a:p>
          <a:p>
            <a:endParaRPr lang="en-US" altLang="zh-TW" sz="4000" b="1" dirty="0" smtClean="0">
              <a:solidFill>
                <a:schemeClr val="tx1"/>
              </a:solidFill>
              <a:latin typeface="標楷體" pitchFamily="65" charset="-120"/>
              <a:ea typeface="標楷體" pitchFamily="65" charset="-120"/>
              <a:cs typeface="+mj-cs"/>
            </a:endParaRPr>
          </a:p>
          <a:p>
            <a:pPr lvl="0">
              <a:buClr>
                <a:srgbClr val="D16349"/>
              </a:buClr>
            </a:pP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中華民國</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09</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日</a:t>
            </a:r>
            <a:endPar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標題 1"/>
          <p:cNvSpPr>
            <a:spLocks noGrp="1"/>
          </p:cNvSpPr>
          <p:nvPr>
            <p:ph type="ctrTitle"/>
          </p:nvPr>
        </p:nvSpPr>
        <p:spPr>
          <a:xfrm>
            <a:off x="179512" y="357166"/>
            <a:ext cx="8784976" cy="1703682"/>
          </a:xfrm>
        </p:spPr>
        <p:txBody>
          <a:bodyPr>
            <a:noAutofit/>
          </a:bodyPr>
          <a:lstStyle/>
          <a:p>
            <a:r>
              <a:rPr lang="zh-TW" altLang="en-US" sz="4800" b="1" dirty="0" smtClean="0">
                <a:solidFill>
                  <a:srgbClr val="0070C0"/>
                </a:solidFill>
                <a:latin typeface="標楷體" panose="03000509000000000000" pitchFamily="65" charset="-120"/>
                <a:ea typeface="標楷體" panose="03000509000000000000" pitchFamily="65" charset="-120"/>
              </a:rPr>
              <a:t>房地合一所得稅</a:t>
            </a:r>
            <a:r>
              <a:rPr lang="en-US" altLang="zh-TW" sz="4800" b="1" dirty="0" smtClean="0">
                <a:solidFill>
                  <a:srgbClr val="0070C0"/>
                </a:solidFill>
                <a:latin typeface="標楷體" panose="03000509000000000000" pitchFamily="65" charset="-120"/>
                <a:ea typeface="標楷體" panose="03000509000000000000" pitchFamily="65" charset="-120"/>
              </a:rPr>
              <a:t/>
            </a:r>
            <a:br>
              <a:rPr lang="en-US" altLang="zh-TW" sz="4800" b="1" dirty="0" smtClean="0">
                <a:solidFill>
                  <a:srgbClr val="0070C0"/>
                </a:solidFill>
                <a:latin typeface="標楷體" panose="03000509000000000000" pitchFamily="65" charset="-120"/>
                <a:ea typeface="標楷體" panose="03000509000000000000" pitchFamily="65" charset="-120"/>
              </a:rPr>
            </a:br>
            <a:r>
              <a:rPr lang="zh-TW" altLang="en-US" sz="4800" b="1" dirty="0" smtClean="0">
                <a:solidFill>
                  <a:srgbClr val="0070C0"/>
                </a:solidFill>
                <a:latin typeface="標楷體" panose="03000509000000000000" pitchFamily="65" charset="-120"/>
                <a:ea typeface="標楷體" panose="03000509000000000000" pitchFamily="65" charset="-120"/>
              </a:rPr>
              <a:t>釐析與因應之道</a:t>
            </a:r>
            <a:endParaRPr lang="zh-TW" altLang="en-US" sz="4800" b="1" dirty="0">
              <a:solidFill>
                <a:srgbClr val="0070C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476672"/>
            <a:ext cx="8712968"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二、買賣交易稅捐</a:t>
            </a:r>
            <a:endParaRPr lang="zh-TW" altLang="en-US" sz="32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211745084"/>
              </p:ext>
            </p:extLst>
          </p:nvPr>
        </p:nvGraphicFramePr>
        <p:xfrm>
          <a:off x="571472" y="1500174"/>
          <a:ext cx="8032975" cy="921547"/>
        </p:xfrm>
        <a:graphic>
          <a:graphicData uri="http://schemas.openxmlformats.org/drawingml/2006/table">
            <a:tbl>
              <a:tblPr firstRow="1" bandRow="1">
                <a:tableStyleId>{5C22544A-7EE6-4342-B048-85BDC9FD1C3A}</a:tableStyleId>
              </a:tblPr>
              <a:tblGrid>
                <a:gridCol w="1135976"/>
                <a:gridCol w="1568408"/>
                <a:gridCol w="1872208"/>
                <a:gridCol w="3456383"/>
              </a:tblGrid>
              <a:tr h="464347">
                <a:tc rowSpan="2">
                  <a:txBody>
                    <a:bodyPr/>
                    <a:lstStyle/>
                    <a:p>
                      <a:pPr algn="ctr"/>
                      <a:r>
                        <a:rPr lang="zh-TW" altLang="en-US" sz="2900" dirty="0" smtClean="0">
                          <a:solidFill>
                            <a:schemeClr val="tx1">
                              <a:lumMod val="95000"/>
                              <a:lumOff val="5000"/>
                            </a:schemeClr>
                          </a:solidFill>
                          <a:latin typeface="標楷體" pitchFamily="65" charset="-120"/>
                          <a:ea typeface="標楷體" pitchFamily="65" charset="-120"/>
                        </a:rPr>
                        <a:t>賣方</a:t>
                      </a:r>
                      <a:endParaRPr lang="zh-TW" altLang="en-US" sz="2900" dirty="0">
                        <a:solidFill>
                          <a:schemeClr val="tx1">
                            <a:lumMod val="95000"/>
                            <a:lumOff val="5000"/>
                          </a:schemeClr>
                        </a:solidFill>
                        <a:latin typeface="標楷體" pitchFamily="65" charset="-120"/>
                        <a:ea typeface="標楷體" pitchFamily="65" charset="-120"/>
                      </a:endParaRPr>
                    </a:p>
                  </a:txBody>
                  <a:tcPr anchor="ctr"/>
                </a:tc>
                <a:tc rowSpan="2">
                  <a:txBody>
                    <a:bodyPr/>
                    <a:lstStyle/>
                    <a:p>
                      <a:pPr algn="ctr"/>
                      <a:r>
                        <a:rPr lang="zh-TW" altLang="en-US" sz="2800" dirty="0" smtClean="0">
                          <a:solidFill>
                            <a:schemeClr val="tx1">
                              <a:lumMod val="95000"/>
                              <a:lumOff val="5000"/>
                            </a:schemeClr>
                          </a:solidFill>
                          <a:latin typeface="標楷體" pitchFamily="65" charset="-120"/>
                          <a:ea typeface="標楷體" pitchFamily="65" charset="-120"/>
                        </a:rPr>
                        <a:t>持有</a:t>
                      </a:r>
                      <a:endParaRPr lang="zh-TW" altLang="en-US" sz="2800" dirty="0">
                        <a:solidFill>
                          <a:schemeClr val="tx1">
                            <a:lumMod val="95000"/>
                            <a:lumOff val="5000"/>
                          </a:schemeClr>
                        </a:solidFill>
                        <a:latin typeface="標楷體" pitchFamily="65" charset="-120"/>
                        <a:ea typeface="標楷體" pitchFamily="65" charset="-120"/>
                      </a:endParaRPr>
                    </a:p>
                  </a:txBody>
                  <a:tcPr anchor="ctr"/>
                </a:tc>
                <a:tc>
                  <a:txBody>
                    <a:bodyPr/>
                    <a:lstStyle/>
                    <a:p>
                      <a:pPr marL="0" algn="ctr" rtl="0" eaLnBrk="1" latinLnBrk="0" hangingPunct="1"/>
                      <a:r>
                        <a:rPr kumimoji="0" lang="zh-TW" altLang="en-US" sz="2400" b="1" kern="1200" dirty="0" smtClean="0">
                          <a:solidFill>
                            <a:schemeClr val="tx1">
                              <a:lumMod val="95000"/>
                              <a:lumOff val="5000"/>
                            </a:schemeClr>
                          </a:solidFill>
                          <a:latin typeface="標楷體" pitchFamily="65" charset="-120"/>
                          <a:ea typeface="標楷體" pitchFamily="65" charset="-120"/>
                          <a:cs typeface="+mn-cs"/>
                        </a:rPr>
                        <a:t>土地</a:t>
                      </a:r>
                    </a:p>
                  </a:txBody>
                  <a:tcPr anchor="ctr">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zh-TW" altLang="en-US" sz="2400" b="1" kern="1200" dirty="0" smtClean="0">
                          <a:solidFill>
                            <a:schemeClr val="tx1">
                              <a:lumMod val="95000"/>
                              <a:lumOff val="5000"/>
                            </a:schemeClr>
                          </a:solidFill>
                          <a:latin typeface="標楷體" pitchFamily="65" charset="-120"/>
                          <a:ea typeface="標楷體" pitchFamily="65" charset="-120"/>
                          <a:cs typeface="+mn-cs"/>
                        </a:rPr>
                        <a:t>地價稅</a:t>
                      </a:r>
                    </a:p>
                  </a:txBody>
                  <a:tcPr anchor="ctr">
                    <a:lnB w="12700" cap="flat" cmpd="sng" algn="ctr">
                      <a:solidFill>
                        <a:schemeClr val="tx1"/>
                      </a:solidFill>
                      <a:prstDash val="solid"/>
                      <a:round/>
                      <a:headEnd type="none" w="med" len="med"/>
                      <a:tailEnd type="none" w="med" len="med"/>
                    </a:lnB>
                  </a:tcPr>
                </a:tc>
              </a:tr>
              <a:tr h="321471">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r>
                        <a:rPr kumimoji="0" lang="zh-TW" altLang="en-US" sz="2400" b="1" kern="1200" dirty="0" smtClean="0">
                          <a:solidFill>
                            <a:schemeClr val="tx1">
                              <a:lumMod val="95000"/>
                              <a:lumOff val="5000"/>
                            </a:schemeClr>
                          </a:solidFill>
                          <a:latin typeface="標楷體" pitchFamily="65" charset="-120"/>
                          <a:ea typeface="標楷體" pitchFamily="65" charset="-120"/>
                          <a:cs typeface="+mn-cs"/>
                        </a:rPr>
                        <a:t>房屋</a:t>
                      </a:r>
                    </a:p>
                  </a:txBody>
                  <a:tcPr anchor="ctr">
                    <a:lnT w="12700" cap="flat" cmpd="sng" algn="ctr">
                      <a:solidFill>
                        <a:schemeClr val="tx1"/>
                      </a:solidFill>
                      <a:prstDash val="solid"/>
                      <a:round/>
                      <a:headEnd type="none" w="med" len="med"/>
                      <a:tailEnd type="none" w="med" len="med"/>
                    </a:lnT>
                  </a:tcPr>
                </a:tc>
                <a:tc>
                  <a:txBody>
                    <a:bodyPr/>
                    <a:lstStyle/>
                    <a:p>
                      <a:pPr marL="0" algn="ctr" rtl="0" eaLnBrk="1" latinLnBrk="0" hangingPunct="1"/>
                      <a:r>
                        <a:rPr kumimoji="0" lang="zh-TW" altLang="en-US" sz="2400" b="1" kern="1200" dirty="0" smtClean="0">
                          <a:solidFill>
                            <a:schemeClr val="tx1">
                              <a:lumMod val="95000"/>
                              <a:lumOff val="5000"/>
                            </a:schemeClr>
                          </a:solidFill>
                          <a:latin typeface="標楷體" pitchFamily="65" charset="-120"/>
                          <a:ea typeface="標楷體" pitchFamily="65" charset="-120"/>
                          <a:cs typeface="+mn-cs"/>
                        </a:rPr>
                        <a:t>房屋稅</a:t>
                      </a:r>
                      <a:r>
                        <a:rPr kumimoji="0" lang="en-US" altLang="zh-TW" sz="2400" b="1" kern="1200" dirty="0" smtClean="0">
                          <a:solidFill>
                            <a:schemeClr val="tx1">
                              <a:lumMod val="95000"/>
                              <a:lumOff val="5000"/>
                            </a:schemeClr>
                          </a:solidFill>
                          <a:latin typeface="標楷體" pitchFamily="65" charset="-120"/>
                          <a:ea typeface="標楷體" pitchFamily="65" charset="-120"/>
                          <a:cs typeface="+mn-cs"/>
                        </a:rPr>
                        <a:t>(</a:t>
                      </a:r>
                      <a:r>
                        <a:rPr kumimoji="0" lang="zh-TW" altLang="en-US" sz="2400" b="1" kern="1200" dirty="0" smtClean="0">
                          <a:solidFill>
                            <a:schemeClr val="tx1">
                              <a:lumMod val="95000"/>
                              <a:lumOff val="5000"/>
                            </a:schemeClr>
                          </a:solidFill>
                          <a:latin typeface="標楷體" pitchFamily="65" charset="-120"/>
                          <a:ea typeface="標楷體" pitchFamily="65" charset="-120"/>
                          <a:cs typeface="+mn-cs"/>
                        </a:rPr>
                        <a:t>豪宅稅</a:t>
                      </a:r>
                      <a:r>
                        <a:rPr kumimoji="0" lang="en-US" altLang="zh-TW" sz="2400" b="1" kern="1200" dirty="0" smtClean="0">
                          <a:solidFill>
                            <a:schemeClr val="tx1">
                              <a:lumMod val="95000"/>
                              <a:lumOff val="5000"/>
                            </a:schemeClr>
                          </a:solidFill>
                          <a:latin typeface="標楷體" pitchFamily="65" charset="-120"/>
                          <a:ea typeface="標楷體" pitchFamily="65" charset="-120"/>
                          <a:cs typeface="+mn-cs"/>
                        </a:rPr>
                        <a:t>)</a:t>
                      </a:r>
                      <a:endParaRPr kumimoji="0" lang="zh-TW" altLang="en-US" sz="2400" b="1" kern="1200" dirty="0" smtClean="0">
                        <a:solidFill>
                          <a:schemeClr val="tx1">
                            <a:lumMod val="95000"/>
                            <a:lumOff val="5000"/>
                          </a:schemeClr>
                        </a:solidFill>
                        <a:latin typeface="標楷體" pitchFamily="65" charset="-120"/>
                        <a:ea typeface="標楷體" pitchFamily="65" charset="-120"/>
                        <a:cs typeface="+mn-cs"/>
                      </a:endParaRPr>
                    </a:p>
                  </a:txBody>
                  <a:tcPr anchor="ctr">
                    <a:lnT w="12700" cap="flat" cmpd="sng" algn="ctr">
                      <a:solidFill>
                        <a:schemeClr val="tx1"/>
                      </a:solidFill>
                      <a:prstDash val="solid"/>
                      <a:round/>
                      <a:headEnd type="none" w="med" len="med"/>
                      <a:tailEnd type="none" w="med" len="med"/>
                    </a:lnT>
                  </a:tcPr>
                </a:tc>
              </a:tr>
            </a:tbl>
          </a:graphicData>
        </a:graphic>
      </p:graphicFrame>
      <p:cxnSp>
        <p:nvCxnSpPr>
          <p:cNvPr id="6" name="直線單箭頭接點 5"/>
          <p:cNvCxnSpPr/>
          <p:nvPr/>
        </p:nvCxnSpPr>
        <p:spPr>
          <a:xfrm rot="5400000">
            <a:off x="-356428" y="3785396"/>
            <a:ext cx="2571768"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1" name="矩形 10"/>
          <p:cNvSpPr/>
          <p:nvPr/>
        </p:nvSpPr>
        <p:spPr>
          <a:xfrm>
            <a:off x="500034" y="5072074"/>
            <a:ext cx="114300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lumMod val="95000"/>
                    <a:lumOff val="5000"/>
                  </a:schemeClr>
                </a:solidFill>
                <a:latin typeface="標楷體" pitchFamily="65" charset="-120"/>
                <a:ea typeface="標楷體" pitchFamily="65" charset="-120"/>
              </a:rPr>
              <a:t>買方</a:t>
            </a:r>
            <a:endParaRPr lang="zh-TW" altLang="en-US" sz="3600" b="1" dirty="0">
              <a:solidFill>
                <a:schemeClr val="tx1">
                  <a:lumMod val="95000"/>
                  <a:lumOff val="5000"/>
                </a:schemeClr>
              </a:solidFill>
              <a:latin typeface="標楷體" pitchFamily="65" charset="-120"/>
              <a:ea typeface="標楷體" pitchFamily="65" charset="-120"/>
            </a:endParaRPr>
          </a:p>
        </p:txBody>
      </p:sp>
      <p:cxnSp>
        <p:nvCxnSpPr>
          <p:cNvPr id="13" name="直線單箭頭接點 12"/>
          <p:cNvCxnSpPr/>
          <p:nvPr/>
        </p:nvCxnSpPr>
        <p:spPr>
          <a:xfrm>
            <a:off x="1643042" y="5429264"/>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4" name="表格 13"/>
          <p:cNvGraphicFramePr>
            <a:graphicFrameLocks noGrp="1"/>
          </p:cNvGraphicFramePr>
          <p:nvPr>
            <p:extLst>
              <p:ext uri="{D42A27DB-BD31-4B8C-83A1-F6EECF244321}">
                <p14:modId xmlns:p14="http://schemas.microsoft.com/office/powerpoint/2010/main" val="2394009358"/>
              </p:ext>
            </p:extLst>
          </p:nvPr>
        </p:nvGraphicFramePr>
        <p:xfrm>
          <a:off x="2571736" y="5000636"/>
          <a:ext cx="6032712" cy="914400"/>
        </p:xfrm>
        <a:graphic>
          <a:graphicData uri="http://schemas.openxmlformats.org/drawingml/2006/table">
            <a:tbl>
              <a:tblPr firstRow="1" bandRow="1">
                <a:tableStyleId>{5C22544A-7EE6-4342-B048-85BDC9FD1C3A}</a:tableStyleId>
              </a:tblPr>
              <a:tblGrid>
                <a:gridCol w="3016356"/>
                <a:gridCol w="3016356"/>
              </a:tblGrid>
              <a:tr h="428628">
                <a:tc>
                  <a:txBody>
                    <a:bodyPr/>
                    <a:lstStyle/>
                    <a:p>
                      <a:pPr marL="0" algn="ctr" rtl="0" eaLnBrk="1" latinLnBrk="0" hangingPunct="1"/>
                      <a:r>
                        <a:rPr kumimoji="0" lang="zh-TW" altLang="en-US" sz="2400" b="1" kern="1200" dirty="0" smtClean="0">
                          <a:solidFill>
                            <a:schemeClr val="tx1">
                              <a:lumMod val="95000"/>
                              <a:lumOff val="5000"/>
                            </a:schemeClr>
                          </a:solidFill>
                          <a:latin typeface="標楷體" pitchFamily="65" charset="-120"/>
                          <a:ea typeface="標楷體" pitchFamily="65" charset="-120"/>
                          <a:cs typeface="+mn-cs"/>
                        </a:rPr>
                        <a:t>房屋</a:t>
                      </a:r>
                    </a:p>
                  </a:txBody>
                  <a:tcPr anchor="ctr"/>
                </a:tc>
                <a:tc>
                  <a:txBody>
                    <a:bodyPr/>
                    <a:lstStyle/>
                    <a:p>
                      <a:pPr marL="0" algn="ctr" rtl="0" eaLnBrk="1" latinLnBrk="0" hangingPunct="1"/>
                      <a:r>
                        <a:rPr kumimoji="0" lang="zh-TW" altLang="en-US" sz="2400" b="1" kern="1200" dirty="0" smtClean="0">
                          <a:solidFill>
                            <a:schemeClr val="tx1">
                              <a:lumMod val="95000"/>
                              <a:lumOff val="5000"/>
                            </a:schemeClr>
                          </a:solidFill>
                          <a:latin typeface="標楷體" pitchFamily="65" charset="-120"/>
                          <a:ea typeface="標楷體" pitchFamily="65" charset="-120"/>
                          <a:cs typeface="+mn-cs"/>
                        </a:rPr>
                        <a:t>契稅</a:t>
                      </a:r>
                    </a:p>
                  </a:txBody>
                  <a:tcPr anchor="ctr"/>
                </a:tc>
              </a:tr>
              <a:tr h="428628">
                <a:tc>
                  <a:txBody>
                    <a:bodyPr/>
                    <a:lstStyle/>
                    <a:p>
                      <a:pPr marL="0" algn="ctr" rtl="0" eaLnBrk="1" latinLnBrk="0" hangingPunct="1"/>
                      <a:r>
                        <a:rPr kumimoji="0" lang="zh-TW" altLang="en-US" sz="2400" b="1" kern="1200" dirty="0" smtClean="0">
                          <a:solidFill>
                            <a:schemeClr val="tx1">
                              <a:lumMod val="95000"/>
                              <a:lumOff val="5000"/>
                            </a:schemeClr>
                          </a:solidFill>
                          <a:latin typeface="標楷體" pitchFamily="65" charset="-120"/>
                          <a:ea typeface="標楷體" pitchFamily="65" charset="-120"/>
                          <a:cs typeface="+mn-cs"/>
                        </a:rPr>
                        <a:t>公契</a:t>
                      </a:r>
                    </a:p>
                  </a:txBody>
                  <a:tcPr anchor="ctr"/>
                </a:tc>
                <a:tc>
                  <a:txBody>
                    <a:bodyPr/>
                    <a:lstStyle/>
                    <a:p>
                      <a:pPr marL="0" algn="ctr" rtl="0" eaLnBrk="1" latinLnBrk="0" hangingPunct="1"/>
                      <a:r>
                        <a:rPr kumimoji="0" lang="zh-TW" altLang="en-US" sz="2400" b="1" kern="1200" dirty="0" smtClean="0">
                          <a:solidFill>
                            <a:schemeClr val="tx1">
                              <a:lumMod val="95000"/>
                              <a:lumOff val="5000"/>
                            </a:schemeClr>
                          </a:solidFill>
                          <a:latin typeface="標楷體" pitchFamily="65" charset="-120"/>
                          <a:ea typeface="標楷體" pitchFamily="65" charset="-120"/>
                          <a:cs typeface="+mn-cs"/>
                        </a:rPr>
                        <a:t>印花稅</a:t>
                      </a:r>
                    </a:p>
                  </a:txBody>
                  <a:tcPr anchor="ctr"/>
                </a:tc>
              </a:tr>
            </a:tbl>
          </a:graphicData>
        </a:graphic>
      </p:graphicFrame>
      <p:sp>
        <p:nvSpPr>
          <p:cNvPr id="17" name="橢圓 16"/>
          <p:cNvSpPr/>
          <p:nvPr/>
        </p:nvSpPr>
        <p:spPr>
          <a:xfrm>
            <a:off x="1571604" y="2500306"/>
            <a:ext cx="857256" cy="2428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600" b="1" dirty="0" smtClean="0">
                <a:solidFill>
                  <a:schemeClr val="tx1">
                    <a:lumMod val="95000"/>
                    <a:lumOff val="5000"/>
                  </a:schemeClr>
                </a:solidFill>
                <a:latin typeface="標楷體" pitchFamily="65" charset="-120"/>
                <a:ea typeface="標楷體" pitchFamily="65" charset="-120"/>
              </a:rPr>
              <a:t>交易稅</a:t>
            </a:r>
            <a:endParaRPr lang="zh-TW" altLang="en-US" sz="3600" b="1" dirty="0">
              <a:solidFill>
                <a:schemeClr val="tx1">
                  <a:lumMod val="95000"/>
                  <a:lumOff val="5000"/>
                </a:schemeClr>
              </a:solidFill>
              <a:latin typeface="標楷體" pitchFamily="65" charset="-120"/>
              <a:ea typeface="標楷體" pitchFamily="65" charset="-120"/>
            </a:endParaRPr>
          </a:p>
        </p:txBody>
      </p:sp>
      <p:sp>
        <p:nvSpPr>
          <p:cNvPr id="19" name="文字方塊 18"/>
          <p:cNvSpPr txBox="1"/>
          <p:nvPr/>
        </p:nvSpPr>
        <p:spPr>
          <a:xfrm>
            <a:off x="1071538" y="2928934"/>
            <a:ext cx="543739" cy="954107"/>
          </a:xfrm>
          <a:prstGeom prst="rect">
            <a:avLst/>
          </a:prstGeom>
          <a:noFill/>
        </p:spPr>
        <p:txBody>
          <a:bodyPr wrap="square" rtlCol="0">
            <a:spAutoFit/>
          </a:bodyPr>
          <a:lstStyle/>
          <a:p>
            <a:r>
              <a:rPr lang="zh-TW" altLang="en-US" sz="2800" b="1" dirty="0" smtClean="0">
                <a:solidFill>
                  <a:srgbClr val="FF0000"/>
                </a:solidFill>
                <a:latin typeface="標楷體" pitchFamily="65" charset="-120"/>
                <a:ea typeface="標楷體" pitchFamily="65" charset="-120"/>
              </a:rPr>
              <a:t>出</a:t>
            </a:r>
            <a:endParaRPr lang="en-US" altLang="zh-TW" sz="2800" b="1" dirty="0" smtClean="0">
              <a:solidFill>
                <a:srgbClr val="FF0000"/>
              </a:solidFill>
              <a:latin typeface="標楷體" pitchFamily="65" charset="-120"/>
              <a:ea typeface="標楷體" pitchFamily="65" charset="-120"/>
            </a:endParaRPr>
          </a:p>
          <a:p>
            <a:r>
              <a:rPr lang="zh-TW" altLang="en-US" sz="2800" b="1" dirty="0" smtClean="0">
                <a:solidFill>
                  <a:srgbClr val="FF0000"/>
                </a:solidFill>
                <a:latin typeface="標楷體" pitchFamily="65" charset="-120"/>
                <a:ea typeface="標楷體" pitchFamily="65" charset="-120"/>
              </a:rPr>
              <a:t>售</a:t>
            </a:r>
            <a:endParaRPr lang="zh-TW" altLang="en-US" sz="2800" b="1" dirty="0">
              <a:solidFill>
                <a:srgbClr val="FF0000"/>
              </a:solidFill>
              <a:latin typeface="標楷體" pitchFamily="65" charset="-120"/>
              <a:ea typeface="標楷體" pitchFamily="65" charset="-120"/>
            </a:endParaRPr>
          </a:p>
        </p:txBody>
      </p:sp>
      <p:cxnSp>
        <p:nvCxnSpPr>
          <p:cNvPr id="23" name="直線單箭頭接點 22"/>
          <p:cNvCxnSpPr/>
          <p:nvPr/>
        </p:nvCxnSpPr>
        <p:spPr>
          <a:xfrm>
            <a:off x="2500298" y="3576019"/>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直線接點 26"/>
          <p:cNvCxnSpPr/>
          <p:nvPr/>
        </p:nvCxnSpPr>
        <p:spPr>
          <a:xfrm rot="10800000">
            <a:off x="3214678" y="2857496"/>
            <a:ext cx="571504" cy="1588"/>
          </a:xfrm>
          <a:prstGeom prst="line">
            <a:avLst/>
          </a:prstGeom>
        </p:spPr>
        <p:style>
          <a:lnRef idx="3">
            <a:schemeClr val="dk1"/>
          </a:lnRef>
          <a:fillRef idx="0">
            <a:schemeClr val="dk1"/>
          </a:fillRef>
          <a:effectRef idx="2">
            <a:schemeClr val="dk1"/>
          </a:effectRef>
          <a:fontRef idx="minor">
            <a:schemeClr val="tx1"/>
          </a:fontRef>
        </p:style>
      </p:cxnSp>
      <p:cxnSp>
        <p:nvCxnSpPr>
          <p:cNvPr id="29" name="直線接點 28"/>
          <p:cNvCxnSpPr/>
          <p:nvPr/>
        </p:nvCxnSpPr>
        <p:spPr>
          <a:xfrm rot="5400000">
            <a:off x="2501092" y="3571082"/>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31" name="直線接點 30"/>
          <p:cNvCxnSpPr/>
          <p:nvPr/>
        </p:nvCxnSpPr>
        <p:spPr>
          <a:xfrm>
            <a:off x="3214678" y="4286256"/>
            <a:ext cx="2071702" cy="1588"/>
          </a:xfrm>
          <a:prstGeom prst="line">
            <a:avLst/>
          </a:prstGeom>
        </p:spPr>
        <p:style>
          <a:lnRef idx="3">
            <a:schemeClr val="dk1"/>
          </a:lnRef>
          <a:fillRef idx="0">
            <a:schemeClr val="dk1"/>
          </a:fillRef>
          <a:effectRef idx="2">
            <a:schemeClr val="dk1"/>
          </a:effectRef>
          <a:fontRef idx="minor">
            <a:schemeClr val="tx1"/>
          </a:fontRef>
        </p:style>
      </p:cxnSp>
      <p:cxnSp>
        <p:nvCxnSpPr>
          <p:cNvPr id="33" name="直線接點 32"/>
          <p:cNvCxnSpPr/>
          <p:nvPr/>
        </p:nvCxnSpPr>
        <p:spPr>
          <a:xfrm>
            <a:off x="3214678" y="3500438"/>
            <a:ext cx="571504" cy="1588"/>
          </a:xfrm>
          <a:prstGeom prst="line">
            <a:avLst/>
          </a:prstGeom>
        </p:spPr>
        <p:style>
          <a:lnRef idx="3">
            <a:schemeClr val="dk1"/>
          </a:lnRef>
          <a:fillRef idx="0">
            <a:schemeClr val="dk1"/>
          </a:fillRef>
          <a:effectRef idx="2">
            <a:schemeClr val="dk1"/>
          </a:effectRef>
          <a:fontRef idx="minor">
            <a:schemeClr val="tx1"/>
          </a:fontRef>
        </p:style>
      </p:cxnSp>
      <p:graphicFrame>
        <p:nvGraphicFramePr>
          <p:cNvPr id="37" name="表格 36"/>
          <p:cNvGraphicFramePr>
            <a:graphicFrameLocks noGrp="1"/>
          </p:cNvGraphicFramePr>
          <p:nvPr>
            <p:extLst>
              <p:ext uri="{D42A27DB-BD31-4B8C-83A1-F6EECF244321}">
                <p14:modId xmlns:p14="http://schemas.microsoft.com/office/powerpoint/2010/main" val="390814541"/>
              </p:ext>
            </p:extLst>
          </p:nvPr>
        </p:nvGraphicFramePr>
        <p:xfrm>
          <a:off x="3786182" y="2500306"/>
          <a:ext cx="4818266" cy="731520"/>
        </p:xfrm>
        <a:graphic>
          <a:graphicData uri="http://schemas.openxmlformats.org/drawingml/2006/table">
            <a:tbl>
              <a:tblPr firstRow="1" bandRow="1">
                <a:tableStyleId>{5C22544A-7EE6-4342-B048-85BDC9FD1C3A}</a:tableStyleId>
              </a:tblPr>
              <a:tblGrid>
                <a:gridCol w="2225978"/>
                <a:gridCol w="2592288"/>
              </a:tblGrid>
              <a:tr h="285752">
                <a:tc>
                  <a:txBody>
                    <a:bodyPr/>
                    <a:lstStyle/>
                    <a:p>
                      <a:pPr algn="ctr"/>
                      <a:r>
                        <a:rPr kumimoji="0" lang="en-US" altLang="zh-TW" sz="1800" b="1"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2</a:t>
                      </a:r>
                      <a:r>
                        <a:rPr kumimoji="0" lang="zh-TW" altLang="en-US" sz="1800" b="1"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年</a:t>
                      </a:r>
                      <a:r>
                        <a:rPr kumimoji="0" lang="zh-TW" altLang="en-US" sz="1800" b="1" kern="1200" dirty="0" smtClean="0">
                          <a:solidFill>
                            <a:schemeClr val="dk1"/>
                          </a:solidFill>
                          <a:latin typeface="標楷體" pitchFamily="65" charset="-120"/>
                          <a:ea typeface="標楷體" pitchFamily="65" charset="-120"/>
                          <a:cs typeface="+mn-cs"/>
                        </a:rPr>
                        <a:t>內</a:t>
                      </a:r>
                    </a:p>
                  </a:txBody>
                  <a:tcPr anchor="ctr">
                    <a:lnB w="12700" cap="flat" cmpd="sng" algn="ctr">
                      <a:solidFill>
                        <a:schemeClr val="tx1"/>
                      </a:solidFill>
                      <a:prstDash val="solid"/>
                      <a:round/>
                      <a:headEnd type="none" w="med" len="med"/>
                      <a:tailEnd type="none" w="med" len="med"/>
                    </a:lnB>
                  </a:tcPr>
                </a:tc>
                <a:tc rowSpan="2">
                  <a:txBody>
                    <a:bodyPr/>
                    <a:lstStyle/>
                    <a:p>
                      <a:pPr algn="ctr"/>
                      <a:r>
                        <a:rPr lang="zh-TW" altLang="en-US" sz="2400" dirty="0" smtClean="0">
                          <a:solidFill>
                            <a:schemeClr val="tx1">
                              <a:lumMod val="95000"/>
                              <a:lumOff val="5000"/>
                            </a:schemeClr>
                          </a:solidFill>
                          <a:latin typeface="標楷體" pitchFamily="65" charset="-120"/>
                          <a:ea typeface="標楷體" pitchFamily="65" charset="-120"/>
                        </a:rPr>
                        <a:t>奢侈稅</a:t>
                      </a:r>
                      <a:endParaRPr lang="zh-TW" altLang="en-US" sz="2400" dirty="0">
                        <a:solidFill>
                          <a:schemeClr val="tx1">
                            <a:lumMod val="95000"/>
                            <a:lumOff val="5000"/>
                          </a:schemeClr>
                        </a:solidFill>
                        <a:latin typeface="標楷體" pitchFamily="65" charset="-120"/>
                        <a:ea typeface="標楷體" pitchFamily="65" charset="-120"/>
                      </a:endParaRPr>
                    </a:p>
                  </a:txBody>
                  <a:tcPr anchor="ctr"/>
                </a:tc>
              </a:tr>
              <a:tr h="285752">
                <a:tc>
                  <a:txBody>
                    <a:bodyPr/>
                    <a:lstStyle/>
                    <a:p>
                      <a:pPr algn="ct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短期</a:t>
                      </a:r>
                      <a:r>
                        <a:rPr lang="en-US" altLang="zh-TW" sz="1800" b="1" dirty="0" smtClean="0">
                          <a:latin typeface="標楷體" pitchFamily="65" charset="-120"/>
                          <a:ea typeface="標楷體" pitchFamily="65" charset="-120"/>
                        </a:rPr>
                        <a:t>)</a:t>
                      </a:r>
                      <a:endParaRPr lang="zh-TW" altLang="en-US" sz="1800" b="1" dirty="0">
                        <a:latin typeface="標楷體" pitchFamily="65" charset="-120"/>
                        <a:ea typeface="標楷體" pitchFamily="65" charset="-120"/>
                      </a:endParaRPr>
                    </a:p>
                  </a:txBody>
                  <a:tcPr anchor="ctr">
                    <a:lnT w="12700" cap="flat" cmpd="sng" algn="ctr">
                      <a:solidFill>
                        <a:schemeClr val="tx1"/>
                      </a:solidFill>
                      <a:prstDash val="solid"/>
                      <a:round/>
                      <a:headEnd type="none" w="med" len="med"/>
                      <a:tailEnd type="none" w="med" len="med"/>
                    </a:lnT>
                  </a:tcPr>
                </a:tc>
                <a:tc vMerge="1">
                  <a:txBody>
                    <a:bodyPr/>
                    <a:lstStyle/>
                    <a:p>
                      <a:endParaRPr lang="zh-TW" altLang="en-US"/>
                    </a:p>
                  </a:txBody>
                  <a:tcPr/>
                </a:tc>
              </a:tr>
            </a:tbl>
          </a:graphicData>
        </a:graphic>
      </p:graphicFrame>
      <p:graphicFrame>
        <p:nvGraphicFramePr>
          <p:cNvPr id="38" name="表格 37"/>
          <p:cNvGraphicFramePr>
            <a:graphicFrameLocks noGrp="1"/>
          </p:cNvGraphicFramePr>
          <p:nvPr>
            <p:extLst>
              <p:ext uri="{D42A27DB-BD31-4B8C-83A1-F6EECF244321}">
                <p14:modId xmlns:p14="http://schemas.microsoft.com/office/powerpoint/2010/main" val="3804816148"/>
              </p:ext>
            </p:extLst>
          </p:nvPr>
        </p:nvGraphicFramePr>
        <p:xfrm>
          <a:off x="3786182" y="3286124"/>
          <a:ext cx="4818266" cy="370840"/>
        </p:xfrm>
        <a:graphic>
          <a:graphicData uri="http://schemas.openxmlformats.org/drawingml/2006/table">
            <a:tbl>
              <a:tblPr firstRow="1" bandRow="1">
                <a:tableStyleId>{5C22544A-7EE6-4342-B048-85BDC9FD1C3A}</a:tableStyleId>
              </a:tblPr>
              <a:tblGrid>
                <a:gridCol w="2225978"/>
                <a:gridCol w="2592288"/>
              </a:tblGrid>
              <a:tr h="370840">
                <a:tc>
                  <a:txBody>
                    <a:bodyPr/>
                    <a:lstStyle/>
                    <a:p>
                      <a:pPr algn="ctr"/>
                      <a:r>
                        <a:rPr lang="zh-TW" altLang="en-US" dirty="0" smtClean="0">
                          <a:solidFill>
                            <a:schemeClr val="tx1">
                              <a:lumMod val="95000"/>
                              <a:lumOff val="5000"/>
                            </a:schemeClr>
                          </a:solidFill>
                          <a:latin typeface="標楷體" pitchFamily="65" charset="-120"/>
                          <a:ea typeface="標楷體" pitchFamily="65" charset="-120"/>
                        </a:rPr>
                        <a:t>土地</a:t>
                      </a:r>
                      <a:endParaRPr lang="zh-TW" altLang="en-US" dirty="0">
                        <a:solidFill>
                          <a:schemeClr val="tx1">
                            <a:lumMod val="95000"/>
                            <a:lumOff val="5000"/>
                          </a:schemeClr>
                        </a:solidFill>
                        <a:latin typeface="標楷體" pitchFamily="65" charset="-120"/>
                        <a:ea typeface="標楷體" pitchFamily="65" charset="-120"/>
                      </a:endParaRPr>
                    </a:p>
                  </a:txBody>
                  <a:tcPr anchor="ctr"/>
                </a:tc>
                <a:tc>
                  <a:txBody>
                    <a:bodyPr/>
                    <a:lstStyle/>
                    <a:p>
                      <a:pPr algn="ctr"/>
                      <a:r>
                        <a:rPr lang="zh-TW" altLang="en-US" dirty="0" smtClean="0">
                          <a:solidFill>
                            <a:schemeClr val="tx1">
                              <a:lumMod val="95000"/>
                              <a:lumOff val="5000"/>
                            </a:schemeClr>
                          </a:solidFill>
                          <a:latin typeface="標楷體" pitchFamily="65" charset="-120"/>
                          <a:ea typeface="標楷體" pitchFamily="65" charset="-120"/>
                        </a:rPr>
                        <a:t>土地增值稅</a:t>
                      </a:r>
                      <a:endParaRPr lang="zh-TW" altLang="en-US" dirty="0">
                        <a:solidFill>
                          <a:schemeClr val="tx1">
                            <a:lumMod val="95000"/>
                            <a:lumOff val="5000"/>
                          </a:schemeClr>
                        </a:solidFill>
                        <a:latin typeface="標楷體" pitchFamily="65" charset="-120"/>
                        <a:ea typeface="標楷體" pitchFamily="65" charset="-120"/>
                      </a:endParaRPr>
                    </a:p>
                  </a:txBody>
                  <a:tcPr anchor="ctr"/>
                </a:tc>
              </a:tr>
            </a:tbl>
          </a:graphicData>
        </a:graphic>
      </p:graphicFrame>
      <p:graphicFrame>
        <p:nvGraphicFramePr>
          <p:cNvPr id="39" name="表格 38"/>
          <p:cNvGraphicFramePr>
            <a:graphicFrameLocks noGrp="1"/>
          </p:cNvGraphicFramePr>
          <p:nvPr>
            <p:extLst>
              <p:ext uri="{D42A27DB-BD31-4B8C-83A1-F6EECF244321}">
                <p14:modId xmlns:p14="http://schemas.microsoft.com/office/powerpoint/2010/main" val="4153469304"/>
              </p:ext>
            </p:extLst>
          </p:nvPr>
        </p:nvGraphicFramePr>
        <p:xfrm>
          <a:off x="3786182" y="3723964"/>
          <a:ext cx="4818266" cy="1127760"/>
        </p:xfrm>
        <a:graphic>
          <a:graphicData uri="http://schemas.openxmlformats.org/drawingml/2006/table">
            <a:tbl>
              <a:tblPr firstRow="1" bandRow="1">
                <a:tableStyleId>{5C22544A-7EE6-4342-B048-85BDC9FD1C3A}</a:tableStyleId>
              </a:tblPr>
              <a:tblGrid>
                <a:gridCol w="1001842"/>
                <a:gridCol w="1224136"/>
                <a:gridCol w="2592288"/>
              </a:tblGrid>
              <a:tr h="351398">
                <a:tc rowSpan="3">
                  <a:txBody>
                    <a:bodyPr/>
                    <a:lstStyle/>
                    <a:p>
                      <a:pPr algn="ctr"/>
                      <a:endParaRPr lang="en-US" altLang="zh-TW" sz="2000" dirty="0" smtClean="0">
                        <a:solidFill>
                          <a:schemeClr val="tx1">
                            <a:lumMod val="95000"/>
                            <a:lumOff val="5000"/>
                          </a:schemeClr>
                        </a:solidFill>
                        <a:latin typeface="標楷體" pitchFamily="65" charset="-120"/>
                        <a:ea typeface="標楷體" pitchFamily="65" charset="-120"/>
                      </a:endParaRPr>
                    </a:p>
                    <a:p>
                      <a:pPr algn="ctr"/>
                      <a:r>
                        <a:rPr lang="zh-TW" altLang="en-US" sz="2000" dirty="0" smtClean="0">
                          <a:solidFill>
                            <a:schemeClr val="tx1">
                              <a:lumMod val="95000"/>
                              <a:lumOff val="5000"/>
                            </a:schemeClr>
                          </a:solidFill>
                          <a:latin typeface="標楷體" pitchFamily="65" charset="-120"/>
                          <a:ea typeface="標楷體" pitchFamily="65" charset="-120"/>
                        </a:rPr>
                        <a:t>房屋</a:t>
                      </a:r>
                      <a:endParaRPr lang="zh-TW" altLang="en-US" sz="2000" dirty="0">
                        <a:solidFill>
                          <a:schemeClr val="tx1">
                            <a:lumMod val="95000"/>
                            <a:lumOff val="5000"/>
                          </a:schemeClr>
                        </a:solidFill>
                        <a:latin typeface="標楷體" pitchFamily="65" charset="-120"/>
                        <a:ea typeface="標楷體" pitchFamily="65" charset="-120"/>
                      </a:endParaRPr>
                    </a:p>
                  </a:txBody>
                  <a:tcPr anchor="ctr"/>
                </a:tc>
                <a:tc>
                  <a:txBody>
                    <a:bodyPr/>
                    <a:lstStyle/>
                    <a:p>
                      <a:pPr algn="ctr"/>
                      <a:r>
                        <a:rPr kumimoji="0" lang="zh-TW" altLang="en-US" sz="2000" b="1" kern="1200" dirty="0" smtClean="0">
                          <a:solidFill>
                            <a:schemeClr val="tx1">
                              <a:lumMod val="95000"/>
                              <a:lumOff val="5000"/>
                            </a:schemeClr>
                          </a:solidFill>
                          <a:latin typeface="標楷體" pitchFamily="65" charset="-120"/>
                          <a:ea typeface="標楷體" pitchFamily="65" charset="-120"/>
                          <a:cs typeface="+mn-cs"/>
                        </a:rPr>
                        <a:t>自然人</a:t>
                      </a:r>
                    </a:p>
                  </a:txBody>
                  <a:tcPr anchor="ctr"/>
                </a:tc>
                <a:tc>
                  <a:txBody>
                    <a:bodyPr/>
                    <a:lstStyle/>
                    <a:p>
                      <a:pPr marL="0" algn="ctr" rtl="0" eaLnBrk="1" latinLnBrk="0" hangingPunct="1"/>
                      <a:r>
                        <a:rPr kumimoji="0" lang="zh-TW" altLang="en-US" sz="2000" b="1" kern="1200" dirty="0" smtClean="0">
                          <a:solidFill>
                            <a:schemeClr val="tx1">
                              <a:lumMod val="95000"/>
                              <a:lumOff val="5000"/>
                            </a:schemeClr>
                          </a:solidFill>
                          <a:latin typeface="標楷體" pitchFamily="65" charset="-120"/>
                          <a:ea typeface="標楷體" pitchFamily="65" charset="-120"/>
                          <a:cs typeface="+mn-cs"/>
                        </a:rPr>
                        <a:t>交易所得稅</a:t>
                      </a:r>
                    </a:p>
                  </a:txBody>
                  <a:tcPr anchor="ctr"/>
                </a:tc>
              </a:tr>
              <a:tr h="324367">
                <a:tc vMerge="1">
                  <a:txBody>
                    <a:bodyPr/>
                    <a:lstStyle/>
                    <a:p>
                      <a:endParaRPr lang="zh-TW" altLang="en-US" dirty="0"/>
                    </a:p>
                  </a:txBody>
                  <a:tcPr/>
                </a:tc>
                <a:tc rowSpan="2">
                  <a:txBody>
                    <a:bodyPr/>
                    <a:lstStyle/>
                    <a:p>
                      <a:pPr algn="ctr"/>
                      <a:r>
                        <a:rPr kumimoji="0" lang="zh-TW" altLang="en-US" sz="2000" b="1" kern="1200" baseline="0" dirty="0" smtClean="0">
                          <a:solidFill>
                            <a:schemeClr val="tx1">
                              <a:lumMod val="95000"/>
                              <a:lumOff val="5000"/>
                            </a:schemeClr>
                          </a:solidFill>
                          <a:latin typeface="標楷體" pitchFamily="65" charset="-120"/>
                          <a:ea typeface="標楷體" pitchFamily="65" charset="-120"/>
                          <a:cs typeface="+mn-cs"/>
                        </a:rPr>
                        <a:t> </a:t>
                      </a:r>
                      <a:r>
                        <a:rPr kumimoji="0" lang="zh-TW" altLang="en-US" sz="2000" b="1" kern="1200" dirty="0" smtClean="0">
                          <a:solidFill>
                            <a:schemeClr val="tx1">
                              <a:lumMod val="95000"/>
                              <a:lumOff val="5000"/>
                            </a:schemeClr>
                          </a:solidFill>
                          <a:latin typeface="標楷體" pitchFamily="65" charset="-120"/>
                          <a:ea typeface="標楷體" pitchFamily="65" charset="-120"/>
                          <a:cs typeface="+mn-cs"/>
                        </a:rPr>
                        <a:t>法人</a:t>
                      </a:r>
                    </a:p>
                  </a:txBody>
                  <a:tcPr anchor="ctr"/>
                </a:tc>
                <a:tc>
                  <a:txBody>
                    <a:bodyPr/>
                    <a:lstStyle/>
                    <a:p>
                      <a:pPr algn="ctr"/>
                      <a:r>
                        <a:rPr lang="zh-TW" altLang="en-US" b="1" dirty="0" smtClean="0">
                          <a:solidFill>
                            <a:schemeClr val="tx1">
                              <a:lumMod val="95000"/>
                              <a:lumOff val="5000"/>
                            </a:schemeClr>
                          </a:solidFill>
                          <a:latin typeface="標楷體" pitchFamily="65" charset="-120"/>
                          <a:ea typeface="標楷體" pitchFamily="65" charset="-120"/>
                        </a:rPr>
                        <a:t>營利事業所得稅</a:t>
                      </a:r>
                      <a:endParaRPr lang="zh-TW" altLang="en-US" b="1" dirty="0">
                        <a:solidFill>
                          <a:schemeClr val="tx1">
                            <a:lumMod val="95000"/>
                            <a:lumOff val="5000"/>
                          </a:schemeClr>
                        </a:solidFill>
                        <a:latin typeface="標楷體" pitchFamily="65" charset="-120"/>
                        <a:ea typeface="標楷體" pitchFamily="65" charset="-120"/>
                      </a:endParaRPr>
                    </a:p>
                  </a:txBody>
                  <a:tcPr anchor="ctr"/>
                </a:tc>
              </a:tr>
              <a:tr h="324367">
                <a:tc vMerge="1">
                  <a:txBody>
                    <a:bodyPr/>
                    <a:lstStyle/>
                    <a:p>
                      <a:endParaRPr lang="zh-TW" altLang="en-US" dirty="0"/>
                    </a:p>
                  </a:txBody>
                  <a:tcPr/>
                </a:tc>
                <a:tc vMerge="1">
                  <a:txBody>
                    <a:bodyPr/>
                    <a:lstStyle/>
                    <a:p>
                      <a:endParaRPr lang="zh-TW" altLang="en-US" dirty="0"/>
                    </a:p>
                  </a:txBody>
                  <a:tcPr/>
                </a:tc>
                <a:tc>
                  <a:txBody>
                    <a:bodyPr/>
                    <a:lstStyle/>
                    <a:p>
                      <a:pPr marL="0" algn="ctr" rtl="0" eaLnBrk="1" latinLnBrk="0" hangingPunct="1"/>
                      <a:r>
                        <a:rPr kumimoji="0" lang="zh-TW" altLang="en-US" b="1" kern="1200" dirty="0" smtClean="0">
                          <a:solidFill>
                            <a:schemeClr val="tx1">
                              <a:lumMod val="95000"/>
                              <a:lumOff val="5000"/>
                            </a:schemeClr>
                          </a:solidFill>
                          <a:latin typeface="標楷體" pitchFamily="65" charset="-120"/>
                          <a:ea typeface="標楷體" pitchFamily="65" charset="-120"/>
                          <a:cs typeface="+mn-cs"/>
                        </a:rPr>
                        <a:t>營業稅</a:t>
                      </a:r>
                    </a:p>
                  </a:txBody>
                  <a:tcPr anchor="ctr"/>
                </a:tc>
              </a:tr>
            </a:tbl>
          </a:graphicData>
        </a:graphic>
      </p:graphicFrame>
      <p:cxnSp>
        <p:nvCxnSpPr>
          <p:cNvPr id="20" name="直線單箭頭接點 19"/>
          <p:cNvCxnSpPr/>
          <p:nvPr/>
        </p:nvCxnSpPr>
        <p:spPr>
          <a:xfrm flipV="1">
            <a:off x="755576" y="4509122"/>
            <a:ext cx="3312368" cy="18017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直線單箭頭接點 20"/>
          <p:cNvCxnSpPr/>
          <p:nvPr/>
        </p:nvCxnSpPr>
        <p:spPr>
          <a:xfrm flipV="1">
            <a:off x="755576" y="3571876"/>
            <a:ext cx="3960440" cy="2739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直線單箭頭接點 24"/>
          <p:cNvCxnSpPr/>
          <p:nvPr/>
        </p:nvCxnSpPr>
        <p:spPr>
          <a:xfrm flipV="1">
            <a:off x="755576" y="6309320"/>
            <a:ext cx="190346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矩形 31"/>
          <p:cNvSpPr/>
          <p:nvPr/>
        </p:nvSpPr>
        <p:spPr>
          <a:xfrm>
            <a:off x="2659038" y="6093295"/>
            <a:ext cx="5945410" cy="537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lumMod val="95000"/>
                    <a:lumOff val="5000"/>
                  </a:schemeClr>
                </a:solidFill>
                <a:latin typeface="標楷體" pitchFamily="65" charset="-120"/>
                <a:ea typeface="標楷體" pitchFamily="65" charset="-120"/>
              </a:rPr>
              <a:t>房地合一所得稅</a:t>
            </a:r>
            <a:r>
              <a:rPr lang="en-US" altLang="zh-TW" sz="2800" b="1" dirty="0" smtClean="0">
                <a:solidFill>
                  <a:schemeClr val="tx1">
                    <a:lumMod val="95000"/>
                    <a:lumOff val="5000"/>
                  </a:schemeClr>
                </a:solidFill>
                <a:latin typeface="標楷體" pitchFamily="65" charset="-120"/>
                <a:ea typeface="標楷體" pitchFamily="65" charset="-120"/>
              </a:rPr>
              <a:t>(</a:t>
            </a:r>
            <a:r>
              <a:rPr lang="zh-TW" altLang="en-US" sz="2800" b="1" dirty="0" smtClean="0">
                <a:solidFill>
                  <a:schemeClr val="tx1">
                    <a:lumMod val="95000"/>
                    <a:lumOff val="5000"/>
                  </a:schemeClr>
                </a:solidFill>
                <a:latin typeface="標楷體" pitchFamily="65" charset="-120"/>
                <a:ea typeface="標楷體" pitchFamily="65" charset="-120"/>
              </a:rPr>
              <a:t>奢侈稅退場</a:t>
            </a:r>
            <a:r>
              <a:rPr lang="en-US" altLang="zh-TW" sz="2800" b="1" dirty="0" smtClean="0">
                <a:solidFill>
                  <a:schemeClr val="tx1">
                    <a:lumMod val="95000"/>
                    <a:lumOff val="5000"/>
                  </a:schemeClr>
                </a:solidFill>
                <a:latin typeface="標楷體" pitchFamily="65" charset="-120"/>
                <a:ea typeface="標楷體" pitchFamily="65" charset="-120"/>
              </a:rPr>
              <a:t>)</a:t>
            </a:r>
            <a:endParaRPr lang="zh-TW" altLang="en-US" sz="2800" b="1" dirty="0">
              <a:solidFill>
                <a:schemeClr val="tx1">
                  <a:lumMod val="95000"/>
                  <a:lumOff val="5000"/>
                </a:schemeClr>
              </a:solidFill>
              <a:latin typeface="標楷體" pitchFamily="65" charset="-120"/>
              <a:ea typeface="標楷體" pitchFamily="65" charset="-120"/>
            </a:endParaRPr>
          </a:p>
        </p:txBody>
      </p:sp>
      <p:sp>
        <p:nvSpPr>
          <p:cNvPr id="34" name="矩形 33"/>
          <p:cNvSpPr/>
          <p:nvPr/>
        </p:nvSpPr>
        <p:spPr>
          <a:xfrm>
            <a:off x="755576" y="6470055"/>
            <a:ext cx="1834978" cy="321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105.01.01</a:t>
            </a:r>
            <a:r>
              <a:rPr lang="zh-TW" altLang="en-US" sz="24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起</a:t>
            </a:r>
            <a:endParaRPr lang="zh-TW" altLang="en-US" sz="2400" b="1" dirty="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83486" y="512184"/>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八、善意提醒 </a:t>
            </a:r>
            <a:endParaRPr lang="zh-TW" altLang="en-US" sz="3200" b="1" dirty="0">
              <a:solidFill>
                <a:schemeClr val="tx1"/>
              </a:solidFill>
              <a:latin typeface="標楷體" pitchFamily="65" charset="-120"/>
              <a:ea typeface="標楷體" pitchFamily="65" charset="-120"/>
            </a:endParaRPr>
          </a:p>
        </p:txBody>
      </p:sp>
      <p:sp>
        <p:nvSpPr>
          <p:cNvPr id="2" name="副標題 1"/>
          <p:cNvSpPr>
            <a:spLocks noGrp="1"/>
          </p:cNvSpPr>
          <p:nvPr>
            <p:ph sz="quarter" idx="1"/>
          </p:nvPr>
        </p:nvSpPr>
        <p:spPr/>
        <p:txBody>
          <a:bodyPr/>
          <a:lstStyle/>
          <a:p>
            <a:pPr marL="0" indent="0" algn="l">
              <a:buNone/>
            </a:pP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一</a:t>
            </a:r>
            <a:r>
              <a:rPr lang="en-US" altLang="zh-TW" sz="3200" b="1" dirty="0" smtClean="0">
                <a:solidFill>
                  <a:schemeClr val="tx1"/>
                </a:solidFill>
                <a:latin typeface="標楷體" pitchFamily="65" charset="-120"/>
                <a:ea typeface="標楷體" pitchFamily="65" charset="-120"/>
              </a:rPr>
              <a:t>)</a:t>
            </a:r>
            <a:r>
              <a:rPr lang="zh-TW" altLang="en-US" sz="3200" b="1" u="sng" dirty="0" smtClean="0">
                <a:solidFill>
                  <a:schemeClr val="tx1"/>
                </a:solidFill>
                <a:latin typeface="標楷體" pitchFamily="65" charset="-120"/>
                <a:ea typeface="標楷體" pitchFamily="65" charset="-120"/>
              </a:rPr>
              <a:t>重複課稅</a:t>
            </a:r>
            <a:r>
              <a:rPr lang="zh-TW" altLang="en-US" sz="3200" b="1" dirty="0" smtClean="0">
                <a:solidFill>
                  <a:schemeClr val="tx1"/>
                </a:solidFill>
                <a:latin typeface="標楷體" pitchFamily="65" charset="-120"/>
                <a:ea typeface="標楷體" pitchFamily="65" charset="-120"/>
              </a:rPr>
              <a:t>比想像複雜</a:t>
            </a:r>
            <a:endParaRPr lang="en-US" altLang="zh-TW" sz="3200" b="1" dirty="0" smtClean="0">
              <a:solidFill>
                <a:schemeClr val="tx1"/>
              </a:solidFill>
              <a:latin typeface="標楷體" pitchFamily="65" charset="-120"/>
              <a:ea typeface="標楷體" pitchFamily="65" charset="-120"/>
            </a:endParaRPr>
          </a:p>
          <a:p>
            <a:pPr marL="0" indent="0" algn="l">
              <a:buNone/>
            </a:pP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二</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立意佳、執行難</a:t>
            </a:r>
            <a:endParaRPr lang="en-US" altLang="zh-TW" sz="3200" b="1" dirty="0" smtClean="0">
              <a:solidFill>
                <a:schemeClr val="tx1"/>
              </a:solidFill>
              <a:latin typeface="標楷體" pitchFamily="65" charset="-120"/>
              <a:ea typeface="標楷體" pitchFamily="65" charset="-120"/>
            </a:endParaRPr>
          </a:p>
          <a:p>
            <a:pPr marL="0" indent="0" algn="l">
              <a:buNone/>
            </a:pP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三</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財政部修法</a:t>
            </a:r>
            <a:r>
              <a:rPr lang="zh-TW" altLang="en-US" sz="3200" b="1" u="sng" dirty="0" smtClean="0">
                <a:solidFill>
                  <a:schemeClr val="tx1"/>
                </a:solidFill>
                <a:latin typeface="標楷體" pitchFamily="65" charset="-120"/>
                <a:ea typeface="標楷體" pitchFamily="65" charset="-120"/>
              </a:rPr>
              <a:t>位階</a:t>
            </a:r>
            <a:r>
              <a:rPr lang="zh-TW" altLang="en-US" sz="3200" b="1" dirty="0" smtClean="0">
                <a:solidFill>
                  <a:schemeClr val="tx1"/>
                </a:solidFill>
                <a:latin typeface="標楷體" pitchFamily="65" charset="-120"/>
                <a:ea typeface="標楷體" pitchFamily="65" charset="-120"/>
              </a:rPr>
              <a:t>不足</a:t>
            </a:r>
            <a:endParaRPr lang="en-US" altLang="zh-TW" sz="3200" b="1" dirty="0" smtClean="0">
              <a:solidFill>
                <a:schemeClr val="tx1"/>
              </a:solidFill>
              <a:latin typeface="標楷體" pitchFamily="65" charset="-120"/>
              <a:ea typeface="標楷體" pitchFamily="65" charset="-120"/>
            </a:endParaRPr>
          </a:p>
          <a:p>
            <a:pPr marL="0" indent="0" algn="l">
              <a:buNone/>
            </a:pP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四</a:t>
            </a:r>
            <a:r>
              <a:rPr lang="en-US" altLang="zh-TW" sz="3200" b="1" dirty="0" smtClean="0">
                <a:solidFill>
                  <a:schemeClr val="tx1"/>
                </a:solidFill>
                <a:latin typeface="標楷體" pitchFamily="65" charset="-120"/>
                <a:ea typeface="標楷體" pitchFamily="65" charset="-120"/>
              </a:rPr>
              <a:t>)</a:t>
            </a:r>
            <a:r>
              <a:rPr lang="zh-TW" altLang="en-US" sz="3200" b="1" u="sng" dirty="0" smtClean="0">
                <a:solidFill>
                  <a:schemeClr val="tx1"/>
                </a:solidFill>
                <a:latin typeface="標楷體" pitchFamily="65" charset="-120"/>
                <a:ea typeface="標楷體" pitchFamily="65" charset="-120"/>
              </a:rPr>
              <a:t>土地</a:t>
            </a:r>
            <a:r>
              <a:rPr lang="zh-TW" altLang="en-US" sz="3200" b="1" dirty="0" smtClean="0">
                <a:solidFill>
                  <a:schemeClr val="tx1"/>
                </a:solidFill>
                <a:latin typeface="標楷體" pitchFamily="65" charset="-120"/>
                <a:ea typeface="標楷體" pitchFamily="65" charset="-120"/>
              </a:rPr>
              <a:t>政策、</a:t>
            </a:r>
            <a:r>
              <a:rPr lang="zh-TW" altLang="en-US" sz="3200" b="1" u="sng" dirty="0" smtClean="0">
                <a:solidFill>
                  <a:schemeClr val="tx1"/>
                </a:solidFill>
                <a:latin typeface="標楷體" pitchFamily="65" charset="-120"/>
                <a:ea typeface="標楷體" pitchFamily="65" charset="-120"/>
              </a:rPr>
              <a:t>住宅</a:t>
            </a:r>
            <a:r>
              <a:rPr lang="zh-TW" altLang="en-US" sz="3200" b="1" dirty="0" smtClean="0">
                <a:solidFill>
                  <a:schemeClr val="tx1"/>
                </a:solidFill>
                <a:latin typeface="標楷體" pitchFamily="65" charset="-120"/>
                <a:ea typeface="標楷體" pitchFamily="65" charset="-120"/>
              </a:rPr>
              <a:t>政策、</a:t>
            </a:r>
            <a:r>
              <a:rPr lang="zh-TW" altLang="en-US" sz="3200" b="1" u="sng" dirty="0" smtClean="0">
                <a:solidFill>
                  <a:schemeClr val="tx1"/>
                </a:solidFill>
                <a:latin typeface="標楷體" pitchFamily="65" charset="-120"/>
                <a:ea typeface="標楷體" pitchFamily="65" charset="-120"/>
              </a:rPr>
              <a:t>財稅</a:t>
            </a:r>
            <a:r>
              <a:rPr lang="zh-TW" altLang="en-US" sz="3200" b="1" dirty="0" smtClean="0">
                <a:solidFill>
                  <a:schemeClr val="tx1"/>
                </a:solidFill>
                <a:latin typeface="標楷體" pitchFamily="65" charset="-120"/>
                <a:ea typeface="標楷體" pitchFamily="65" charset="-120"/>
              </a:rPr>
              <a:t>政策</a:t>
            </a:r>
            <a:endParaRPr lang="en-US" altLang="zh-TW" sz="3200" b="1" dirty="0" smtClean="0">
              <a:solidFill>
                <a:schemeClr val="tx1"/>
              </a:solidFill>
              <a:latin typeface="標楷體" pitchFamily="65" charset="-120"/>
              <a:ea typeface="標楷體" pitchFamily="65" charset="-120"/>
            </a:endParaRPr>
          </a:p>
          <a:p>
            <a:pPr marL="0" indent="0" algn="l">
              <a:buNone/>
            </a:pPr>
            <a:r>
              <a:rPr lang="zh-TW" altLang="en-US" sz="3200" b="1" dirty="0" smtClean="0">
                <a:solidFill>
                  <a:schemeClr val="tx1"/>
                </a:solidFill>
                <a:latin typeface="標楷體" pitchFamily="65" charset="-120"/>
                <a:ea typeface="標楷體" pitchFamily="65" charset="-120"/>
              </a:rPr>
              <a:t>    </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應一體化考量研修</a:t>
            </a:r>
            <a:r>
              <a:rPr lang="en-US" altLang="zh-TW" sz="3200" b="1" dirty="0" smtClean="0">
                <a:solidFill>
                  <a:schemeClr val="tx1"/>
                </a:solidFill>
                <a:latin typeface="標楷體" pitchFamily="65" charset="-120"/>
                <a:ea typeface="標楷體" pitchFamily="65" charset="-120"/>
              </a:rPr>
              <a:t>!)</a:t>
            </a:r>
          </a:p>
          <a:p>
            <a:pPr marL="0" indent="0" algn="l">
              <a:buNone/>
            </a:pP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五</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防杜借人頭、造假、逃漏</a:t>
            </a:r>
            <a:endParaRPr lang="en-US" altLang="zh-TW" sz="3200" b="1" dirty="0" smtClean="0">
              <a:solidFill>
                <a:schemeClr val="tx1"/>
              </a:solidFill>
              <a:latin typeface="標楷體" pitchFamily="65" charset="-120"/>
              <a:ea typeface="標楷體" pitchFamily="65" charset="-120"/>
            </a:endParaRPr>
          </a:p>
          <a:p>
            <a:pPr marL="0" indent="0" algn="l">
              <a:buNone/>
            </a:pP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六</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整體考量</a:t>
            </a:r>
            <a:endParaRPr lang="en-US" altLang="zh-TW" sz="3200" b="1" dirty="0" smtClean="0">
              <a:solidFill>
                <a:schemeClr val="tx1"/>
              </a:solidFill>
              <a:latin typeface="標楷體" pitchFamily="65" charset="-120"/>
              <a:ea typeface="標楷體" pitchFamily="65" charset="-120"/>
            </a:endParaRPr>
          </a:p>
          <a:p>
            <a:endParaRPr lang="en-US" altLang="zh-TW" b="1" dirty="0" smtClean="0"/>
          </a:p>
        </p:txBody>
      </p:sp>
      <p:sp>
        <p:nvSpPr>
          <p:cNvPr id="4" name="矩形 3"/>
          <p:cNvSpPr/>
          <p:nvPr/>
        </p:nvSpPr>
        <p:spPr>
          <a:xfrm>
            <a:off x="8238268" y="142852"/>
            <a:ext cx="479618" cy="369332"/>
          </a:xfrm>
          <a:prstGeom prst="rect">
            <a:avLst/>
          </a:prstGeom>
          <a:noFill/>
        </p:spPr>
        <p:txBody>
          <a:bodyPr wrap="none" lIns="91440" tIns="45720" rIns="91440" bIns="45720">
            <a:spAutoFit/>
          </a:bodyPr>
          <a:lstStyle/>
          <a:p>
            <a:pPr algn="ctr"/>
            <a:r>
              <a:rPr lang="en-US" altLang="zh-TW" dirty="0" smtClean="0">
                <a:latin typeface="Times New Roman" panose="02020603050405020304" pitchFamily="18" charset="0"/>
                <a:ea typeface="標楷體" pitchFamily="65" charset="-120"/>
                <a:cs typeface="Times New Roman" panose="02020603050405020304" pitchFamily="18" charset="0"/>
              </a:rPr>
              <a:t>1/4</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endParaRPr lang="zh-TW" altLang="en-US" sz="3600" dirty="0" smtClean="0">
              <a:solidFill>
                <a:srgbClr val="0070C0"/>
              </a:solidFill>
              <a:latin typeface="標楷體" pitchFamily="65" charset="-120"/>
              <a:ea typeface="標楷體" pitchFamily="65" charset="-120"/>
            </a:endParaRPr>
          </a:p>
        </p:txBody>
      </p:sp>
      <p:sp>
        <p:nvSpPr>
          <p:cNvPr id="2" name="副標題 1"/>
          <p:cNvSpPr>
            <a:spLocks noGrp="1"/>
          </p:cNvSpPr>
          <p:nvPr>
            <p:ph sz="quarter" idx="1"/>
          </p:nvPr>
        </p:nvSpPr>
        <p:spPr/>
        <p:txBody>
          <a:bodyPr>
            <a:noAutofit/>
          </a:bodyPr>
          <a:lstStyle/>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七</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防杜修法前交易量</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之</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爆增</a:t>
            </a:r>
            <a:endPar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父母</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土地→</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子女</a:t>
            </a:r>
            <a:endParaRPr lang="en-US" altLang="zh-TW" sz="2600"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投資</a:t>
            </a:r>
            <a:r>
              <a:rPr lang="en-US" altLang="zh-TW"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機</a:t>
            </a:r>
            <a:r>
              <a:rPr lang="en-US" altLang="zh-TW"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客</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人頭</a:t>
            </a:r>
            <a:endParaRPr lang="en-US" altLang="zh-TW" sz="2600"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法人</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土地→</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自然人</a:t>
            </a:r>
            <a:endParaRPr lang="en-US" altLang="zh-TW" sz="2600"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4.</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自然人</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土地→</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法人</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人公司</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5.</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借名</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登記 </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返還</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6.</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借人頭</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增加</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戶以上</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7.</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繼承</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取得者→</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處分</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8.</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受贈</a:t>
            </a:r>
            <a:r>
              <a:rPr lang="zh-TW" altLang="en-US" sz="2600" dirty="0" smtClean="0">
                <a:solidFill>
                  <a:schemeClr val="tx1"/>
                </a:solidFill>
                <a:latin typeface="Times New Roman" panose="02020603050405020304" pitchFamily="18" charset="0"/>
                <a:ea typeface="標楷體" pitchFamily="65" charset="-120"/>
                <a:cs typeface="Times New Roman" panose="02020603050405020304" pitchFamily="18" charset="0"/>
              </a:rPr>
              <a:t> 取得者→</a:t>
            </a:r>
            <a:r>
              <a:rPr lang="zh-TW" altLang="en-US" sz="2600" u="sng" dirty="0" smtClean="0">
                <a:solidFill>
                  <a:schemeClr val="tx1"/>
                </a:solidFill>
                <a:latin typeface="Times New Roman" panose="02020603050405020304" pitchFamily="18" charset="0"/>
                <a:ea typeface="標楷體" pitchFamily="65" charset="-120"/>
                <a:cs typeface="Times New Roman" panose="02020603050405020304" pitchFamily="18" charset="0"/>
              </a:rPr>
              <a:t>處分</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26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 name="矩形 3"/>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Autofit/>
          </a:bodyPr>
          <a:lstStyle/>
          <a:p>
            <a:r>
              <a:rPr lang="zh-TW" altLang="en-US" sz="3600" b="1" dirty="0" smtClean="0">
                <a:solidFill>
                  <a:srgbClr val="0070C0"/>
                </a:solidFill>
                <a:latin typeface="標楷體" pitchFamily="65" charset="-120"/>
                <a:ea typeface="標楷體" pitchFamily="65" charset="-120"/>
              </a:rPr>
              <a:t> </a:t>
            </a:r>
          </a:p>
        </p:txBody>
      </p:sp>
      <p:sp>
        <p:nvSpPr>
          <p:cNvPr id="2" name="副標題 1"/>
          <p:cNvSpPr>
            <a:spLocks noGrp="1"/>
          </p:cNvSpPr>
          <p:nvPr>
            <p:ph sz="quarter" idx="1"/>
          </p:nvPr>
        </p:nvSpPr>
        <p:spPr/>
        <p:txBody>
          <a:bodyPr>
            <a:normAutofit/>
          </a:bodyPr>
          <a:lstStyle/>
          <a:p>
            <a:pPr marL="0" indent="0" algn="l">
              <a:buNone/>
            </a:pP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八</a:t>
            </a:r>
            <a:r>
              <a:rPr lang="en-US" altLang="zh-TW" sz="4000" b="1" dirty="0" smtClean="0">
                <a:solidFill>
                  <a:schemeClr val="tx1"/>
                </a:solidFill>
                <a:latin typeface="標楷體" pitchFamily="65" charset="-120"/>
                <a:ea typeface="標楷體" pitchFamily="65" charset="-120"/>
              </a:rPr>
              <a:t>)</a:t>
            </a:r>
            <a:r>
              <a:rPr lang="zh-TW" altLang="en-US" sz="4000" b="1" u="sng" dirty="0" smtClean="0">
                <a:solidFill>
                  <a:schemeClr val="tx1"/>
                </a:solidFill>
                <a:latin typeface="標楷體" pitchFamily="65" charset="-120"/>
                <a:ea typeface="標楷體" pitchFamily="65" charset="-120"/>
              </a:rPr>
              <a:t>市場量縮</a:t>
            </a:r>
            <a:r>
              <a:rPr lang="zh-TW" altLang="en-US" sz="4000" b="1" dirty="0" smtClean="0">
                <a:solidFill>
                  <a:schemeClr val="tx1"/>
                </a:solidFill>
                <a:latin typeface="標楷體" pitchFamily="65" charset="-120"/>
                <a:ea typeface="標楷體" pitchFamily="65" charset="-120"/>
              </a:rPr>
              <a:t> </a:t>
            </a:r>
            <a:r>
              <a:rPr lang="zh-TW" altLang="en-US" sz="4000" b="1" u="sng" dirty="0" smtClean="0">
                <a:solidFill>
                  <a:schemeClr val="tx1"/>
                </a:solidFill>
                <a:latin typeface="標楷體" pitchFamily="65" charset="-120"/>
                <a:ea typeface="標楷體" pitchFamily="65" charset="-120"/>
              </a:rPr>
              <a:t>價跌</a:t>
            </a:r>
            <a:r>
              <a:rPr lang="zh-TW" altLang="en-US" sz="4000" b="1" dirty="0" smtClean="0">
                <a:solidFill>
                  <a:schemeClr val="tx1"/>
                </a:solidFill>
                <a:latin typeface="標楷體" pitchFamily="65" charset="-120"/>
                <a:ea typeface="標楷體" pitchFamily="65" charset="-120"/>
              </a:rPr>
              <a:t>，如何因應</a:t>
            </a:r>
            <a:r>
              <a:rPr lang="en-US" altLang="zh-TW" sz="4000" b="1" dirty="0" smtClean="0">
                <a:solidFill>
                  <a:schemeClr val="tx1"/>
                </a:solidFill>
                <a:latin typeface="標楷體" pitchFamily="65" charset="-120"/>
                <a:ea typeface="標楷體" pitchFamily="65" charset="-120"/>
              </a:rPr>
              <a:t>?</a:t>
            </a:r>
          </a:p>
          <a:p>
            <a:pPr marL="0" indent="0" algn="l">
              <a:buNone/>
            </a:pP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九</a:t>
            </a:r>
            <a:r>
              <a:rPr lang="en-US" altLang="zh-TW" sz="4000" b="1" dirty="0" smtClean="0">
                <a:solidFill>
                  <a:schemeClr val="tx1"/>
                </a:solidFill>
                <a:latin typeface="標楷體" pitchFamily="65" charset="-120"/>
                <a:ea typeface="標楷體" pitchFamily="65" charset="-120"/>
              </a:rPr>
              <a:t>)</a:t>
            </a:r>
            <a:r>
              <a:rPr lang="zh-TW" altLang="en-US" sz="4000" b="1" u="sng" dirty="0" smtClean="0">
                <a:solidFill>
                  <a:schemeClr val="tx1"/>
                </a:solidFill>
                <a:latin typeface="標楷體" pitchFamily="65" charset="-120"/>
                <a:ea typeface="標楷體" pitchFamily="65" charset="-120"/>
              </a:rPr>
              <a:t>遺產稅、贈與稅率</a:t>
            </a:r>
            <a:r>
              <a:rPr lang="zh-TW" altLang="en-US" sz="4000" b="1" dirty="0" smtClean="0">
                <a:solidFill>
                  <a:schemeClr val="tx1"/>
                </a:solidFill>
                <a:latin typeface="標楷體" pitchFamily="65" charset="-120"/>
                <a:ea typeface="標楷體" pitchFamily="65" charset="-120"/>
              </a:rPr>
              <a:t>，</a:t>
            </a:r>
            <a:endParaRPr lang="en-US" altLang="zh-TW" sz="4000" b="1" dirty="0" smtClean="0">
              <a:solidFill>
                <a:schemeClr val="tx1"/>
              </a:solidFill>
              <a:latin typeface="標楷體" pitchFamily="65" charset="-120"/>
              <a:ea typeface="標楷體" pitchFamily="65" charset="-120"/>
            </a:endParaRPr>
          </a:p>
          <a:p>
            <a:pPr marL="0" indent="0" algn="l">
              <a:buNone/>
            </a:pPr>
            <a:r>
              <a:rPr lang="zh-TW" altLang="en-US" sz="4000" b="1" dirty="0" smtClean="0">
                <a:solidFill>
                  <a:schemeClr val="tx1"/>
                </a:solidFill>
                <a:latin typeface="標楷體" pitchFamily="65" charset="-120"/>
                <a:ea typeface="標楷體" pitchFamily="65" charset="-120"/>
              </a:rPr>
              <a:t>    應否適度調高</a:t>
            </a:r>
            <a:r>
              <a:rPr lang="en-US" altLang="zh-TW" sz="4000" b="1" dirty="0" smtClean="0">
                <a:solidFill>
                  <a:schemeClr val="tx1"/>
                </a:solidFill>
                <a:latin typeface="標楷體" pitchFamily="65" charset="-120"/>
                <a:ea typeface="標楷體" pitchFamily="65" charset="-120"/>
              </a:rPr>
              <a:t>?</a:t>
            </a:r>
          </a:p>
          <a:p>
            <a:pPr marL="0" indent="0" algn="l">
              <a:buNone/>
            </a:pP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十</a:t>
            </a:r>
            <a:r>
              <a:rPr lang="en-US" altLang="zh-TW" sz="4000" b="1" dirty="0" smtClean="0">
                <a:solidFill>
                  <a:schemeClr val="tx1"/>
                </a:solidFill>
                <a:latin typeface="標楷體" pitchFamily="65" charset="-120"/>
                <a:ea typeface="標楷體" pitchFamily="65" charset="-120"/>
              </a:rPr>
              <a:t>)</a:t>
            </a:r>
            <a:r>
              <a:rPr lang="zh-TW" altLang="en-US" sz="4000" b="1" u="sng" dirty="0" smtClean="0">
                <a:solidFill>
                  <a:schemeClr val="tx1"/>
                </a:solidFill>
                <a:latin typeface="標楷體" pitchFamily="65" charset="-120"/>
                <a:ea typeface="標楷體" pitchFamily="65" charset="-120"/>
              </a:rPr>
              <a:t>壟斷、投機、炒作</a:t>
            </a:r>
            <a:r>
              <a:rPr lang="zh-TW" altLang="en-US" sz="4000" b="1" dirty="0" smtClean="0">
                <a:solidFill>
                  <a:schemeClr val="tx1"/>
                </a:solidFill>
                <a:latin typeface="標楷體" pitchFamily="65" charset="-120"/>
                <a:ea typeface="標楷體" pitchFamily="65" charset="-120"/>
              </a:rPr>
              <a:t>如何處罰</a:t>
            </a:r>
            <a:r>
              <a:rPr lang="en-US" altLang="zh-TW" sz="4000" b="1" dirty="0" smtClean="0">
                <a:solidFill>
                  <a:schemeClr val="tx1"/>
                </a:solidFill>
                <a:latin typeface="標楷體" pitchFamily="65" charset="-120"/>
                <a:ea typeface="標楷體" pitchFamily="65" charset="-120"/>
              </a:rPr>
              <a:t>?</a:t>
            </a:r>
          </a:p>
          <a:p>
            <a:pPr marL="0" indent="0" algn="l">
              <a:buNone/>
            </a:pP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十一</a:t>
            </a:r>
            <a:r>
              <a:rPr lang="en-US" altLang="zh-TW" sz="4000" b="1" dirty="0" smtClean="0">
                <a:solidFill>
                  <a:schemeClr val="tx1"/>
                </a:solidFill>
                <a:latin typeface="標楷體" pitchFamily="65" charset="-120"/>
                <a:ea typeface="標楷體" pitchFamily="65" charset="-120"/>
              </a:rPr>
              <a:t>)</a:t>
            </a:r>
            <a:r>
              <a:rPr lang="zh-TW" altLang="en-US" sz="4000" b="1" u="sng" dirty="0" smtClean="0">
                <a:solidFill>
                  <a:schemeClr val="tx1"/>
                </a:solidFill>
                <a:latin typeface="標楷體" pitchFamily="65" charset="-120"/>
                <a:ea typeface="標楷體" pitchFamily="65" charset="-120"/>
              </a:rPr>
              <a:t>加稅</a:t>
            </a:r>
            <a:r>
              <a:rPr lang="zh-TW" altLang="en-US" sz="4000" b="1" dirty="0" smtClean="0">
                <a:solidFill>
                  <a:schemeClr val="tx1"/>
                </a:solidFill>
                <a:latin typeface="標楷體" pitchFamily="65" charset="-120"/>
                <a:ea typeface="標楷體" pitchFamily="65" charset="-120"/>
              </a:rPr>
              <a:t>之專款要</a:t>
            </a:r>
            <a:r>
              <a:rPr lang="zh-TW" altLang="en-US" sz="4000" b="1" u="sng" dirty="0" smtClean="0">
                <a:solidFill>
                  <a:schemeClr val="tx1"/>
                </a:solidFill>
                <a:latin typeface="標楷體" pitchFamily="65" charset="-120"/>
                <a:ea typeface="標楷體" pitchFamily="65" charset="-120"/>
              </a:rPr>
              <a:t>專用</a:t>
            </a:r>
            <a:r>
              <a:rPr lang="en-US" altLang="zh-TW" sz="4000" b="1" dirty="0" smtClean="0">
                <a:solidFill>
                  <a:schemeClr val="tx1"/>
                </a:solidFill>
                <a:latin typeface="標楷體" pitchFamily="65" charset="-120"/>
                <a:ea typeface="標楷體" pitchFamily="65" charset="-120"/>
              </a:rPr>
              <a:t>?</a:t>
            </a:r>
            <a:endParaRPr lang="zh-TW" altLang="en-US" sz="4000" b="1" dirty="0">
              <a:solidFill>
                <a:schemeClr val="tx1"/>
              </a:solidFill>
              <a:latin typeface="標楷體" pitchFamily="65" charset="-120"/>
              <a:ea typeface="標楷體" pitchFamily="65" charset="-120"/>
            </a:endParaRPr>
          </a:p>
        </p:txBody>
      </p:sp>
      <p:sp>
        <p:nvSpPr>
          <p:cNvPr id="4" name="矩形 3"/>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3/4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85720" y="214290"/>
            <a:ext cx="8715436" cy="758952"/>
          </a:xfrm>
        </p:spPr>
        <p:txBody>
          <a:bodyPr>
            <a:normAutofit/>
          </a:bodyPr>
          <a:lstStyle/>
          <a:p>
            <a:r>
              <a:rPr lang="zh-TW" altLang="en-US" sz="3600" b="1" dirty="0" smtClean="0">
                <a:solidFill>
                  <a:srgbClr val="0070C0"/>
                </a:solidFill>
                <a:latin typeface="標楷體" pitchFamily="65" charset="-120"/>
                <a:ea typeface="標楷體" pitchFamily="65" charset="-120"/>
              </a:rPr>
              <a:t> </a:t>
            </a:r>
          </a:p>
        </p:txBody>
      </p:sp>
      <p:sp>
        <p:nvSpPr>
          <p:cNvPr id="2" name="副標題 1"/>
          <p:cNvSpPr>
            <a:spLocks noGrp="1"/>
          </p:cNvSpPr>
          <p:nvPr>
            <p:ph sz="quarter" idx="1"/>
          </p:nvPr>
        </p:nvSpPr>
        <p:spPr/>
        <p:txBody>
          <a:bodyPr>
            <a:normAutofit/>
          </a:bodyPr>
          <a:lstStyle/>
          <a:p>
            <a:pPr marL="0" indent="0" algn="l">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十二</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配套</a:t>
            </a:r>
            <a:r>
              <a:rPr lang="zh-TW" altLang="en-US" sz="3600" b="1" u="sng" dirty="0" smtClean="0">
                <a:solidFill>
                  <a:schemeClr val="tx1"/>
                </a:solidFill>
                <a:latin typeface="標楷體" pitchFamily="65" charset="-120"/>
                <a:ea typeface="標楷體" pitchFamily="65" charset="-120"/>
              </a:rPr>
              <a:t>住房改革</a:t>
            </a:r>
            <a:r>
              <a:rPr lang="zh-TW" altLang="en-US" sz="3600" b="1" dirty="0" smtClean="0">
                <a:solidFill>
                  <a:schemeClr val="tx1"/>
                </a:solidFill>
                <a:latin typeface="標楷體" pitchFamily="65" charset="-120"/>
                <a:ea typeface="標楷體" pitchFamily="65" charset="-120"/>
              </a:rPr>
              <a:t> </a:t>
            </a:r>
            <a:endParaRPr lang="en-US" altLang="zh-TW" sz="3600" b="1" dirty="0" smtClean="0">
              <a:solidFill>
                <a:schemeClr val="tx1"/>
              </a:solidFill>
              <a:latin typeface="標楷體" pitchFamily="65" charset="-120"/>
              <a:ea typeface="標楷體" pitchFamily="65" charset="-120"/>
            </a:endParaRPr>
          </a:p>
          <a:p>
            <a:pPr marL="0" indent="0" algn="l">
              <a:buNone/>
            </a:pPr>
            <a:r>
              <a:rPr lang="zh-TW" altLang="en-US" sz="3600" b="1" dirty="0" smtClean="0">
                <a:solidFill>
                  <a:schemeClr val="tx1"/>
                </a:solidFill>
                <a:latin typeface="標楷體" pitchFamily="65" charset="-120"/>
                <a:ea typeface="標楷體" pitchFamily="65" charset="-120"/>
              </a:rPr>
              <a:t>      興建</a:t>
            </a:r>
            <a:r>
              <a:rPr lang="zh-TW" altLang="en-US" sz="3600" b="1" u="sng" dirty="0" smtClean="0">
                <a:solidFill>
                  <a:schemeClr val="tx1"/>
                </a:solidFill>
                <a:latin typeface="標楷體" pitchFamily="65" charset="-120"/>
                <a:ea typeface="標楷體" pitchFamily="65" charset="-120"/>
              </a:rPr>
              <a:t>合宜住宅、社會住宅</a:t>
            </a:r>
            <a:endParaRPr lang="en-US" altLang="zh-TW" sz="3600" b="1" u="sng" dirty="0" smtClean="0">
              <a:solidFill>
                <a:schemeClr val="tx1"/>
              </a:solidFill>
              <a:latin typeface="標楷體" pitchFamily="65" charset="-120"/>
              <a:ea typeface="標楷體" pitchFamily="65" charset="-120"/>
            </a:endParaRPr>
          </a:p>
          <a:p>
            <a:pPr marL="0" indent="0" algn="l">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十三</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不能落實</a:t>
            </a:r>
            <a:r>
              <a:rPr lang="zh-TW" altLang="en-US" sz="3600" b="1" u="sng" dirty="0" smtClean="0">
                <a:solidFill>
                  <a:schemeClr val="tx1"/>
                </a:solidFill>
                <a:latin typeface="標楷體" pitchFamily="65" charset="-120"/>
                <a:ea typeface="標楷體" pitchFamily="65" charset="-120"/>
              </a:rPr>
              <a:t>公告現值接近市價</a:t>
            </a:r>
            <a:r>
              <a:rPr lang="zh-TW" altLang="en-US" sz="3600" b="1" dirty="0" smtClean="0">
                <a:solidFill>
                  <a:schemeClr val="tx1"/>
                </a:solidFill>
                <a:latin typeface="標楷體" pitchFamily="65" charset="-120"/>
                <a:ea typeface="標楷體" pitchFamily="65" charset="-120"/>
              </a:rPr>
              <a:t>嗎</a:t>
            </a:r>
            <a:r>
              <a:rPr lang="en-US" altLang="zh-TW" sz="3600" b="1" dirty="0" smtClean="0">
                <a:solidFill>
                  <a:schemeClr val="tx1"/>
                </a:solidFill>
                <a:latin typeface="標楷體" pitchFamily="65" charset="-120"/>
                <a:ea typeface="標楷體" pitchFamily="65" charset="-120"/>
              </a:rPr>
              <a:t>?</a:t>
            </a:r>
          </a:p>
          <a:p>
            <a:pPr marL="0" indent="0" algn="l">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十四</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只修</a:t>
            </a:r>
            <a:r>
              <a:rPr lang="zh-TW" altLang="en-US" sz="3600" b="1" u="sng" dirty="0" smtClean="0">
                <a:solidFill>
                  <a:schemeClr val="tx1"/>
                </a:solidFill>
                <a:latin typeface="標楷體" pitchFamily="65" charset="-120"/>
                <a:ea typeface="標楷體" pitchFamily="65" charset="-120"/>
              </a:rPr>
              <a:t>土地增值稅</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稅率</a:t>
            </a:r>
            <a:r>
              <a:rPr lang="en-US" altLang="zh-TW" sz="24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不行嗎</a:t>
            </a:r>
            <a:r>
              <a:rPr lang="en-US" altLang="zh-TW" sz="3600" b="1" dirty="0" smtClean="0">
                <a:solidFill>
                  <a:schemeClr val="tx1"/>
                </a:solidFill>
                <a:latin typeface="標楷體" pitchFamily="65" charset="-120"/>
                <a:ea typeface="標楷體" pitchFamily="65" charset="-120"/>
              </a:rPr>
              <a:t>?</a:t>
            </a:r>
            <a:endParaRPr lang="zh-TW" altLang="en-US" sz="3600" b="1" dirty="0">
              <a:solidFill>
                <a:schemeClr val="tx1"/>
              </a:solidFill>
              <a:latin typeface="標楷體" pitchFamily="65" charset="-120"/>
              <a:ea typeface="標楷體" pitchFamily="65" charset="-120"/>
            </a:endParaRPr>
          </a:p>
        </p:txBody>
      </p:sp>
      <p:sp>
        <p:nvSpPr>
          <p:cNvPr id="4" name="矩形 3"/>
          <p:cNvSpPr/>
          <p:nvPr/>
        </p:nvSpPr>
        <p:spPr>
          <a:xfrm>
            <a:off x="8166830" y="214290"/>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8534400" cy="758952"/>
          </a:xfrm>
        </p:spPr>
        <p:txBody>
          <a:bodyPr/>
          <a:lstStyle/>
          <a:p>
            <a:r>
              <a:rPr lang="zh-TW" altLang="en-US" sz="4000" b="1" dirty="0">
                <a:solidFill>
                  <a:srgbClr val="00B0F0"/>
                </a:solidFill>
                <a:latin typeface="標楷體" panose="03000509000000000000" pitchFamily="65" charset="-120"/>
                <a:ea typeface="標楷體" panose="03000509000000000000" pitchFamily="65" charset="-120"/>
              </a:rPr>
              <a:t>玖、因應之道</a:t>
            </a:r>
            <a:endParaRPr lang="zh-TW" altLang="en-US" dirty="0"/>
          </a:p>
        </p:txBody>
      </p:sp>
      <p:sp>
        <p:nvSpPr>
          <p:cNvPr id="4" name="內容版面配置區 3"/>
          <p:cNvSpPr>
            <a:spLocks noGrp="1"/>
          </p:cNvSpPr>
          <p:nvPr>
            <p:ph sz="quarter" idx="1"/>
          </p:nvPr>
        </p:nvSpPr>
        <p:spPr>
          <a:xfrm>
            <a:off x="179512" y="1883152"/>
            <a:ext cx="8784976" cy="4854280"/>
          </a:xfrm>
        </p:spPr>
        <p:txBody>
          <a:bodyPr>
            <a:normAutofit fontScale="92500" lnSpcReduction="20000"/>
          </a:bodyPr>
          <a:lstStyle/>
          <a:p>
            <a:pPr marL="0" indent="0" algn="ctr">
              <a:buNone/>
            </a:pPr>
            <a:r>
              <a:rPr lang="zh-TW" altLang="en-US" sz="3000" b="1" dirty="0" smtClean="0">
                <a:latin typeface="標楷體" panose="03000509000000000000" pitchFamily="65" charset="-120"/>
                <a:ea typeface="標楷體" panose="03000509000000000000" pitchFamily="65" charset="-120"/>
              </a:rPr>
              <a:t>房地合一所得稅定案利空</a:t>
            </a:r>
            <a:r>
              <a:rPr lang="zh-TW" altLang="en-US" sz="3000" b="1" dirty="0">
                <a:latin typeface="標楷體" panose="03000509000000000000" pitchFamily="65" charset="-120"/>
                <a:ea typeface="標楷體" panose="03000509000000000000" pitchFamily="65" charset="-120"/>
              </a:rPr>
              <a:t>出</a:t>
            </a:r>
            <a:r>
              <a:rPr lang="zh-TW" altLang="en-US" sz="3000" b="1" dirty="0" smtClean="0">
                <a:latin typeface="標楷體" panose="03000509000000000000" pitchFamily="65" charset="-120"/>
                <a:ea typeface="標楷體" panose="03000509000000000000" pitchFamily="65" charset="-120"/>
              </a:rPr>
              <a:t>盡年底</a:t>
            </a:r>
            <a:r>
              <a:rPr lang="zh-TW" altLang="en-US" sz="3000" b="1" dirty="0">
                <a:latin typeface="標楷體" panose="03000509000000000000" pitchFamily="65" charset="-120"/>
                <a:ea typeface="標楷體" panose="03000509000000000000" pitchFamily="65" charset="-120"/>
              </a:rPr>
              <a:t>前進場降價區</a:t>
            </a:r>
            <a:r>
              <a:rPr lang="zh-TW" altLang="en-US" sz="3000" b="1" dirty="0" smtClean="0">
                <a:latin typeface="標楷體" panose="03000509000000000000" pitchFamily="65" charset="-120"/>
                <a:ea typeface="標楷體" panose="03000509000000000000" pitchFamily="65" charset="-120"/>
              </a:rPr>
              <a:t>撿便宜</a:t>
            </a:r>
            <a:endParaRPr lang="en-US" altLang="zh-TW" sz="3000" b="1" dirty="0" smtClean="0">
              <a:latin typeface="標楷體" panose="03000509000000000000" pitchFamily="65" charset="-120"/>
              <a:ea typeface="標楷體" panose="03000509000000000000" pitchFamily="65" charset="-120"/>
            </a:endParaRPr>
          </a:p>
          <a:p>
            <a:pPr marL="0" indent="0" algn="just">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房地</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合一稅制</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104.06.05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立法院</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三讀通過，確定明年元旦</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上路</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因為</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採日出條款不溯及既往方式</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，從現在到年底，是大部分購屋者進場的好時機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據</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統計</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六都最新的房價變化，發現</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北北桃平均單價都較去年底減少，新北市下修</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7.8%</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最多，桃園市及台北市也分別有</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5.1%</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3.1%</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的降幅</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，此時面臨的價格盤整階段，是自住客撿便宜的最好機會</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dist">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北</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北桃各行政區，</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成交價以新北市板橋區減少</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39.2%</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最多</a:t>
            </a:r>
            <a:endPar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板橋浮洲合宜住宅</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月起陸續交屋，大幅拉低區域平均單價，</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才使每坪單價從</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41.4</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萬元下修至</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25.1</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；而</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下滑</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20-30%</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的則有台北市大同區與新北市八里區，分別減少了</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26.5%</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20.7%</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；另外還有桃園市的平鎮區、大園區，與台北市的士林區，其價格跌幅也都超過</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p:cNvSpPr txBox="1"/>
          <p:nvPr/>
        </p:nvSpPr>
        <p:spPr>
          <a:xfrm>
            <a:off x="179512" y="1359932"/>
            <a:ext cx="2016224" cy="523220"/>
          </a:xfrm>
          <a:prstGeom prst="rect">
            <a:avLst/>
          </a:prstGeom>
          <a:noFill/>
        </p:spPr>
        <p:txBody>
          <a:bodyPr wrap="square" rtlCol="0">
            <a:spAutoFit/>
          </a:bodyPr>
          <a:lstStyle/>
          <a:p>
            <a:r>
              <a:rPr lang="zh-TW" altLang="en-US" sz="2800" b="1" dirty="0" smtClean="0">
                <a:latin typeface="標楷體" panose="03000509000000000000" pitchFamily="65" charset="-120"/>
                <a:ea typeface="標楷體" panose="03000509000000000000" pitchFamily="65" charset="-120"/>
              </a:rPr>
              <a:t>一、前言</a:t>
            </a:r>
            <a:endParaRPr lang="zh-TW" altLang="en-US" sz="2800" b="1" dirty="0">
              <a:latin typeface="標楷體" panose="03000509000000000000" pitchFamily="65" charset="-120"/>
              <a:ea typeface="標楷體" panose="03000509000000000000" pitchFamily="65" charset="-120"/>
            </a:endParaRPr>
          </a:p>
        </p:txBody>
      </p:sp>
      <p:sp>
        <p:nvSpPr>
          <p:cNvPr id="5" name="矩形 4"/>
          <p:cNvSpPr/>
          <p:nvPr/>
        </p:nvSpPr>
        <p:spPr>
          <a:xfrm>
            <a:off x="8404679" y="214290"/>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5960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endParaRPr lang="zh-TW" altLang="en-US" dirty="0"/>
          </a:p>
        </p:txBody>
      </p:sp>
      <p:sp>
        <p:nvSpPr>
          <p:cNvPr id="4" name="內容版面配置區 3"/>
          <p:cNvSpPr>
            <a:spLocks noGrp="1"/>
          </p:cNvSpPr>
          <p:nvPr>
            <p:ph sz="quarter" idx="1"/>
          </p:nvPr>
        </p:nvSpPr>
        <p:spPr>
          <a:xfrm>
            <a:off x="179512" y="1527048"/>
            <a:ext cx="8784976" cy="4998296"/>
          </a:xfrm>
        </p:spPr>
        <p:txBody>
          <a:bodyPr>
            <a:normAutofit lnSpcReduction="10000"/>
          </a:bodyPr>
          <a:lstStyle/>
          <a:p>
            <a:pPr marL="0" indent="0" algn="just">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想要買房的民眾可以先</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從降價</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地區選起，從預算上來說，</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新北市及桃園市的平均房價分別為</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29.1</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都是比較容易入手的地區，建議自住客以生活機能為優先考量，像是上下班的通勤距離，是否有便利商店、市場、超市、診所等，與日常生活相關的民生需求，皆為自住買房的評估要點。至於購屋者是比較適合用現制或房地合一新制，則會隨著每個人的經濟能力、資產情況與購入出售的時間點而有所不同</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此需要合法</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專業的房仲經紀人，進行更精準的計算與分析</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在</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遊戲規則清楚定案後，房市現在是利空出盡</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，預估會有不少自住買方在年底前進場購屋，中古屋市場</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買氣將會回溫</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，有機會擺脫上半年陷入膠著的交易量，舒緩價量齊修的現象。</a:t>
            </a:r>
          </a:p>
          <a:p>
            <a:pPr marL="0" indent="0">
              <a:buNone/>
            </a:pPr>
            <a:endParaRPr lang="zh-TW" altLang="en-US" dirty="0"/>
          </a:p>
        </p:txBody>
      </p:sp>
      <p:sp>
        <p:nvSpPr>
          <p:cNvPr id="7" name="矩形 6"/>
          <p:cNvSpPr/>
          <p:nvPr/>
        </p:nvSpPr>
        <p:spPr>
          <a:xfrm>
            <a:off x="8406639" y="214290"/>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2</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7357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179512" y="1527048"/>
            <a:ext cx="8784976" cy="5070304"/>
          </a:xfrm>
        </p:spPr>
        <p:txBody>
          <a:bodyPr>
            <a:normAutofit fontScale="92500" lnSpcReduction="10000"/>
          </a:bodyPr>
          <a:lstStyle/>
          <a:p>
            <a:pPr marL="0" indent="0">
              <a:buNone/>
            </a:pPr>
            <a:r>
              <a:rPr lang="zh-TW" altLang="en-US" sz="3000" b="1" dirty="0" smtClean="0">
                <a:latin typeface="Times New Roman" panose="02020603050405020304" pitchFamily="18" charset="0"/>
                <a:ea typeface="標楷體" panose="03000509000000000000" pitchFamily="65" charset="-120"/>
                <a:cs typeface="Times New Roman" panose="02020603050405020304" pitchFamily="18" charset="0"/>
              </a:rPr>
              <a:t>可能產生之六大趨勢</a:t>
            </a:r>
            <a:r>
              <a:rPr lang="zh-TW" altLang="en-US" sz="3000" b="1" dirty="0" smtClean="0">
                <a:latin typeface="標楷體"/>
                <a:ea typeface="標楷體"/>
                <a:cs typeface="Times New Roman" panose="02020603050405020304" pitchFamily="18" charset="0"/>
              </a:rPr>
              <a:t>：</a:t>
            </a:r>
            <a:endParaRPr lang="en-US" altLang="zh-TW" sz="300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dist">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投資</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客現在會趕快開「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人公司」買房，這樣短期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買</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賣</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就</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只適用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稅率</a:t>
            </a:r>
            <a:r>
              <a:rPr lang="zh-TW" altLang="en-US"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短期</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內將出現成交量</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回升</a:t>
            </a:r>
            <a:r>
              <a:rPr lang="zh-TW" altLang="en-US"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三</a:t>
            </a:r>
            <a:r>
              <a:rPr lang="zh-TW" altLang="en-US"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成</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屋賣方緩</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售</a:t>
            </a:r>
            <a:r>
              <a:rPr lang="zh-TW" altLang="en-US"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四</a:t>
            </a:r>
            <a:r>
              <a:rPr lang="zh-TW" altLang="en-US"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線投資型買方</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進場</a:t>
            </a:r>
            <a:r>
              <a:rPr lang="zh-TW" altLang="en-US"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五</a:t>
            </a:r>
            <a:r>
              <a:rPr lang="zh-TW" altLang="en-US" sz="30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贈與、親友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間買賣</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增加</a:t>
            </a:r>
            <a:r>
              <a:rPr lang="zh-TW" altLang="en-US"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dist">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六</a:t>
            </a:r>
            <a:r>
              <a:rPr lang="zh-TW" altLang="en-US" sz="30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政策</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上路後發生預售屋轉售潮、投資客戶觀望等</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兩</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大</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現象</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ctr">
              <a:buNone/>
            </a:pPr>
            <a:r>
              <a:rPr lang="zh-TW" altLang="en-US" sz="3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預期</a:t>
            </a:r>
            <a:r>
              <a:rPr lang="zh-TW" altLang="en-US" sz="3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萎縮的房市下半年可望</a:t>
            </a:r>
            <a:r>
              <a:rPr lang="zh-TW" altLang="en-US" sz="3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反彈</a:t>
            </a:r>
            <a:endParaRPr lang="en-US" altLang="zh-TW" sz="3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ctr">
              <a:buNone/>
            </a:pPr>
            <a:r>
              <a:rPr lang="zh-TW" altLang="en-US" sz="3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買</a:t>
            </a:r>
            <a:r>
              <a:rPr lang="zh-TW" altLang="en-US" sz="3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氣回升</a:t>
            </a:r>
            <a:r>
              <a:rPr lang="en-US" altLang="zh-TW" sz="3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到</a:t>
            </a:r>
            <a:r>
              <a:rPr lang="en-US" altLang="zh-TW" sz="3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成，中古屋會是購屋</a:t>
            </a:r>
            <a:r>
              <a:rPr lang="zh-TW" altLang="en-US" sz="3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焦點</a:t>
            </a:r>
            <a:endParaRPr lang="en-US" altLang="zh-TW" sz="3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8404679" y="214290"/>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3</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2773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179512" y="1700808"/>
            <a:ext cx="8784976" cy="3270104"/>
          </a:xfrm>
        </p:spPr>
        <p:txBody>
          <a:bodyPr/>
          <a:lstStyle/>
          <a:p>
            <a:pPr marL="0" lvl="0" indent="0" algn="ctr">
              <a:buClr>
                <a:srgbClr val="D16349"/>
              </a:buClr>
              <a:buNone/>
            </a:pPr>
            <a:r>
              <a:rPr lang="zh-TW" altLang="en-US"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房地</a:t>
            </a:r>
            <a:r>
              <a:rPr lang="zh-TW" altLang="en-US"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合一</a:t>
            </a:r>
            <a:r>
              <a:rPr lang="zh-TW" altLang="en-US"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通過二年內</a:t>
            </a:r>
            <a:r>
              <a:rPr lang="zh-TW" altLang="en-US"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出售中南部課稅恐比奢侈稅</a:t>
            </a:r>
            <a:r>
              <a:rPr lang="zh-TW" altLang="en-US"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重</a:t>
            </a:r>
            <a:endPar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just">
              <a:buClr>
                <a:srgbClr val="D16349"/>
              </a:buClr>
              <a:buNone/>
            </a:pPr>
            <a:r>
              <a:rPr lang="zh-TW" altLang="en-US" sz="2400" b="1" dirty="0" smtClean="0">
                <a:solidFill>
                  <a:prstClr val="black"/>
                </a:solidFill>
                <a:latin typeface="標楷體"/>
                <a:ea typeface="標楷體"/>
                <a:cs typeface="Times New Roman" panose="02020603050405020304" pitchFamily="18" charset="0"/>
              </a:rPr>
              <a:t>【</a:t>
            </a:r>
            <a:r>
              <a:rPr lang="zh-TW" altLang="en-US"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舉例</a:t>
            </a:r>
            <a:r>
              <a:rPr lang="zh-TW" altLang="en-US" sz="2400" b="1" dirty="0">
                <a:solidFill>
                  <a:prstClr val="black"/>
                </a:solidFill>
                <a:latin typeface="標楷體"/>
                <a:ea typeface="標楷體"/>
                <a:cs typeface="Times New Roman" panose="02020603050405020304" pitchFamily="18" charset="0"/>
              </a:rPr>
              <a:t>】</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假若</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買中南部</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總價</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萬元房產，未持有滿</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年便</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萬元出售，等於賺了</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萬元資本利得，以房地合一稅率</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％課徵，須繳</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萬元（粗估，暫不扣除成本）；但同樣</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年內出售房產，以奢侈稅最高稅率</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％課徵交易</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總價</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萬元，反而只要繳納</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萬元，顯示不管奢侈稅或房地合一稅，對中南部都比較不</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公平</a:t>
            </a:r>
            <a:r>
              <a:rPr lang="zh-TW" altLang="en-US" sz="24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24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dirty="0"/>
          </a:p>
        </p:txBody>
      </p:sp>
      <p:sp>
        <p:nvSpPr>
          <p:cNvPr id="5" name="矩形 4"/>
          <p:cNvSpPr/>
          <p:nvPr/>
        </p:nvSpPr>
        <p:spPr>
          <a:xfrm>
            <a:off x="8404679" y="214290"/>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3450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268760"/>
            <a:ext cx="3456384" cy="648072"/>
          </a:xfrm>
        </p:spPr>
        <p:txBody>
          <a:bodyPr>
            <a:normAutofit/>
          </a:bodyPr>
          <a:lstStyle/>
          <a:p>
            <a:pPr algn="l"/>
            <a:r>
              <a:rPr lang="zh-TW" altLang="en-US" sz="2800" b="1" dirty="0" smtClean="0">
                <a:solidFill>
                  <a:schemeClr val="tx1"/>
                </a:solidFill>
                <a:latin typeface="標楷體" panose="03000509000000000000" pitchFamily="65" charset="-120"/>
                <a:ea typeface="標楷體" panose="03000509000000000000" pitchFamily="65" charset="-120"/>
              </a:rPr>
              <a:t>二、因應之道</a:t>
            </a:r>
            <a:endParaRPr lang="zh-TW" altLang="en-US" sz="2800" b="1" dirty="0">
              <a:solidFill>
                <a:schemeClr val="tx1"/>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endParaRPr lang="zh-TW" altLang="en-US" dirty="0"/>
          </a:p>
        </p:txBody>
      </p:sp>
      <p:sp>
        <p:nvSpPr>
          <p:cNvPr id="4" name="內容版面配置區 3"/>
          <p:cNvSpPr>
            <a:spLocks noGrp="1"/>
          </p:cNvSpPr>
          <p:nvPr>
            <p:ph sz="quarter" idx="1"/>
          </p:nvPr>
        </p:nvSpPr>
        <p:spPr>
          <a:xfrm>
            <a:off x="251520" y="1988840"/>
            <a:ext cx="8784976" cy="4464496"/>
          </a:xfrm>
        </p:spPr>
        <p:txBody>
          <a:bodyPr>
            <a:normAutofit fontScale="62500" lnSpcReduction="20000"/>
          </a:bodyPr>
          <a:lstStyle/>
          <a:p>
            <a:pPr marL="0" indent="0">
              <a:buNone/>
            </a:pPr>
            <a:r>
              <a:rPr lang="en-US" altLang="zh-TW" sz="4800" b="1" dirty="0" smtClean="0">
                <a:solidFill>
                  <a:srgbClr val="FF0000"/>
                </a:solidFill>
                <a:latin typeface="標楷體" panose="03000509000000000000" pitchFamily="65" charset="-120"/>
                <a:ea typeface="標楷體" panose="03000509000000000000" pitchFamily="65" charset="-120"/>
              </a:rPr>
              <a:t>(</a:t>
            </a:r>
            <a:r>
              <a:rPr lang="zh-TW" altLang="en-US" sz="4800" b="1" dirty="0" smtClean="0">
                <a:solidFill>
                  <a:srgbClr val="FF0000"/>
                </a:solidFill>
                <a:latin typeface="標楷體" panose="03000509000000000000" pitchFamily="65" charset="-120"/>
                <a:ea typeface="標楷體" panose="03000509000000000000" pitchFamily="65" charset="-120"/>
              </a:rPr>
              <a:t>一</a:t>
            </a:r>
            <a:r>
              <a:rPr lang="en-US" altLang="zh-TW" sz="4800" b="1" dirty="0" smtClean="0">
                <a:solidFill>
                  <a:srgbClr val="FF0000"/>
                </a:solidFill>
                <a:latin typeface="標楷體" panose="03000509000000000000" pitchFamily="65" charset="-120"/>
                <a:ea typeface="標楷體" panose="03000509000000000000" pitchFamily="65" charset="-120"/>
              </a:rPr>
              <a:t>)</a:t>
            </a:r>
            <a:r>
              <a:rPr lang="en-US" altLang="zh-TW" sz="4800" b="1" dirty="0" smtClean="0">
                <a:solidFill>
                  <a:srgbClr val="FF0000"/>
                </a:solidFill>
                <a:latin typeface="Times New Roman" panose="02020603050405020304" pitchFamily="18" charset="0"/>
                <a:ea typeface="新細明體"/>
                <a:cs typeface="Times New Roman" panose="02020603050405020304" pitchFamily="18" charset="0"/>
              </a:rPr>
              <a:t>105/01/01</a:t>
            </a:r>
            <a:r>
              <a:rPr lang="zh-TW" altLang="en-US" sz="48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實施前</a:t>
            </a:r>
            <a:endPar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48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4800" dirty="0" smtClean="0">
                <a:latin typeface="標楷體" panose="03000509000000000000" pitchFamily="65" charset="-120"/>
                <a:ea typeface="標楷體" panose="03000509000000000000" pitchFamily="65" charset="-120"/>
                <a:cs typeface="Times New Roman" panose="02020603050405020304" pitchFamily="18" charset="0"/>
              </a:rPr>
              <a:t> </a:t>
            </a:r>
            <a:r>
              <a:rPr lang="zh-TW" altLang="en-US" sz="48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賣方</a:t>
            </a:r>
            <a:r>
              <a:rPr lang="zh-TW" altLang="en-US" sz="4800"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rPr>
              <a:t>下半年避稅求</a:t>
            </a:r>
            <a:r>
              <a:rPr lang="zh-TW" altLang="en-US" sz="3600" b="1" dirty="0" smtClean="0">
                <a:latin typeface="標楷體" panose="03000509000000000000" pitchFamily="65" charset="-120"/>
                <a:ea typeface="標楷體" panose="03000509000000000000" pitchFamily="65" charset="-120"/>
              </a:rPr>
              <a:t>售</a:t>
            </a:r>
            <a:r>
              <a:rPr lang="en-US" altLang="zh-TW" sz="36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三</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種為避開房地合一</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稅的</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賣盤出現</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預售</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屋屋主：預售屋交屋前，會有投資者</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轉手賣掉</a:t>
            </a:r>
            <a:r>
              <a:rPr lang="zh-TW" altLang="en-US" sz="36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dist">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看</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壞房市的賣盤：實價課稅後，沒有超額利潤，</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投資</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                                                        客</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變少，甚至轉為</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賣方</a:t>
            </a:r>
            <a:r>
              <a:rPr lang="zh-TW" altLang="en-US" sz="4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0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贈與</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：兩代間的避稅贈與會變多。 </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48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買方</a:t>
            </a:r>
            <a:r>
              <a:rPr lang="zh-TW" altLang="en-US" sz="4800" dirty="0" smtClean="0">
                <a:latin typeface="Times New Roman" panose="02020603050405020304" pitchFamily="18" charset="0"/>
                <a:ea typeface="標楷體" pitchFamily="65" charset="-120"/>
                <a:cs typeface="Times New Roman" panose="02020603050405020304" pitchFamily="18" charset="0"/>
              </a:rPr>
              <a:t>→ </a:t>
            </a:r>
            <a:r>
              <a:rPr lang="en-US" altLang="zh-TW" sz="3700" dirty="0" smtClean="0">
                <a:latin typeface="Times New Roman" panose="02020603050405020304" pitchFamily="18" charset="0"/>
                <a:ea typeface="標楷體" pitchFamily="65" charset="-120"/>
                <a:cs typeface="Times New Roman" panose="02020603050405020304" pitchFamily="18" charset="0"/>
              </a:rPr>
              <a:t>1.</a:t>
            </a:r>
            <a:r>
              <a:rPr lang="zh-TW" altLang="en-US" sz="3600" dirty="0" smtClean="0">
                <a:latin typeface="Times New Roman" panose="02020603050405020304" pitchFamily="18" charset="0"/>
                <a:ea typeface="標楷體" pitchFamily="65" charset="-120"/>
                <a:cs typeface="Times New Roman" panose="02020603050405020304" pitchFamily="18" charset="0"/>
              </a:rPr>
              <a:t>賣方為了節稅價格好談</a:t>
            </a:r>
            <a:r>
              <a:rPr lang="zh-TW" altLang="en-US" sz="36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smtClean="0">
                <a:latin typeface="Times New Roman" panose="02020603050405020304" pitchFamily="18" charset="0"/>
                <a:ea typeface="標楷體" pitchFamily="65" charset="-120"/>
                <a:cs typeface="Times New Roman" panose="02020603050405020304" pitchFamily="18" charset="0"/>
              </a:rPr>
              <a:t>現在決定正是時候</a:t>
            </a:r>
            <a:r>
              <a:rPr lang="zh-TW" altLang="en-US" sz="36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，房地合</a:t>
            </a:r>
            <a:endParaRPr lang="en-US" altLang="zh-TW" sz="36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36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36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            一所得稅實施後價格一定漲。</a:t>
            </a:r>
            <a:endParaRPr lang="en-US" altLang="zh-TW" sz="36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3700" dirty="0" smtClean="0">
                <a:latin typeface="標楷體" panose="03000509000000000000" pitchFamily="65" charset="-120"/>
                <a:ea typeface="標楷體" panose="03000509000000000000" pitchFamily="65" charset="-120"/>
              </a:rPr>
              <a:t>           </a:t>
            </a:r>
            <a:r>
              <a:rPr lang="en-US" altLang="zh-TW" sz="37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700" dirty="0" smtClean="0">
                <a:latin typeface="標楷體" panose="03000509000000000000" pitchFamily="65" charset="-120"/>
                <a:ea typeface="標楷體" panose="03000509000000000000" pitchFamily="65" charset="-120"/>
              </a:rPr>
              <a:t>長期</a:t>
            </a:r>
            <a:r>
              <a:rPr lang="zh-TW" altLang="en-US" sz="3700" dirty="0">
                <a:latin typeface="標楷體" panose="03000509000000000000" pitchFamily="65" charset="-120"/>
                <a:ea typeface="標楷體" panose="03000509000000000000" pitchFamily="65" charset="-120"/>
              </a:rPr>
              <a:t>自</a:t>
            </a:r>
            <a:r>
              <a:rPr lang="zh-TW" altLang="en-US" sz="3700" dirty="0" smtClean="0">
                <a:latin typeface="標楷體" panose="03000509000000000000" pitchFamily="65" charset="-120"/>
                <a:ea typeface="標楷體" panose="03000509000000000000" pitchFamily="65" charset="-120"/>
              </a:rPr>
              <a:t>住的買方影響不大</a:t>
            </a:r>
            <a:r>
              <a:rPr lang="zh-TW" altLang="en-US" sz="37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3700" dirty="0" smtClean="0">
              <a:latin typeface="標楷體" panose="03000509000000000000" pitchFamily="65" charset="-120"/>
              <a:ea typeface="標楷體" panose="03000509000000000000" pitchFamily="65" charset="-120"/>
              <a:cs typeface="Times New Roman" panose="02020603050405020304" pitchFamily="18" charset="0"/>
            </a:endParaRPr>
          </a:p>
          <a:p>
            <a:pPr marL="0" lvl="0" indent="0">
              <a:buClr>
                <a:srgbClr val="D16349"/>
              </a:buClr>
              <a:buNone/>
            </a:pPr>
            <a:r>
              <a:rPr lang="zh-TW" altLang="en-US" sz="4800" dirty="0">
                <a:latin typeface="Times New Roman" panose="02020603050405020304" pitchFamily="18" charset="0"/>
                <a:ea typeface="標楷體" pitchFamily="65" charset="-120"/>
                <a:cs typeface="Times New Roman" panose="02020603050405020304" pitchFamily="18" charset="0"/>
              </a:rPr>
              <a:t> </a:t>
            </a:r>
            <a:r>
              <a:rPr lang="zh-TW" altLang="en-US" sz="4800" dirty="0" smtClean="0">
                <a:latin typeface="Times New Roman" panose="02020603050405020304" pitchFamily="18" charset="0"/>
                <a:ea typeface="標楷體" pitchFamily="65" charset="-120"/>
                <a:cs typeface="Times New Roman" panose="02020603050405020304" pitchFamily="18" charset="0"/>
              </a:rPr>
              <a:t>                     </a:t>
            </a:r>
            <a:endParaRPr lang="en-US" altLang="zh-TW" sz="4800" dirty="0">
              <a:latin typeface="Times New Roman" panose="02020603050405020304" pitchFamily="18" charset="0"/>
              <a:ea typeface="標楷體" pitchFamily="65" charset="-120"/>
              <a:cs typeface="Times New Roman" panose="02020603050405020304" pitchFamily="18" charset="0"/>
            </a:endParaRPr>
          </a:p>
          <a:p>
            <a:pPr marL="0" indent="0">
              <a:buNone/>
            </a:pPr>
            <a:endParaRPr lang="en-US" altLang="zh-TW" sz="26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p:txBody>
      </p:sp>
      <p:sp>
        <p:nvSpPr>
          <p:cNvPr id="5" name="矩形 4"/>
          <p:cNvSpPr/>
          <p:nvPr/>
        </p:nvSpPr>
        <p:spPr>
          <a:xfrm>
            <a:off x="8404679" y="214290"/>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6" name="爆炸 1 5"/>
          <p:cNvSpPr/>
          <p:nvPr/>
        </p:nvSpPr>
        <p:spPr>
          <a:xfrm>
            <a:off x="107504" y="2996952"/>
            <a:ext cx="1872208" cy="14401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標楷體" panose="03000509000000000000" pitchFamily="65" charset="-120"/>
                <a:ea typeface="標楷體" panose="03000509000000000000" pitchFamily="65" charset="-120"/>
              </a:rPr>
              <a:t>好議價</a:t>
            </a:r>
            <a:endParaRPr lang="zh-TW" altLang="en-US" sz="2000" b="1" dirty="0">
              <a:solidFill>
                <a:schemeClr val="tx1"/>
              </a:solidFill>
              <a:latin typeface="標楷體" panose="03000509000000000000" pitchFamily="65" charset="-120"/>
              <a:ea typeface="標楷體" panose="03000509000000000000" pitchFamily="65" charset="-120"/>
            </a:endParaRPr>
          </a:p>
        </p:txBody>
      </p:sp>
      <p:sp>
        <p:nvSpPr>
          <p:cNvPr id="8" name="爆炸 1 7"/>
          <p:cNvSpPr/>
          <p:nvPr/>
        </p:nvSpPr>
        <p:spPr>
          <a:xfrm>
            <a:off x="134684" y="4941168"/>
            <a:ext cx="1872208" cy="172819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標楷體" panose="03000509000000000000" pitchFamily="65" charset="-120"/>
                <a:ea typeface="標楷體" panose="03000509000000000000" pitchFamily="65" charset="-120"/>
              </a:rPr>
              <a:t>逢低買進</a:t>
            </a:r>
          </a:p>
        </p:txBody>
      </p:sp>
    </p:spTree>
    <p:extLst>
      <p:ext uri="{BB962C8B-B14F-4D97-AF65-F5344CB8AC3E}">
        <p14:creationId xmlns:p14="http://schemas.microsoft.com/office/powerpoint/2010/main" val="14465452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179512" y="1527048"/>
            <a:ext cx="8784976" cy="5142312"/>
          </a:xfrm>
        </p:spPr>
        <p:txBody>
          <a:bodyPr>
            <a:normAutofit fontScale="77500" lnSpcReduction="20000"/>
          </a:bodyPr>
          <a:lstStyle/>
          <a:p>
            <a:pPr marL="0" lvl="0" indent="0">
              <a:buClr>
                <a:srgbClr val="D16349"/>
              </a:buClr>
              <a:buNone/>
            </a:pPr>
            <a:r>
              <a:rPr lang="en-US" altLang="zh-TW" sz="3500" b="1" dirty="0" smtClean="0">
                <a:solidFill>
                  <a:srgbClr val="FF0000"/>
                </a:solidFill>
                <a:latin typeface="標楷體" panose="03000509000000000000" pitchFamily="65" charset="-120"/>
                <a:ea typeface="標楷體" panose="03000509000000000000" pitchFamily="65" charset="-120"/>
              </a:rPr>
              <a:t>(</a:t>
            </a:r>
            <a:r>
              <a:rPr lang="zh-TW" altLang="en-US" sz="3500" b="1" dirty="0" smtClean="0">
                <a:solidFill>
                  <a:srgbClr val="FF0000"/>
                </a:solidFill>
                <a:latin typeface="標楷體" panose="03000509000000000000" pitchFamily="65" charset="-120"/>
                <a:ea typeface="標楷體" panose="03000509000000000000" pitchFamily="65" charset="-120"/>
              </a:rPr>
              <a:t>二</a:t>
            </a:r>
            <a:r>
              <a:rPr lang="en-US" altLang="zh-TW" sz="3500" b="1" dirty="0" smtClean="0">
                <a:solidFill>
                  <a:srgbClr val="FF0000"/>
                </a:solidFill>
                <a:latin typeface="標楷體" panose="03000509000000000000" pitchFamily="65" charset="-120"/>
                <a:ea typeface="標楷體" panose="03000509000000000000" pitchFamily="65" charset="-120"/>
              </a:rPr>
              <a:t>)</a:t>
            </a:r>
            <a:r>
              <a:rPr lang="en-US" altLang="zh-TW" sz="4200" b="1" dirty="0" smtClean="0">
                <a:solidFill>
                  <a:srgbClr val="FF0000"/>
                </a:solidFill>
                <a:latin typeface="Times New Roman" panose="02020603050405020304" pitchFamily="18" charset="0"/>
                <a:cs typeface="Times New Roman" panose="02020603050405020304" pitchFamily="18" charset="0"/>
              </a:rPr>
              <a:t>105/01/01</a:t>
            </a:r>
            <a:r>
              <a:rPr lang="zh-TW" altLang="en-US" sz="42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實施後</a:t>
            </a:r>
            <a:endParaRPr lang="en-US" altLang="zh-TW" sz="42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3600" dirty="0" smtClean="0">
                <a:solidFill>
                  <a:srgbClr val="FF0000"/>
                </a:solidFill>
                <a:latin typeface="標楷體" panose="03000509000000000000" pitchFamily="65" charset="-120"/>
                <a:ea typeface="標楷體" panose="03000509000000000000" pitchFamily="65" charset="-120"/>
              </a:rPr>
              <a:t>    </a:t>
            </a:r>
            <a:r>
              <a:rPr lang="en-US" altLang="zh-TW" sz="3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300" dirty="0" smtClean="0">
                <a:solidFill>
                  <a:srgbClr val="FF0000"/>
                </a:solidFill>
                <a:latin typeface="標楷體" panose="03000509000000000000" pitchFamily="65" charset="-120"/>
                <a:ea typeface="標楷體" panose="03000509000000000000" pitchFamily="65" charset="-120"/>
              </a:rPr>
              <a:t>奢侈稅退場，房地合一稅不溯及既往，閉鎖資金</a:t>
            </a:r>
            <a:endParaRPr lang="en-US" altLang="zh-TW" sz="3300"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sz="3300" dirty="0">
                <a:solidFill>
                  <a:srgbClr val="FF0000"/>
                </a:solidFill>
                <a:latin typeface="標楷體" panose="03000509000000000000" pitchFamily="65" charset="-120"/>
                <a:ea typeface="標楷體" panose="03000509000000000000" pitchFamily="65" charset="-120"/>
              </a:rPr>
              <a:t> </a:t>
            </a:r>
            <a:r>
              <a:rPr lang="zh-TW" altLang="en-US" sz="3300" dirty="0" smtClean="0">
                <a:solidFill>
                  <a:srgbClr val="FF0000"/>
                </a:solidFill>
                <a:latin typeface="標楷體" panose="03000509000000000000" pitchFamily="65" charset="-120"/>
                <a:ea typeface="標楷體" panose="03000509000000000000" pitchFamily="65" charset="-120"/>
              </a:rPr>
              <a:t>     就地解套。</a:t>
            </a:r>
            <a:endParaRPr lang="en-US" altLang="zh-TW" sz="3300" dirty="0">
              <a:solidFill>
                <a:srgbClr val="FF0000"/>
              </a:solidFill>
              <a:latin typeface="標楷體" panose="03000509000000000000" pitchFamily="65" charset="-120"/>
              <a:ea typeface="標楷體" panose="03000509000000000000" pitchFamily="65" charset="-120"/>
            </a:endParaRPr>
          </a:p>
          <a:p>
            <a:pPr marL="0" indent="0">
              <a:buNone/>
            </a:pPr>
            <a:r>
              <a:rPr lang="zh-TW" altLang="en-US" sz="3600" dirty="0" smtClean="0">
                <a:solidFill>
                  <a:srgbClr val="FF0000"/>
                </a:solidFill>
                <a:latin typeface="標楷體" panose="03000509000000000000" pitchFamily="65" charset="-120"/>
                <a:ea typeface="標楷體" panose="03000509000000000000" pitchFamily="65" charset="-120"/>
              </a:rPr>
              <a:t>    </a:t>
            </a:r>
            <a:r>
              <a:rPr lang="en-US" altLang="zh-TW" sz="3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300" dirty="0" smtClean="0">
                <a:solidFill>
                  <a:srgbClr val="FF0000"/>
                </a:solidFill>
                <a:latin typeface="標楷體" panose="03000509000000000000" pitchFamily="65" charset="-120"/>
                <a:ea typeface="標楷體" panose="03000509000000000000" pitchFamily="65" charset="-120"/>
              </a:rPr>
              <a:t>善用自用住宅優惠</a:t>
            </a:r>
            <a:endParaRPr lang="en-US" altLang="zh-TW" sz="3300"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所得在</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2800" dirty="0" smtClean="0">
                <a:latin typeface="標楷體" panose="03000509000000000000" pitchFamily="65" charset="-120"/>
                <a:ea typeface="標楷體" panose="03000509000000000000" pitchFamily="65" charset="-120"/>
              </a:rPr>
              <a:t>以下免稅</a:t>
            </a:r>
            <a:r>
              <a:rPr lang="zh-TW" altLang="en-US" sz="2800" dirty="0" smtClean="0">
                <a:latin typeface="新細明體"/>
                <a:ea typeface="新細明體"/>
              </a:rPr>
              <a:t>，</a:t>
            </a:r>
            <a:r>
              <a:rPr lang="zh-TW" altLang="en-US" sz="2800" dirty="0" smtClean="0">
                <a:latin typeface="標楷體" panose="03000509000000000000" pitchFamily="65" charset="-120"/>
                <a:ea typeface="標楷體" panose="03000509000000000000" pitchFamily="65" charset="-120"/>
              </a:rPr>
              <a:t>超過</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萬以上</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dirty="0" smtClean="0">
                <a:latin typeface="Times New Roman" panose="02020603050405020304" pitchFamily="18" charset="0"/>
                <a:ea typeface="新細明體"/>
                <a:cs typeface="Times New Roman" panose="02020603050405020304" pitchFamily="18" charset="0"/>
              </a:rPr>
              <a:t>％</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800" dirty="0" smtClean="0">
                <a:latin typeface="Times New Roman" panose="02020603050405020304" pitchFamily="18" charset="0"/>
                <a:ea typeface="新細明體"/>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399</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免稅</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每六年可用一次</a:t>
            </a:r>
            <a:r>
              <a:rPr lang="zh-TW" altLang="en-US" sz="28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成本</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認列扣除</a:t>
            </a:r>
            <a:r>
              <a:rPr lang="zh-TW" altLang="en-US" sz="28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d</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父母親、岳父母、公婆、已成年子女等直系血</a:t>
            </a:r>
            <a:r>
              <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姻</a:t>
            </a:r>
            <a:r>
              <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親</a:t>
            </a:r>
            <a:endPar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        或其他信任之親友可多加運用</a:t>
            </a:r>
            <a:r>
              <a:rPr lang="zh-TW" altLang="en-US" sz="28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e</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運用重購退稅取回已繳土地增值稅</a:t>
            </a:r>
            <a:r>
              <a:rPr lang="en-US" altLang="zh-TW" sz="28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注意</a:t>
            </a:r>
            <a:r>
              <a:rPr lang="en-US" altLang="zh-TW" sz="28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二年內重購起算</a:t>
            </a:r>
            <a:r>
              <a:rPr lang="zh-TW" altLang="en-US" sz="2800" b="1" dirty="0" smtClean="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b="1"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zh-TW" altLang="en-US" sz="2800" b="1"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b="1" dirty="0" smtClean="0">
                <a:latin typeface="標楷體" panose="03000509000000000000" pitchFamily="65" charset="-120"/>
                <a:ea typeface="標楷體" panose="03000509000000000000" pitchFamily="65" charset="-120"/>
                <a:cs typeface="Times New Roman" panose="02020603050405020304" pitchFamily="18" charset="0"/>
              </a:rPr>
              <a:t>        五年內申請以及重購後五年不得改作其他用途或再行移轉之</a:t>
            </a:r>
            <a:endParaRPr lang="en-US" altLang="zh-TW" sz="2800" b="1"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zh-TW" altLang="en-US" sz="2800" b="1"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b="1" dirty="0" smtClean="0">
                <a:latin typeface="標楷體" panose="03000509000000000000" pitchFamily="65" charset="-120"/>
                <a:ea typeface="標楷體" panose="03000509000000000000" pitchFamily="65" charset="-120"/>
                <a:cs typeface="Times New Roman" panose="02020603050405020304" pitchFamily="18" charset="0"/>
              </a:rPr>
              <a:t>        規定</a:t>
            </a:r>
            <a:r>
              <a:rPr lang="en-US" altLang="zh-TW" sz="28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en-US" sz="2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7" name="矩形 6"/>
          <p:cNvSpPr/>
          <p:nvPr/>
        </p:nvSpPr>
        <p:spPr>
          <a:xfrm>
            <a:off x="8404679" y="214290"/>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678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3030" y="512184"/>
            <a:ext cx="8534400" cy="758952"/>
          </a:xfrm>
        </p:spPr>
        <p:txBody>
          <a:bodyPr>
            <a:normAutofit/>
          </a:bodyPr>
          <a:lstStyle/>
          <a:p>
            <a:pPr algn="l"/>
            <a:r>
              <a:rPr lang="zh-TW" altLang="en-US" sz="3200" b="1" dirty="0">
                <a:solidFill>
                  <a:schemeClr val="tx1"/>
                </a:solidFill>
                <a:latin typeface="標楷體" pitchFamily="65" charset="-120"/>
                <a:ea typeface="標楷體" pitchFamily="65" charset="-120"/>
              </a:rPr>
              <a:t>三</a:t>
            </a:r>
            <a:r>
              <a:rPr lang="zh-TW" altLang="en-US" sz="3200" b="1" dirty="0" smtClean="0">
                <a:solidFill>
                  <a:schemeClr val="tx1"/>
                </a:solidFill>
                <a:latin typeface="標楷體" pitchFamily="65" charset="-120"/>
                <a:ea typeface="標楷體" pitchFamily="65" charset="-120"/>
              </a:rPr>
              <a:t>、持有稅偏低  </a:t>
            </a:r>
          </a:p>
        </p:txBody>
      </p:sp>
      <p:sp>
        <p:nvSpPr>
          <p:cNvPr id="4" name="圓角矩形 3"/>
          <p:cNvSpPr/>
          <p:nvPr/>
        </p:nvSpPr>
        <p:spPr>
          <a:xfrm>
            <a:off x="428596" y="1643050"/>
            <a:ext cx="8211856" cy="928694"/>
          </a:xfrm>
          <a:prstGeom prst="roundRect">
            <a:avLst/>
          </a:prstGeom>
          <a:ln w="762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smtClean="0">
                <a:solidFill>
                  <a:schemeClr val="tx1">
                    <a:lumMod val="95000"/>
                    <a:lumOff val="5000"/>
                  </a:schemeClr>
                </a:solidFill>
                <a:latin typeface="標楷體" pitchFamily="65" charset="-120"/>
                <a:ea typeface="標楷體" pitchFamily="65" charset="-120"/>
              </a:rPr>
              <a:t>(</a:t>
            </a:r>
            <a:r>
              <a:rPr lang="zh-TW" altLang="en-US" sz="3600" b="1" dirty="0" smtClean="0">
                <a:solidFill>
                  <a:schemeClr val="tx1">
                    <a:lumMod val="95000"/>
                    <a:lumOff val="5000"/>
                  </a:schemeClr>
                </a:solidFill>
                <a:latin typeface="標楷體" pitchFamily="65" charset="-120"/>
                <a:ea typeface="標楷體" pitchFamily="65" charset="-120"/>
              </a:rPr>
              <a:t>一</a:t>
            </a:r>
            <a:r>
              <a:rPr lang="en-US" altLang="zh-TW" sz="3600" b="1" dirty="0" smtClean="0">
                <a:solidFill>
                  <a:schemeClr val="tx1">
                    <a:lumMod val="95000"/>
                    <a:lumOff val="5000"/>
                  </a:schemeClr>
                </a:solidFill>
                <a:latin typeface="標楷體" pitchFamily="65" charset="-120"/>
                <a:ea typeface="標楷體" pitchFamily="65" charset="-120"/>
              </a:rPr>
              <a:t>)</a:t>
            </a:r>
            <a:r>
              <a:rPr lang="zh-TW" altLang="en-US" sz="36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平均 一筆土地 納稅  </a:t>
            </a:r>
            <a:r>
              <a:rPr lang="en-US" altLang="zh-TW" sz="48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4,706</a:t>
            </a:r>
            <a:r>
              <a:rPr lang="en-US" altLang="zh-TW" sz="36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  </a:t>
            </a:r>
            <a:r>
              <a:rPr lang="zh-TW" altLang="en-US" sz="36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元</a:t>
            </a:r>
            <a:endParaRPr lang="zh-TW" altLang="en-US" sz="3600" b="1" dirty="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p:txBody>
      </p:sp>
      <p:sp>
        <p:nvSpPr>
          <p:cNvPr id="7" name="圓角矩形 6"/>
          <p:cNvSpPr/>
          <p:nvPr/>
        </p:nvSpPr>
        <p:spPr>
          <a:xfrm>
            <a:off x="428596" y="3357562"/>
            <a:ext cx="8211856" cy="928694"/>
          </a:xfrm>
          <a:prstGeom prst="roundRect">
            <a:avLst/>
          </a:prstGeom>
          <a:ln w="762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smtClean="0">
                <a:solidFill>
                  <a:schemeClr val="tx1">
                    <a:lumMod val="95000"/>
                    <a:lumOff val="5000"/>
                  </a:schemeClr>
                </a:solidFill>
                <a:latin typeface="標楷體" pitchFamily="65" charset="-120"/>
                <a:ea typeface="標楷體" pitchFamily="65" charset="-120"/>
              </a:rPr>
              <a:t>(</a:t>
            </a:r>
            <a:r>
              <a:rPr lang="zh-TW" altLang="en-US" sz="3600" b="1" dirty="0" smtClean="0">
                <a:solidFill>
                  <a:schemeClr val="tx1">
                    <a:lumMod val="95000"/>
                    <a:lumOff val="5000"/>
                  </a:schemeClr>
                </a:solidFill>
                <a:latin typeface="標楷體" pitchFamily="65" charset="-120"/>
                <a:ea typeface="標楷體" pitchFamily="65" charset="-120"/>
              </a:rPr>
              <a:t>二</a:t>
            </a:r>
            <a:r>
              <a:rPr lang="en-US" altLang="zh-TW" sz="3600" b="1" dirty="0" smtClean="0">
                <a:solidFill>
                  <a:schemeClr val="tx1">
                    <a:lumMod val="95000"/>
                    <a:lumOff val="5000"/>
                  </a:schemeClr>
                </a:solidFill>
                <a:latin typeface="標楷體" pitchFamily="65" charset="-120"/>
                <a:ea typeface="標楷體" pitchFamily="65" charset="-120"/>
              </a:rPr>
              <a:t>)</a:t>
            </a:r>
            <a:r>
              <a:rPr lang="zh-TW" altLang="en-US" sz="36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平均 一棟房屋 納稅  </a:t>
            </a:r>
            <a:r>
              <a:rPr lang="en-US" altLang="zh-TW" sz="48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7,946</a:t>
            </a:r>
            <a:r>
              <a:rPr lang="en-US" altLang="zh-TW" sz="36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  </a:t>
            </a:r>
            <a:r>
              <a:rPr lang="zh-TW" altLang="en-US" sz="3600" b="1" dirty="0" smtClean="0">
                <a:solidFill>
                  <a:schemeClr val="tx1">
                    <a:lumMod val="95000"/>
                    <a:lumOff val="5000"/>
                  </a:schemeClr>
                </a:solidFill>
                <a:latin typeface="標楷體" pitchFamily="65" charset="-120"/>
                <a:ea typeface="標楷體" pitchFamily="65" charset="-120"/>
              </a:rPr>
              <a:t>元</a:t>
            </a:r>
            <a:endParaRPr lang="zh-TW" altLang="en-US" sz="3600" b="1" dirty="0">
              <a:solidFill>
                <a:schemeClr val="tx1">
                  <a:lumMod val="95000"/>
                  <a:lumOff val="5000"/>
                </a:schemeClr>
              </a:solidFill>
              <a:latin typeface="標楷體" pitchFamily="65" charset="-120"/>
              <a:ea typeface="標楷體" pitchFamily="65" charset="-120"/>
            </a:endParaRPr>
          </a:p>
        </p:txBody>
      </p:sp>
      <p:sp>
        <p:nvSpPr>
          <p:cNvPr id="8" name="圓角矩形 7"/>
          <p:cNvSpPr/>
          <p:nvPr/>
        </p:nvSpPr>
        <p:spPr>
          <a:xfrm>
            <a:off x="428596" y="4929198"/>
            <a:ext cx="8211856" cy="928694"/>
          </a:xfrm>
          <a:prstGeom prst="roundRect">
            <a:avLst/>
          </a:prstGeom>
          <a:ln w="762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smtClean="0">
                <a:solidFill>
                  <a:schemeClr val="bg1"/>
                </a:solidFill>
                <a:latin typeface="標楷體" pitchFamily="65" charset="-120"/>
                <a:ea typeface="標楷體" pitchFamily="65" charset="-120"/>
              </a:rPr>
              <a:t>(</a:t>
            </a:r>
            <a:r>
              <a:rPr lang="zh-TW" altLang="en-US" sz="3600" b="1" dirty="0" smtClean="0">
                <a:solidFill>
                  <a:schemeClr val="bg1"/>
                </a:solidFill>
                <a:latin typeface="標楷體" pitchFamily="65" charset="-120"/>
                <a:ea typeface="標楷體" pitchFamily="65" charset="-120"/>
              </a:rPr>
              <a:t>三</a:t>
            </a:r>
            <a:r>
              <a:rPr lang="en-US" altLang="zh-TW" sz="3600" b="1" dirty="0" smtClean="0">
                <a:solidFill>
                  <a:schemeClr val="bg1"/>
                </a:solidFill>
                <a:latin typeface="標楷體" pitchFamily="65" charset="-120"/>
                <a:ea typeface="標楷體" pitchFamily="65" charset="-120"/>
              </a:rPr>
              <a:t>)</a:t>
            </a:r>
            <a:r>
              <a:rPr lang="zh-TW" altLang="en-US" sz="3600" b="1" dirty="0" smtClean="0">
                <a:solidFill>
                  <a:schemeClr val="bg1"/>
                </a:solidFill>
                <a:latin typeface="Times New Roman" panose="02020603050405020304" pitchFamily="18" charset="0"/>
                <a:ea typeface="標楷體" pitchFamily="65" charset="-120"/>
                <a:cs typeface="Times New Roman" panose="02020603050405020304" pitchFamily="18" charset="0"/>
              </a:rPr>
              <a:t>平均 一部車   納稅  </a:t>
            </a:r>
            <a:r>
              <a:rPr lang="en-US" altLang="zh-TW" sz="4800" b="1" dirty="0" smtClean="0">
                <a:solidFill>
                  <a:schemeClr val="bg1"/>
                </a:solidFill>
                <a:latin typeface="Times New Roman" panose="02020603050405020304" pitchFamily="18" charset="0"/>
                <a:ea typeface="標楷體" pitchFamily="65" charset="-120"/>
                <a:cs typeface="Times New Roman" panose="02020603050405020304" pitchFamily="18" charset="0"/>
              </a:rPr>
              <a:t>9,212</a:t>
            </a:r>
            <a:r>
              <a:rPr lang="en-US" altLang="zh-TW" sz="3600" b="1" dirty="0" smtClean="0">
                <a:solidFill>
                  <a:schemeClr val="bg1"/>
                </a:solidFill>
                <a:latin typeface="Times New Roman" panose="02020603050405020304" pitchFamily="18" charset="0"/>
                <a:ea typeface="標楷體" pitchFamily="65" charset="-120"/>
                <a:cs typeface="Times New Roman" panose="02020603050405020304" pitchFamily="18" charset="0"/>
              </a:rPr>
              <a:t>  </a:t>
            </a:r>
            <a:r>
              <a:rPr lang="zh-TW" altLang="en-US" sz="3600" b="1" dirty="0" smtClean="0">
                <a:solidFill>
                  <a:schemeClr val="bg1"/>
                </a:solidFill>
                <a:latin typeface="標楷體" pitchFamily="65" charset="-120"/>
                <a:ea typeface="標楷體" pitchFamily="65" charset="-120"/>
              </a:rPr>
              <a:t>元</a:t>
            </a:r>
            <a:endParaRPr lang="zh-TW" altLang="en-US" sz="3600" b="1" dirty="0">
              <a:solidFill>
                <a:schemeClr val="bg1"/>
              </a:solidFill>
              <a:latin typeface="標楷體" pitchFamily="65" charset="-120"/>
              <a:ea typeface="標楷體" pitchFamily="65" charset="-120"/>
            </a:endParaRPr>
          </a:p>
        </p:txBody>
      </p:sp>
      <p:sp>
        <p:nvSpPr>
          <p:cNvPr id="9" name="投影片編號版面配置區 8"/>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179511" y="1340768"/>
            <a:ext cx="8784977" cy="5256584"/>
          </a:xfrm>
        </p:spPr>
        <p:txBody>
          <a:bodyPr>
            <a:normAutofit/>
          </a:bodyPr>
          <a:lstStyle/>
          <a:p>
            <a:pPr marL="0" indent="0">
              <a:buNone/>
            </a:pP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smtClean="0">
                <a:solidFill>
                  <a:srgbClr val="FF0000"/>
                </a:solidFill>
                <a:latin typeface="標楷體" panose="03000509000000000000" pitchFamily="65" charset="-120"/>
                <a:ea typeface="標楷體" panose="03000509000000000000" pitchFamily="65" charset="-120"/>
              </a:rPr>
              <a:t>三</a:t>
            </a: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smtClean="0">
                <a:solidFill>
                  <a:srgbClr val="FF0000"/>
                </a:solidFill>
                <a:latin typeface="標楷體" panose="03000509000000000000" pitchFamily="65" charset="-120"/>
                <a:ea typeface="標楷體" panose="03000509000000000000" pitchFamily="65" charset="-120"/>
              </a:rPr>
              <a:t>妥善運用例外條款</a:t>
            </a:r>
            <a:endParaRPr lang="en-US" altLang="zh-TW" sz="3200" b="1"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非自願性</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調職、非自願性離職</a:t>
            </a:r>
            <a:r>
              <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因素在二年內出售</a:t>
            </a:r>
            <a:endPar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a:cs typeface="Times New Roman" panose="02020603050405020304" pitchFamily="18" charset="0"/>
              </a:rPr>
              <a:t>：</a:t>
            </a:r>
            <a:r>
              <a:rPr lang="en-US" altLang="zh-TW" sz="2800" dirty="0" smtClean="0">
                <a:solidFill>
                  <a:srgbClr val="FF0000"/>
                </a:solidFill>
                <a:latin typeface="Times New Roman" panose="02020603050405020304" pitchFamily="18" charset="0"/>
                <a:ea typeface="標楷體"/>
                <a:cs typeface="Times New Roman" panose="02020603050405020304" pitchFamily="18" charset="0"/>
              </a:rPr>
              <a:t>20</a:t>
            </a:r>
            <a:r>
              <a:rPr lang="zh-TW" altLang="en-US" sz="2800" dirty="0" smtClean="0">
                <a:solidFill>
                  <a:srgbClr val="FF0000"/>
                </a:solidFill>
                <a:latin typeface="Times New Roman" panose="02020603050405020304" pitchFamily="18" charset="0"/>
                <a:ea typeface="新細明體"/>
                <a:cs typeface="Times New Roman" panose="02020603050405020304" pitchFamily="18" charset="0"/>
              </a:rPr>
              <a:t>％</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800" dirty="0" smtClean="0">
              <a:latin typeface="Times New Roman" panose="02020603050405020304" pitchFamily="18" charset="0"/>
              <a:ea typeface="新細明體"/>
              <a:cs typeface="Times New Roman" panose="02020603050405020304" pitchFamily="18" charset="0"/>
            </a:endParaRPr>
          </a:p>
          <a:p>
            <a:pPr marL="0" indent="0">
              <a:buNone/>
            </a:pPr>
            <a:r>
              <a:rPr lang="zh-TW" altLang="en-US" sz="2800" dirty="0">
                <a:latin typeface="Times New Roman" panose="02020603050405020304" pitchFamily="18" charset="0"/>
                <a:ea typeface="新細明體"/>
                <a:cs typeface="Times New Roman" panose="02020603050405020304" pitchFamily="18" charset="0"/>
              </a:rPr>
              <a:t> </a:t>
            </a:r>
            <a:r>
              <a:rPr lang="zh-TW" altLang="en-US" sz="2800" dirty="0" smtClean="0">
                <a:latin typeface="Times New Roman" panose="02020603050405020304" pitchFamily="18" charset="0"/>
                <a:ea typeface="新細明體"/>
                <a:cs typeface="Times New Roman" panose="02020603050405020304" pitchFamily="18" charset="0"/>
              </a:rPr>
              <a:t>   </a:t>
            </a:r>
            <a:r>
              <a:rPr lang="en-US" altLang="zh-TW" sz="2800" dirty="0" smtClean="0">
                <a:latin typeface="Times New Roman" panose="02020603050405020304" pitchFamily="18" charset="0"/>
                <a:ea typeface="新細明體"/>
                <a:cs typeface="Times New Roman" panose="02020603050405020304" pitchFamily="18" charset="0"/>
              </a:rPr>
              <a:t>2.</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合建分售在二年內完成</a:t>
            </a:r>
            <a:r>
              <a:rPr lang="zh-TW" altLang="en-US" sz="2800" dirty="0">
                <a:latin typeface="Times New Roman" panose="02020603050405020304" pitchFamily="18" charset="0"/>
                <a:ea typeface="標楷體"/>
                <a:cs typeface="Times New Roman" panose="02020603050405020304" pitchFamily="18" charset="0"/>
              </a:rPr>
              <a:t>：</a:t>
            </a:r>
            <a:r>
              <a:rPr lang="en-US" altLang="zh-TW" sz="2800" dirty="0">
                <a:solidFill>
                  <a:srgbClr val="FF0000"/>
                </a:solidFill>
                <a:latin typeface="Times New Roman" panose="02020603050405020304" pitchFamily="18" charset="0"/>
                <a:ea typeface="標楷體"/>
                <a:cs typeface="Times New Roman" panose="02020603050405020304" pitchFamily="18" charset="0"/>
              </a:rPr>
              <a:t>20</a:t>
            </a:r>
            <a:r>
              <a:rPr lang="zh-TW" altLang="en-US" sz="2800" dirty="0" smtClean="0">
                <a:solidFill>
                  <a:srgbClr val="FF0000"/>
                </a:solidFill>
                <a:latin typeface="Times New Roman" panose="02020603050405020304" pitchFamily="18" charset="0"/>
                <a:cs typeface="Times New Roman" panose="02020603050405020304" pitchFamily="18" charset="0"/>
              </a:rPr>
              <a:t>％</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pPr marL="0" indent="0">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繼承或受遺贈取得房屋者</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，可把</a:t>
            </a:r>
            <a:r>
              <a:rPr lang="zh-TW" altLang="en-US" sz="28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被繼承人或</a:t>
            </a:r>
            <a:r>
              <a:rPr lang="zh-TW" altLang="en-US"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遺贈人</a:t>
            </a:r>
            <a:endParaRPr lang="en-US" altLang="zh-TW"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或配偶贈與</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持有時間合併計入持有時間</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lgn="dist">
              <a:buNone/>
            </a:pP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  房屋、土地交易所得</a:t>
            </a:r>
            <a:r>
              <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交易時成交價額</a:t>
            </a:r>
            <a:r>
              <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繼承或受遺</a:t>
            </a:r>
            <a:endParaRPr lang="en-US" altLang="zh-TW" sz="28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lgn="dist">
              <a:buNone/>
            </a:pPr>
            <a:r>
              <a:rPr lang="zh-TW" altLang="en-US" sz="28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贈或配偶贈與時房屋評定現值及公告土地現值按政</a:t>
            </a:r>
            <a:endParaRPr lang="en-US" altLang="zh-TW" sz="28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lgn="dist">
              <a:buNone/>
            </a:pPr>
            <a:r>
              <a:rPr lang="zh-TW" altLang="en-US" sz="28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府發布之消費者物價指數調整後之價值</a:t>
            </a:r>
            <a:r>
              <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因取得、改</a:t>
            </a:r>
            <a:endParaRPr lang="en-US" altLang="zh-TW" sz="28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smtClean="0">
                <a:latin typeface="標楷體" panose="03000509000000000000" pitchFamily="65" charset="-120"/>
                <a:ea typeface="標楷體" panose="03000509000000000000" pitchFamily="65" charset="-120"/>
                <a:cs typeface="Times New Roman" panose="02020603050405020304" pitchFamily="18" charset="0"/>
              </a:rPr>
              <a:t>  良及移轉而支付之費用</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zh-TW" altLang="en-US" sz="2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5" name="矩形 4"/>
          <p:cNvSpPr/>
          <p:nvPr/>
        </p:nvSpPr>
        <p:spPr>
          <a:xfrm>
            <a:off x="8404679" y="214290"/>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3/7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6" name="爆炸 1 5"/>
          <p:cNvSpPr/>
          <p:nvPr/>
        </p:nvSpPr>
        <p:spPr>
          <a:xfrm>
            <a:off x="107504" y="4581128"/>
            <a:ext cx="648072" cy="21602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標楷體" panose="03000509000000000000" pitchFamily="65" charset="-120"/>
                <a:ea typeface="標楷體" panose="03000509000000000000" pitchFamily="65" charset="-120"/>
              </a:rPr>
              <a:t>注意</a:t>
            </a:r>
          </a:p>
        </p:txBody>
      </p:sp>
    </p:spTree>
    <p:extLst>
      <p:ext uri="{BB962C8B-B14F-4D97-AF65-F5344CB8AC3E}">
        <p14:creationId xmlns:p14="http://schemas.microsoft.com/office/powerpoint/2010/main" val="30646529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179512" y="1700808"/>
            <a:ext cx="8784976" cy="4896544"/>
          </a:xfrm>
        </p:spPr>
        <p:txBody>
          <a:bodyPr>
            <a:normAutofit/>
          </a:bodyPr>
          <a:lstStyle/>
          <a:p>
            <a:pPr marL="0" indent="0">
              <a:buNone/>
            </a:pP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四</a:t>
            </a:r>
            <a:r>
              <a:rPr lang="en-US" altLang="zh-TW" sz="2800" b="1" dirty="0" smtClean="0">
                <a:solidFill>
                  <a:srgbClr val="FF0000"/>
                </a:solidFill>
                <a:latin typeface="標楷體" panose="03000509000000000000" pitchFamily="65" charset="-120"/>
                <a:ea typeface="標楷體" panose="03000509000000000000" pitchFamily="65" charset="-120"/>
              </a:rPr>
              <a:t>)</a:t>
            </a:r>
            <a:r>
              <a:rPr lang="zh-TW" altLang="en-US" sz="2800" b="1" dirty="0" smtClean="0">
                <a:solidFill>
                  <a:srgbClr val="FF0000"/>
                </a:solidFill>
                <a:latin typeface="標楷體" panose="03000509000000000000" pitchFamily="65" charset="-120"/>
                <a:ea typeface="標楷體" panose="03000509000000000000" pitchFamily="65" charset="-120"/>
              </a:rPr>
              <a:t>個人房屋、土地交易所得計算及相關調整</a:t>
            </a:r>
            <a:endParaRPr lang="en-US" altLang="zh-TW" sz="2800" b="1"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個人</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交易房屋、土地，</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不論有無應納稅額</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，均應於</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房</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屋、土地</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完成所有權移轉登記日之次日或房屋</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使用權</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交易</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之次日</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起算</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日內申報納稅</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
            </a:r>
            <a:b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居住</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者：向戶籍所在地稽徵機關辦理。</a:t>
            </a:r>
            <a:b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居住者：向房屋、土地所在地稽徵機關辦理。</a:t>
            </a:r>
            <a:b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交易</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之房屋、土地屬信託財產者，得由受託人代</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為</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申報</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b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      </a:t>
            </a:r>
            <a:b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br>
            <a:endPar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標題 4"/>
          <p:cNvSpPr>
            <a:spLocks noGrp="1"/>
          </p:cNvSpPr>
          <p:nvPr>
            <p:ph type="title"/>
          </p:nvPr>
        </p:nvSpPr>
        <p:spPr>
          <a:xfrm>
            <a:off x="8388424" y="260648"/>
            <a:ext cx="479619" cy="369332"/>
          </a:xfrm>
          <a:prstGeom prst="rect">
            <a:avLst/>
          </a:prstGeom>
          <a:noFill/>
        </p:spPr>
        <p:txBody>
          <a:bodyPr wrap="none" lIns="91440" tIns="45720" rIns="91440" bIns="45720">
            <a:spAutoFit/>
          </a:bodyPr>
          <a:lstStyle/>
          <a:p>
            <a:pPr lvl="0" algn="ctr"/>
            <a:r>
              <a:rPr lang="en-US" altLang="zh-TW" sz="1800" dirty="0">
                <a:solidFill>
                  <a:prstClr val="black"/>
                </a:solidFill>
                <a:latin typeface="Times New Roman" panose="02020603050405020304" pitchFamily="18" charset="0"/>
                <a:ea typeface="標楷體" pitchFamily="65" charset="-120"/>
                <a:cs typeface="Times New Roman" panose="02020603050405020304" pitchFamily="18" charset="0"/>
              </a:rPr>
              <a:t>4</a:t>
            </a:r>
            <a:r>
              <a:rPr lang="en-US" altLang="zh-TW" sz="1800"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sz="1800"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6935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179512" y="1412776"/>
            <a:ext cx="8784976" cy="5256584"/>
          </a:xfrm>
        </p:spPr>
        <p:txBody>
          <a:bodyPr>
            <a:normAutofit fontScale="62500" lnSpcReduction="20000"/>
          </a:bodyPr>
          <a:lstStyle/>
          <a:p>
            <a:pPr marL="0" lvl="0" indent="0">
              <a:buClr>
                <a:srgbClr val="D16349"/>
              </a:buClr>
              <a:buNone/>
            </a:pPr>
            <a:r>
              <a:rPr lang="en-US" altLang="zh-TW" sz="32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2.</a:t>
            </a:r>
            <a:r>
              <a:rPr lang="zh-TW" altLang="en-US" sz="3200" b="1" dirty="0" smtClean="0">
                <a:solidFill>
                  <a:srgbClr val="FF0000"/>
                </a:solidFill>
                <a:latin typeface="標楷體" panose="03000509000000000000" pitchFamily="65" charset="-120"/>
                <a:ea typeface="標楷體" panose="03000509000000000000" pitchFamily="65" charset="-120"/>
              </a:rPr>
              <a:t>看懂課稅稅基</a:t>
            </a:r>
            <a:endParaRPr lang="en-US" altLang="zh-TW" sz="3200" b="1" dirty="0" smtClean="0">
              <a:solidFill>
                <a:srgbClr val="FF0000"/>
              </a:solidFill>
              <a:latin typeface="標楷體" panose="03000509000000000000" pitchFamily="65" charset="-120"/>
              <a:ea typeface="標楷體" panose="03000509000000000000" pitchFamily="65" charset="-120"/>
            </a:endParaRPr>
          </a:p>
          <a:p>
            <a:pPr marL="0" lvl="0" indent="0">
              <a:buClr>
                <a:srgbClr val="D16349"/>
              </a:buClr>
              <a:buNone/>
            </a:pPr>
            <a:r>
              <a:rPr lang="zh-TW" altLang="en-US" sz="2800" dirty="0">
                <a:solidFill>
                  <a:srgbClr val="FF0000"/>
                </a:solidFill>
                <a:latin typeface="標楷體" panose="03000509000000000000" pitchFamily="65" charset="-120"/>
                <a:ea typeface="標楷體" panose="03000509000000000000" pitchFamily="65" charset="-120"/>
              </a:rPr>
              <a:t> </a:t>
            </a:r>
            <a:r>
              <a:rPr lang="zh-TW" altLang="en-US" sz="2800" dirty="0" smtClean="0">
                <a:solidFill>
                  <a:srgbClr val="FF0000"/>
                </a:solidFill>
                <a:latin typeface="標楷體" panose="03000509000000000000" pitchFamily="65" charset="-120"/>
                <a:ea typeface="標楷體" panose="03000509000000000000" pitchFamily="65" charset="-120"/>
              </a:rPr>
              <a:t>   </a:t>
            </a:r>
            <a:r>
              <a:rPr lang="zh-TW" altLang="en-US" sz="3200" b="1" dirty="0" smtClean="0">
                <a:solidFill>
                  <a:srgbClr val="FF0000"/>
                </a:solidFill>
                <a:latin typeface="標楷體" panose="03000509000000000000" pitchFamily="65" charset="-120"/>
                <a:ea typeface="標楷體" panose="03000509000000000000" pitchFamily="65" charset="-120"/>
              </a:rPr>
              <a:t>房地收入</a:t>
            </a: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smtClean="0">
                <a:solidFill>
                  <a:srgbClr val="FF0000"/>
                </a:solidFill>
                <a:latin typeface="標楷體" panose="03000509000000000000" pitchFamily="65" charset="-120"/>
                <a:ea typeface="標楷體" panose="03000509000000000000" pitchFamily="65" charset="-120"/>
              </a:rPr>
              <a:t>成本</a:t>
            </a: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smtClean="0">
                <a:solidFill>
                  <a:srgbClr val="FF0000"/>
                </a:solidFill>
                <a:latin typeface="標楷體" panose="03000509000000000000" pitchFamily="65" charset="-120"/>
                <a:ea typeface="標楷體" panose="03000509000000000000" pitchFamily="65" charset="-120"/>
              </a:rPr>
              <a:t>費用</a:t>
            </a: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smtClean="0">
                <a:solidFill>
                  <a:srgbClr val="FF0000"/>
                </a:solidFill>
                <a:latin typeface="標楷體" panose="03000509000000000000" pitchFamily="65" charset="-120"/>
                <a:ea typeface="標楷體" panose="03000509000000000000" pitchFamily="65" charset="-120"/>
              </a:rPr>
              <a:t>土地漲價總數額</a:t>
            </a:r>
            <a:endParaRPr lang="en-US" altLang="zh-TW" sz="3200" b="1" dirty="0" smtClean="0">
              <a:solidFill>
                <a:srgbClr val="FF0000"/>
              </a:solidFill>
              <a:latin typeface="標楷體" panose="03000509000000000000" pitchFamily="65" charset="-120"/>
              <a:ea typeface="標楷體" panose="03000509000000000000" pitchFamily="65" charset="-120"/>
            </a:endParaRPr>
          </a:p>
          <a:p>
            <a:pPr marL="0" lvl="0" indent="0" algn="dist">
              <a:buClr>
                <a:srgbClr val="D16349"/>
              </a:buClr>
              <a:buNone/>
            </a:pPr>
            <a:r>
              <a:rPr lang="zh-TW" altLang="en-US" sz="3200" dirty="0">
                <a:solidFill>
                  <a:srgbClr val="FF0000"/>
                </a:solidFill>
                <a:latin typeface="標楷體" panose="03000509000000000000" pitchFamily="65" charset="-120"/>
                <a:ea typeface="標楷體" panose="03000509000000000000" pitchFamily="65" charset="-120"/>
              </a:rPr>
              <a:t> </a:t>
            </a:r>
            <a:r>
              <a:rPr lang="zh-TW" altLang="en-US" sz="3200" dirty="0" smtClean="0">
                <a:solidFill>
                  <a:srgbClr val="FF0000"/>
                </a:solidFill>
                <a:latin typeface="標楷體" panose="03000509000000000000" pitchFamily="65" charset="-120"/>
                <a:ea typeface="標楷體" panose="03000509000000000000" pitchFamily="65" charset="-120"/>
              </a:rPr>
              <a:t>   </a:t>
            </a:r>
            <a:r>
              <a:rPr lang="zh-TW" altLang="en-US" sz="3200" b="1" dirty="0" smtClean="0">
                <a:solidFill>
                  <a:srgbClr val="FF0000"/>
                </a:solidFill>
                <a:latin typeface="標楷體" panose="03000509000000000000" pitchFamily="65" charset="-120"/>
                <a:ea typeface="標楷體" panose="03000509000000000000" pitchFamily="65" charset="-120"/>
              </a:rPr>
              <a:t>成本</a:t>
            </a:r>
            <a:r>
              <a:rPr lang="zh-TW" altLang="en-US" sz="3200" b="1" dirty="0" smtClean="0">
                <a:solidFill>
                  <a:srgbClr val="FF0000"/>
                </a:solidFill>
                <a:latin typeface="標楷體"/>
                <a:ea typeface="標楷體"/>
              </a:rPr>
              <a:t>：</a:t>
            </a:r>
            <a:r>
              <a:rPr lang="zh-TW" altLang="en-US" sz="3200" dirty="0" smtClean="0">
                <a:latin typeface="標楷體"/>
                <a:ea typeface="標楷體"/>
              </a:rPr>
              <a:t>指買價</a:t>
            </a:r>
            <a:r>
              <a:rPr lang="zh-TW" altLang="en-US" sz="3200" dirty="0" smtClean="0">
                <a:latin typeface="標楷體" panose="03000509000000000000" pitchFamily="65" charset="-120"/>
                <a:ea typeface="標楷體" panose="03000509000000000000" pitchFamily="65" charset="-120"/>
              </a:rPr>
              <a:t>、契稅</a:t>
            </a:r>
            <a:r>
              <a:rPr lang="zh-TW" altLang="en-US" sz="3200" dirty="0" smtClean="0">
                <a:solidFill>
                  <a:prstClr val="black"/>
                </a:solidFill>
                <a:latin typeface="標楷體" panose="03000509000000000000" pitchFamily="65" charset="-120"/>
                <a:ea typeface="標楷體" panose="03000509000000000000" pitchFamily="65" charset="-120"/>
              </a:rPr>
              <a:t>、印花稅、代書費、規費、公證費、仲介費</a:t>
            </a:r>
            <a:endParaRPr lang="en-US" altLang="zh-TW" sz="3200" dirty="0" smtClean="0">
              <a:solidFill>
                <a:prstClr val="black"/>
              </a:solidFill>
              <a:latin typeface="標楷體" panose="03000509000000000000" pitchFamily="65" charset="-120"/>
              <a:ea typeface="標楷體" panose="03000509000000000000" pitchFamily="65" charset="-120"/>
            </a:endParaRPr>
          </a:p>
          <a:p>
            <a:pPr marL="0" lvl="0" indent="0" algn="dist">
              <a:buClr>
                <a:srgbClr val="D16349"/>
              </a:buClr>
              <a:buNone/>
            </a:pPr>
            <a:r>
              <a:rPr lang="zh-TW" altLang="en-US" sz="3200" dirty="0" smtClean="0">
                <a:solidFill>
                  <a:prstClr val="black"/>
                </a:solidFill>
                <a:latin typeface="標楷體" panose="03000509000000000000" pitchFamily="65" charset="-120"/>
                <a:ea typeface="標楷體" panose="03000509000000000000" pitchFamily="65" charset="-120"/>
              </a:rPr>
              <a:t>          、裝潢費</a:t>
            </a:r>
            <a:r>
              <a:rPr lang="en-US" altLang="zh-TW" sz="3200" dirty="0" smtClean="0">
                <a:solidFill>
                  <a:prstClr val="black"/>
                </a:solidFill>
                <a:latin typeface="標楷體" panose="03000509000000000000" pitchFamily="65" charset="-120"/>
                <a:ea typeface="標楷體" panose="03000509000000000000" pitchFamily="65" charset="-120"/>
              </a:rPr>
              <a:t>(</a:t>
            </a:r>
            <a:r>
              <a:rPr lang="zh-TW" altLang="en-US" sz="3200" dirty="0" smtClean="0">
                <a:solidFill>
                  <a:prstClr val="black"/>
                </a:solidFill>
                <a:latin typeface="標楷體" panose="03000509000000000000" pitchFamily="65" charset="-120"/>
                <a:ea typeface="標楷體" panose="03000509000000000000" pitchFamily="65" charset="-120"/>
              </a:rPr>
              <a:t>要耐用二年以上的裝潢、改良、增置</a:t>
            </a:r>
            <a:r>
              <a:rPr lang="en-US" altLang="zh-TW" sz="3200" dirty="0" smtClean="0">
                <a:solidFill>
                  <a:prstClr val="black"/>
                </a:solidFill>
                <a:latin typeface="標楷體" panose="03000509000000000000" pitchFamily="65" charset="-120"/>
                <a:ea typeface="標楷體" panose="03000509000000000000" pitchFamily="65" charset="-120"/>
              </a:rPr>
              <a:t>)</a:t>
            </a:r>
            <a:r>
              <a:rPr lang="zh-TW" altLang="en-US" sz="3200" dirty="0" smtClean="0">
                <a:solidFill>
                  <a:prstClr val="black"/>
                </a:solidFill>
                <a:latin typeface="標楷體" panose="03000509000000000000" pitchFamily="65" charset="-120"/>
                <a:ea typeface="標楷體" panose="03000509000000000000" pitchFamily="65" charset="-120"/>
              </a:rPr>
              <a:t>、修繕費</a:t>
            </a:r>
            <a:endParaRPr lang="en-US" altLang="zh-TW" sz="3200" dirty="0" smtClean="0">
              <a:solidFill>
                <a:prstClr val="black"/>
              </a:solidFill>
              <a:latin typeface="標楷體" panose="03000509000000000000" pitchFamily="65" charset="-120"/>
              <a:ea typeface="標楷體" panose="03000509000000000000" pitchFamily="65" charset="-120"/>
            </a:endParaRPr>
          </a:p>
          <a:p>
            <a:pPr marL="0" lvl="0" indent="0" algn="dist">
              <a:buClr>
                <a:srgbClr val="D16349"/>
              </a:buClr>
              <a:buNone/>
            </a:pPr>
            <a:r>
              <a:rPr lang="zh-TW" altLang="en-US" sz="3200" dirty="0" smtClean="0">
                <a:latin typeface="標楷體" panose="03000509000000000000" pitchFamily="65" charset="-120"/>
                <a:ea typeface="標楷體" panose="03000509000000000000" pitchFamily="65" charset="-120"/>
              </a:rPr>
              <a:t>          以及</a:t>
            </a:r>
            <a:r>
              <a:rPr lang="zh-TW" altLang="en-US" sz="3200" dirty="0">
                <a:latin typeface="標楷體" panose="03000509000000000000" pitchFamily="65" charset="-120"/>
                <a:ea typeface="標楷體" panose="03000509000000000000" pitchFamily="65" charset="-120"/>
              </a:rPr>
              <a:t>房屋、土地所有權移轉登記完成前，向金融機構</a:t>
            </a:r>
            <a:r>
              <a:rPr lang="zh-TW" altLang="en-US" sz="3200" dirty="0" smtClean="0">
                <a:latin typeface="標楷體" panose="03000509000000000000" pitchFamily="65" charset="-120"/>
                <a:ea typeface="標楷體" panose="03000509000000000000" pitchFamily="65" charset="-120"/>
              </a:rPr>
              <a:t>借款</a:t>
            </a:r>
            <a:endParaRPr lang="en-US" altLang="zh-TW" sz="3200" dirty="0" smtClean="0">
              <a:latin typeface="標楷體" panose="03000509000000000000" pitchFamily="65" charset="-120"/>
              <a:ea typeface="標楷體" panose="03000509000000000000" pitchFamily="65" charset="-120"/>
            </a:endParaRPr>
          </a:p>
          <a:p>
            <a:pPr marL="0" lvl="0" indent="0">
              <a:buClr>
                <a:srgbClr val="D16349"/>
              </a:buClr>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之</a:t>
            </a:r>
            <a:r>
              <a:rPr lang="zh-TW" altLang="en-US" sz="3200" dirty="0">
                <a:latin typeface="標楷體" panose="03000509000000000000" pitchFamily="65" charset="-120"/>
                <a:ea typeface="標楷體" panose="03000509000000000000" pitchFamily="65" charset="-120"/>
              </a:rPr>
              <a:t>利息</a:t>
            </a:r>
            <a:r>
              <a:rPr lang="zh-TW" altLang="en-US" sz="3200" dirty="0" smtClean="0">
                <a:solidFill>
                  <a:prstClr val="black"/>
                </a:solidFill>
                <a:latin typeface="標楷體" panose="03000509000000000000" pitchFamily="65" charset="-120"/>
                <a:ea typeface="標楷體" panose="03000509000000000000" pitchFamily="65" charset="-120"/>
              </a:rPr>
              <a:t>等房屋可使用前的一切費用。</a:t>
            </a:r>
            <a:endParaRPr lang="en-US" altLang="zh-TW" sz="3200" dirty="0" smtClean="0">
              <a:solidFill>
                <a:prstClr val="black"/>
              </a:solidFill>
              <a:latin typeface="標楷體" panose="03000509000000000000" pitchFamily="65" charset="-120"/>
              <a:ea typeface="標楷體" panose="03000509000000000000" pitchFamily="65" charset="-120"/>
            </a:endParaRPr>
          </a:p>
          <a:p>
            <a:pPr marL="0" lvl="0" indent="0" algn="dist">
              <a:buClr>
                <a:srgbClr val="D16349"/>
              </a:buClr>
              <a:buNone/>
            </a:pPr>
            <a:r>
              <a:rPr lang="zh-TW" altLang="en-US" sz="3200" b="1" dirty="0">
                <a:solidFill>
                  <a:prstClr val="black"/>
                </a:solidFill>
                <a:latin typeface="標楷體" panose="03000509000000000000" pitchFamily="65" charset="-120"/>
                <a:ea typeface="標楷體" panose="03000509000000000000" pitchFamily="65" charset="-120"/>
              </a:rPr>
              <a:t> </a:t>
            </a:r>
            <a:r>
              <a:rPr lang="zh-TW" altLang="en-US" sz="3200" b="1" dirty="0" smtClean="0">
                <a:solidFill>
                  <a:prstClr val="black"/>
                </a:solidFill>
                <a:latin typeface="標楷體" panose="03000509000000000000" pitchFamily="65" charset="-120"/>
                <a:ea typeface="標楷體" panose="03000509000000000000" pitchFamily="65" charset="-120"/>
              </a:rPr>
              <a:t>         </a:t>
            </a:r>
            <a:r>
              <a:rPr lang="zh-TW" altLang="en-US" sz="3200" b="1" dirty="0" smtClean="0">
                <a:solidFill>
                  <a:srgbClr val="FF0000"/>
                </a:solidFill>
                <a:latin typeface="標楷體" panose="03000509000000000000" pitchFamily="65" charset="-120"/>
                <a:ea typeface="標楷體" panose="03000509000000000000" pitchFamily="65" charset="-120"/>
              </a:rPr>
              <a:t>但土</a:t>
            </a:r>
            <a:r>
              <a:rPr lang="zh-TW" altLang="en-US" sz="3200" b="1" dirty="0">
                <a:solidFill>
                  <a:srgbClr val="FF0000"/>
                </a:solidFill>
                <a:latin typeface="標楷體" panose="03000509000000000000" pitchFamily="65" charset="-120"/>
                <a:ea typeface="標楷體" panose="03000509000000000000" pitchFamily="65" charset="-120"/>
              </a:rPr>
              <a:t>增稅、房屋稅不能</a:t>
            </a:r>
            <a:r>
              <a:rPr lang="zh-TW" altLang="en-US" sz="3200" b="1" dirty="0" smtClean="0">
                <a:solidFill>
                  <a:srgbClr val="FF0000"/>
                </a:solidFill>
                <a:latin typeface="標楷體" panose="03000509000000000000" pitchFamily="65" charset="-120"/>
                <a:ea typeface="標楷體" panose="03000509000000000000" pitchFamily="65" charset="-120"/>
              </a:rPr>
              <a:t>列入以及</a:t>
            </a:r>
            <a:r>
              <a:rPr lang="en-US" altLang="zh-TW" sz="3200" b="1" dirty="0" smtClean="0">
                <a:solidFill>
                  <a:srgbClr val="FF0000"/>
                </a:solidFill>
                <a:latin typeface="標楷體" panose="03000509000000000000" pitchFamily="65" charset="-120"/>
                <a:ea typeface="標楷體" panose="03000509000000000000" pitchFamily="65" charset="-120"/>
              </a:rPr>
              <a:t>『</a:t>
            </a:r>
            <a:r>
              <a:rPr lang="zh-TW" altLang="en-US" sz="3200" b="1" dirty="0">
                <a:solidFill>
                  <a:srgbClr val="FF0000"/>
                </a:solidFill>
                <a:latin typeface="標楷體" panose="03000509000000000000" pitchFamily="65" charset="-120"/>
                <a:ea typeface="標楷體" panose="03000509000000000000" pitchFamily="65" charset="-120"/>
              </a:rPr>
              <a:t>取得房屋所有權後，</a:t>
            </a:r>
            <a:r>
              <a:rPr lang="zh-TW" altLang="en-US" sz="3200" b="1" dirty="0" smtClean="0">
                <a:solidFill>
                  <a:srgbClr val="FF0000"/>
                </a:solidFill>
                <a:latin typeface="標楷體" panose="03000509000000000000" pitchFamily="65" charset="-120"/>
                <a:ea typeface="標楷體" panose="03000509000000000000" pitchFamily="65" charset="-120"/>
              </a:rPr>
              <a:t>繳納</a:t>
            </a:r>
            <a:r>
              <a:rPr lang="zh-TW" altLang="en-US" sz="3200" b="1" dirty="0">
                <a:solidFill>
                  <a:srgbClr val="FF0000"/>
                </a:solidFill>
                <a:latin typeface="標楷體" panose="03000509000000000000" pitchFamily="65" charset="-120"/>
                <a:ea typeface="標楷體" panose="03000509000000000000" pitchFamily="65" charset="-120"/>
              </a:rPr>
              <a:t>的</a:t>
            </a:r>
            <a:r>
              <a:rPr lang="zh-TW" altLang="en-US" sz="3200" b="1" dirty="0" smtClean="0">
                <a:solidFill>
                  <a:srgbClr val="FF0000"/>
                </a:solidFill>
                <a:latin typeface="標楷體" panose="03000509000000000000" pitchFamily="65" charset="-120"/>
                <a:ea typeface="標楷體" panose="03000509000000000000" pitchFamily="65" charset="-120"/>
              </a:rPr>
              <a:t>房</a:t>
            </a:r>
            <a:endParaRPr lang="en-US" altLang="zh-TW" sz="3200" b="1" dirty="0" smtClean="0">
              <a:solidFill>
                <a:srgbClr val="FF0000"/>
              </a:solidFill>
              <a:latin typeface="標楷體" panose="03000509000000000000" pitchFamily="65" charset="-120"/>
              <a:ea typeface="標楷體" panose="03000509000000000000" pitchFamily="65" charset="-120"/>
            </a:endParaRPr>
          </a:p>
          <a:p>
            <a:pPr marL="0" lvl="0" indent="0" algn="dist">
              <a:buClr>
                <a:srgbClr val="D16349"/>
              </a:buClr>
              <a:buNone/>
            </a:pPr>
            <a:r>
              <a:rPr lang="zh-TW" altLang="en-US" sz="3200" b="1" dirty="0">
                <a:solidFill>
                  <a:srgbClr val="FF0000"/>
                </a:solidFill>
                <a:latin typeface="標楷體" panose="03000509000000000000" pitchFamily="65" charset="-120"/>
                <a:ea typeface="標楷體" panose="03000509000000000000" pitchFamily="65" charset="-120"/>
              </a:rPr>
              <a:t> </a:t>
            </a:r>
            <a:r>
              <a:rPr lang="zh-TW" altLang="en-US" sz="3200" b="1" dirty="0" smtClean="0">
                <a:solidFill>
                  <a:srgbClr val="FF0000"/>
                </a:solidFill>
                <a:latin typeface="標楷體" panose="03000509000000000000" pitchFamily="65" charset="-120"/>
                <a:ea typeface="標楷體" panose="03000509000000000000" pitchFamily="65" charset="-120"/>
              </a:rPr>
              <a:t>         屋</a:t>
            </a:r>
            <a:r>
              <a:rPr lang="zh-TW" altLang="en-US" sz="3200" b="1" dirty="0">
                <a:solidFill>
                  <a:srgbClr val="FF0000"/>
                </a:solidFill>
                <a:latin typeface="標楷體" panose="03000509000000000000" pitchFamily="65" charset="-120"/>
                <a:ea typeface="標楷體" panose="03000509000000000000" pitchFamily="65" charset="-120"/>
              </a:rPr>
              <a:t>稅、地價稅、管理費、清潔費、金融機構借款利息，</a:t>
            </a:r>
            <a:r>
              <a:rPr lang="zh-TW" altLang="en-US" sz="3200" b="1" dirty="0" smtClean="0">
                <a:solidFill>
                  <a:srgbClr val="FF0000"/>
                </a:solidFill>
                <a:latin typeface="標楷體" panose="03000509000000000000" pitchFamily="65" charset="-120"/>
                <a:ea typeface="標楷體" panose="03000509000000000000" pitchFamily="65" charset="-120"/>
              </a:rPr>
              <a:t>不能列為</a:t>
            </a:r>
            <a:endParaRPr lang="en-US" altLang="zh-TW" sz="3200" b="1" dirty="0" smtClean="0">
              <a:solidFill>
                <a:srgbClr val="FF0000"/>
              </a:solidFill>
              <a:latin typeface="標楷體" panose="03000509000000000000" pitchFamily="65" charset="-120"/>
              <a:ea typeface="標楷體" panose="03000509000000000000" pitchFamily="65" charset="-120"/>
            </a:endParaRPr>
          </a:p>
          <a:p>
            <a:pPr marL="0" lvl="0" indent="0">
              <a:buClr>
                <a:srgbClr val="D16349"/>
              </a:buClr>
              <a:buNone/>
            </a:pPr>
            <a:r>
              <a:rPr lang="zh-TW" altLang="en-US" sz="3200" b="1" dirty="0">
                <a:solidFill>
                  <a:srgbClr val="FF0000"/>
                </a:solidFill>
                <a:latin typeface="標楷體" panose="03000509000000000000" pitchFamily="65" charset="-120"/>
                <a:ea typeface="標楷體" panose="03000509000000000000" pitchFamily="65" charset="-120"/>
              </a:rPr>
              <a:t> </a:t>
            </a:r>
            <a:r>
              <a:rPr lang="zh-TW" altLang="en-US" sz="3200" b="1" dirty="0" smtClean="0">
                <a:solidFill>
                  <a:srgbClr val="FF0000"/>
                </a:solidFill>
                <a:latin typeface="標楷體" panose="03000509000000000000" pitchFamily="65" charset="-120"/>
                <a:ea typeface="標楷體" panose="03000509000000000000" pitchFamily="65" charset="-120"/>
              </a:rPr>
              <a:t>         費用</a:t>
            </a:r>
            <a:r>
              <a:rPr lang="zh-TW" altLang="en-US" sz="3200" b="1" dirty="0">
                <a:solidFill>
                  <a:srgbClr val="FF0000"/>
                </a:solidFill>
                <a:latin typeface="標楷體" panose="03000509000000000000" pitchFamily="65" charset="-120"/>
                <a:ea typeface="標楷體" panose="03000509000000000000" pitchFamily="65" charset="-120"/>
              </a:rPr>
              <a:t>減除。</a:t>
            </a:r>
            <a:r>
              <a:rPr lang="en-US" altLang="zh-TW" sz="3200" b="1" dirty="0" smtClean="0">
                <a:solidFill>
                  <a:srgbClr val="FF0000"/>
                </a:solidFill>
                <a:latin typeface="標楷體" panose="03000509000000000000" pitchFamily="65" charset="-120"/>
                <a:ea typeface="標楷體" panose="03000509000000000000" pitchFamily="65" charset="-120"/>
              </a:rPr>
              <a:t>』</a:t>
            </a:r>
            <a:endParaRPr lang="en-US" altLang="zh-TW" sz="3200" dirty="0" smtClean="0">
              <a:solidFill>
                <a:prstClr val="black"/>
              </a:solidFill>
              <a:latin typeface="標楷體" panose="03000509000000000000" pitchFamily="65" charset="-120"/>
              <a:ea typeface="標楷體" panose="03000509000000000000" pitchFamily="65" charset="-120"/>
            </a:endParaRPr>
          </a:p>
          <a:p>
            <a:pPr marL="0" lvl="0" indent="0" algn="dist">
              <a:buClr>
                <a:srgbClr val="D16349"/>
              </a:buClr>
              <a:buNone/>
            </a:pPr>
            <a:r>
              <a:rPr lang="zh-TW" altLang="en-US" sz="3200" dirty="0">
                <a:solidFill>
                  <a:prstClr val="black"/>
                </a:solidFill>
                <a:latin typeface="標楷體" panose="03000509000000000000" pitchFamily="65" charset="-120"/>
                <a:ea typeface="標楷體" panose="03000509000000000000" pitchFamily="65" charset="-120"/>
              </a:rPr>
              <a:t> </a:t>
            </a:r>
            <a:r>
              <a:rPr lang="zh-TW" altLang="en-US" sz="3200" dirty="0" smtClean="0">
                <a:solidFill>
                  <a:prstClr val="black"/>
                </a:solidFill>
                <a:latin typeface="標楷體" panose="03000509000000000000" pitchFamily="65" charset="-120"/>
                <a:ea typeface="標楷體" panose="03000509000000000000" pitchFamily="65" charset="-120"/>
              </a:rPr>
              <a:t>   </a:t>
            </a:r>
            <a:r>
              <a:rPr lang="zh-TW" altLang="en-US" sz="3200" b="1" dirty="0" smtClean="0">
                <a:solidFill>
                  <a:srgbClr val="FF0000"/>
                </a:solidFill>
                <a:latin typeface="標楷體" panose="03000509000000000000" pitchFamily="65" charset="-120"/>
                <a:ea typeface="標楷體" panose="03000509000000000000" pitchFamily="65" charset="-120"/>
              </a:rPr>
              <a:t>費用</a:t>
            </a:r>
            <a:r>
              <a:rPr lang="zh-TW" altLang="en-US" sz="3200" b="1" dirty="0" smtClean="0">
                <a:solidFill>
                  <a:srgbClr val="FF0000"/>
                </a:solidFill>
                <a:latin typeface="標楷體"/>
                <a:ea typeface="標楷體"/>
              </a:rPr>
              <a:t>：</a:t>
            </a:r>
            <a:r>
              <a:rPr lang="zh-TW" altLang="en-US" sz="3200" dirty="0" smtClean="0">
                <a:latin typeface="標楷體"/>
                <a:ea typeface="標楷體"/>
              </a:rPr>
              <a:t>指仲介費</a:t>
            </a:r>
            <a:r>
              <a:rPr lang="zh-TW" altLang="en-US" sz="3200" dirty="0" smtClean="0">
                <a:solidFill>
                  <a:prstClr val="black"/>
                </a:solidFill>
                <a:latin typeface="標楷體" panose="03000509000000000000" pitchFamily="65" charset="-120"/>
                <a:ea typeface="標楷體" panose="03000509000000000000" pitchFamily="65" charset="-120"/>
              </a:rPr>
              <a:t>、廣告費、清潔費、搬運費等</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交易房屋、</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土地所</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dist">
              <a:buClr>
                <a:srgbClr val="D16349"/>
              </a:buClr>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                   支付</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之必要費用等，但不包括依土地稅法規定繳納</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之土地</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dist">
              <a:buClr>
                <a:srgbClr val="D16349"/>
              </a:buClr>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                   增值稅</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個人未提示費用之證明文件或所提示之</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費用證明</a:t>
            </a:r>
            <a:endPar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dist">
              <a:buClr>
                <a:srgbClr val="D16349"/>
              </a:buClr>
              <a:buNone/>
            </a:pP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金額</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未達成交價額</a:t>
            </a: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者，稽徵機關得按成交價額</a:t>
            </a: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計算其</a:t>
            </a:r>
            <a:endPar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buClr>
                <a:srgbClr val="D16349"/>
              </a:buClr>
              <a:buNone/>
            </a:pP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費用。</a:t>
            </a:r>
            <a:endParaRPr lang="en-US" altLang="zh-TW" sz="3200" dirty="0" smtClean="0">
              <a:solidFill>
                <a:prstClr val="black"/>
              </a:solidFill>
              <a:latin typeface="標楷體" panose="03000509000000000000" pitchFamily="65" charset="-120"/>
              <a:ea typeface="標楷體" panose="03000509000000000000" pitchFamily="65" charset="-120"/>
            </a:endParaRPr>
          </a:p>
          <a:p>
            <a:pPr marL="0" lvl="0" indent="0" algn="ctr">
              <a:buClr>
                <a:srgbClr val="D16349"/>
              </a:buClr>
              <a:buNone/>
            </a:pPr>
            <a:r>
              <a:rPr lang="zh-TW" altLang="en-US" sz="4000" b="1" dirty="0" smtClean="0">
                <a:solidFill>
                  <a:srgbClr val="FF0000"/>
                </a:solidFill>
                <a:latin typeface="標楷體" panose="03000509000000000000" pitchFamily="65" charset="-120"/>
                <a:ea typeface="標楷體" panose="03000509000000000000" pitchFamily="65" charset="-120"/>
              </a:rPr>
              <a:t>重點是收據或發票一定要保留為佐證</a:t>
            </a:r>
            <a:r>
              <a:rPr lang="en-US" altLang="zh-TW" sz="4000" b="1" dirty="0" smtClean="0">
                <a:solidFill>
                  <a:srgbClr val="FF0000"/>
                </a:solidFill>
                <a:latin typeface="標楷體" panose="03000509000000000000" pitchFamily="65" charset="-120"/>
                <a:ea typeface="標楷體" panose="03000509000000000000" pitchFamily="65" charset="-120"/>
              </a:rPr>
              <a:t>!</a:t>
            </a:r>
          </a:p>
          <a:p>
            <a:pPr marL="0" lvl="0" indent="0">
              <a:buClr>
                <a:srgbClr val="D16349"/>
              </a:buClr>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marL="0" indent="0">
              <a:buNone/>
            </a:pPr>
            <a:endParaRPr lang="zh-TW" altLang="en-US" sz="2800" dirty="0">
              <a:latin typeface="標楷體" panose="03000509000000000000" pitchFamily="65" charset="-120"/>
              <a:ea typeface="標楷體" panose="03000509000000000000" pitchFamily="65" charset="-120"/>
            </a:endParaRPr>
          </a:p>
        </p:txBody>
      </p:sp>
      <p:sp>
        <p:nvSpPr>
          <p:cNvPr id="5" name="矩形 4"/>
          <p:cNvSpPr/>
          <p:nvPr/>
        </p:nvSpPr>
        <p:spPr>
          <a:xfrm>
            <a:off x="8404679" y="214290"/>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5</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2" name="動作按鈕: 下一項 1">
            <a:hlinkClick r:id="rId2" action="ppaction://hlinkfile" highlightClick="1"/>
          </p:cNvPr>
          <p:cNvSpPr/>
          <p:nvPr/>
        </p:nvSpPr>
        <p:spPr>
          <a:xfrm>
            <a:off x="8472594" y="5878557"/>
            <a:ext cx="411703" cy="43076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826629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179512" y="1484784"/>
            <a:ext cx="8784976" cy="5112568"/>
          </a:xfrm>
        </p:spPr>
        <p:txBody>
          <a:bodyPr>
            <a:normAutofit/>
          </a:bodyPr>
          <a:lstStyle/>
          <a:p>
            <a:pPr marL="0" indent="0" algn="dist">
              <a:buNone/>
            </a:pP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標楷體" panose="03000509000000000000" pitchFamily="65" charset="-120"/>
                <a:ea typeface="標楷體" panose="03000509000000000000" pitchFamily="65" charset="-120"/>
              </a:rPr>
              <a:t>個人與其配偶如因感情不睦或婚姻暴力等因素而有分居</a:t>
            </a:r>
            <a:r>
              <a:rPr lang="zh-TW" altLang="en-US" sz="2400" dirty="0" smtClean="0">
                <a:solidFill>
                  <a:srgbClr val="FF0000"/>
                </a:solidFill>
                <a:latin typeface="標楷體" panose="03000509000000000000" pitchFamily="65" charset="-120"/>
                <a:ea typeface="標楷體" panose="03000509000000000000" pitchFamily="65" charset="-120"/>
              </a:rPr>
              <a:t>情形</a:t>
            </a:r>
            <a:endParaRPr lang="en-US" altLang="zh-TW" sz="2400" dirty="0" smtClean="0">
              <a:solidFill>
                <a:srgbClr val="FF0000"/>
              </a:solidFill>
              <a:latin typeface="標楷體" panose="03000509000000000000" pitchFamily="65" charset="-120"/>
              <a:ea typeface="標楷體" panose="03000509000000000000" pitchFamily="65" charset="-120"/>
            </a:endParaRPr>
          </a:p>
          <a:p>
            <a:pPr marL="0" indent="0" algn="dist">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符合「納稅義務人與配偶分居得各自辦理綜合所得稅</a:t>
            </a:r>
            <a:r>
              <a:rPr lang="zh-TW" altLang="en-US" sz="2400" dirty="0" smtClean="0">
                <a:latin typeface="標楷體" panose="03000509000000000000" pitchFamily="65" charset="-120"/>
                <a:ea typeface="標楷體" panose="03000509000000000000" pitchFamily="65" charset="-120"/>
              </a:rPr>
              <a:t>結算</a:t>
            </a:r>
            <a:endParaRPr lang="en-US" altLang="zh-TW" sz="2400" dirty="0" smtClean="0">
              <a:latin typeface="標楷體" panose="03000509000000000000" pitchFamily="65" charset="-120"/>
              <a:ea typeface="標楷體" panose="03000509000000000000" pitchFamily="65" charset="-120"/>
            </a:endParaRPr>
          </a:p>
          <a:p>
            <a:pPr marL="0" indent="0" algn="dist">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申報</a:t>
            </a:r>
            <a:r>
              <a:rPr lang="zh-TW" altLang="en-US" sz="2400" dirty="0">
                <a:latin typeface="標楷體" panose="03000509000000000000" pitchFamily="65" charset="-120"/>
                <a:ea typeface="標楷體" panose="03000509000000000000" pitchFamily="65" charset="-120"/>
              </a:rPr>
              <a:t>及計算稅額之認定標準</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條規</a:t>
            </a:r>
            <a:r>
              <a:rPr lang="zh-TW" altLang="en-US" sz="2400" dirty="0">
                <a:latin typeface="標楷體" panose="03000509000000000000" pitchFamily="65" charset="-120"/>
                <a:ea typeface="標楷體" panose="03000509000000000000" pitchFamily="65" charset="-120"/>
              </a:rPr>
              <a:t>定得各自辦理綜合</a:t>
            </a:r>
            <a:r>
              <a:rPr lang="zh-TW" altLang="en-US" sz="2400" dirty="0" smtClean="0">
                <a:latin typeface="標楷體" panose="03000509000000000000" pitchFamily="65" charset="-120"/>
                <a:ea typeface="標楷體" panose="03000509000000000000" pitchFamily="65" charset="-120"/>
              </a:rPr>
              <a:t>所</a:t>
            </a:r>
            <a:endParaRPr lang="en-US" altLang="zh-TW" sz="2400" dirty="0" smtClean="0">
              <a:latin typeface="標楷體" panose="03000509000000000000" pitchFamily="65" charset="-120"/>
              <a:ea typeface="標楷體" panose="03000509000000000000" pitchFamily="65" charset="-120"/>
            </a:endParaRPr>
          </a:p>
          <a:p>
            <a:pPr marL="0" indent="0" algn="dist">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得</a:t>
            </a:r>
            <a:r>
              <a:rPr lang="zh-TW" altLang="en-US" sz="2400" dirty="0">
                <a:latin typeface="標楷體" panose="03000509000000000000" pitchFamily="65" charset="-120"/>
                <a:ea typeface="標楷體" panose="03000509000000000000" pitchFamily="65" charset="-120"/>
              </a:rPr>
              <a:t>稅結算申報及計算稅額條件者，</a:t>
            </a:r>
            <a:r>
              <a:rPr lang="zh-TW" altLang="en-US" sz="2400" dirty="0">
                <a:solidFill>
                  <a:srgbClr val="FF0000"/>
                </a:solidFill>
                <a:latin typeface="標楷體" panose="03000509000000000000" pitchFamily="65" charset="-120"/>
                <a:ea typeface="標楷體" panose="03000509000000000000" pitchFamily="65" charset="-120"/>
              </a:rPr>
              <a:t>得個別認定自住房屋、</a:t>
            </a:r>
            <a:r>
              <a:rPr lang="zh-TW" altLang="en-US" sz="2400" dirty="0" smtClean="0">
                <a:solidFill>
                  <a:srgbClr val="FF0000"/>
                </a:solidFill>
                <a:latin typeface="標楷體" panose="03000509000000000000" pitchFamily="65" charset="-120"/>
                <a:ea typeface="標楷體" panose="03000509000000000000" pitchFamily="65" charset="-120"/>
              </a:rPr>
              <a:t>土</a:t>
            </a:r>
            <a:endParaRPr lang="en-US" altLang="zh-TW" sz="2400"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sz="2400" dirty="0">
                <a:solidFill>
                  <a:srgbClr val="FF0000"/>
                </a:solidFill>
                <a:latin typeface="標楷體" panose="03000509000000000000" pitchFamily="65" charset="-120"/>
                <a:ea typeface="標楷體" panose="03000509000000000000" pitchFamily="65" charset="-120"/>
              </a:rPr>
              <a:t> </a:t>
            </a:r>
            <a:r>
              <a:rPr lang="zh-TW" altLang="en-US" sz="2400" dirty="0" smtClean="0">
                <a:solidFill>
                  <a:srgbClr val="FF0000"/>
                </a:solidFill>
                <a:latin typeface="標楷體" panose="03000509000000000000" pitchFamily="65" charset="-120"/>
                <a:ea typeface="標楷體" panose="03000509000000000000" pitchFamily="65" charset="-120"/>
              </a:rPr>
              <a:t>   地</a:t>
            </a:r>
            <a:r>
              <a:rPr lang="zh-TW" altLang="en-US" sz="2400" dirty="0">
                <a:solidFill>
                  <a:srgbClr val="FF0000"/>
                </a:solidFill>
                <a:latin typeface="標楷體" panose="03000509000000000000" pitchFamily="65" charset="-120"/>
                <a:ea typeface="標楷體" panose="03000509000000000000" pitchFamily="65" charset="-120"/>
              </a:rPr>
              <a:t>交易</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年未曾適用</a:t>
            </a:r>
            <a:r>
              <a:rPr lang="zh-TW" altLang="en-US" sz="2400" dirty="0">
                <a:solidFill>
                  <a:srgbClr val="FF0000"/>
                </a:solidFill>
                <a:latin typeface="標楷體" panose="03000509000000000000" pitchFamily="65" charset="-120"/>
                <a:ea typeface="標楷體" panose="03000509000000000000" pitchFamily="65" charset="-120"/>
              </a:rPr>
              <a:t>優惠規定之條件</a:t>
            </a:r>
            <a:r>
              <a:rPr lang="zh-TW" altLang="en-US" sz="2400" dirty="0" smtClean="0">
                <a:solidFill>
                  <a:srgbClr val="FF0000"/>
                </a:solidFill>
                <a:latin typeface="標楷體" panose="03000509000000000000" pitchFamily="65" charset="-120"/>
                <a:ea typeface="標楷體" panose="03000509000000000000" pitchFamily="65" charset="-120"/>
              </a:rPr>
              <a:t>。</a:t>
            </a:r>
            <a:endParaRPr lang="en-US" altLang="zh-TW" sz="2400" dirty="0" smtClean="0">
              <a:solidFill>
                <a:srgbClr val="FF0000"/>
              </a:solidFill>
              <a:latin typeface="標楷體" panose="03000509000000000000" pitchFamily="65" charset="-120"/>
              <a:ea typeface="標楷體" panose="03000509000000000000" pitchFamily="65" charset="-120"/>
            </a:endParaRPr>
          </a:p>
          <a:p>
            <a:pPr marL="0" indent="0" algn="dist">
              <a:buNone/>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六</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適用新制之房屋、土地交易損失僅得減除新制房屋、土地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交</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易</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所得，不得與舊制互為減除。</a:t>
            </a:r>
            <a:b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七</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適用自住房屋、土地重購退稅或扣抵時，個人或其配偶、</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未</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dist">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成年</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子女應於該房屋辦竣戶籍登記並居住，且無出租、供</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營</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dist">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業</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或執行業務使用；如以配偶之一方名義出售自住房地，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並</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以</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配偶之他方名義重購者，亦得適用。</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標題 4"/>
          <p:cNvSpPr>
            <a:spLocks noGrp="1"/>
          </p:cNvSpPr>
          <p:nvPr>
            <p:ph type="title"/>
          </p:nvPr>
        </p:nvSpPr>
        <p:spPr>
          <a:xfrm>
            <a:off x="8460432" y="188640"/>
            <a:ext cx="479619" cy="369332"/>
          </a:xfrm>
          <a:prstGeom prst="rect">
            <a:avLst/>
          </a:prstGeom>
          <a:noFill/>
        </p:spPr>
        <p:txBody>
          <a:bodyPr wrap="none" lIns="91440" tIns="45720" rIns="91440" bIns="45720">
            <a:spAutoFit/>
          </a:bodyPr>
          <a:lstStyle/>
          <a:p>
            <a:pPr lvl="0" algn="ctr"/>
            <a:r>
              <a:rPr lang="en-US" altLang="zh-TW" sz="1800" dirty="0">
                <a:solidFill>
                  <a:prstClr val="black"/>
                </a:solidFill>
                <a:latin typeface="Times New Roman" panose="02020603050405020304" pitchFamily="18" charset="0"/>
                <a:ea typeface="標楷體" pitchFamily="65" charset="-120"/>
                <a:cs typeface="Times New Roman" panose="02020603050405020304" pitchFamily="18" charset="0"/>
              </a:rPr>
              <a:t>6</a:t>
            </a:r>
            <a:r>
              <a:rPr lang="en-US" altLang="zh-TW" sz="1800"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sz="1800"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6656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179512" y="1527048"/>
            <a:ext cx="8784976" cy="4782272"/>
          </a:xfrm>
        </p:spPr>
        <p:txBody>
          <a:bodyPr>
            <a:normAutofit/>
          </a:bodyPr>
          <a:lstStyle/>
          <a:p>
            <a:pPr marL="0" indent="0">
              <a:buNone/>
            </a:pP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200" b="1" dirty="0">
                <a:solidFill>
                  <a:srgbClr val="FF0000"/>
                </a:solidFill>
                <a:latin typeface="標楷體" panose="03000509000000000000" pitchFamily="65" charset="-120"/>
                <a:ea typeface="標楷體" panose="03000509000000000000" pitchFamily="65" charset="-120"/>
              </a:rPr>
              <a:t>八</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rgbClr val="FF0000"/>
                </a:solidFill>
                <a:latin typeface="標楷體" panose="03000509000000000000" pitchFamily="65" charset="-120"/>
                <a:ea typeface="標楷體" panose="03000509000000000000" pitchFamily="65" charset="-120"/>
              </a:rPr>
              <a:t>房地合一所得稅 </a:t>
            </a:r>
            <a:r>
              <a:rPr lang="zh-TW" altLang="en-US"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 奢侈稅之變形</a:t>
            </a:r>
            <a:endPar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3200" dirty="0">
                <a:solidFill>
                  <a:prstClr val="black"/>
                </a:solidFill>
                <a:latin typeface="Times New Roman" panose="02020603050405020304" pitchFamily="18" charset="0"/>
                <a:ea typeface="標楷體" pitchFamily="65" charset="-120"/>
                <a:cs typeface="Times New Roman" panose="02020603050405020304" pitchFamily="18" charset="0"/>
              </a:rPr>
              <a:t> </a:t>
            </a:r>
            <a:r>
              <a:rPr lang="zh-TW" altLang="en-US" sz="3200" dirty="0" smtClean="0">
                <a:solidFill>
                  <a:prstClr val="black"/>
                </a:solidFill>
                <a:latin typeface="Times New Roman" panose="02020603050405020304" pitchFamily="18" charset="0"/>
                <a:ea typeface="標楷體" pitchFamily="65" charset="-120"/>
                <a:cs typeface="Times New Roman" panose="02020603050405020304" pitchFamily="18" charset="0"/>
              </a:rPr>
              <a:t>      撐過二年</a:t>
            </a:r>
            <a:r>
              <a:rPr lang="zh-TW" altLang="en-US" sz="3200" dirty="0">
                <a:solidFill>
                  <a:prstClr val="black"/>
                </a:solidFill>
                <a:latin typeface="Times New Roman" panose="02020603050405020304" pitchFamily="18" charset="0"/>
                <a:ea typeface="標楷體" pitchFamily="65" charset="-120"/>
                <a:cs typeface="Times New Roman" panose="02020603050405020304" pitchFamily="18" charset="0"/>
              </a:rPr>
              <a:t>稅率</a:t>
            </a:r>
            <a:r>
              <a:rPr lang="en-US" altLang="zh-TW" sz="3200" dirty="0" smtClean="0">
                <a:solidFill>
                  <a:prstClr val="black"/>
                </a:solidFill>
                <a:latin typeface="Times New Roman" panose="02020603050405020304" pitchFamily="18" charset="0"/>
                <a:ea typeface="標楷體" pitchFamily="65" charset="-120"/>
                <a:cs typeface="Times New Roman" panose="02020603050405020304" pitchFamily="18" charset="0"/>
              </a:rPr>
              <a:t>20</a:t>
            </a:r>
            <a:r>
              <a:rPr lang="zh-TW" altLang="en-US" sz="3200" dirty="0" smtClean="0">
                <a:solidFill>
                  <a:prstClr val="black"/>
                </a:solidFill>
                <a:latin typeface="新細明體"/>
                <a:ea typeface="新細明體"/>
                <a:cs typeface="Times New Roman" panose="02020603050405020304" pitchFamily="18" charset="0"/>
              </a:rPr>
              <a:t>％</a:t>
            </a:r>
            <a:r>
              <a:rPr lang="en-US" altLang="zh-TW" sz="3200" dirty="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solidFill>
                  <a:prstClr val="black"/>
                </a:solidFill>
                <a:latin typeface="Times New Roman" panose="02020603050405020304" pitchFamily="18" charset="0"/>
                <a:ea typeface="標楷體" pitchFamily="65" charset="-120"/>
                <a:cs typeface="Times New Roman" panose="02020603050405020304" pitchFamily="18" charset="0"/>
              </a:rPr>
              <a:t>即與奢侈稅差不多稅率</a:t>
            </a:r>
            <a:endParaRPr lang="en-US" altLang="zh-TW" sz="32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3200" dirty="0">
                <a:solidFill>
                  <a:prstClr val="black"/>
                </a:solidFill>
                <a:latin typeface="Times New Roman" panose="02020603050405020304" pitchFamily="18" charset="0"/>
                <a:ea typeface="標楷體" pitchFamily="65" charset="-120"/>
                <a:cs typeface="Times New Roman" panose="02020603050405020304" pitchFamily="18" charset="0"/>
              </a:rPr>
              <a:t> </a:t>
            </a:r>
            <a:r>
              <a:rPr lang="zh-TW" altLang="en-US" sz="3200" dirty="0" smtClean="0">
                <a:solidFill>
                  <a:prstClr val="black"/>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latin typeface="Times New Roman" panose="02020603050405020304" pitchFamily="18" charset="0"/>
                <a:ea typeface="標楷體" pitchFamily="65" charset="-120"/>
                <a:cs typeface="Times New Roman" panose="02020603050405020304" pitchFamily="18" charset="0"/>
              </a:rPr>
              <a:t>但不同的是所得的</a:t>
            </a:r>
            <a:r>
              <a:rPr lang="en-US" altLang="zh-TW" sz="3200" dirty="0">
                <a:solidFill>
                  <a:prstClr val="black"/>
                </a:solidFill>
                <a:latin typeface="Times New Roman" panose="02020603050405020304" pitchFamily="18" charset="0"/>
                <a:ea typeface="標楷體" pitchFamily="65" charset="-120"/>
                <a:cs typeface="Times New Roman" panose="02020603050405020304" pitchFamily="18" charset="0"/>
              </a:rPr>
              <a:t>20</a:t>
            </a:r>
            <a:r>
              <a:rPr lang="zh-TW" altLang="en-US" sz="32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3200"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rPr>
              <a:t>九</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回歸基本面、重視教育訓練</a:t>
            </a:r>
            <a:endParaRPr lang="en-US" altLang="zh-TW" sz="32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3200" dirty="0" smtClean="0">
                <a:latin typeface="標楷體" panose="03000509000000000000" pitchFamily="65" charset="-120"/>
                <a:ea typeface="標楷體" panose="03000509000000000000" pitchFamily="65" charset="-120"/>
              </a:rPr>
              <a:t>   市場投資</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機</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客減少，要保持績效領先</a:t>
            </a:r>
            <a:r>
              <a:rPr lang="zh-TW" altLang="en-US" sz="3200" dirty="0" smtClean="0">
                <a:latin typeface="新細明體"/>
                <a:ea typeface="新細明體"/>
              </a:rPr>
              <a:t>，</a:t>
            </a:r>
            <a:r>
              <a:rPr lang="zh-TW" altLang="en-US" sz="3200" dirty="0" smtClean="0">
                <a:latin typeface="標楷體" panose="03000509000000000000" pitchFamily="65" charset="-120"/>
                <a:ea typeface="標楷體" panose="03000509000000000000" pitchFamily="65" charset="-120"/>
              </a:rPr>
              <a:t>比</a:t>
            </a:r>
            <a:endParaRPr lang="en-US" altLang="zh-TW" sz="3200" dirty="0" smtClean="0">
              <a:latin typeface="標楷體" panose="03000509000000000000" pitchFamily="65" charset="-120"/>
              <a:ea typeface="標楷體" panose="03000509000000000000" pitchFamily="65" charset="-120"/>
            </a:endParaRPr>
          </a:p>
          <a:p>
            <a:pPr marL="0" lvl="0" indent="0">
              <a:buClr>
                <a:srgbClr val="D16349"/>
              </a:buClr>
              <a:buNone/>
            </a:pPr>
            <a:r>
              <a:rPr lang="zh-TW" altLang="en-US" sz="3200" dirty="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  的是</a:t>
            </a:r>
            <a:r>
              <a:rPr lang="zh-TW" altLang="en-US" sz="3200" dirty="0" smtClean="0">
                <a:solidFill>
                  <a:srgbClr val="FF0000"/>
                </a:solidFill>
                <a:latin typeface="標楷體" panose="03000509000000000000" pitchFamily="65" charset="-120"/>
                <a:ea typeface="標楷體" panose="03000509000000000000" pitchFamily="65" charset="-120"/>
              </a:rPr>
              <a:t>商圈深耕、狹義開發、談判斡旋</a:t>
            </a:r>
            <a:r>
              <a:rPr lang="zh-TW" altLang="en-US" sz="3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3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zh-TW" altLang="en-US" sz="3200" dirty="0">
              <a:solidFill>
                <a:srgbClr val="FF0000"/>
              </a:solidFill>
              <a:latin typeface="標楷體" panose="03000509000000000000" pitchFamily="65" charset="-120"/>
              <a:ea typeface="標楷體" panose="03000509000000000000" pitchFamily="65" charset="-120"/>
            </a:endParaRPr>
          </a:p>
        </p:txBody>
      </p:sp>
      <p:sp>
        <p:nvSpPr>
          <p:cNvPr id="5" name="矩形 4"/>
          <p:cNvSpPr/>
          <p:nvPr/>
        </p:nvSpPr>
        <p:spPr>
          <a:xfrm>
            <a:off x="8404679" y="214290"/>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7</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2" name="動作按鈕: 下一項 1">
            <a:hlinkClick r:id="rId2" action="ppaction://hlinkfile" highlightClick="1"/>
          </p:cNvPr>
          <p:cNvSpPr/>
          <p:nvPr/>
        </p:nvSpPr>
        <p:spPr>
          <a:xfrm>
            <a:off x="8499533" y="5927577"/>
            <a:ext cx="384765" cy="3943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730093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412776"/>
            <a:ext cx="2016224" cy="582888"/>
          </a:xfrm>
        </p:spPr>
        <p:txBody>
          <a:bodyPr>
            <a:noAutofit/>
          </a:bodyPr>
          <a:lstStyle/>
          <a:p>
            <a:pPr algn="l"/>
            <a:r>
              <a:rPr lang="zh-TW" altLang="en-US" sz="3200" b="1" dirty="0" smtClean="0">
                <a:solidFill>
                  <a:schemeClr val="tx1"/>
                </a:solidFill>
                <a:latin typeface="標楷體" panose="03000509000000000000" pitchFamily="65" charset="-120"/>
                <a:ea typeface="標楷體" panose="03000509000000000000" pitchFamily="65" charset="-120"/>
              </a:rPr>
              <a:t>三、結論</a:t>
            </a: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4" name="內容版面配置區 3"/>
          <p:cNvSpPr>
            <a:spLocks noGrp="1"/>
          </p:cNvSpPr>
          <p:nvPr>
            <p:ph sz="quarter" idx="1"/>
          </p:nvPr>
        </p:nvSpPr>
        <p:spPr>
          <a:xfrm>
            <a:off x="179512" y="1916832"/>
            <a:ext cx="8784976" cy="4680520"/>
          </a:xfrm>
        </p:spPr>
        <p:txBody>
          <a:bodyPr>
            <a:normAutofit/>
          </a:bodyPr>
          <a:lstStyle/>
          <a:p>
            <a:pPr marL="0" indent="0">
              <a:buNone/>
            </a:pPr>
            <a:r>
              <a:rPr lang="zh-TW" altLang="en-US" sz="2800" dirty="0" smtClean="0">
                <a:latin typeface="標楷體" panose="03000509000000000000" pitchFamily="65" charset="-120"/>
                <a:ea typeface="標楷體" panose="03000509000000000000" pitchFamily="65" charset="-120"/>
              </a:rPr>
              <a:t>繼奢侈稅後，紛擾多時的</a:t>
            </a:r>
            <a:r>
              <a:rPr lang="zh-TW" altLang="en-US" sz="2800" dirty="0" smtClean="0">
                <a:solidFill>
                  <a:srgbClr val="FF0000"/>
                </a:solidFill>
                <a:latin typeface="標楷體" panose="03000509000000000000" pitchFamily="65" charset="-120"/>
                <a:ea typeface="標楷體" panose="03000509000000000000" pitchFamily="65" charset="-120"/>
              </a:rPr>
              <a:t>房地合一所得稅</a:t>
            </a:r>
            <a:r>
              <a:rPr lang="zh-TW" altLang="en-US" sz="2800" dirty="0" smtClean="0">
                <a:latin typeface="標楷體" panose="03000509000000000000" pitchFamily="65" charset="-120"/>
                <a:ea typeface="標楷體" panose="03000509000000000000" pitchFamily="65" charset="-120"/>
              </a:rPr>
              <a:t>在中華民國不動產仲介經紀商業公會全國聯合會創會理事長</a:t>
            </a:r>
            <a:r>
              <a:rPr lang="zh-TW" altLang="en-US" sz="2800" b="1" dirty="0" smtClean="0">
                <a:latin typeface="標楷體" panose="03000509000000000000" pitchFamily="65" charset="-120"/>
                <a:ea typeface="標楷體" panose="03000509000000000000" pitchFamily="65" charset="-120"/>
              </a:rPr>
              <a:t>王董事</a:t>
            </a:r>
            <a:r>
              <a:rPr lang="zh-TW" altLang="en-US" sz="2800" b="1" dirty="0">
                <a:solidFill>
                  <a:prstClr val="black"/>
                </a:solidFill>
                <a:latin typeface="標楷體" panose="03000509000000000000" pitchFamily="65" charset="-120"/>
                <a:ea typeface="標楷體" panose="03000509000000000000" pitchFamily="65" charset="-120"/>
              </a:rPr>
              <a:t>長</a:t>
            </a:r>
            <a:r>
              <a:rPr lang="zh-TW" altLang="en-US" sz="2800" b="1" dirty="0" smtClean="0">
                <a:solidFill>
                  <a:prstClr val="black"/>
                </a:solidFill>
                <a:latin typeface="標楷體" panose="03000509000000000000" pitchFamily="65" charset="-120"/>
                <a:ea typeface="標楷體" panose="03000509000000000000" pitchFamily="65" charset="-120"/>
              </a:rPr>
              <a:t>應傑</a:t>
            </a:r>
            <a:r>
              <a:rPr lang="zh-TW" altLang="en-US" sz="2800"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林理事長</a:t>
            </a:r>
            <a:r>
              <a:rPr lang="zh-TW" altLang="en-US" sz="2800" b="1" dirty="0">
                <a:solidFill>
                  <a:prstClr val="black"/>
                </a:solidFill>
                <a:latin typeface="標楷體" panose="03000509000000000000" pitchFamily="65" charset="-120"/>
                <a:ea typeface="標楷體" panose="03000509000000000000" pitchFamily="65" charset="-120"/>
              </a:rPr>
              <a:t>正雄</a:t>
            </a:r>
            <a:r>
              <a:rPr lang="zh-TW" altLang="en-US" sz="2800" dirty="0" smtClean="0">
                <a:latin typeface="標楷體" panose="03000509000000000000" pitchFamily="65" charset="-120"/>
                <a:ea typeface="標楷體" panose="03000509000000000000" pitchFamily="65" charset="-120"/>
              </a:rPr>
              <a:t>和</a:t>
            </a:r>
            <a:r>
              <a:rPr lang="zh-TW" altLang="en-US" sz="2800" b="1" dirty="0" smtClean="0">
                <a:latin typeface="標楷體" panose="03000509000000000000" pitchFamily="65" charset="-120"/>
                <a:ea typeface="標楷體" panose="03000509000000000000" pitchFamily="65" charset="-120"/>
              </a:rPr>
              <a:t>全國各縣市理事長</a:t>
            </a:r>
            <a:r>
              <a:rPr lang="zh-TW" altLang="en-US" sz="2800" dirty="0" smtClean="0">
                <a:latin typeface="標楷體" panose="03000509000000000000" pitchFamily="65" charset="-120"/>
                <a:ea typeface="標楷體" panose="03000509000000000000" pitchFamily="65" charset="-120"/>
              </a:rPr>
              <a:t>的多方奔走努力</a:t>
            </a:r>
            <a:r>
              <a:rPr lang="zh-TW" altLang="en-US" sz="2800" dirty="0">
                <a:latin typeface="標楷體" panose="03000509000000000000" pitchFamily="65" charset="-120"/>
                <a:ea typeface="標楷體" panose="03000509000000000000" pitchFamily="65" charset="-120"/>
              </a:rPr>
              <a:t>以及</a:t>
            </a:r>
            <a:r>
              <a:rPr lang="zh-TW" altLang="en-US" sz="2800" dirty="0" smtClean="0">
                <a:latin typeface="標楷體" panose="03000509000000000000" pitchFamily="65" charset="-120"/>
                <a:ea typeface="標楷體" panose="03000509000000000000" pitchFamily="65" charset="-120"/>
              </a:rPr>
              <a:t>現今政黨政治的態勢之下，政府並未採取從嚴從重稅率實施，</a:t>
            </a:r>
            <a:r>
              <a:rPr lang="zh-TW" altLang="en-US" sz="2800" dirty="0">
                <a:latin typeface="標楷體" panose="03000509000000000000" pitchFamily="65" charset="-120"/>
                <a:ea typeface="標楷體" panose="03000509000000000000" pitchFamily="65" charset="-120"/>
              </a:rPr>
              <a:t>此</a:t>
            </a:r>
            <a:r>
              <a:rPr lang="zh-TW" altLang="en-US" sz="2800" dirty="0" smtClean="0">
                <a:latin typeface="標楷體" panose="03000509000000000000" pitchFamily="65" charset="-120"/>
                <a:ea typeface="標楷體" panose="03000509000000000000" pitchFamily="65" charset="-120"/>
              </a:rPr>
              <a:t>為不幸中之大幸!</a:t>
            </a:r>
            <a:endParaRPr lang="en-US" altLang="zh-TW" sz="2800"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所以全國房仲從業人員皆應</a:t>
            </a:r>
            <a:r>
              <a:rPr lang="zh-TW" altLang="en-US" sz="2800" dirty="0" smtClean="0">
                <a:solidFill>
                  <a:srgbClr val="FF0000"/>
                </a:solidFill>
                <a:latin typeface="標楷體" panose="03000509000000000000" pitchFamily="65" charset="-120"/>
                <a:ea typeface="標楷體" panose="03000509000000000000" pitchFamily="65" charset="-120"/>
              </a:rPr>
              <a:t>加強本身專業、落實商圈深耕、有效時間管理以及業績目標訂定方才是績效不墜的真正王道</a:t>
            </a:r>
            <a:r>
              <a:rPr lang="en-US" altLang="zh-TW" sz="2800" dirty="0" smtClean="0">
                <a:solidFill>
                  <a:srgbClr val="FF0000"/>
                </a:solidFill>
                <a:latin typeface="標楷體" panose="03000509000000000000" pitchFamily="65" charset="-120"/>
                <a:ea typeface="標楷體" panose="03000509000000000000" pitchFamily="65" charset="-120"/>
              </a:rPr>
              <a:t>!</a:t>
            </a:r>
          </a:p>
          <a:p>
            <a:pPr marL="0" indent="0">
              <a:buNone/>
            </a:pPr>
            <a:endParaRPr lang="en-US" altLang="zh-TW" sz="2800" dirty="0" smtClean="0">
              <a:solidFill>
                <a:srgbClr val="FF0000"/>
              </a:solidFill>
              <a:latin typeface="標楷體" panose="03000509000000000000" pitchFamily="65" charset="-120"/>
              <a:ea typeface="標楷體" panose="03000509000000000000" pitchFamily="65" charset="-120"/>
            </a:endParaRPr>
          </a:p>
        </p:txBody>
      </p:sp>
      <p:sp>
        <p:nvSpPr>
          <p:cNvPr id="6" name="動作按鈕: 下一項 5">
            <a:hlinkClick r:id="rId2" action="ppaction://hlinkfile" highlightClick="1"/>
          </p:cNvPr>
          <p:cNvSpPr/>
          <p:nvPr/>
        </p:nvSpPr>
        <p:spPr>
          <a:xfrm>
            <a:off x="8423437" y="5903303"/>
            <a:ext cx="411109" cy="3799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338551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
          </p:nvPr>
        </p:nvSpPr>
        <p:spPr>
          <a:xfrm>
            <a:off x="301752" y="1196752"/>
            <a:ext cx="8503920" cy="5040560"/>
          </a:xfrm>
        </p:spPr>
        <p:txBody>
          <a:bodyPr>
            <a:normAutofit/>
          </a:bodyPr>
          <a:lstStyle/>
          <a:p>
            <a:pPr marL="0" indent="0" algn="ctr">
              <a:buNone/>
            </a:pPr>
            <a:endParaRPr lang="en-US" altLang="zh-TW" sz="6600" b="1" dirty="0" smtClean="0">
              <a:latin typeface="標楷體" panose="03000509000000000000" pitchFamily="65" charset="-120"/>
              <a:ea typeface="標楷體" panose="03000509000000000000" pitchFamily="65" charset="-120"/>
            </a:endParaRPr>
          </a:p>
          <a:p>
            <a:pPr marL="0" indent="0" algn="ctr">
              <a:buNone/>
            </a:pPr>
            <a:r>
              <a:rPr lang="zh-TW" altLang="en-US" sz="6600" b="1" dirty="0" smtClean="0">
                <a:latin typeface="標楷體" panose="03000509000000000000" pitchFamily="65" charset="-120"/>
                <a:ea typeface="標楷體" panose="03000509000000000000" pitchFamily="65" charset="-120"/>
              </a:rPr>
              <a:t>謝謝聆聽</a:t>
            </a:r>
            <a:endParaRPr lang="en-US" altLang="zh-TW" sz="6600" b="1" dirty="0" smtClean="0">
              <a:latin typeface="標楷體" panose="03000509000000000000" pitchFamily="65" charset="-120"/>
              <a:ea typeface="標楷體" panose="03000509000000000000" pitchFamily="65" charset="-120"/>
            </a:endParaRPr>
          </a:p>
          <a:p>
            <a:pPr marL="0" indent="0" algn="ctr">
              <a:buNone/>
            </a:pPr>
            <a:r>
              <a:rPr lang="zh-TW" altLang="en-US" sz="6600" b="1" dirty="0" smtClean="0">
                <a:latin typeface="標楷體" panose="03000509000000000000" pitchFamily="65" charset="-120"/>
                <a:ea typeface="標楷體" panose="03000509000000000000" pitchFamily="65" charset="-120"/>
              </a:rPr>
              <a:t>敬請指教</a:t>
            </a:r>
            <a:endParaRPr lang="zh-TW" altLang="en-US" sz="6600" b="1"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endParaRPr lang="zh-TW" altLang="en-US" dirty="0"/>
          </a:p>
        </p:txBody>
      </p:sp>
    </p:spTree>
    <p:extLst>
      <p:ext uri="{BB962C8B-B14F-4D97-AF65-F5344CB8AC3E}">
        <p14:creationId xmlns:p14="http://schemas.microsoft.com/office/powerpoint/2010/main" val="2082631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10515" y="476672"/>
            <a:ext cx="8534400" cy="792088"/>
          </a:xfrm>
        </p:spPr>
        <p:txBody>
          <a:bodyPr>
            <a:normAutofit/>
          </a:bodyPr>
          <a:lstStyle/>
          <a:p>
            <a:pPr algn="l"/>
            <a:r>
              <a:rPr lang="zh-TW" altLang="en-US" sz="3200" b="1" dirty="0">
                <a:solidFill>
                  <a:schemeClr val="tx1"/>
                </a:solidFill>
                <a:latin typeface="標楷體" pitchFamily="65" charset="-120"/>
                <a:ea typeface="標楷體" pitchFamily="65" charset="-120"/>
              </a:rPr>
              <a:t>四</a:t>
            </a:r>
            <a:r>
              <a:rPr lang="zh-TW" altLang="en-US" sz="3200" b="1" dirty="0" smtClean="0">
                <a:solidFill>
                  <a:schemeClr val="tx1"/>
                </a:solidFill>
                <a:latin typeface="標楷體" pitchFamily="65" charset="-120"/>
                <a:ea typeface="標楷體" pitchFamily="65" charset="-120"/>
              </a:rPr>
              <a:t>、豪宅有效稅率低得離譜   </a:t>
            </a:r>
            <a:endParaRPr lang="zh-TW" altLang="en-US" sz="3200" b="1" dirty="0">
              <a:solidFill>
                <a:schemeClr val="tx1"/>
              </a:solidFill>
              <a:latin typeface="標楷體" pitchFamily="65" charset="-120"/>
              <a:ea typeface="標楷體" pitchFamily="65" charset="-120"/>
            </a:endParaRPr>
          </a:p>
        </p:txBody>
      </p:sp>
      <p:sp>
        <p:nvSpPr>
          <p:cNvPr id="2" name="副標題 1"/>
          <p:cNvSpPr>
            <a:spLocks noGrp="1"/>
          </p:cNvSpPr>
          <p:nvPr>
            <p:ph sz="quarter" idx="1"/>
          </p:nvPr>
        </p:nvSpPr>
        <p:spPr>
          <a:xfrm>
            <a:off x="301752" y="1527048"/>
            <a:ext cx="8503920" cy="4973786"/>
          </a:xfrm>
        </p:spPr>
        <p:txBody>
          <a:bodyPr>
            <a:normAutofit/>
          </a:bodyPr>
          <a:lstStyle/>
          <a:p>
            <a:pPr>
              <a:buNone/>
            </a:pPr>
            <a:r>
              <a:rPr lang="zh-TW" altLang="en-US" sz="3200" b="1" dirty="0" smtClean="0">
                <a:solidFill>
                  <a:schemeClr val="tx1">
                    <a:lumMod val="95000"/>
                    <a:lumOff val="5000"/>
                  </a:schemeClr>
                </a:solidFill>
                <a:latin typeface="標楷體" pitchFamily="65" charset="-120"/>
                <a:ea typeface="標楷體" pitchFamily="65" charset="-120"/>
              </a:rPr>
              <a:t>       </a:t>
            </a:r>
            <a:r>
              <a:rPr lang="en-US" altLang="zh-TW" sz="32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台北市大安區之豪宅「</a:t>
            </a:r>
            <a:r>
              <a:rPr lang="zh-TW" altLang="en-US" sz="3600" b="1" dirty="0" smtClean="0">
                <a:solidFill>
                  <a:srgbClr val="FF0000"/>
                </a:solidFill>
                <a:latin typeface="Times New Roman" panose="02020603050405020304" pitchFamily="18" charset="0"/>
                <a:ea typeface="標楷體" pitchFamily="65" charset="-120"/>
                <a:cs typeface="Times New Roman" panose="02020603050405020304" pitchFamily="18" charset="0"/>
              </a:rPr>
              <a:t>帝寶</a:t>
            </a:r>
            <a:r>
              <a:rPr lang="zh-TW" altLang="en-US" sz="32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r>
              <a:rPr lang="en-US" altLang="zh-TW" sz="32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  (</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一</a:t>
            </a: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房屋面積為</a:t>
            </a:r>
            <a:r>
              <a:rPr lang="en-US" altLang="zh-TW" sz="35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125</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坪</a:t>
            </a:r>
            <a:endPar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  (</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二</a:t>
            </a: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地價稅每年只有</a:t>
            </a:r>
            <a:r>
              <a:rPr lang="en-US" altLang="zh-TW" sz="35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2.3</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萬元</a:t>
            </a:r>
            <a:endPar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r>
              <a:rPr lang="zh-TW" altLang="en-US" sz="26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自用</a:t>
            </a:r>
            <a:r>
              <a:rPr lang="en-US" altLang="zh-TW" sz="26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endPar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  (</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三</a:t>
            </a: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房屋稅每年</a:t>
            </a:r>
            <a:r>
              <a:rPr lang="en-US" altLang="zh-TW" sz="35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25.85</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萬元</a:t>
            </a:r>
            <a:endPar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  (</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四</a:t>
            </a: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市價以每坪</a:t>
            </a: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280</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萬元</a:t>
            </a:r>
            <a:endPar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           </a:t>
            </a:r>
            <a:r>
              <a:rPr lang="en-US" altLang="zh-TW" sz="26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r>
              <a:rPr lang="zh-TW" altLang="en-US" sz="26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約為</a:t>
            </a:r>
            <a:r>
              <a:rPr lang="en-US" altLang="zh-TW" sz="26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3.5</a:t>
            </a:r>
            <a:r>
              <a:rPr lang="zh-TW" altLang="en-US" sz="26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億</a:t>
            </a:r>
            <a:r>
              <a:rPr lang="en-US" altLang="zh-TW" sz="26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endPar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  (</a:t>
            </a:r>
            <a:r>
              <a:rPr lang="zh-TW" altLang="en-US"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五</a:t>
            </a:r>
            <a:r>
              <a:rPr lang="en-US" altLang="zh-TW" sz="3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solidFill>
                  <a:srgbClr val="FF0000"/>
                </a:solidFill>
                <a:latin typeface="Times New Roman" panose="02020603050405020304" pitchFamily="18" charset="0"/>
                <a:ea typeface="標楷體" pitchFamily="65" charset="-120"/>
                <a:cs typeface="Times New Roman" panose="02020603050405020304" pitchFamily="18" charset="0"/>
              </a:rPr>
              <a:t>有效稅率約僅為</a:t>
            </a:r>
            <a:r>
              <a:rPr lang="en-US" altLang="zh-TW" sz="3500" b="1" dirty="0" smtClean="0">
                <a:solidFill>
                  <a:srgbClr val="FF0000"/>
                </a:solidFill>
                <a:latin typeface="Times New Roman" panose="02020603050405020304" pitchFamily="18" charset="0"/>
                <a:ea typeface="標楷體" pitchFamily="65" charset="-120"/>
                <a:cs typeface="Times New Roman" panose="02020603050405020304" pitchFamily="18" charset="0"/>
              </a:rPr>
              <a:t>0.074</a:t>
            </a:r>
            <a:r>
              <a:rPr lang="zh-TW" altLang="en-US" sz="35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pic>
        <p:nvPicPr>
          <p:cNvPr id="4" name="圖片 3" descr="th.jpg"/>
          <p:cNvPicPr>
            <a:picLocks noChangeAspect="1"/>
          </p:cNvPicPr>
          <p:nvPr/>
        </p:nvPicPr>
        <p:blipFill>
          <a:blip r:embed="rId2"/>
          <a:stretch>
            <a:fillRect/>
          </a:stretch>
        </p:blipFill>
        <p:spPr>
          <a:xfrm>
            <a:off x="5929322" y="2132856"/>
            <a:ext cx="2921358" cy="4176464"/>
          </a:xfrm>
          <a:prstGeom prst="rect">
            <a:avLst/>
          </a:prstGeom>
        </p:spPr>
      </p:pic>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7504" y="548680"/>
            <a:ext cx="8784976" cy="758952"/>
          </a:xfrm>
        </p:spPr>
        <p:txBody>
          <a:bodyPr>
            <a:noAutofit/>
          </a:bodyPr>
          <a:lstStyle/>
          <a:p>
            <a:pPr algn="l"/>
            <a:r>
              <a:rPr lang="zh-TW" altLang="en-US" sz="3200" b="1" dirty="0">
                <a:solidFill>
                  <a:schemeClr val="tx1"/>
                </a:solidFill>
                <a:latin typeface="標楷體" pitchFamily="65" charset="-120"/>
                <a:ea typeface="標楷體" pitchFamily="65" charset="-120"/>
              </a:rPr>
              <a:t>五</a:t>
            </a:r>
            <a:r>
              <a:rPr lang="zh-TW" altLang="en-US" sz="3200" b="1" dirty="0" smtClean="0">
                <a:solidFill>
                  <a:schemeClr val="tx1"/>
                </a:solidFill>
                <a:latin typeface="標楷體" pitchFamily="65" charset="-120"/>
                <a:ea typeface="標楷體" pitchFamily="65" charset="-120"/>
              </a:rPr>
              <a:t>、有問題之政策</a:t>
            </a:r>
            <a:endParaRPr lang="zh-TW" altLang="en-US" sz="3200" b="1" dirty="0">
              <a:solidFill>
                <a:schemeClr val="tx1"/>
              </a:solidFill>
              <a:latin typeface="標楷體" pitchFamily="65" charset="-120"/>
              <a:ea typeface="標楷體" pitchFamily="65" charset="-120"/>
            </a:endParaRPr>
          </a:p>
        </p:txBody>
      </p:sp>
      <p:sp>
        <p:nvSpPr>
          <p:cNvPr id="2" name="副標題 1"/>
          <p:cNvSpPr>
            <a:spLocks noGrp="1"/>
          </p:cNvSpPr>
          <p:nvPr>
            <p:ph sz="quarter" idx="1"/>
          </p:nvPr>
        </p:nvSpPr>
        <p:spPr>
          <a:xfrm>
            <a:off x="179512" y="1428736"/>
            <a:ext cx="8784976" cy="5214974"/>
          </a:xfrm>
        </p:spPr>
        <p:txBody>
          <a:bodyPr>
            <a:noAutofit/>
          </a:bodyPr>
          <a:lstStyle/>
          <a:p>
            <a:pPr marL="0" indent="0" algn="just">
              <a:buNone/>
            </a:pPr>
            <a:r>
              <a:rPr lang="en-US" altLang="zh-TW" sz="2800" b="1" dirty="0" smtClean="0">
                <a:solidFill>
                  <a:schemeClr val="tx1"/>
                </a:solidFill>
                <a:latin typeface="標楷體" pitchFamily="65" charset="-120"/>
                <a:ea typeface="標楷體" pitchFamily="65" charset="-120"/>
              </a:rPr>
              <a:t>  (</a:t>
            </a:r>
            <a:r>
              <a:rPr lang="zh-TW" altLang="en-US" sz="2800" b="1" dirty="0" smtClean="0">
                <a:solidFill>
                  <a:schemeClr val="tx1"/>
                </a:solidFill>
                <a:latin typeface="標楷體" pitchFamily="65" charset="-120"/>
                <a:ea typeface="標楷體" pitchFamily="65" charset="-120"/>
              </a:rPr>
              <a:t>一</a:t>
            </a:r>
            <a:r>
              <a:rPr lang="en-US" altLang="zh-TW" sz="2800" b="1" dirty="0" smtClean="0">
                <a:solidFill>
                  <a:schemeClr val="tx1"/>
                </a:solidFill>
                <a:latin typeface="標楷體" pitchFamily="65" charset="-120"/>
                <a:ea typeface="標楷體" pitchFamily="65" charset="-120"/>
              </a:rPr>
              <a:t>)</a:t>
            </a:r>
            <a:r>
              <a:rPr lang="zh-TW" altLang="en-US" sz="2800" b="1" dirty="0" smtClean="0">
                <a:solidFill>
                  <a:schemeClr val="tx1"/>
                </a:solidFill>
                <a:latin typeface="標楷體" pitchFamily="65" charset="-120"/>
                <a:ea typeface="標楷體" pitchFamily="65" charset="-120"/>
              </a:rPr>
              <a:t>囤地、囤房             </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成本低</a:t>
            </a:r>
            <a:r>
              <a:rPr lang="en-US" altLang="zh-TW" sz="2800" b="1" dirty="0" smtClean="0">
                <a:solidFill>
                  <a:srgbClr val="FF0000"/>
                </a:solidFill>
                <a:latin typeface="標楷體" pitchFamily="65" charset="-120"/>
                <a:ea typeface="標楷體" pitchFamily="65" charset="-120"/>
              </a:rPr>
              <a:t>)</a:t>
            </a:r>
          </a:p>
          <a:p>
            <a:pPr marL="0" indent="0" algn="l">
              <a:buNone/>
            </a:pPr>
            <a:r>
              <a:rPr lang="en-US" altLang="zh-TW" sz="2800" b="1" dirty="0" smtClean="0">
                <a:solidFill>
                  <a:schemeClr val="tx1"/>
                </a:solidFill>
                <a:latin typeface="標楷體" pitchFamily="65" charset="-120"/>
                <a:ea typeface="標楷體" pitchFamily="65" charset="-120"/>
              </a:rPr>
              <a:t>  (</a:t>
            </a:r>
            <a:r>
              <a:rPr lang="zh-TW" altLang="en-US" sz="2800" b="1" dirty="0" smtClean="0">
                <a:solidFill>
                  <a:schemeClr val="tx1"/>
                </a:solidFill>
                <a:latin typeface="標楷體" pitchFamily="65" charset="-120"/>
                <a:ea typeface="標楷體" pitchFamily="65" charset="-120"/>
              </a:rPr>
              <a:t>二</a:t>
            </a:r>
            <a:r>
              <a:rPr lang="en-US" altLang="zh-TW" sz="2800" b="1" dirty="0" smtClean="0">
                <a:solidFill>
                  <a:schemeClr val="tx1"/>
                </a:solidFill>
                <a:latin typeface="標楷體" pitchFamily="65" charset="-120"/>
                <a:ea typeface="標楷體" pitchFamily="65" charset="-120"/>
              </a:rPr>
              <a:t>)</a:t>
            </a:r>
            <a:r>
              <a:rPr lang="zh-TW" altLang="en-US" sz="2800" b="1" dirty="0" smtClean="0">
                <a:solidFill>
                  <a:schemeClr val="tx1"/>
                </a:solidFill>
                <a:latin typeface="標楷體" pitchFamily="65" charset="-120"/>
                <a:ea typeface="標楷體" pitchFamily="65" charset="-120"/>
              </a:rPr>
              <a:t>空地稅、空屋稅、荒地稅 </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形同虛設</a:t>
            </a:r>
            <a:r>
              <a:rPr lang="en-US" altLang="zh-TW" sz="2800" b="1" dirty="0" smtClean="0">
                <a:solidFill>
                  <a:srgbClr val="FF0000"/>
                </a:solidFill>
                <a:latin typeface="標楷體" pitchFamily="65" charset="-120"/>
                <a:ea typeface="標楷體" pitchFamily="65" charset="-120"/>
              </a:rPr>
              <a:t>)</a:t>
            </a:r>
          </a:p>
          <a:p>
            <a:pPr marL="0" indent="0" algn="just">
              <a:buNone/>
            </a:pPr>
            <a:r>
              <a:rPr lang="en-US" altLang="zh-TW" sz="2800" b="1" dirty="0" smtClean="0">
                <a:solidFill>
                  <a:schemeClr val="tx1"/>
                </a:solidFill>
                <a:latin typeface="標楷體" pitchFamily="65" charset="-120"/>
                <a:ea typeface="標楷體" pitchFamily="65" charset="-120"/>
              </a:rPr>
              <a:t>  (</a:t>
            </a:r>
            <a:r>
              <a:rPr lang="zh-TW" altLang="en-US" sz="2800" b="1" dirty="0" smtClean="0">
                <a:solidFill>
                  <a:schemeClr val="tx1"/>
                </a:solidFill>
                <a:latin typeface="標楷體" pitchFamily="65" charset="-120"/>
                <a:ea typeface="標楷體" pitchFamily="65" charset="-120"/>
              </a:rPr>
              <a:t>三</a:t>
            </a:r>
            <a:r>
              <a:rPr lang="en-US" altLang="zh-TW" sz="2800" b="1" dirty="0" smtClean="0">
                <a:solidFill>
                  <a:schemeClr val="tx1"/>
                </a:solidFill>
                <a:latin typeface="標楷體" pitchFamily="65" charset="-120"/>
                <a:ea typeface="標楷體" pitchFamily="65" charset="-120"/>
              </a:rPr>
              <a:t>)</a:t>
            </a:r>
            <a:r>
              <a:rPr lang="zh-TW" altLang="en-US" sz="2800" b="1" dirty="0" smtClean="0">
                <a:solidFill>
                  <a:schemeClr val="tx1"/>
                </a:solidFill>
                <a:latin typeface="標楷體" pitchFamily="65" charset="-120"/>
                <a:ea typeface="標楷體" pitchFamily="65" charset="-120"/>
              </a:rPr>
              <a:t>同一年度內賣地         </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無土地增值稅</a:t>
            </a:r>
            <a:r>
              <a:rPr lang="en-US" altLang="zh-TW" sz="2800" b="1" dirty="0" smtClean="0">
                <a:solidFill>
                  <a:srgbClr val="FF0000"/>
                </a:solidFill>
                <a:latin typeface="標楷體" pitchFamily="65" charset="-120"/>
                <a:ea typeface="標楷體" pitchFamily="65" charset="-120"/>
              </a:rPr>
              <a:t>)</a:t>
            </a:r>
          </a:p>
          <a:p>
            <a:pPr marL="0" indent="0" algn="l">
              <a:buNone/>
            </a:pPr>
            <a:r>
              <a:rPr lang="en-US" altLang="zh-TW" sz="2800" b="1" dirty="0" smtClean="0">
                <a:solidFill>
                  <a:schemeClr val="tx1"/>
                </a:solidFill>
                <a:latin typeface="標楷體" pitchFamily="65" charset="-120"/>
                <a:ea typeface="標楷體" pitchFamily="65" charset="-120"/>
              </a:rPr>
              <a:t>  (</a:t>
            </a:r>
            <a:r>
              <a:rPr lang="zh-TW" altLang="en-US" sz="2800" b="1" dirty="0" smtClean="0">
                <a:solidFill>
                  <a:schemeClr val="tx1"/>
                </a:solidFill>
                <a:latin typeface="標楷體" pitchFamily="65" charset="-120"/>
                <a:ea typeface="標楷體" pitchFamily="65" charset="-120"/>
              </a:rPr>
              <a:t>四</a:t>
            </a:r>
            <a:r>
              <a:rPr lang="en-US" altLang="zh-TW" sz="2800" b="1" dirty="0" smtClean="0">
                <a:solidFill>
                  <a:schemeClr val="tx1"/>
                </a:solidFill>
                <a:latin typeface="標楷體" pitchFamily="65" charset="-120"/>
                <a:ea typeface="標楷體" pitchFamily="65" charset="-120"/>
              </a:rPr>
              <a:t>)</a:t>
            </a:r>
            <a:r>
              <a:rPr lang="zh-TW" altLang="en-US" sz="2800" b="1" dirty="0" smtClean="0">
                <a:solidFill>
                  <a:schemeClr val="tx1"/>
                </a:solidFill>
                <a:latin typeface="標楷體" pitchFamily="65" charset="-120"/>
                <a:ea typeface="標楷體" pitchFamily="65" charset="-120"/>
              </a:rPr>
              <a:t>低利貸款               </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財務槓桿</a:t>
            </a:r>
            <a:r>
              <a:rPr lang="en-US" altLang="zh-TW" sz="2800" b="1" dirty="0" smtClean="0">
                <a:solidFill>
                  <a:srgbClr val="FF0000"/>
                </a:solidFill>
                <a:latin typeface="標楷體" pitchFamily="65" charset="-120"/>
                <a:ea typeface="標楷體" pitchFamily="65" charset="-120"/>
              </a:rPr>
              <a:t>)</a:t>
            </a:r>
          </a:p>
          <a:p>
            <a:pPr marL="0" indent="0" algn="l">
              <a:buNone/>
            </a:pPr>
            <a:r>
              <a:rPr lang="en-US" altLang="zh-TW" sz="2800" b="1" dirty="0" smtClean="0">
                <a:solidFill>
                  <a:schemeClr val="tx1"/>
                </a:solidFill>
                <a:latin typeface="標楷體" pitchFamily="65" charset="-120"/>
                <a:ea typeface="標楷體" pitchFamily="65" charset="-120"/>
              </a:rPr>
              <a:t>  (</a:t>
            </a:r>
            <a:r>
              <a:rPr lang="zh-TW" altLang="en-US" sz="2800" b="1" dirty="0" smtClean="0">
                <a:solidFill>
                  <a:schemeClr val="tx1"/>
                </a:solidFill>
                <a:latin typeface="標楷體" pitchFamily="65" charset="-120"/>
                <a:ea typeface="標楷體" pitchFamily="65" charset="-120"/>
              </a:rPr>
              <a:t>五</a:t>
            </a:r>
            <a:r>
              <a:rPr lang="en-US" altLang="zh-TW" sz="2800" b="1" dirty="0" smtClean="0">
                <a:solidFill>
                  <a:schemeClr val="tx1"/>
                </a:solidFill>
                <a:latin typeface="標楷體" pitchFamily="65" charset="-120"/>
                <a:ea typeface="標楷體" pitchFamily="65" charset="-120"/>
              </a:rPr>
              <a:t>)</a:t>
            </a:r>
            <a:r>
              <a:rPr lang="zh-TW" altLang="en-US" sz="2800" b="1" dirty="0" smtClean="0">
                <a:solidFill>
                  <a:schemeClr val="tx1"/>
                </a:solidFill>
                <a:latin typeface="標楷體" pitchFamily="65" charset="-120"/>
                <a:ea typeface="標楷體" pitchFamily="65" charset="-120"/>
              </a:rPr>
              <a:t>游資無投資管道         </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炒股、炒房、炒地</a:t>
            </a:r>
            <a:r>
              <a:rPr lang="en-US" altLang="zh-TW" sz="2800" b="1" dirty="0" smtClean="0">
                <a:solidFill>
                  <a:srgbClr val="FF0000"/>
                </a:solidFill>
                <a:latin typeface="標楷體" pitchFamily="65" charset="-120"/>
                <a:ea typeface="標楷體" pitchFamily="65" charset="-120"/>
              </a:rPr>
              <a:t>)</a:t>
            </a:r>
          </a:p>
          <a:p>
            <a:pPr marL="0" indent="0">
              <a:buNone/>
            </a:pPr>
            <a:r>
              <a:rPr lang="en-US" altLang="zh-TW" sz="2800" b="1" dirty="0" smtClean="0">
                <a:solidFill>
                  <a:schemeClr val="tx1"/>
                </a:solidFill>
                <a:latin typeface="標楷體" pitchFamily="65" charset="-120"/>
                <a:ea typeface="標楷體" pitchFamily="65" charset="-120"/>
              </a:rPr>
              <a:t>  </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六</a:t>
            </a:r>
            <a:r>
              <a:rPr lang="en-US" altLang="zh-TW" sz="28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政府帶頭炒作</a:t>
            </a: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涉嫌</a:t>
            </a:r>
            <a:r>
              <a:rPr lang="en-US" altLang="zh-TW" sz="3200" b="1" dirty="0" smtClean="0">
                <a:solidFill>
                  <a:srgbClr val="FF0000"/>
                </a:solidFill>
                <a:latin typeface="標楷體" panose="03000509000000000000" pitchFamily="65" charset="-120"/>
                <a:ea typeface="標楷體" panose="03000509000000000000" pitchFamily="65" charset="-120"/>
              </a:rPr>
              <a:t>?)</a:t>
            </a:r>
          </a:p>
          <a:p>
            <a:pPr algn="l">
              <a:buNone/>
            </a:pP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標售國有地                </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都市更新</a:t>
            </a:r>
            <a:endPar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algn="l">
              <a:buNone/>
            </a:pP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容積獎勵                    </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4.</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容積移轉</a:t>
            </a:r>
            <a:endPar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algn="l">
              <a:buNone/>
            </a:pP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5.</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區段徵收                    </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6.</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市地重劃 </a:t>
            </a:r>
            <a:endParaRPr lang="zh-TW" altLang="en-US" sz="28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7" name="投影片編號版面配置區 6"/>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a:xfrm>
            <a:off x="179512" y="228600"/>
            <a:ext cx="8656640" cy="758952"/>
          </a:xfrm>
        </p:spPr>
        <p:txBody>
          <a:bodyPr>
            <a:normAutofit/>
          </a:bodyPr>
          <a:lstStyle/>
          <a:p>
            <a:pPr algn="l"/>
            <a:r>
              <a:rPr lang="zh-TW" altLang="en-US" sz="3200" b="1" dirty="0">
                <a:solidFill>
                  <a:schemeClr val="tx1"/>
                </a:solidFill>
                <a:latin typeface="標楷體" pitchFamily="65" charset="-120"/>
                <a:ea typeface="標楷體" pitchFamily="65" charset="-120"/>
              </a:rPr>
              <a:t>六</a:t>
            </a:r>
            <a:r>
              <a:rPr lang="zh-TW" altLang="en-US" sz="3200" b="1" dirty="0" smtClean="0">
                <a:solidFill>
                  <a:schemeClr val="tx1"/>
                </a:solidFill>
                <a:latin typeface="標楷體" pitchFamily="65" charset="-120"/>
                <a:ea typeface="標楷體" pitchFamily="65" charset="-120"/>
              </a:rPr>
              <a:t>、囤房現象嚴重</a:t>
            </a:r>
            <a:endParaRPr lang="zh-TW" altLang="en-US" sz="3200" b="1" dirty="0">
              <a:solidFill>
                <a:schemeClr val="tx1"/>
              </a:solidFill>
              <a:latin typeface="標楷體" pitchFamily="65" charset="-120"/>
              <a:ea typeface="標楷體" pitchFamily="65" charset="-120"/>
            </a:endParaRPr>
          </a:p>
        </p:txBody>
      </p:sp>
      <p:sp>
        <p:nvSpPr>
          <p:cNvPr id="5" name="副標題 4"/>
          <p:cNvSpPr>
            <a:spLocks noGrp="1"/>
          </p:cNvSpPr>
          <p:nvPr>
            <p:ph sz="quarter" idx="1"/>
          </p:nvPr>
        </p:nvSpPr>
        <p:spPr>
          <a:xfrm>
            <a:off x="142844" y="1000108"/>
            <a:ext cx="8858312" cy="78581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zh-TW" altLang="en-US" sz="3600" b="1" dirty="0" smtClean="0">
                <a:solidFill>
                  <a:schemeClr val="tx1"/>
                </a:solidFill>
                <a:latin typeface="標楷體" pitchFamily="65" charset="-120"/>
                <a:ea typeface="標楷體" pitchFamily="65" charset="-120"/>
              </a:rPr>
              <a:t>房屋稅籍個人所有歸戶總計</a:t>
            </a:r>
            <a:endParaRPr lang="zh-TW" altLang="en-US" sz="3600" b="1" dirty="0">
              <a:solidFill>
                <a:schemeClr val="tx1"/>
              </a:solidFill>
              <a:latin typeface="標楷體" pitchFamily="65" charset="-120"/>
              <a:ea typeface="標楷體" pitchFamily="65" charset="-120"/>
            </a:endParaRPr>
          </a:p>
        </p:txBody>
      </p:sp>
      <p:graphicFrame>
        <p:nvGraphicFramePr>
          <p:cNvPr id="6" name="圖表 5"/>
          <p:cNvGraphicFramePr/>
          <p:nvPr>
            <p:extLst>
              <p:ext uri="{D42A27DB-BD31-4B8C-83A1-F6EECF244321}">
                <p14:modId xmlns:p14="http://schemas.microsoft.com/office/powerpoint/2010/main" val="1521436147"/>
              </p:ext>
            </p:extLst>
          </p:nvPr>
        </p:nvGraphicFramePr>
        <p:xfrm>
          <a:off x="142844" y="2000240"/>
          <a:ext cx="8643998" cy="4357718"/>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1" y="6457890"/>
            <a:ext cx="8286776" cy="400110"/>
          </a:xfrm>
          <a:prstGeom prst="rect">
            <a:avLst/>
          </a:prstGeom>
          <a:noFill/>
        </p:spPr>
        <p:txBody>
          <a:bodyPr wrap="square" lIns="91440" tIns="45720" rIns="91440" bIns="45720">
            <a:spAutoFit/>
          </a:bodyPr>
          <a:lstStyle/>
          <a:p>
            <a:pPr algn="ctr"/>
            <a:r>
              <a:rPr lang="zh-TW" altLang="en-US" sz="2000" b="1" cap="none" spc="0" dirty="0" smtClean="0">
                <a:ln w="12700">
                  <a:solidFill>
                    <a:schemeClr val="tx2">
                      <a:satMod val="155000"/>
                    </a:schemeClr>
                  </a:solidFill>
                  <a:prstDash val="solid"/>
                </a:ln>
                <a:latin typeface="標楷體" pitchFamily="65" charset="-120"/>
                <a:ea typeface="標楷體" pitchFamily="65" charset="-120"/>
              </a:rPr>
              <a:t>資料來源</a:t>
            </a:r>
            <a:r>
              <a:rPr lang="en-US" altLang="zh-TW" sz="2000" b="1" cap="none" spc="0"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:103.03.12</a:t>
            </a:r>
            <a:r>
              <a:rPr lang="zh-TW" altLang="en-US" sz="20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 </a:t>
            </a:r>
            <a:r>
              <a:rPr lang="en-US" altLang="zh-TW" sz="20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a:t>
            </a:r>
            <a:r>
              <a:rPr lang="zh-TW" altLang="en-US" sz="20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台灣房地產發展趨勢</a:t>
            </a:r>
            <a:r>
              <a:rPr lang="en-US" altLang="zh-TW" sz="20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a:t>
            </a:r>
            <a:r>
              <a:rPr lang="zh-TW" altLang="en-US" sz="20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研討會，報告人</a:t>
            </a:r>
            <a:r>
              <a:rPr lang="en-US" altLang="zh-TW" sz="20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a:t>
            </a:r>
            <a:r>
              <a:rPr lang="zh-TW" altLang="en-US" sz="20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黃耀輝</a:t>
            </a:r>
            <a:r>
              <a:rPr lang="en-US" altLang="zh-TW" sz="2000" b="1" dirty="0" smtClean="0">
                <a:ln w="12700">
                  <a:solidFill>
                    <a:schemeClr val="tx2">
                      <a:satMod val="155000"/>
                    </a:schemeClr>
                  </a:solidFill>
                  <a:prstDash val="solid"/>
                </a:ln>
                <a:latin typeface="標楷體" pitchFamily="65" charset="-120"/>
                <a:ea typeface="標楷體" pitchFamily="65" charset="-120"/>
              </a:rPr>
              <a:t>)</a:t>
            </a:r>
            <a:endParaRPr lang="zh-TW" altLang="en-US" sz="2000" b="1" cap="none" spc="0" dirty="0">
              <a:ln w="12700">
                <a:solidFill>
                  <a:schemeClr val="tx2">
                    <a:satMod val="155000"/>
                  </a:schemeClr>
                </a:solidFill>
                <a:prstDash val="solid"/>
              </a:ln>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85719" y="357166"/>
            <a:ext cx="8534753" cy="758952"/>
          </a:xfrm>
        </p:spPr>
        <p:txBody>
          <a:bodyPr>
            <a:normAutofit/>
          </a:bodyPr>
          <a:lstStyle/>
          <a:p>
            <a:pPr marL="274320" lvl="0" indent="-274320">
              <a:spcBef>
                <a:spcPct val="20000"/>
              </a:spcBef>
            </a:pPr>
            <a:r>
              <a:rPr lang="zh-TW" altLang="en-US" sz="4000" b="1" dirty="0">
                <a:solidFill>
                  <a:srgbClr val="0070C0"/>
                </a:solidFill>
                <a:latin typeface="標楷體" pitchFamily="65" charset="-120"/>
                <a:ea typeface="標楷體" pitchFamily="65" charset="-120"/>
                <a:cs typeface="+mn-cs"/>
              </a:rPr>
              <a:t>參、社會</a:t>
            </a:r>
            <a:r>
              <a:rPr lang="zh-TW" altLang="en-US" sz="4000" b="1" dirty="0" smtClean="0">
                <a:solidFill>
                  <a:srgbClr val="0070C0"/>
                </a:solidFill>
                <a:latin typeface="標楷體" pitchFamily="65" charset="-120"/>
                <a:ea typeface="標楷體" pitchFamily="65" charset="-120"/>
                <a:cs typeface="+mn-cs"/>
              </a:rPr>
              <a:t>問題</a:t>
            </a:r>
            <a:endParaRPr lang="zh-TW" altLang="en-US" sz="3600" b="1" dirty="0">
              <a:solidFill>
                <a:srgbClr val="0070C0"/>
              </a:solidFill>
              <a:latin typeface="標楷體" pitchFamily="65" charset="-120"/>
              <a:ea typeface="標楷體" pitchFamily="65" charset="-120"/>
            </a:endParaRPr>
          </a:p>
        </p:txBody>
      </p:sp>
      <p:sp>
        <p:nvSpPr>
          <p:cNvPr id="4" name="流程圖: 換頁接點 3"/>
          <p:cNvSpPr/>
          <p:nvPr/>
        </p:nvSpPr>
        <p:spPr>
          <a:xfrm rot="10800000">
            <a:off x="3786182" y="1511829"/>
            <a:ext cx="1571636" cy="21591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流程圖: 換頁接點 4"/>
          <p:cNvSpPr/>
          <p:nvPr/>
        </p:nvSpPr>
        <p:spPr>
          <a:xfrm rot="3302054">
            <a:off x="2642189" y="3753594"/>
            <a:ext cx="1356671" cy="2105518"/>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4170832">
            <a:off x="3171953" y="4081379"/>
            <a:ext cx="1398833" cy="873781"/>
          </a:xfrm>
          <a:prstGeom prst="triangle">
            <a:avLst>
              <a:gd name="adj" fmla="val 496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流程圖: 換頁接點 5"/>
          <p:cNvSpPr/>
          <p:nvPr/>
        </p:nvSpPr>
        <p:spPr>
          <a:xfrm rot="18012710">
            <a:off x="5220196" y="3725935"/>
            <a:ext cx="1321676" cy="209332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a:off x="3776534" y="3004197"/>
            <a:ext cx="1571636" cy="642941"/>
          </a:xfrm>
          <a:prstGeom prst="triangle">
            <a:avLst>
              <a:gd name="adj" fmla="val 491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786182" y="1857364"/>
            <a:ext cx="1357322" cy="1214446"/>
          </a:xfrm>
          <a:prstGeom prst="rect">
            <a:avLst/>
          </a:prstGeom>
          <a:noFill/>
        </p:spPr>
        <p:txBody>
          <a:bodyPr wrap="square" lIns="91440" tIns="45720" rIns="91440" bIns="45720">
            <a:spAutoFit/>
          </a:bodyPr>
          <a:lstStyle/>
          <a:p>
            <a:pPr algn="ctr"/>
            <a:r>
              <a:rPr lang="zh-TW" altLang="en-US" sz="3600" b="1" dirty="0" smtClean="0">
                <a:latin typeface="標楷體" pitchFamily="65" charset="-120"/>
                <a:ea typeface="標楷體" pitchFamily="65" charset="-120"/>
              </a:rPr>
              <a:t>房價</a:t>
            </a:r>
            <a:endParaRPr lang="en-US" altLang="zh-TW" sz="3600" b="1" dirty="0" smtClean="0">
              <a:latin typeface="標楷體" pitchFamily="65" charset="-120"/>
              <a:ea typeface="標楷體" pitchFamily="65" charset="-120"/>
            </a:endParaRPr>
          </a:p>
          <a:p>
            <a:pPr algn="ctr"/>
            <a:r>
              <a:rPr lang="zh-TW" altLang="en-US" sz="3600" b="1" dirty="0" smtClean="0">
                <a:latin typeface="標楷體" pitchFamily="65" charset="-120"/>
                <a:ea typeface="標楷體" pitchFamily="65" charset="-120"/>
              </a:rPr>
              <a:t>太高</a:t>
            </a:r>
            <a:endParaRPr lang="zh-TW" altLang="en-US" sz="3600" b="1" dirty="0">
              <a:latin typeface="標楷體" pitchFamily="65" charset="-120"/>
              <a:ea typeface="標楷體" pitchFamily="65" charset="-120"/>
            </a:endParaRPr>
          </a:p>
        </p:txBody>
      </p:sp>
      <p:sp>
        <p:nvSpPr>
          <p:cNvPr id="12" name="矩形 11"/>
          <p:cNvSpPr/>
          <p:nvPr/>
        </p:nvSpPr>
        <p:spPr>
          <a:xfrm>
            <a:off x="2428860" y="4326879"/>
            <a:ext cx="1107996" cy="1200329"/>
          </a:xfrm>
          <a:prstGeom prst="rect">
            <a:avLst/>
          </a:prstGeom>
          <a:noFill/>
        </p:spPr>
        <p:txBody>
          <a:bodyPr wrap="none" lIns="91440" tIns="45720" rIns="91440" bIns="45720">
            <a:spAutoFit/>
          </a:bodyPr>
          <a:lstStyle/>
          <a:p>
            <a:pPr algn="ctr"/>
            <a:r>
              <a:rPr lang="zh-TW" altLang="en-US" sz="3600" b="1" dirty="0" smtClean="0">
                <a:latin typeface="標楷體" pitchFamily="65" charset="-120"/>
                <a:ea typeface="標楷體" pitchFamily="65" charset="-120"/>
              </a:rPr>
              <a:t>貧富</a:t>
            </a:r>
            <a:endParaRPr lang="en-US" altLang="zh-TW" sz="3600" b="1" dirty="0" smtClean="0">
              <a:latin typeface="標楷體" pitchFamily="65" charset="-120"/>
              <a:ea typeface="標楷體" pitchFamily="65" charset="-120"/>
            </a:endParaRPr>
          </a:p>
          <a:p>
            <a:pPr algn="ctr"/>
            <a:r>
              <a:rPr lang="zh-TW" altLang="en-US" sz="3600" b="1" dirty="0" smtClean="0">
                <a:latin typeface="標楷體" pitchFamily="65" charset="-120"/>
                <a:ea typeface="標楷體" pitchFamily="65" charset="-120"/>
              </a:rPr>
              <a:t>不均</a:t>
            </a:r>
            <a:endParaRPr lang="zh-TW" altLang="en-US" sz="3600" b="1" dirty="0">
              <a:latin typeface="標楷體" pitchFamily="65" charset="-120"/>
              <a:ea typeface="標楷體" pitchFamily="65" charset="-120"/>
            </a:endParaRPr>
          </a:p>
        </p:txBody>
      </p:sp>
      <p:sp>
        <p:nvSpPr>
          <p:cNvPr id="14" name="矩形 13"/>
          <p:cNvSpPr/>
          <p:nvPr/>
        </p:nvSpPr>
        <p:spPr>
          <a:xfrm>
            <a:off x="1331640" y="5783547"/>
            <a:ext cx="7128792" cy="5744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500" b="1" dirty="0" smtClean="0">
                <a:solidFill>
                  <a:schemeClr val="tx1"/>
                </a:solidFill>
                <a:latin typeface="標楷體" pitchFamily="65" charset="-120"/>
                <a:ea typeface="標楷體" pitchFamily="65" charset="-120"/>
              </a:rPr>
              <a:t>奢侈稅、豪宅稅</a:t>
            </a:r>
            <a:r>
              <a:rPr lang="zh-TW" altLang="en-US" sz="3500" b="1" dirty="0" smtClean="0">
                <a:solidFill>
                  <a:prstClr val="black"/>
                </a:solidFill>
                <a:latin typeface="標楷體" pitchFamily="65" charset="-120"/>
                <a:ea typeface="標楷體" pitchFamily="65" charset="-120"/>
              </a:rPr>
              <a:t>、房地合一所得稅</a:t>
            </a:r>
            <a:r>
              <a:rPr lang="en-US" altLang="zh-TW" sz="3500" b="1" dirty="0" smtClean="0">
                <a:solidFill>
                  <a:schemeClr val="tx1"/>
                </a:solidFill>
                <a:latin typeface="標楷體" pitchFamily="65" charset="-120"/>
                <a:ea typeface="標楷體" pitchFamily="65" charset="-120"/>
              </a:rPr>
              <a:t>?</a:t>
            </a:r>
            <a:endParaRPr lang="zh-TW" altLang="en-US" sz="3500" b="1" dirty="0">
              <a:solidFill>
                <a:schemeClr val="tx1"/>
              </a:solidFill>
              <a:latin typeface="標楷體" pitchFamily="65" charset="-120"/>
              <a:ea typeface="標楷體" pitchFamily="65" charset="-120"/>
            </a:endParaRPr>
          </a:p>
        </p:txBody>
      </p:sp>
      <p:sp>
        <p:nvSpPr>
          <p:cNvPr id="7" name="等腰三角形 6"/>
          <p:cNvSpPr/>
          <p:nvPr/>
        </p:nvSpPr>
        <p:spPr>
          <a:xfrm rot="7251290">
            <a:off x="4551613" y="4069610"/>
            <a:ext cx="1389617" cy="714380"/>
          </a:xfrm>
          <a:prstGeom prst="triangle">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761905" y="3572268"/>
            <a:ext cx="1643074" cy="1200329"/>
          </a:xfrm>
          <a:prstGeom prst="rect">
            <a:avLst/>
          </a:prstGeom>
          <a:noFill/>
        </p:spPr>
        <p:txBody>
          <a:bodyPr wrap="square" lIns="91440" tIns="45720" rIns="91440" bIns="45720">
            <a:spAutoFit/>
          </a:bodyPr>
          <a:lstStyle/>
          <a:p>
            <a:pPr algn="ctr"/>
            <a:r>
              <a:rPr lang="zh-TW" altLang="en-US" sz="3600" b="1" dirty="0" smtClean="0">
                <a:solidFill>
                  <a:srgbClr val="FF0000"/>
                </a:solidFill>
                <a:latin typeface="標楷體" pitchFamily="65" charset="-120"/>
                <a:ea typeface="標楷體" pitchFamily="65" charset="-120"/>
              </a:rPr>
              <a:t>居住</a:t>
            </a:r>
            <a:endParaRPr lang="en-US" altLang="zh-TW" sz="3600" b="1" dirty="0" smtClean="0">
              <a:solidFill>
                <a:srgbClr val="FF0000"/>
              </a:solidFill>
              <a:latin typeface="標楷體" pitchFamily="65" charset="-120"/>
              <a:ea typeface="標楷體" pitchFamily="65" charset="-120"/>
            </a:endParaRPr>
          </a:p>
          <a:p>
            <a:pPr algn="ctr"/>
            <a:r>
              <a:rPr lang="zh-TW" altLang="en-US" sz="3600" b="1" dirty="0" smtClean="0">
                <a:solidFill>
                  <a:srgbClr val="FF0000"/>
                </a:solidFill>
                <a:latin typeface="標楷體" pitchFamily="65" charset="-120"/>
                <a:ea typeface="標楷體" pitchFamily="65" charset="-120"/>
              </a:rPr>
              <a:t>不正義</a:t>
            </a:r>
            <a:endParaRPr lang="en-US" altLang="zh-TW" sz="3600" b="1" dirty="0" smtClean="0">
              <a:solidFill>
                <a:srgbClr val="FF0000"/>
              </a:solidFill>
              <a:latin typeface="標楷體" pitchFamily="65" charset="-120"/>
              <a:ea typeface="標楷體" pitchFamily="65" charset="-120"/>
            </a:endParaRPr>
          </a:p>
        </p:txBody>
      </p:sp>
      <p:sp>
        <p:nvSpPr>
          <p:cNvPr id="15" name="矩形 14"/>
          <p:cNvSpPr/>
          <p:nvPr/>
        </p:nvSpPr>
        <p:spPr>
          <a:xfrm>
            <a:off x="5445643" y="4326878"/>
            <a:ext cx="1107996" cy="1200329"/>
          </a:xfrm>
          <a:prstGeom prst="rect">
            <a:avLst/>
          </a:prstGeom>
          <a:noFill/>
        </p:spPr>
        <p:txBody>
          <a:bodyPr wrap="none" lIns="91440" tIns="45720" rIns="91440" bIns="45720">
            <a:spAutoFit/>
          </a:bodyPr>
          <a:lstStyle/>
          <a:p>
            <a:pPr algn="ctr"/>
            <a:r>
              <a:rPr lang="zh-TW" altLang="en-US" sz="3600" b="1" dirty="0" smtClean="0">
                <a:latin typeface="標楷體" pitchFamily="65" charset="-120"/>
                <a:ea typeface="標楷體" pitchFamily="65" charset="-120"/>
              </a:rPr>
              <a:t>稅負</a:t>
            </a:r>
            <a:endParaRPr lang="en-US" altLang="zh-TW" sz="3600" b="1" dirty="0" smtClean="0">
              <a:latin typeface="標楷體" pitchFamily="65" charset="-120"/>
              <a:ea typeface="標楷體" pitchFamily="65" charset="-120"/>
            </a:endParaRPr>
          </a:p>
          <a:p>
            <a:pPr algn="ctr"/>
            <a:r>
              <a:rPr lang="zh-TW" altLang="en-US" sz="3600" b="1" dirty="0" smtClean="0">
                <a:latin typeface="標楷體" pitchFamily="65" charset="-120"/>
                <a:ea typeface="標楷體" pitchFamily="65" charset="-120"/>
              </a:rPr>
              <a:t>不公</a:t>
            </a:r>
            <a:endParaRPr lang="zh-TW" altLang="en-US" sz="3600" b="1" dirty="0">
              <a:latin typeface="標楷體" pitchFamily="65" charset="-120"/>
              <a:ea typeface="標楷體" pitchFamily="65" charset="-120"/>
            </a:endParaRPr>
          </a:p>
        </p:txBody>
      </p:sp>
      <p:sp>
        <p:nvSpPr>
          <p:cNvPr id="16" name="矩形 15">
            <a:hlinkClick r:id="rId2" action="ppaction://hlinkpres?slideindex=1&amp;slidetitle="/>
          </p:cNvPr>
          <p:cNvSpPr/>
          <p:nvPr/>
        </p:nvSpPr>
        <p:spPr>
          <a:xfrm>
            <a:off x="6587883" y="1556792"/>
            <a:ext cx="1571636" cy="121444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買不起</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房 屋</a:t>
            </a:r>
            <a:endParaRPr lang="zh-TW" altLang="en-US" sz="3600" b="1" dirty="0">
              <a:solidFill>
                <a:schemeClr val="tx1"/>
              </a:solidFill>
              <a:latin typeface="標楷體" pitchFamily="65" charset="-120"/>
              <a:ea typeface="標楷體" pitchFamily="65" charset="-120"/>
            </a:endParaRPr>
          </a:p>
        </p:txBody>
      </p:sp>
      <p:sp>
        <p:nvSpPr>
          <p:cNvPr id="2" name="矩形 1"/>
          <p:cNvSpPr/>
          <p:nvPr/>
        </p:nvSpPr>
        <p:spPr>
          <a:xfrm>
            <a:off x="188450" y="1412776"/>
            <a:ext cx="3573455" cy="584775"/>
          </a:xfrm>
          <a:prstGeom prst="rect">
            <a:avLst/>
          </a:prstGeom>
        </p:spPr>
        <p:txBody>
          <a:bodyPr wrap="square">
            <a:spAutoFit/>
          </a:bodyPr>
          <a:lstStyle/>
          <a:p>
            <a:r>
              <a:rPr lang="zh-TW" altLang="en-US" sz="3200" b="1" dirty="0">
                <a:latin typeface="標楷體" pitchFamily="65" charset="-120"/>
                <a:ea typeface="標楷體" pitchFamily="65" charset="-120"/>
                <a:cs typeface="+mj-cs"/>
              </a:rPr>
              <a:t>一 、居住不正義</a:t>
            </a:r>
            <a:endParaRPr lang="zh-TW" alt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97023" y="327518"/>
            <a:ext cx="8929718" cy="901828"/>
          </a:xfrm>
        </p:spPr>
        <p:txBody>
          <a:bodyPr>
            <a:normAutofit/>
          </a:bodyPr>
          <a:lstStyle/>
          <a:p>
            <a:pPr algn="l"/>
            <a:r>
              <a:rPr lang="zh-TW" altLang="en-US" sz="3200" b="1" dirty="0" smtClean="0">
                <a:solidFill>
                  <a:schemeClr val="tx1"/>
                </a:solidFill>
                <a:latin typeface="標楷體" pitchFamily="65" charset="-120"/>
                <a:ea typeface="標楷體" pitchFamily="65" charset="-120"/>
              </a:rPr>
              <a:t>二、社會矛盾    </a:t>
            </a:r>
          </a:p>
        </p:txBody>
      </p:sp>
      <p:sp>
        <p:nvSpPr>
          <p:cNvPr id="4" name="圓角矩形 3"/>
          <p:cNvSpPr/>
          <p:nvPr/>
        </p:nvSpPr>
        <p:spPr>
          <a:xfrm>
            <a:off x="785786" y="1928802"/>
            <a:ext cx="3071834" cy="1500198"/>
          </a:xfrm>
          <a:prstGeom prst="roundRect">
            <a:avLst/>
          </a:prstGeom>
          <a:solidFill>
            <a:schemeClr val="accent1">
              <a:lumMod val="60000"/>
              <a:lumOff val="4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p>
          <a:p>
            <a:pPr algn="ctr"/>
            <a:endParaRPr lang="en-US" altLang="zh-TW" dirty="0" smtClean="0"/>
          </a:p>
          <a:p>
            <a:pPr algn="ctr"/>
            <a:r>
              <a:rPr lang="zh-TW" altLang="en-US" sz="4400" b="1" dirty="0" smtClean="0">
                <a:solidFill>
                  <a:schemeClr val="tx1"/>
                </a:solidFill>
                <a:latin typeface="標楷體" pitchFamily="65" charset="-120"/>
                <a:ea typeface="標楷體" pitchFamily="65" charset="-120"/>
              </a:rPr>
              <a:t>不對</a:t>
            </a:r>
            <a:r>
              <a:rPr lang="en-US" altLang="zh-TW" sz="4400" b="1" dirty="0" smtClean="0">
                <a:solidFill>
                  <a:schemeClr val="tx1"/>
                </a:solidFill>
                <a:latin typeface="標楷體" pitchFamily="65" charset="-120"/>
                <a:ea typeface="標楷體" pitchFamily="65" charset="-120"/>
              </a:rPr>
              <a:t>?</a:t>
            </a:r>
          </a:p>
        </p:txBody>
      </p:sp>
      <p:sp>
        <p:nvSpPr>
          <p:cNvPr id="5" name="圓角矩形 4"/>
          <p:cNvSpPr/>
          <p:nvPr/>
        </p:nvSpPr>
        <p:spPr>
          <a:xfrm>
            <a:off x="785786" y="1928802"/>
            <a:ext cx="3071834" cy="785818"/>
          </a:xfrm>
          <a:prstGeom prst="round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標楷體" pitchFamily="65" charset="-120"/>
                <a:ea typeface="標楷體" pitchFamily="65" charset="-120"/>
              </a:rPr>
              <a:t>投資房地產</a:t>
            </a:r>
            <a:endParaRPr lang="zh-TW" altLang="en-US" sz="4000" b="1" dirty="0">
              <a:solidFill>
                <a:schemeClr val="tx1"/>
              </a:solidFill>
              <a:latin typeface="標楷體" pitchFamily="65" charset="-120"/>
              <a:ea typeface="標楷體" pitchFamily="65" charset="-120"/>
            </a:endParaRPr>
          </a:p>
        </p:txBody>
      </p:sp>
      <p:sp>
        <p:nvSpPr>
          <p:cNvPr id="6" name="圓角矩形 5"/>
          <p:cNvSpPr/>
          <p:nvPr/>
        </p:nvSpPr>
        <p:spPr>
          <a:xfrm>
            <a:off x="5383222" y="1928802"/>
            <a:ext cx="3071834" cy="1500198"/>
          </a:xfrm>
          <a:prstGeom prst="roundRect">
            <a:avLst/>
          </a:prstGeom>
          <a:solidFill>
            <a:schemeClr val="accent1">
              <a:lumMod val="60000"/>
              <a:lumOff val="4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p>
          <a:p>
            <a:pPr algn="ctr"/>
            <a:endParaRPr lang="en-US" altLang="zh-TW" dirty="0" smtClean="0"/>
          </a:p>
          <a:p>
            <a:pPr algn="ctr"/>
            <a:r>
              <a:rPr lang="zh-TW" altLang="en-US" sz="4400" b="1" dirty="0" smtClean="0">
                <a:solidFill>
                  <a:schemeClr val="tx1"/>
                </a:solidFill>
                <a:latin typeface="標楷體" pitchFamily="65" charset="-120"/>
                <a:ea typeface="標楷體" pitchFamily="65" charset="-120"/>
              </a:rPr>
              <a:t>可以</a:t>
            </a:r>
            <a:r>
              <a:rPr lang="en-US" altLang="zh-TW" sz="4400" b="1" dirty="0" smtClean="0">
                <a:solidFill>
                  <a:schemeClr val="tx1"/>
                </a:solidFill>
                <a:latin typeface="標楷體" pitchFamily="65" charset="-120"/>
                <a:ea typeface="標楷體" pitchFamily="65" charset="-120"/>
              </a:rPr>
              <a:t>?</a:t>
            </a:r>
          </a:p>
        </p:txBody>
      </p:sp>
      <p:sp>
        <p:nvSpPr>
          <p:cNvPr id="7" name="圓角矩形 6"/>
          <p:cNvSpPr/>
          <p:nvPr/>
        </p:nvSpPr>
        <p:spPr>
          <a:xfrm>
            <a:off x="5383222" y="1928802"/>
            <a:ext cx="3071834" cy="785818"/>
          </a:xfrm>
          <a:prstGeom prst="round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標楷體" pitchFamily="65" charset="-120"/>
                <a:ea typeface="標楷體" pitchFamily="65" charset="-120"/>
              </a:rPr>
              <a:t>投資股票</a:t>
            </a:r>
            <a:endParaRPr lang="zh-TW" altLang="en-US" sz="4000" b="1" dirty="0">
              <a:solidFill>
                <a:schemeClr val="tx1"/>
              </a:solidFill>
              <a:latin typeface="標楷體" pitchFamily="65" charset="-120"/>
              <a:ea typeface="標楷體" pitchFamily="65" charset="-120"/>
            </a:endParaRPr>
          </a:p>
        </p:txBody>
      </p:sp>
      <p:sp>
        <p:nvSpPr>
          <p:cNvPr id="8" name="圓角矩形 7"/>
          <p:cNvSpPr/>
          <p:nvPr/>
        </p:nvSpPr>
        <p:spPr>
          <a:xfrm>
            <a:off x="857224" y="4214818"/>
            <a:ext cx="2857520" cy="785818"/>
          </a:xfrm>
          <a:prstGeom prst="round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smtClean="0">
                <a:solidFill>
                  <a:schemeClr val="tx1"/>
                </a:solidFill>
                <a:latin typeface="標楷體" pitchFamily="65" charset="-120"/>
                <a:ea typeface="標楷體" pitchFamily="65" charset="-120"/>
              </a:rPr>
              <a:t>投 資</a:t>
            </a:r>
            <a:endParaRPr lang="zh-TW" altLang="en-US" sz="5400" b="1" dirty="0">
              <a:solidFill>
                <a:schemeClr val="tx1"/>
              </a:solidFill>
              <a:latin typeface="標楷體" pitchFamily="65" charset="-120"/>
              <a:ea typeface="標楷體" pitchFamily="65" charset="-120"/>
            </a:endParaRPr>
          </a:p>
        </p:txBody>
      </p:sp>
      <p:sp>
        <p:nvSpPr>
          <p:cNvPr id="9" name="圓角矩形 8"/>
          <p:cNvSpPr/>
          <p:nvPr/>
        </p:nvSpPr>
        <p:spPr>
          <a:xfrm>
            <a:off x="5490379" y="4281706"/>
            <a:ext cx="2857520" cy="785818"/>
          </a:xfrm>
          <a:prstGeom prst="round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smtClean="0">
                <a:solidFill>
                  <a:schemeClr val="tx1"/>
                </a:solidFill>
                <a:latin typeface="標楷體" pitchFamily="65" charset="-120"/>
                <a:ea typeface="標楷體" pitchFamily="65" charset="-120"/>
              </a:rPr>
              <a:t>投 機</a:t>
            </a:r>
          </a:p>
        </p:txBody>
      </p:sp>
      <p:sp>
        <p:nvSpPr>
          <p:cNvPr id="10" name="矩形 9"/>
          <p:cNvSpPr/>
          <p:nvPr/>
        </p:nvSpPr>
        <p:spPr>
          <a:xfrm>
            <a:off x="3589109" y="3140968"/>
            <a:ext cx="1980029" cy="1323439"/>
          </a:xfrm>
          <a:prstGeom prst="rect">
            <a:avLst/>
          </a:prstGeom>
          <a:noFill/>
        </p:spPr>
        <p:txBody>
          <a:bodyPr wrap="none" lIns="91440" tIns="45720" rIns="91440" bIns="45720">
            <a:spAutoFit/>
          </a:bodyPr>
          <a:lstStyle/>
          <a:p>
            <a:pPr algn="ctr"/>
            <a:r>
              <a:rPr lang="en-US" altLang="zh-TW" sz="4000" b="1" dirty="0" smtClean="0">
                <a:latin typeface="Times New Roman" panose="02020603050405020304" pitchFamily="18" charset="0"/>
                <a:ea typeface="標楷體" pitchFamily="65" charset="-120"/>
                <a:cs typeface="Times New Roman" panose="02020603050405020304" pitchFamily="18" charset="0"/>
              </a:rPr>
              <a:t>VS</a:t>
            </a:r>
            <a:r>
              <a:rPr lang="en-US" altLang="zh-TW" sz="4000" b="1" dirty="0" smtClean="0">
                <a:latin typeface="標楷體" pitchFamily="65" charset="-120"/>
                <a:ea typeface="標楷體" pitchFamily="65" charset="-120"/>
              </a:rPr>
              <a:t>.</a:t>
            </a:r>
          </a:p>
          <a:p>
            <a:pPr algn="ct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區分</a:t>
            </a:r>
            <a:r>
              <a:rPr lang="en-US" altLang="zh-TW" sz="4000" b="1" dirty="0" smtClean="0">
                <a:solidFill>
                  <a:srgbClr val="FF0000"/>
                </a:solidFill>
                <a:latin typeface="標楷體" pitchFamily="65" charset="-120"/>
                <a:ea typeface="標楷體" pitchFamily="65" charset="-120"/>
              </a:rPr>
              <a:t>?)</a:t>
            </a:r>
            <a:endParaRPr lang="zh-TW" altLang="en-US" sz="4000" b="1" dirty="0">
              <a:solidFill>
                <a:srgbClr val="FF0000"/>
              </a:solidFill>
              <a:latin typeface="標楷體" pitchFamily="65" charset="-120"/>
              <a:ea typeface="標楷體" pitchFamily="65" charset="-120"/>
            </a:endParaRPr>
          </a:p>
        </p:txBody>
      </p:sp>
      <p:sp>
        <p:nvSpPr>
          <p:cNvPr id="14" name="投影片編號版面配置區 13"/>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83487" y="512184"/>
            <a:ext cx="8534400" cy="758952"/>
          </a:xfrm>
        </p:spPr>
        <p:txBody>
          <a:bodyPr>
            <a:normAutofit/>
          </a:bodyPr>
          <a:lstStyle/>
          <a:p>
            <a:pPr algn="l"/>
            <a:r>
              <a:rPr lang="zh-TW" altLang="en-US" sz="3200" b="1" dirty="0">
                <a:solidFill>
                  <a:schemeClr val="tx1"/>
                </a:solidFill>
                <a:latin typeface="標楷體" pitchFamily="65" charset="-120"/>
                <a:ea typeface="標楷體" pitchFamily="65" charset="-120"/>
              </a:rPr>
              <a:t>三</a:t>
            </a:r>
            <a:r>
              <a:rPr lang="zh-TW" altLang="en-US" sz="3200" b="1" dirty="0" smtClean="0">
                <a:solidFill>
                  <a:schemeClr val="tx1"/>
                </a:solidFill>
                <a:latin typeface="標楷體" pitchFamily="65" charset="-120"/>
                <a:ea typeface="標楷體" pitchFamily="65" charset="-120"/>
              </a:rPr>
              <a:t>、政府對策</a:t>
            </a:r>
            <a:endParaRPr lang="zh-TW" altLang="en-US" sz="3200" b="1" dirty="0">
              <a:solidFill>
                <a:schemeClr val="tx1"/>
              </a:solidFill>
              <a:latin typeface="標楷體" pitchFamily="65" charset="-120"/>
              <a:ea typeface="標楷體" pitchFamily="65" charset="-120"/>
            </a:endParaRPr>
          </a:p>
        </p:txBody>
      </p:sp>
      <p:sp>
        <p:nvSpPr>
          <p:cNvPr id="4" name="全向箭號 3"/>
          <p:cNvSpPr/>
          <p:nvPr/>
        </p:nvSpPr>
        <p:spPr>
          <a:xfrm rot="2658848">
            <a:off x="2880759" y="2501527"/>
            <a:ext cx="3055822" cy="2999386"/>
          </a:xfrm>
          <a:prstGeom prst="quadArrow">
            <a:avLst>
              <a:gd name="adj1" fmla="val 27292"/>
              <a:gd name="adj2" fmla="val 22438"/>
              <a:gd name="adj3" fmla="val 23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922842" y="1643050"/>
            <a:ext cx="2167581" cy="1569660"/>
          </a:xfrm>
          <a:prstGeom prst="rect">
            <a:avLst/>
          </a:prstGeom>
          <a:noFill/>
        </p:spPr>
        <p:txBody>
          <a:bodyPr wrap="none" lIns="91440" tIns="45720" rIns="91440" bIns="45720">
            <a:spAutoFit/>
          </a:bodyPr>
          <a:lstStyle/>
          <a:p>
            <a:pPr algn="ctr"/>
            <a:r>
              <a:rPr lang="en-US" altLang="zh-TW" sz="3200" b="1" dirty="0" smtClean="0">
                <a:latin typeface="標楷體" pitchFamily="65" charset="-120"/>
                <a:ea typeface="標楷體" pitchFamily="65" charset="-120"/>
                <a:cs typeface="+mj-cs"/>
              </a:rPr>
              <a:t>(</a:t>
            </a:r>
            <a:r>
              <a:rPr lang="zh-TW" altLang="en-US" sz="3200" b="1" dirty="0" smtClean="0">
                <a:latin typeface="標楷體" pitchFamily="65" charset="-120"/>
                <a:ea typeface="標楷體" pitchFamily="65" charset="-120"/>
                <a:cs typeface="+mj-cs"/>
              </a:rPr>
              <a:t>一</a:t>
            </a:r>
            <a:r>
              <a:rPr lang="en-US" altLang="zh-TW" sz="3200" b="1" dirty="0" smtClean="0">
                <a:latin typeface="標楷體" pitchFamily="65" charset="-120"/>
                <a:ea typeface="標楷體" pitchFamily="65" charset="-120"/>
                <a:cs typeface="+mj-cs"/>
              </a:rPr>
              <a:t>)</a:t>
            </a:r>
          </a:p>
          <a:p>
            <a:pPr algn="ctr"/>
            <a:r>
              <a:rPr lang="zh-TW" altLang="en-US" sz="3200" b="1" dirty="0" smtClean="0">
                <a:latin typeface="標楷體" pitchFamily="65" charset="-120"/>
                <a:ea typeface="標楷體" pitchFamily="65" charset="-120"/>
                <a:cs typeface="+mj-cs"/>
              </a:rPr>
              <a:t>奢侈稅</a:t>
            </a:r>
            <a:endParaRPr lang="en-US" altLang="zh-TW" sz="3200" b="1" dirty="0" smtClean="0">
              <a:latin typeface="標楷體" pitchFamily="65" charset="-120"/>
              <a:ea typeface="標楷體" pitchFamily="65" charset="-120"/>
              <a:cs typeface="+mj-cs"/>
            </a:endParaRPr>
          </a:p>
          <a:p>
            <a:pPr algn="ctr"/>
            <a:r>
              <a:rPr lang="en-US" altLang="zh-TW" sz="3200" b="1" dirty="0" smtClean="0">
                <a:latin typeface="Times New Roman" panose="02020603050405020304" pitchFamily="18" charset="0"/>
                <a:ea typeface="標楷體" pitchFamily="65" charset="-120"/>
                <a:cs typeface="Times New Roman" panose="02020603050405020304" pitchFamily="18" charset="0"/>
              </a:rPr>
              <a:t>(100.06.01</a:t>
            </a:r>
            <a:r>
              <a:rPr lang="en-US" altLang="zh-TW" sz="3200" b="1" dirty="0" smtClean="0">
                <a:latin typeface="標楷體" pitchFamily="65" charset="-120"/>
                <a:ea typeface="標楷體" pitchFamily="65" charset="-120"/>
                <a:cs typeface="+mj-cs"/>
              </a:rPr>
              <a:t>)</a:t>
            </a:r>
            <a:endParaRPr lang="zh-TW" altLang="en-US" sz="3200" b="1" dirty="0">
              <a:latin typeface="標楷體" pitchFamily="65" charset="-120"/>
              <a:ea typeface="標楷體" pitchFamily="65" charset="-120"/>
              <a:cs typeface="+mj-cs"/>
            </a:endParaRPr>
          </a:p>
        </p:txBody>
      </p:sp>
      <p:sp>
        <p:nvSpPr>
          <p:cNvPr id="6" name="矩形 5"/>
          <p:cNvSpPr/>
          <p:nvPr/>
        </p:nvSpPr>
        <p:spPr>
          <a:xfrm>
            <a:off x="1100184" y="4572008"/>
            <a:ext cx="2098651" cy="1569660"/>
          </a:xfrm>
          <a:prstGeom prst="rect">
            <a:avLst/>
          </a:prstGeom>
          <a:noFill/>
        </p:spPr>
        <p:txBody>
          <a:bodyPr wrap="none" lIns="91440" tIns="45720" rIns="91440" bIns="45720">
            <a:spAutoFit/>
          </a:bodyPr>
          <a:lstStyle/>
          <a:p>
            <a:pPr algn="ctr"/>
            <a:r>
              <a:rPr lang="en-US" altLang="zh-TW" sz="3200" b="1" dirty="0" smtClean="0">
                <a:latin typeface="標楷體" pitchFamily="65" charset="-120"/>
                <a:ea typeface="標楷體" pitchFamily="65" charset="-120"/>
                <a:cs typeface="+mj-cs"/>
              </a:rPr>
              <a:t>(</a:t>
            </a:r>
            <a:r>
              <a:rPr lang="zh-TW" altLang="en-US" sz="3200" b="1" dirty="0" smtClean="0">
                <a:latin typeface="標楷體" pitchFamily="65" charset="-120"/>
                <a:ea typeface="標楷體" pitchFamily="65" charset="-120"/>
                <a:cs typeface="+mj-cs"/>
              </a:rPr>
              <a:t>二</a:t>
            </a:r>
            <a:r>
              <a:rPr lang="en-US" altLang="zh-TW" sz="3200" b="1" dirty="0" smtClean="0">
                <a:latin typeface="標楷體" pitchFamily="65" charset="-120"/>
                <a:ea typeface="標楷體" pitchFamily="65" charset="-120"/>
                <a:cs typeface="+mj-cs"/>
              </a:rPr>
              <a:t>)</a:t>
            </a:r>
          </a:p>
          <a:p>
            <a:pPr algn="ctr"/>
            <a:r>
              <a:rPr lang="zh-TW" altLang="en-US" sz="3200" b="1" dirty="0" smtClean="0">
                <a:latin typeface="標楷體" pitchFamily="65" charset="-120"/>
                <a:ea typeface="標楷體" pitchFamily="65" charset="-120"/>
                <a:cs typeface="+mj-cs"/>
              </a:rPr>
              <a:t>實價登錄</a:t>
            </a:r>
            <a:endParaRPr lang="en-US" altLang="zh-TW" sz="3200" b="1" dirty="0" smtClean="0">
              <a:latin typeface="標楷體" pitchFamily="65" charset="-120"/>
              <a:ea typeface="標楷體" pitchFamily="65" charset="-120"/>
              <a:cs typeface="+mj-cs"/>
            </a:endParaRPr>
          </a:p>
          <a:p>
            <a:pPr algn="ctr"/>
            <a:r>
              <a:rPr lang="en-US" altLang="zh-TW" sz="3200" b="1" dirty="0" smtClean="0">
                <a:latin typeface="Times New Roman" panose="02020603050405020304" pitchFamily="18" charset="0"/>
                <a:ea typeface="標楷體" pitchFamily="65" charset="-120"/>
                <a:cs typeface="Times New Roman" panose="02020603050405020304" pitchFamily="18" charset="0"/>
              </a:rPr>
              <a:t>(101.08.01)</a:t>
            </a:r>
            <a:endParaRPr lang="zh-TW" altLang="en-US" sz="3200" b="1" dirty="0">
              <a:latin typeface="Times New Roman" panose="02020603050405020304" pitchFamily="18" charset="0"/>
              <a:ea typeface="標楷體" pitchFamily="65" charset="-120"/>
              <a:cs typeface="Times New Roman" panose="02020603050405020304" pitchFamily="18" charset="0"/>
            </a:endParaRPr>
          </a:p>
        </p:txBody>
      </p:sp>
      <p:sp>
        <p:nvSpPr>
          <p:cNvPr id="7" name="矩形 6"/>
          <p:cNvSpPr/>
          <p:nvPr/>
        </p:nvSpPr>
        <p:spPr>
          <a:xfrm>
            <a:off x="5743654" y="1500174"/>
            <a:ext cx="2098651" cy="1569660"/>
          </a:xfrm>
          <a:prstGeom prst="rect">
            <a:avLst/>
          </a:prstGeom>
          <a:noFill/>
        </p:spPr>
        <p:txBody>
          <a:bodyPr wrap="none" lIns="91440" tIns="45720" rIns="91440" bIns="45720">
            <a:spAutoFit/>
          </a:bodyPr>
          <a:lstStyle/>
          <a:p>
            <a:pPr algn="ctr"/>
            <a:r>
              <a:rPr lang="en-US" altLang="zh-TW" sz="3200" b="1" dirty="0" smtClean="0">
                <a:latin typeface="標楷體" pitchFamily="65" charset="-120"/>
                <a:ea typeface="標楷體" pitchFamily="65" charset="-120"/>
                <a:cs typeface="+mj-cs"/>
              </a:rPr>
              <a:t>(</a:t>
            </a:r>
            <a:r>
              <a:rPr lang="zh-TW" altLang="en-US" sz="3200" b="1" dirty="0" smtClean="0">
                <a:latin typeface="標楷體" pitchFamily="65" charset="-120"/>
                <a:ea typeface="標楷體" pitchFamily="65" charset="-120"/>
                <a:cs typeface="+mj-cs"/>
              </a:rPr>
              <a:t>三</a:t>
            </a:r>
            <a:r>
              <a:rPr lang="en-US" altLang="zh-TW" sz="3200" b="1" dirty="0" smtClean="0">
                <a:latin typeface="標楷體" pitchFamily="65" charset="-120"/>
                <a:ea typeface="標楷體" pitchFamily="65" charset="-120"/>
                <a:cs typeface="+mj-cs"/>
              </a:rPr>
              <a:t>)</a:t>
            </a:r>
          </a:p>
          <a:p>
            <a:pPr algn="ctr"/>
            <a:r>
              <a:rPr lang="zh-TW" altLang="en-US" sz="3200" b="1" dirty="0" smtClean="0">
                <a:latin typeface="標楷體" pitchFamily="65" charset="-120"/>
                <a:ea typeface="標楷體" pitchFamily="65" charset="-120"/>
                <a:cs typeface="+mj-cs"/>
              </a:rPr>
              <a:t>實價揭露</a:t>
            </a:r>
            <a:endParaRPr lang="en-US" altLang="zh-TW" sz="3200" b="1" dirty="0" smtClean="0">
              <a:latin typeface="標楷體" pitchFamily="65" charset="-120"/>
              <a:ea typeface="標楷體" pitchFamily="65" charset="-120"/>
              <a:cs typeface="+mj-cs"/>
            </a:endParaRPr>
          </a:p>
          <a:p>
            <a:pPr algn="ctr"/>
            <a:r>
              <a:rPr lang="en-US" altLang="zh-TW" sz="3200" b="1" dirty="0" smtClean="0">
                <a:latin typeface="Times New Roman" panose="02020603050405020304" pitchFamily="18" charset="0"/>
                <a:ea typeface="標楷體" pitchFamily="65" charset="-120"/>
                <a:cs typeface="Times New Roman" panose="02020603050405020304" pitchFamily="18" charset="0"/>
              </a:rPr>
              <a:t>(101.10.16)</a:t>
            </a:r>
            <a:endParaRPr lang="zh-TW" altLang="en-US" sz="3200" b="1" dirty="0">
              <a:latin typeface="Times New Roman" panose="02020603050405020304" pitchFamily="18" charset="0"/>
              <a:ea typeface="標楷體" pitchFamily="65" charset="-120"/>
              <a:cs typeface="Times New Roman" panose="02020603050405020304" pitchFamily="18" charset="0"/>
            </a:endParaRPr>
          </a:p>
        </p:txBody>
      </p:sp>
      <p:sp>
        <p:nvSpPr>
          <p:cNvPr id="8" name="矩形 7"/>
          <p:cNvSpPr/>
          <p:nvPr/>
        </p:nvSpPr>
        <p:spPr>
          <a:xfrm>
            <a:off x="5743654" y="4572008"/>
            <a:ext cx="2428892" cy="1569660"/>
          </a:xfrm>
          <a:prstGeom prst="rect">
            <a:avLst/>
          </a:prstGeom>
          <a:noFill/>
        </p:spPr>
        <p:txBody>
          <a:bodyPr wrap="square" lIns="91440" tIns="45720" rIns="91440" bIns="45720">
            <a:spAutoFit/>
          </a:bodyPr>
          <a:lstStyle/>
          <a:p>
            <a:pPr algn="ctr"/>
            <a:r>
              <a:rPr lang="en-US" altLang="zh-TW" sz="3200" b="1" dirty="0" smtClean="0">
                <a:latin typeface="標楷體" pitchFamily="65" charset="-120"/>
                <a:ea typeface="標楷體" pitchFamily="65" charset="-120"/>
                <a:cs typeface="+mj-cs"/>
              </a:rPr>
              <a:t>(</a:t>
            </a:r>
            <a:r>
              <a:rPr lang="zh-TW" altLang="en-US" sz="3200" b="1" dirty="0" smtClean="0">
                <a:latin typeface="標楷體" pitchFamily="65" charset="-120"/>
                <a:ea typeface="標楷體" pitchFamily="65" charset="-120"/>
                <a:cs typeface="+mj-cs"/>
              </a:rPr>
              <a:t>四</a:t>
            </a:r>
            <a:r>
              <a:rPr lang="en-US" altLang="zh-TW" sz="3200" b="1" dirty="0" smtClean="0">
                <a:latin typeface="標楷體" pitchFamily="65" charset="-120"/>
                <a:ea typeface="標楷體" pitchFamily="65" charset="-120"/>
                <a:cs typeface="+mj-cs"/>
              </a:rPr>
              <a:t>)</a:t>
            </a:r>
          </a:p>
          <a:p>
            <a:pPr algn="ctr"/>
            <a:r>
              <a:rPr lang="zh-TW" altLang="en-US" sz="3200" b="1" dirty="0" smtClean="0">
                <a:solidFill>
                  <a:srgbClr val="FF0000"/>
                </a:solidFill>
                <a:latin typeface="標楷體" pitchFamily="65" charset="-120"/>
                <a:ea typeface="標楷體" pitchFamily="65" charset="-120"/>
                <a:cs typeface="+mj-cs"/>
              </a:rPr>
              <a:t>實價課稅</a:t>
            </a:r>
            <a:endParaRPr lang="en-US" altLang="zh-TW" sz="3200" b="1" dirty="0" smtClean="0">
              <a:solidFill>
                <a:srgbClr val="FF0000"/>
              </a:solidFill>
              <a:latin typeface="標楷體" pitchFamily="65" charset="-120"/>
              <a:ea typeface="標楷體" pitchFamily="65" charset="-120"/>
              <a:cs typeface="+mj-cs"/>
            </a:endParaRPr>
          </a:p>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(105.01.01)</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12" name="投影片編號版面配置區 11"/>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28781" y="523911"/>
            <a:ext cx="8534400" cy="758952"/>
          </a:xfrm>
        </p:spPr>
        <p:txBody>
          <a:bodyPr>
            <a:normAutofit/>
          </a:bodyPr>
          <a:lstStyle/>
          <a:p>
            <a:pPr algn="l"/>
            <a:r>
              <a:rPr lang="zh-TW" altLang="en-US" sz="3200" b="1" dirty="0">
                <a:solidFill>
                  <a:schemeClr val="tx1"/>
                </a:solidFill>
                <a:latin typeface="標楷體" pitchFamily="65" charset="-120"/>
                <a:ea typeface="標楷體" pitchFamily="65" charset="-120"/>
              </a:rPr>
              <a:t>四</a:t>
            </a:r>
            <a:r>
              <a:rPr lang="zh-TW" altLang="en-US" sz="3200" b="1" dirty="0" smtClean="0">
                <a:solidFill>
                  <a:schemeClr val="tx1"/>
                </a:solidFill>
                <a:latin typeface="標楷體" pitchFamily="65" charset="-120"/>
                <a:ea typeface="標楷體" pitchFamily="65" charset="-120"/>
              </a:rPr>
              <a:t>、房市政策與房價變化</a:t>
            </a:r>
            <a:endParaRPr lang="zh-TW" altLang="en-US" sz="3200" b="1" dirty="0">
              <a:solidFill>
                <a:schemeClr val="tx1"/>
              </a:solidFill>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07235979"/>
              </p:ext>
            </p:extLst>
          </p:nvPr>
        </p:nvGraphicFramePr>
        <p:xfrm>
          <a:off x="142844" y="1338795"/>
          <a:ext cx="8858312" cy="4947726"/>
        </p:xfrm>
        <a:graphic>
          <a:graphicData uri="http://schemas.openxmlformats.org/drawingml/2006/table">
            <a:tbl>
              <a:tblPr firstRow="1" bandRow="1">
                <a:tableStyleId>{5C22544A-7EE6-4342-B048-85BDC9FD1C3A}</a:tableStyleId>
              </a:tblPr>
              <a:tblGrid>
                <a:gridCol w="830467"/>
                <a:gridCol w="1157167"/>
                <a:gridCol w="2566582"/>
                <a:gridCol w="4304096"/>
              </a:tblGrid>
              <a:tr h="492911">
                <a:tc>
                  <a:txBody>
                    <a:bodyPr/>
                    <a:lstStyle/>
                    <a:p>
                      <a:pPr algn="ctr"/>
                      <a:r>
                        <a:rPr lang="zh-TW" altLang="en-US" b="1" dirty="0" smtClean="0">
                          <a:solidFill>
                            <a:schemeClr val="tx1"/>
                          </a:solidFill>
                          <a:latin typeface="標楷體" pitchFamily="65" charset="-120"/>
                          <a:ea typeface="標楷體" pitchFamily="65" charset="-120"/>
                        </a:rPr>
                        <a:t>年</a:t>
                      </a:r>
                      <a:endParaRPr lang="zh-TW" altLang="en-US" b="1" dirty="0">
                        <a:solidFill>
                          <a:schemeClr val="tx1"/>
                        </a:solidFill>
                        <a:latin typeface="標楷體" pitchFamily="65" charset="-120"/>
                        <a:ea typeface="標楷體" pitchFamily="65" charset="-120"/>
                      </a:endParaRPr>
                    </a:p>
                  </a:txBody>
                  <a:tcPr anchor="ctr"/>
                </a:tc>
                <a:tc>
                  <a:txBody>
                    <a:bodyPr/>
                    <a:lstStyle/>
                    <a:p>
                      <a:pPr algn="ctr"/>
                      <a:r>
                        <a:rPr lang="zh-TW" altLang="en-US" dirty="0" smtClean="0">
                          <a:solidFill>
                            <a:schemeClr val="tx1"/>
                          </a:solidFill>
                          <a:latin typeface="標楷體" pitchFamily="65" charset="-120"/>
                          <a:ea typeface="標楷體" pitchFamily="65" charset="-120"/>
                        </a:rPr>
                        <a:t>北市均價</a:t>
                      </a:r>
                      <a:endParaRPr lang="zh-TW" altLang="en-US" dirty="0">
                        <a:solidFill>
                          <a:schemeClr val="tx1"/>
                        </a:solidFill>
                        <a:latin typeface="標楷體" pitchFamily="65" charset="-120"/>
                        <a:ea typeface="標楷體" pitchFamily="65" charset="-120"/>
                      </a:endParaRPr>
                    </a:p>
                  </a:txBody>
                  <a:tcPr anchor="ctr"/>
                </a:tc>
                <a:tc>
                  <a:txBody>
                    <a:bodyPr/>
                    <a:lstStyle/>
                    <a:p>
                      <a:pPr algn="ctr"/>
                      <a:r>
                        <a:rPr lang="zh-TW" altLang="en-US" sz="2000" dirty="0" smtClean="0">
                          <a:solidFill>
                            <a:schemeClr val="tx1"/>
                          </a:solidFill>
                          <a:latin typeface="標楷體" pitchFamily="65" charset="-120"/>
                          <a:ea typeface="標楷體" pitchFamily="65" charset="-120"/>
                        </a:rPr>
                        <a:t>政      策</a:t>
                      </a:r>
                      <a:endParaRPr lang="zh-TW" altLang="en-US" sz="2000" dirty="0">
                        <a:solidFill>
                          <a:schemeClr val="tx1"/>
                        </a:solidFill>
                        <a:latin typeface="標楷體" pitchFamily="65" charset="-120"/>
                        <a:ea typeface="標楷體" pitchFamily="65" charset="-120"/>
                      </a:endParaRPr>
                    </a:p>
                  </a:txBody>
                  <a:tcPr anchor="ctr"/>
                </a:tc>
                <a:tc>
                  <a:txBody>
                    <a:bodyPr/>
                    <a:lstStyle/>
                    <a:p>
                      <a:pPr algn="ctr"/>
                      <a:r>
                        <a:rPr lang="zh-TW" altLang="en-US" sz="2000" dirty="0" smtClean="0">
                          <a:solidFill>
                            <a:schemeClr val="tx1"/>
                          </a:solidFill>
                          <a:latin typeface="標楷體" pitchFamily="65" charset="-120"/>
                          <a:ea typeface="標楷體" pitchFamily="65" charset="-120"/>
                        </a:rPr>
                        <a:t>效       果</a:t>
                      </a:r>
                      <a:endParaRPr lang="zh-TW" altLang="en-US" sz="2000" dirty="0">
                        <a:solidFill>
                          <a:schemeClr val="tx1"/>
                        </a:solidFill>
                        <a:latin typeface="標楷體" pitchFamily="65" charset="-120"/>
                        <a:ea typeface="標楷體" pitchFamily="65" charset="-120"/>
                      </a:endParaRPr>
                    </a:p>
                  </a:txBody>
                  <a:tcPr anchor="ctr"/>
                </a:tc>
              </a:tr>
              <a:tr h="510102">
                <a:tc>
                  <a:txBody>
                    <a:bodyPr/>
                    <a:lstStyle/>
                    <a:p>
                      <a:pPr algn="ct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1998</a:t>
                      </a:r>
                      <a:endParaRPr lang="zh-TW" altLang="en-US"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zh-TW" altLang="en-US" sz="1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兩稅合一</a:t>
                      </a:r>
                      <a:endParaRPr lang="zh-TW" altLang="en-US" sz="1600" b="1" u="sng"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tc>
              </a:tr>
              <a:tr h="670255">
                <a:tc>
                  <a:txBody>
                    <a:bodyPr/>
                    <a:lstStyle/>
                    <a:p>
                      <a:pPr algn="ct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2002</a:t>
                      </a:r>
                      <a:endParaRPr lang="en-US" altLang="zh-TW"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r>
                        <a:rPr lang="zh-TW" altLang="en-US" sz="1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土地增值稅減半</a:t>
                      </a:r>
                      <a:endParaRPr lang="zh-TW" altLang="en-US" sz="1600" b="1" u="sng"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40</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50</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60</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kumimoji="0" lang="zh-TW" altLang="en-US" sz="1800" b="1" i="0" u="none" strike="noStrike" kern="1200" cap="none" spc="0" normalizeH="0" baseline="0" noProof="0" dirty="0" smtClean="0">
                          <a:ln>
                            <a:noFill/>
                          </a:ln>
                          <a:solidFill>
                            <a:schemeClr val="tx1"/>
                          </a:solidFill>
                          <a:effectLst/>
                          <a:uLnTx/>
                          <a:uFillTx/>
                          <a:latin typeface="Times New Roman" panose="02020603050405020304" pitchFamily="18" charset="0"/>
                          <a:ea typeface="標楷體" pitchFamily="65" charset="-120"/>
                          <a:cs typeface="Times New Roman" panose="02020603050405020304" pitchFamily="18" charset="0"/>
                        </a:rPr>
                        <a:t>→</a:t>
                      </a:r>
                      <a:r>
                        <a:rPr kumimoji="0" lang="en-US" altLang="zh-TW"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20</a:t>
                      </a:r>
                      <a:r>
                        <a:rPr kumimoji="0" lang="zh-TW"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a:t>
                      </a:r>
                      <a:r>
                        <a:rPr kumimoji="0" lang="en-US" altLang="zh-TW"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25</a:t>
                      </a:r>
                      <a:r>
                        <a:rPr kumimoji="0" lang="zh-TW"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a:t>
                      </a:r>
                      <a:r>
                        <a:rPr kumimoji="0" lang="en-US" altLang="zh-TW"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30</a:t>
                      </a:r>
                      <a:r>
                        <a:rPr kumimoji="0" lang="zh-TW"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a:t>
                      </a:r>
                    </a:p>
                    <a:p>
                      <a:pPr algn="ctr"/>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510102">
                <a:tc>
                  <a:txBody>
                    <a:bodyPr/>
                    <a:lstStyle/>
                    <a:p>
                      <a:pPr algn="ct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2005</a:t>
                      </a:r>
                      <a:endParaRPr lang="zh-TW" altLang="en-US"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r>
                        <a:rPr lang="zh-TW" altLang="en-US" sz="1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土地增值稅率降低</a:t>
                      </a:r>
                      <a:endParaRPr lang="zh-TW" altLang="en-US" sz="1600" b="1" u="sng"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20</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30</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40</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510102">
                <a:tc>
                  <a:txBody>
                    <a:bodyPr/>
                    <a:lstStyle/>
                    <a:p>
                      <a:pPr algn="ct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2007</a:t>
                      </a:r>
                      <a:endParaRPr lang="zh-TW" altLang="en-US"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zh-TW" altLang="en-US">
                        <a:latin typeface="Times New Roman" panose="02020603050405020304" pitchFamily="18" charset="0"/>
                        <a:cs typeface="Times New Roman" panose="02020603050405020304" pitchFamily="18" charset="0"/>
                      </a:endParaRPr>
                    </a:p>
                  </a:txBody>
                  <a:tcPr anchor="ctr"/>
                </a:tc>
                <a:tc>
                  <a:txBody>
                    <a:bodyPr/>
                    <a:lstStyle/>
                    <a:p>
                      <a:pPr algn="ctr"/>
                      <a:r>
                        <a:rPr lang="zh-TW" altLang="en-US" sz="1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金融風暴</a:t>
                      </a:r>
                      <a:endParaRPr lang="zh-TW" altLang="en-US" sz="1600" b="1" u="sng"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510102">
                <a:tc>
                  <a:txBody>
                    <a:bodyPr/>
                    <a:lstStyle/>
                    <a:p>
                      <a:pPr algn="ct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2009</a:t>
                      </a:r>
                      <a:endParaRPr lang="zh-TW" altLang="en-US"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rowSpan="2">
                  <a:txBody>
                    <a:bodyPr/>
                    <a:lstStyle/>
                    <a:p>
                      <a:pPr algn="ct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42.9</a:t>
                      </a:r>
                      <a:endParaRPr lang="zh-TW" altLang="en-US" sz="2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1600" b="1" u="sng" dirty="0" smtClean="0">
                          <a:solidFill>
                            <a:srgbClr val="FF0000"/>
                          </a:solidFill>
                          <a:latin typeface="Times New Roman" panose="02020603050405020304" pitchFamily="18" charset="0"/>
                          <a:ea typeface="標楷體" pitchFamily="65" charset="-120"/>
                          <a:cs typeface="Times New Roman" panose="02020603050405020304" pitchFamily="18" charset="0"/>
                        </a:rPr>
                        <a:t>下修遺贈稅</a:t>
                      </a:r>
                      <a:endParaRPr lang="zh-TW" altLang="en-US" sz="1600" b="1" u="sng"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~50</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10</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)(4</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~50</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10</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454996">
                <a:tc>
                  <a:txBody>
                    <a:bodyPr/>
                    <a:lstStyle/>
                    <a:p>
                      <a:pPr algn="ct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2009</a:t>
                      </a:r>
                      <a:endParaRPr lang="zh-TW" altLang="en-US"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vMerge="1">
                  <a:txBody>
                    <a:bodyPr/>
                    <a:lstStyle/>
                    <a:p>
                      <a:endParaRPr lang="zh-TW" altLang="en-US" dirty="0"/>
                    </a:p>
                  </a:txBody>
                  <a:tcPr/>
                </a:tc>
                <a:tc>
                  <a:txBody>
                    <a:bodyPr/>
                    <a:lstStyle/>
                    <a:p>
                      <a:pPr algn="ctr"/>
                      <a:r>
                        <a:rPr lang="zh-TW" altLang="en-US" sz="1600" b="1" dirty="0" smtClean="0">
                          <a:solidFill>
                            <a:schemeClr val="tx1"/>
                          </a:solidFill>
                          <a:latin typeface="Times New Roman" panose="02020603050405020304" pitchFamily="18" charset="0"/>
                          <a:ea typeface="標楷體" pitchFamily="65" charset="-120"/>
                          <a:cs typeface="Times New Roman" panose="02020603050405020304" pitchFamily="18" charset="0"/>
                        </a:rPr>
                        <a:t>雙北</a:t>
                      </a:r>
                      <a:r>
                        <a:rPr lang="en-US" altLang="zh-TW" sz="1600" b="1" dirty="0" smtClean="0">
                          <a:solidFill>
                            <a:schemeClr val="tx1"/>
                          </a:solidFill>
                          <a:latin typeface="Times New Roman" panose="02020603050405020304" pitchFamily="18" charset="0"/>
                          <a:ea typeface="標楷體" pitchFamily="65" charset="-120"/>
                          <a:cs typeface="Times New Roman" panose="02020603050405020304" pitchFamily="18" charset="0"/>
                        </a:rPr>
                        <a:t>500</a:t>
                      </a:r>
                      <a:r>
                        <a:rPr lang="zh-TW" altLang="en-US" sz="1600" b="1" dirty="0" smtClean="0">
                          <a:solidFill>
                            <a:schemeClr val="tx1"/>
                          </a:solidFill>
                          <a:latin typeface="Times New Roman" panose="02020603050405020304" pitchFamily="18" charset="0"/>
                          <a:ea typeface="標楷體" pitchFamily="65" charset="-120"/>
                          <a:cs typeface="Times New Roman" panose="02020603050405020304" pitchFamily="18" charset="0"/>
                        </a:rPr>
                        <a:t>坪以上國有地停售</a:t>
                      </a:r>
                      <a:endParaRPr lang="zh-TW" altLang="en-US" sz="1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地價續漲</a:t>
                      </a:r>
                      <a:endPar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644578">
                <a:tc>
                  <a:txBody>
                    <a:bodyPr/>
                    <a:lstStyle/>
                    <a:p>
                      <a:pPr algn="ct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2010</a:t>
                      </a:r>
                      <a:endParaRPr lang="zh-TW" altLang="en-US"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49.3</a:t>
                      </a:r>
                      <a:endParaRPr lang="zh-TW" altLang="en-US" sz="2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1600" b="1" dirty="0" smtClean="0">
                          <a:solidFill>
                            <a:schemeClr val="tx1"/>
                          </a:solidFill>
                          <a:latin typeface="Times New Roman" panose="02020603050405020304" pitchFamily="18" charset="0"/>
                          <a:ea typeface="標楷體" pitchFamily="65" charset="-120"/>
                          <a:cs typeface="Times New Roman" panose="02020603050405020304" pitchFamily="18" charset="0"/>
                        </a:rPr>
                        <a:t>央行祭出選擇性信用管制</a:t>
                      </a:r>
                      <a:endParaRPr lang="zh-TW" altLang="en-US" sz="1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b="1" dirty="0" smtClean="0">
                          <a:solidFill>
                            <a:schemeClr val="tx1"/>
                          </a:solidFill>
                          <a:latin typeface="Times New Roman" panose="02020603050405020304" pitchFamily="18" charset="0"/>
                          <a:ea typeface="標楷體" pitchFamily="65" charset="-120"/>
                          <a:cs typeface="Times New Roman" panose="02020603050405020304" pitchFamily="18" charset="0"/>
                        </a:rPr>
                        <a:t>受管制區投資風氣減弱</a:t>
                      </a:r>
                      <a:endParaRPr lang="zh-TW" altLang="en-US"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644578">
                <a:tc>
                  <a:txBody>
                    <a:bodyPr/>
                    <a:lstStyle/>
                    <a:p>
                      <a:pPr algn="ct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2011</a:t>
                      </a:r>
                      <a:endParaRPr lang="zh-TW" altLang="en-US"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54.5</a:t>
                      </a:r>
                      <a:endParaRPr lang="zh-TW" altLang="en-US" sz="2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6</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月實施奢侈稅</a:t>
                      </a:r>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買氣急凍，房屋交易量萎縮</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成</a:t>
                      </a:r>
                      <a:endPar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sp>
        <p:nvSpPr>
          <p:cNvPr id="7" name="矩形 6"/>
          <p:cNvSpPr/>
          <p:nvPr/>
        </p:nvSpPr>
        <p:spPr>
          <a:xfrm>
            <a:off x="7265805" y="938684"/>
            <a:ext cx="1723549" cy="400110"/>
          </a:xfrm>
          <a:prstGeom prst="rect">
            <a:avLst/>
          </a:prstGeom>
          <a:noFill/>
        </p:spPr>
        <p:txBody>
          <a:bodyPr wrap="none" lIns="91440" tIns="45720" rIns="91440" bIns="45720">
            <a:spAutoFit/>
          </a:bodyPr>
          <a:lstStyle/>
          <a:p>
            <a:pPr lvl="0" algn="ctr"/>
            <a:r>
              <a:rPr lang="zh-TW" altLang="en-US" sz="2000" b="1" dirty="0">
                <a:solidFill>
                  <a:prstClr val="black"/>
                </a:solidFill>
                <a:latin typeface="標楷體" pitchFamily="65" charset="-120"/>
                <a:ea typeface="標楷體" pitchFamily="65" charset="-120"/>
              </a:rPr>
              <a:t>單位</a:t>
            </a:r>
            <a:r>
              <a:rPr lang="en-US" altLang="zh-TW" sz="2000" b="1" dirty="0">
                <a:solidFill>
                  <a:prstClr val="black"/>
                </a:solidFill>
                <a:latin typeface="標楷體" pitchFamily="65" charset="-120"/>
                <a:ea typeface="標楷體" pitchFamily="65" charset="-120"/>
              </a:rPr>
              <a:t>:</a:t>
            </a:r>
            <a:r>
              <a:rPr lang="zh-TW" altLang="en-US" sz="2000" b="1" dirty="0">
                <a:solidFill>
                  <a:prstClr val="black"/>
                </a:solidFill>
                <a:latin typeface="標楷體" pitchFamily="65" charset="-120"/>
                <a:ea typeface="標楷體" pitchFamily="65" charset="-120"/>
              </a:rPr>
              <a:t>萬元</a:t>
            </a:r>
            <a:r>
              <a:rPr lang="en-US" altLang="zh-TW" sz="2000" b="1" dirty="0">
                <a:solidFill>
                  <a:prstClr val="black"/>
                </a:solidFill>
                <a:latin typeface="標楷體" pitchFamily="65" charset="-120"/>
                <a:ea typeface="標楷體" pitchFamily="65" charset="-120"/>
              </a:rPr>
              <a:t>/</a:t>
            </a:r>
            <a:r>
              <a:rPr lang="zh-TW" altLang="en-US" sz="2000" b="1" dirty="0">
                <a:solidFill>
                  <a:prstClr val="black"/>
                </a:solidFill>
                <a:latin typeface="標楷體" pitchFamily="65" charset="-120"/>
                <a:ea typeface="標楷體" pitchFamily="65" charset="-120"/>
              </a:rPr>
              <a:t>坪</a:t>
            </a:r>
          </a:p>
        </p:txBody>
      </p:sp>
      <p:sp>
        <p:nvSpPr>
          <p:cNvPr id="12" name="矩形 11"/>
          <p:cNvSpPr/>
          <p:nvPr/>
        </p:nvSpPr>
        <p:spPr>
          <a:xfrm>
            <a:off x="0" y="6286520"/>
            <a:ext cx="9071090" cy="369332"/>
          </a:xfrm>
          <a:prstGeom prst="rect">
            <a:avLst/>
          </a:prstGeom>
          <a:noFill/>
        </p:spPr>
        <p:txBody>
          <a:bodyPr wrap="square" lIns="91440" tIns="45720" rIns="91440" bIns="45720">
            <a:spAutoFit/>
          </a:bodyPr>
          <a:lstStyle/>
          <a:p>
            <a:pPr lvl="0" algn="ctr"/>
            <a:r>
              <a:rPr lang="zh-TW" altLang="en-US" b="1" dirty="0">
                <a:solidFill>
                  <a:prstClr val="black"/>
                </a:solidFill>
                <a:latin typeface="標楷體" pitchFamily="65" charset="-120"/>
                <a:ea typeface="標楷體" pitchFamily="65" charset="-120"/>
              </a:rPr>
              <a:t>註</a:t>
            </a:r>
            <a:r>
              <a:rPr lang="en-US" altLang="zh-TW" b="1" dirty="0">
                <a:solidFill>
                  <a:prstClr val="black"/>
                </a:solidFill>
                <a:latin typeface="標楷體" pitchFamily="65" charset="-120"/>
                <a:ea typeface="標楷體" pitchFamily="65" charset="-120"/>
              </a:rPr>
              <a:t>:</a:t>
            </a:r>
            <a:r>
              <a:rPr lang="zh-TW" altLang="en-US" b="1" dirty="0">
                <a:solidFill>
                  <a:prstClr val="black"/>
                </a:solidFill>
                <a:latin typeface="標楷體" pitchFamily="65" charset="-120"/>
                <a:ea typeface="標楷體" pitchFamily="65" charset="-120"/>
              </a:rPr>
              <a:t>統計資料為住宅類且排除</a:t>
            </a:r>
            <a:r>
              <a:rPr lang="en-US" altLang="zh-TW" b="1" dirty="0">
                <a:solidFill>
                  <a:prstClr val="black"/>
                </a:solidFill>
                <a:latin typeface="標楷體" pitchFamily="65" charset="-120"/>
                <a:ea typeface="標楷體" pitchFamily="65" charset="-120"/>
              </a:rPr>
              <a:t>1</a:t>
            </a:r>
            <a:r>
              <a:rPr lang="zh-TW" altLang="en-US" b="1" dirty="0">
                <a:solidFill>
                  <a:prstClr val="black"/>
                </a:solidFill>
                <a:latin typeface="標楷體" pitchFamily="65" charset="-120"/>
                <a:ea typeface="標楷體" pitchFamily="65" charset="-120"/>
              </a:rPr>
              <a:t>樓，分算車位價後的成交資料    資料來源</a:t>
            </a:r>
            <a:r>
              <a:rPr lang="en-US" altLang="zh-TW" b="1" dirty="0">
                <a:solidFill>
                  <a:prstClr val="black"/>
                </a:solidFill>
                <a:latin typeface="標楷體" pitchFamily="65" charset="-120"/>
                <a:ea typeface="標楷體" pitchFamily="65" charset="-120"/>
              </a:rPr>
              <a:t>:</a:t>
            </a:r>
            <a:r>
              <a:rPr lang="zh-TW" altLang="en-US" b="1" dirty="0">
                <a:solidFill>
                  <a:prstClr val="black"/>
                </a:solidFill>
                <a:latin typeface="標楷體" pitchFamily="65" charset="-120"/>
                <a:ea typeface="標楷體" pitchFamily="65" charset="-120"/>
              </a:rPr>
              <a:t>永慶房屋集團</a:t>
            </a:r>
          </a:p>
        </p:txBody>
      </p:sp>
      <p:sp>
        <p:nvSpPr>
          <p:cNvPr id="8" name="矩形 7"/>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1/2</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9" name="投影片編號版面配置區 8"/>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endParaRPr lang="zh-TW" altLang="en-US" sz="3600" dirty="0">
              <a:solidFill>
                <a:srgbClr val="0070C0"/>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71641868"/>
              </p:ext>
            </p:extLst>
          </p:nvPr>
        </p:nvGraphicFramePr>
        <p:xfrm>
          <a:off x="102742" y="1202574"/>
          <a:ext cx="8907453" cy="4869634"/>
        </p:xfrm>
        <a:graphic>
          <a:graphicData uri="http://schemas.openxmlformats.org/drawingml/2006/table">
            <a:tbl>
              <a:tblPr firstRow="1" bandRow="1">
                <a:tableStyleId>{5C22544A-7EE6-4342-B048-85BDC9FD1C3A}</a:tableStyleId>
              </a:tblPr>
              <a:tblGrid>
                <a:gridCol w="1177844"/>
                <a:gridCol w="1325076"/>
                <a:gridCol w="2984091"/>
                <a:gridCol w="3420442"/>
              </a:tblGrid>
              <a:tr h="747071">
                <a:tc>
                  <a:txBody>
                    <a:bodyPr/>
                    <a:lstStyle/>
                    <a:p>
                      <a:pPr algn="ctr"/>
                      <a:r>
                        <a:rPr lang="zh-TW" altLang="en-US" sz="2000" b="1" dirty="0" smtClean="0">
                          <a:solidFill>
                            <a:schemeClr val="tx1"/>
                          </a:solidFill>
                          <a:latin typeface="標楷體" pitchFamily="65" charset="-120"/>
                          <a:ea typeface="標楷體" pitchFamily="65" charset="-120"/>
                        </a:rPr>
                        <a:t>年</a:t>
                      </a:r>
                      <a:endParaRPr lang="zh-TW" altLang="en-US" sz="2000" b="1" dirty="0">
                        <a:solidFill>
                          <a:schemeClr val="tx1"/>
                        </a:solidFill>
                        <a:latin typeface="標楷體" pitchFamily="65" charset="-120"/>
                        <a:ea typeface="標楷體" pitchFamily="65" charset="-120"/>
                      </a:endParaRPr>
                    </a:p>
                  </a:txBody>
                  <a:tcPr anchor="ctr"/>
                </a:tc>
                <a:tc>
                  <a:txBody>
                    <a:bodyPr/>
                    <a:lstStyle/>
                    <a:p>
                      <a:pPr algn="ctr"/>
                      <a:r>
                        <a:rPr lang="zh-TW" altLang="en-US" sz="2000" b="1" dirty="0" smtClean="0">
                          <a:solidFill>
                            <a:schemeClr val="tx1"/>
                          </a:solidFill>
                          <a:latin typeface="標楷體" pitchFamily="65" charset="-120"/>
                          <a:ea typeface="標楷體" pitchFamily="65" charset="-120"/>
                        </a:rPr>
                        <a:t>北市均價</a:t>
                      </a:r>
                      <a:endParaRPr lang="zh-TW" altLang="en-US" sz="2000" b="1" dirty="0">
                        <a:solidFill>
                          <a:schemeClr val="tx1"/>
                        </a:solidFill>
                        <a:latin typeface="標楷體" pitchFamily="65" charset="-120"/>
                        <a:ea typeface="標楷體" pitchFamily="65" charset="-120"/>
                      </a:endParaRPr>
                    </a:p>
                  </a:txBody>
                  <a:tcPr anchor="ctr"/>
                </a:tc>
                <a:tc>
                  <a:txBody>
                    <a:bodyPr/>
                    <a:lstStyle/>
                    <a:p>
                      <a:pPr algn="ctr"/>
                      <a:r>
                        <a:rPr lang="zh-TW" altLang="en-US" sz="2400" b="1" dirty="0" smtClean="0">
                          <a:solidFill>
                            <a:schemeClr val="tx1"/>
                          </a:solidFill>
                          <a:latin typeface="標楷體" pitchFamily="65" charset="-120"/>
                          <a:ea typeface="標楷體" pitchFamily="65" charset="-120"/>
                        </a:rPr>
                        <a:t>政       策</a:t>
                      </a:r>
                      <a:endParaRPr lang="zh-TW" altLang="en-US" sz="2400" b="1" dirty="0">
                        <a:solidFill>
                          <a:schemeClr val="tx1"/>
                        </a:solidFill>
                        <a:latin typeface="標楷體" pitchFamily="65" charset="-120"/>
                        <a:ea typeface="標楷體" pitchFamily="65" charset="-120"/>
                      </a:endParaRPr>
                    </a:p>
                  </a:txBody>
                  <a:tcPr anchor="ctr"/>
                </a:tc>
                <a:tc>
                  <a:txBody>
                    <a:bodyPr/>
                    <a:lstStyle/>
                    <a:p>
                      <a:pPr algn="ctr"/>
                      <a:r>
                        <a:rPr lang="zh-TW" altLang="en-US" sz="2400" b="1" dirty="0" smtClean="0">
                          <a:solidFill>
                            <a:schemeClr val="tx1"/>
                          </a:solidFill>
                          <a:latin typeface="標楷體" pitchFamily="65" charset="-120"/>
                          <a:ea typeface="標楷體" pitchFamily="65" charset="-120"/>
                        </a:rPr>
                        <a:t>效   果</a:t>
                      </a:r>
                      <a:endParaRPr lang="zh-TW" altLang="en-US" sz="2400" b="1" dirty="0">
                        <a:solidFill>
                          <a:schemeClr val="tx1"/>
                        </a:solidFill>
                        <a:latin typeface="標楷體" pitchFamily="65" charset="-120"/>
                        <a:ea typeface="標楷體" pitchFamily="65" charset="-120"/>
                      </a:endParaRPr>
                    </a:p>
                  </a:txBody>
                  <a:tcPr anchor="ctr"/>
                </a:tc>
              </a:tr>
              <a:tr h="585937">
                <a:tc rowSpan="2">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2012</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rowSpan="2">
                  <a:txBody>
                    <a:bodyPr/>
                    <a:lstStyle/>
                    <a:p>
                      <a:pPr algn="ctr"/>
                      <a:endPar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58.3</a:t>
                      </a:r>
                      <a:endParaRPr lang="zh-TW" altLang="en-US" sz="2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r>
                        <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2000" b="1" dirty="0" smtClean="0">
                          <a:solidFill>
                            <a:srgbClr val="FF0000"/>
                          </a:solidFill>
                          <a:latin typeface="Times New Roman" panose="02020603050405020304" pitchFamily="18" charset="0"/>
                          <a:ea typeface="標楷體" pitchFamily="65" charset="-120"/>
                          <a:cs typeface="Times New Roman" panose="02020603050405020304" pitchFamily="18" charset="0"/>
                        </a:rPr>
                        <a:t>國有地</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全面停售</a:t>
                      </a:r>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地價</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續漲</a:t>
                      </a:r>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574702">
                <a:tc vMerge="1">
                  <a:txBody>
                    <a:bodyPr/>
                    <a:lstStyle/>
                    <a:p>
                      <a:endParaRPr lang="zh-TW" altLang="en-US" dirty="0"/>
                    </a:p>
                  </a:txBody>
                  <a:tcPr/>
                </a:tc>
                <a:tc vMerge="1">
                  <a:txBody>
                    <a:bodyPr/>
                    <a:lstStyle/>
                    <a:p>
                      <a:endParaRPr lang="zh-TW" altLang="en-US" dirty="0"/>
                    </a:p>
                  </a:txBody>
                  <a:tcPr/>
                </a:tc>
                <a:tc>
                  <a:txBody>
                    <a:bodyPr/>
                    <a:lstStyle/>
                    <a:p>
                      <a:r>
                        <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台北市實施</a:t>
                      </a:r>
                      <a:r>
                        <a:rPr lang="zh-TW" altLang="en-US" sz="2000" b="1" dirty="0" smtClean="0">
                          <a:solidFill>
                            <a:srgbClr val="FF0000"/>
                          </a:solidFill>
                          <a:latin typeface="Times New Roman" panose="02020603050405020304" pitchFamily="18" charset="0"/>
                          <a:ea typeface="標楷體" pitchFamily="65" charset="-120"/>
                          <a:cs typeface="Times New Roman" panose="02020603050405020304" pitchFamily="18" charset="0"/>
                        </a:rPr>
                        <a:t>豪宅稅</a:t>
                      </a:r>
                      <a:endPar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豪宅炒作趨緩，</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價格未鬆動</a:t>
                      </a:r>
                      <a:endParaRPr lang="zh-TW" altLang="en-US" sz="1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574702">
                <a:tc rowSpan="3">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2013</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rowSpan="3">
                  <a:txBody>
                    <a:bodyPr/>
                    <a:lstStyle/>
                    <a:p>
                      <a:pPr algn="ctr"/>
                      <a:endPar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endPar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64.5</a:t>
                      </a:r>
                      <a:endParaRPr lang="zh-TW" altLang="en-US" sz="2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r>
                        <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加強預售屋、紅單</a:t>
                      </a:r>
                      <a:r>
                        <a:rPr lang="zh-TW" altLang="en-US" sz="2000" b="1" dirty="0" smtClean="0">
                          <a:solidFill>
                            <a:srgbClr val="FF0000"/>
                          </a:solidFill>
                          <a:latin typeface="Times New Roman" panose="02020603050405020304" pitchFamily="18" charset="0"/>
                          <a:ea typeface="標楷體" pitchFamily="65" charset="-120"/>
                          <a:cs typeface="Times New Roman" panose="02020603050405020304" pitchFamily="18" charset="0"/>
                        </a:rPr>
                        <a:t>查稅</a:t>
                      </a:r>
                      <a:endPar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預售屋炒作減緩，</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房價未變動</a:t>
                      </a:r>
                      <a:endParaRPr lang="zh-TW" altLang="en-US" sz="1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530494">
                <a:tc vMerge="1">
                  <a:txBody>
                    <a:bodyPr/>
                    <a:lstStyle/>
                    <a:p>
                      <a:endParaRPr lang="zh-TW" altLang="en-US" dirty="0"/>
                    </a:p>
                  </a:txBody>
                  <a:tcPr/>
                </a:tc>
                <a:tc vMerge="1">
                  <a:txBody>
                    <a:bodyPr/>
                    <a:lstStyle/>
                    <a:p>
                      <a:endParaRPr lang="zh-TW" altLang="en-US" dirty="0"/>
                    </a:p>
                  </a:txBody>
                  <a:tcPr/>
                </a:tc>
                <a:tc>
                  <a:txBody>
                    <a:bodyPr/>
                    <a:lstStyle/>
                    <a:p>
                      <a:r>
                        <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調高公告土地現值</a:t>
                      </a:r>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屋主搶在年底前售屋</a:t>
                      </a:r>
                      <a:endParaRPr lang="zh-TW" altLang="en-US" sz="1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928364">
                <a:tc vMerge="1">
                  <a:txBody>
                    <a:bodyPr/>
                    <a:lstStyle/>
                    <a:p>
                      <a:endParaRPr lang="zh-TW" altLang="en-US" dirty="0"/>
                    </a:p>
                  </a:txBody>
                  <a:tcPr/>
                </a:tc>
                <a:tc vMerge="1">
                  <a:txBody>
                    <a:bodyPr/>
                    <a:lstStyle/>
                    <a:p>
                      <a:endParaRPr lang="zh-TW" altLang="en-US" dirty="0"/>
                    </a:p>
                  </a:txBody>
                  <a:tcPr/>
                </a:tc>
                <a:tc>
                  <a:txBody>
                    <a:bodyPr/>
                    <a:lstStyle/>
                    <a:p>
                      <a:r>
                        <a:rPr lang="en-US" altLang="zh-TW"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公告</a:t>
                      </a:r>
                      <a:r>
                        <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2015</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年實施容積管制</a:t>
                      </a:r>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建商</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搶照、搶建，</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房屋供給量大增，房價未鬆動</a:t>
                      </a:r>
                      <a:endParaRPr lang="zh-TW" altLang="en-US" sz="1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928364">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2014</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65.9</a:t>
                      </a:r>
                      <a:endParaRPr lang="zh-TW" altLang="en-US" sz="2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調整</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非自用住宅</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房屋稅、</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稅基、稅率</a:t>
                      </a:r>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等加重持有稅</a:t>
                      </a:r>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r>
                        <a:rPr lang="zh-TW" altLang="en-US" sz="1800" b="1" dirty="0" smtClean="0">
                          <a:solidFill>
                            <a:schemeClr val="tx1"/>
                          </a:solidFill>
                          <a:latin typeface="Times New Roman" panose="02020603050405020304" pitchFamily="18" charset="0"/>
                          <a:ea typeface="標楷體" pitchFamily="65" charset="-120"/>
                          <a:cs typeface="Times New Roman" panose="02020603050405020304" pitchFamily="18" charset="0"/>
                        </a:rPr>
                        <a:t>投資風氣減緩，</a:t>
                      </a: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目前交易量萎縮</a:t>
                      </a:r>
                      <a:endPar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，後續仍持觀察</a:t>
                      </a:r>
                      <a:endParaRPr lang="zh-TW" altLang="en-US" sz="1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sp>
        <p:nvSpPr>
          <p:cNvPr id="6" name="矩形 5"/>
          <p:cNvSpPr/>
          <p:nvPr/>
        </p:nvSpPr>
        <p:spPr>
          <a:xfrm>
            <a:off x="0" y="6286520"/>
            <a:ext cx="9144000" cy="369332"/>
          </a:xfrm>
          <a:prstGeom prst="rect">
            <a:avLst/>
          </a:prstGeom>
          <a:noFill/>
        </p:spPr>
        <p:txBody>
          <a:bodyPr wrap="square" lIns="91440" tIns="45720" rIns="91440" bIns="45720">
            <a:spAutoFit/>
          </a:bodyPr>
          <a:lstStyle/>
          <a:p>
            <a:pPr algn="ctr"/>
            <a:r>
              <a:rPr lang="zh-TW" altLang="en-US" b="1" dirty="0" smtClean="0">
                <a:latin typeface="標楷體" pitchFamily="65" charset="-120"/>
                <a:ea typeface="標楷體" pitchFamily="65" charset="-120"/>
              </a:rPr>
              <a:t>註</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統計資料為住宅類且排除</a:t>
            </a: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樓，分算車位價後的成交資料    資料來源</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永慶房屋集團</a:t>
            </a:r>
            <a:endParaRPr lang="zh-TW" altLang="en-US" b="1" dirty="0">
              <a:latin typeface="標楷體" pitchFamily="65" charset="-120"/>
              <a:ea typeface="標楷體" pitchFamily="65" charset="-120"/>
            </a:endParaRPr>
          </a:p>
        </p:txBody>
      </p:sp>
      <p:sp>
        <p:nvSpPr>
          <p:cNvPr id="7" name="矩形 6"/>
          <p:cNvSpPr/>
          <p:nvPr/>
        </p:nvSpPr>
        <p:spPr>
          <a:xfrm>
            <a:off x="7254190" y="802466"/>
            <a:ext cx="1723550" cy="400110"/>
          </a:xfrm>
          <a:prstGeom prst="rect">
            <a:avLst/>
          </a:prstGeom>
          <a:noFill/>
        </p:spPr>
        <p:txBody>
          <a:bodyPr wrap="none" lIns="91440" tIns="45720" rIns="91440" bIns="45720">
            <a:spAutoFit/>
          </a:bodyPr>
          <a:lstStyle/>
          <a:p>
            <a:pPr algn="ctr"/>
            <a:r>
              <a:rPr lang="zh-TW" altLang="en-US" sz="2000" b="1" dirty="0" smtClean="0">
                <a:latin typeface="標楷體" pitchFamily="65" charset="-120"/>
                <a:ea typeface="標楷體" pitchFamily="65" charset="-120"/>
              </a:rPr>
              <a:t>單位</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萬元</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坪</a:t>
            </a:r>
            <a:endParaRPr lang="zh-TW" altLang="en-US" sz="2000" b="1" dirty="0">
              <a:latin typeface="標楷體" pitchFamily="65" charset="-120"/>
              <a:ea typeface="標楷體" pitchFamily="65" charset="-120"/>
            </a:endParaRPr>
          </a:p>
        </p:txBody>
      </p:sp>
      <p:sp>
        <p:nvSpPr>
          <p:cNvPr id="8" name="矩形 7"/>
          <p:cNvSpPr/>
          <p:nvPr/>
        </p:nvSpPr>
        <p:spPr>
          <a:xfrm>
            <a:off x="8238268" y="142852"/>
            <a:ext cx="654212" cy="369332"/>
          </a:xfrm>
          <a:prstGeom prst="rect">
            <a:avLst/>
          </a:prstGeom>
          <a:noFill/>
        </p:spPr>
        <p:txBody>
          <a:bodyPr wrap="squar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2/2</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0" name="投影片編號版面配置區 9"/>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1256184"/>
          </a:xfrm>
        </p:spPr>
        <p:txBody>
          <a:bodyPr>
            <a:normAutofit fontScale="90000"/>
          </a:bodyPr>
          <a:lstStyle/>
          <a:p>
            <a:r>
              <a:rPr lang="en-US" altLang="zh-TW" sz="3600" b="1" dirty="0" smtClean="0">
                <a:latin typeface="標楷體" pitchFamily="65" charset="-120"/>
                <a:ea typeface="標楷體" pitchFamily="65" charset="-120"/>
              </a:rPr>
              <a:t/>
            </a:r>
            <a:br>
              <a:rPr lang="en-US" altLang="zh-TW" sz="3600" b="1" dirty="0" smtClean="0">
                <a:latin typeface="標楷體" pitchFamily="65" charset="-120"/>
                <a:ea typeface="標楷體" pitchFamily="65" charset="-120"/>
              </a:rPr>
            </a:br>
            <a:r>
              <a:rPr lang="en-US" altLang="zh-TW" sz="3600" b="1" dirty="0">
                <a:latin typeface="標楷體" pitchFamily="65" charset="-120"/>
                <a:ea typeface="標楷體" pitchFamily="65" charset="-120"/>
              </a:rPr>
              <a:t/>
            </a:r>
            <a:br>
              <a:rPr lang="en-US" altLang="zh-TW" sz="3600" b="1" dirty="0">
                <a:latin typeface="標楷體" pitchFamily="65" charset="-120"/>
                <a:ea typeface="標楷體" pitchFamily="65" charset="-120"/>
              </a:rPr>
            </a:br>
            <a:r>
              <a:rPr lang="zh-TW" altLang="en-US" sz="5300" b="1" dirty="0" smtClean="0">
                <a:solidFill>
                  <a:srgbClr val="0070C0"/>
                </a:solidFill>
                <a:latin typeface="標楷體" pitchFamily="65" charset="-120"/>
                <a:ea typeface="標楷體" pitchFamily="65" charset="-120"/>
              </a:rPr>
              <a:t>學</a:t>
            </a:r>
            <a:r>
              <a:rPr lang="zh-TW" altLang="en-US" sz="5300" b="1" dirty="0">
                <a:solidFill>
                  <a:srgbClr val="0070C0"/>
                </a:solidFill>
                <a:latin typeface="標楷體" pitchFamily="65" charset="-120"/>
                <a:ea typeface="標楷體" pitchFamily="65" charset="-120"/>
              </a:rPr>
              <a:t>經歷</a:t>
            </a:r>
            <a:r>
              <a:rPr lang="zh-TW" altLang="en-US" sz="3600" b="1" dirty="0">
                <a:latin typeface="標楷體" pitchFamily="65" charset="-120"/>
                <a:ea typeface="標楷體" pitchFamily="65" charset="-120"/>
              </a:rPr>
              <a:t/>
            </a:r>
            <a:br>
              <a:rPr lang="zh-TW" altLang="en-US" sz="3600" b="1" dirty="0">
                <a:latin typeface="標楷體" pitchFamily="65" charset="-120"/>
                <a:ea typeface="標楷體" pitchFamily="65" charset="-120"/>
              </a:rPr>
            </a:br>
            <a:endParaRPr lang="zh-TW" altLang="en-US" dirty="0"/>
          </a:p>
        </p:txBody>
      </p:sp>
      <p:sp>
        <p:nvSpPr>
          <p:cNvPr id="3" name="內容版面配置區 2"/>
          <p:cNvSpPr>
            <a:spLocks noGrp="1"/>
          </p:cNvSpPr>
          <p:nvPr>
            <p:ph sz="quarter" idx="1"/>
          </p:nvPr>
        </p:nvSpPr>
        <p:spPr>
          <a:xfrm>
            <a:off x="179512" y="1412776"/>
            <a:ext cx="8784976" cy="5112568"/>
          </a:xfrm>
        </p:spPr>
        <p:txBody>
          <a:bodyPr>
            <a:normAutofit fontScale="92500" lnSpcReduction="10000"/>
          </a:bodyPr>
          <a:lstStyle/>
          <a:p>
            <a:pPr marL="0" lvl="0" indent="0" fontAlgn="base">
              <a:spcBef>
                <a:spcPct val="0"/>
              </a:spcBef>
              <a:spcAft>
                <a:spcPct val="0"/>
              </a:spcAft>
              <a:buClrTx/>
              <a:buSzTx/>
              <a:buNone/>
            </a:pPr>
            <a:r>
              <a:rPr lang="zh-TW" altLang="en-US" sz="2000" dirty="0" smtClean="0">
                <a:solidFill>
                  <a:prstClr val="black"/>
                </a:solidFill>
                <a:latin typeface="標楷體" pitchFamily="65" charset="-120"/>
                <a:ea typeface="標楷體" pitchFamily="65" charset="-120"/>
              </a:rPr>
              <a:t> 學    </a:t>
            </a:r>
            <a:r>
              <a:rPr lang="zh-TW" altLang="en-US" sz="2000" dirty="0">
                <a:solidFill>
                  <a:prstClr val="black"/>
                </a:solidFill>
                <a:latin typeface="標楷體" pitchFamily="65" charset="-120"/>
                <a:ea typeface="標楷體" pitchFamily="65" charset="-120"/>
              </a:rPr>
              <a:t>歷 ：逢甲大學土地管理學系研究所                   碩    士</a:t>
            </a:r>
            <a:endParaRPr lang="en-US" altLang="zh-TW" sz="2000" b="1" dirty="0">
              <a:solidFill>
                <a:prstClr val="black"/>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prstClr val="black"/>
                </a:solidFill>
                <a:latin typeface="標楷體" pitchFamily="65" charset="-120"/>
                <a:ea typeface="標楷體" pitchFamily="65" charset="-120"/>
              </a:rPr>
              <a:t> 現    職 ：嘉義市不動產</a:t>
            </a:r>
            <a:r>
              <a:rPr lang="zh-TW" altLang="en-US" sz="2000" dirty="0" smtClean="0">
                <a:solidFill>
                  <a:prstClr val="black"/>
                </a:solidFill>
                <a:latin typeface="標楷體" pitchFamily="65" charset="-120"/>
                <a:ea typeface="標楷體" pitchFamily="65" charset="-120"/>
              </a:rPr>
              <a:t>仲介經紀商業同業公會             </a:t>
            </a:r>
            <a:r>
              <a:rPr lang="zh-TW" altLang="en-US" sz="2000" dirty="0">
                <a:solidFill>
                  <a:prstClr val="black"/>
                </a:solidFill>
                <a:latin typeface="標楷體" pitchFamily="65" charset="-120"/>
                <a:ea typeface="標楷體" pitchFamily="65" charset="-120"/>
              </a:rPr>
              <a:t>理 事 長</a:t>
            </a:r>
            <a:endParaRPr lang="en-US" altLang="zh-TW" sz="2000" dirty="0">
              <a:solidFill>
                <a:prstClr val="black"/>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srgbClr val="000000"/>
                </a:solidFill>
                <a:latin typeface="標楷體" pitchFamily="65" charset="-120"/>
                <a:ea typeface="標楷體" pitchFamily="65" charset="-120"/>
              </a:rPr>
              <a:t>       </a:t>
            </a:r>
            <a:r>
              <a:rPr lang="zh-TW" altLang="en-US" sz="2000" dirty="0" smtClean="0">
                <a:solidFill>
                  <a:srgbClr val="000000"/>
                </a:solidFill>
                <a:latin typeface="標楷體" pitchFamily="65" charset="-120"/>
                <a:ea typeface="標楷體" pitchFamily="65" charset="-120"/>
              </a:rPr>
              <a:t>     </a:t>
            </a:r>
            <a:r>
              <a:rPr lang="zh-TW" altLang="en-US" sz="2000" dirty="0">
                <a:solidFill>
                  <a:srgbClr val="000000"/>
                </a:solidFill>
                <a:latin typeface="標楷體" pitchFamily="65" charset="-120"/>
                <a:ea typeface="標楷體" pitchFamily="65" charset="-120"/>
              </a:rPr>
              <a:t>嘉義市政府不動產評價委員會                   委    員</a:t>
            </a:r>
            <a:endParaRPr lang="en-US" altLang="zh-TW" sz="2000" dirty="0">
              <a:solidFill>
                <a:srgbClr val="000000"/>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srgbClr val="000000"/>
                </a:solidFill>
                <a:latin typeface="標楷體" pitchFamily="65" charset="-120"/>
                <a:ea typeface="標楷體" pitchFamily="65" charset="-120"/>
              </a:rPr>
              <a:t>            嘉義市政府地價及標準地價評議委員會           委    員</a:t>
            </a:r>
            <a:endParaRPr lang="en-US" altLang="zh-TW" sz="2000" dirty="0">
              <a:solidFill>
                <a:srgbClr val="000000"/>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srgbClr val="000000"/>
                </a:solidFill>
                <a:latin typeface="標楷體" pitchFamily="65" charset="-120"/>
                <a:ea typeface="標楷體" pitchFamily="65" charset="-120"/>
              </a:rPr>
              <a:t>            嘉義市政府地價基準地選定及查估作業審議委員會 委    員</a:t>
            </a:r>
            <a:endParaRPr lang="en-US" altLang="zh-TW" sz="2000" dirty="0">
              <a:solidFill>
                <a:srgbClr val="000000"/>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srgbClr val="000000"/>
                </a:solidFill>
                <a:latin typeface="標楷體" pitchFamily="65" charset="-120"/>
                <a:ea typeface="標楷體" pitchFamily="65" charset="-120"/>
              </a:rPr>
              <a:t>            嘉義市政府消費者保護委員會    </a:t>
            </a:r>
            <a:r>
              <a:rPr lang="zh-TW" altLang="en-US" sz="2000" dirty="0" smtClean="0">
                <a:solidFill>
                  <a:srgbClr val="000000"/>
                </a:solidFill>
                <a:latin typeface="標楷體" pitchFamily="65" charset="-120"/>
                <a:ea typeface="標楷體" pitchFamily="65" charset="-120"/>
              </a:rPr>
              <a:t>               </a:t>
            </a:r>
            <a:r>
              <a:rPr lang="zh-TW" altLang="en-US" sz="2000" dirty="0">
                <a:solidFill>
                  <a:srgbClr val="000000"/>
                </a:solidFill>
                <a:latin typeface="標楷體" pitchFamily="65" charset="-120"/>
                <a:ea typeface="標楷體" pitchFamily="65" charset="-120"/>
              </a:rPr>
              <a:t>委    員</a:t>
            </a:r>
            <a:endParaRPr lang="en-US" altLang="zh-TW" sz="2000" dirty="0">
              <a:solidFill>
                <a:srgbClr val="000000"/>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smtClean="0">
                <a:solidFill>
                  <a:srgbClr val="000000"/>
                </a:solidFill>
                <a:latin typeface="標楷體" pitchFamily="65" charset="-120"/>
                <a:ea typeface="標楷體" pitchFamily="65" charset="-120"/>
              </a:rPr>
              <a:t>            嘉義市</a:t>
            </a:r>
            <a:r>
              <a:rPr lang="zh-TW" altLang="en-US" sz="2000" dirty="0">
                <a:solidFill>
                  <a:srgbClr val="000000"/>
                </a:solidFill>
                <a:latin typeface="標楷體" pitchFamily="65" charset="-120"/>
                <a:ea typeface="標楷體" pitchFamily="65" charset="-120"/>
              </a:rPr>
              <a:t>文雅國小                               榮譽</a:t>
            </a:r>
            <a:r>
              <a:rPr lang="zh-TW" altLang="en-US" sz="2000" dirty="0" smtClean="0">
                <a:solidFill>
                  <a:srgbClr val="000000"/>
                </a:solidFill>
                <a:latin typeface="標楷體" pitchFamily="65" charset="-120"/>
                <a:ea typeface="標楷體" pitchFamily="65" charset="-120"/>
              </a:rPr>
              <a:t>會長</a:t>
            </a:r>
            <a:endParaRPr lang="en-US" altLang="zh-TW" sz="2000" dirty="0">
              <a:solidFill>
                <a:srgbClr val="000000"/>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srgbClr val="000000"/>
                </a:solidFill>
                <a:latin typeface="標楷體" pitchFamily="65" charset="-120"/>
                <a:ea typeface="標楷體" pitchFamily="65" charset="-120"/>
              </a:rPr>
              <a:t>            東森房屋全國高峰</a:t>
            </a:r>
            <a:r>
              <a:rPr lang="zh-TW" altLang="en-US" sz="2000" dirty="0" smtClean="0">
                <a:solidFill>
                  <a:srgbClr val="000000"/>
                </a:solidFill>
                <a:latin typeface="標楷體" pitchFamily="65" charset="-120"/>
                <a:ea typeface="標楷體" pitchFamily="65" charset="-120"/>
              </a:rPr>
              <a:t>會                           副總會長</a:t>
            </a:r>
            <a:endParaRPr lang="en-US" altLang="zh-TW" sz="2000" dirty="0">
              <a:solidFill>
                <a:srgbClr val="000000"/>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srgbClr val="000000"/>
                </a:solidFill>
                <a:latin typeface="標楷體" pitchFamily="65" charset="-120"/>
                <a:ea typeface="標楷體" pitchFamily="65" charset="-120"/>
              </a:rPr>
              <a:t>            中華民國不動產仲介公會全國聯合會             理    </a:t>
            </a:r>
            <a:r>
              <a:rPr lang="zh-TW" altLang="en-US" sz="2000" dirty="0" smtClean="0">
                <a:solidFill>
                  <a:srgbClr val="000000"/>
                </a:solidFill>
                <a:latin typeface="標楷體" pitchFamily="65" charset="-120"/>
                <a:ea typeface="標楷體" pitchFamily="65" charset="-120"/>
              </a:rPr>
              <a:t>事</a:t>
            </a:r>
            <a:endParaRPr lang="en-US" altLang="zh-TW" sz="2000" dirty="0" smtClean="0">
              <a:solidFill>
                <a:srgbClr val="000000"/>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smtClean="0">
                <a:solidFill>
                  <a:srgbClr val="000000"/>
                </a:solidFill>
                <a:latin typeface="標楷體" pitchFamily="65" charset="-120"/>
                <a:ea typeface="標楷體" pitchFamily="65" charset="-120"/>
              </a:rPr>
              <a:t>            中華民國</a:t>
            </a:r>
            <a:r>
              <a:rPr lang="zh-TW" altLang="en-US" sz="2000" dirty="0">
                <a:solidFill>
                  <a:srgbClr val="000000"/>
                </a:solidFill>
                <a:latin typeface="標楷體" pitchFamily="65" charset="-120"/>
                <a:ea typeface="標楷體" pitchFamily="65" charset="-120"/>
              </a:rPr>
              <a:t>不動產經紀人協會全國</a:t>
            </a:r>
            <a:r>
              <a:rPr lang="zh-TW" altLang="en-US" sz="2000" dirty="0" smtClean="0">
                <a:solidFill>
                  <a:srgbClr val="000000"/>
                </a:solidFill>
                <a:latin typeface="標楷體" pitchFamily="65" charset="-120"/>
                <a:ea typeface="標楷體" pitchFamily="65" charset="-120"/>
              </a:rPr>
              <a:t>聯合會           理    </a:t>
            </a:r>
            <a:r>
              <a:rPr lang="zh-TW" altLang="en-US" sz="2000" dirty="0">
                <a:solidFill>
                  <a:srgbClr val="000000"/>
                </a:solidFill>
                <a:latin typeface="標楷體" pitchFamily="65" charset="-120"/>
                <a:ea typeface="標楷體" pitchFamily="65" charset="-120"/>
              </a:rPr>
              <a:t>事</a:t>
            </a:r>
            <a:endParaRPr lang="en-US" altLang="zh-TW" sz="2000" dirty="0">
              <a:solidFill>
                <a:srgbClr val="000000"/>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smtClean="0">
                <a:solidFill>
                  <a:srgbClr val="000000"/>
                </a:solidFill>
                <a:latin typeface="標楷體" pitchFamily="65" charset="-120"/>
                <a:ea typeface="標楷體" pitchFamily="65" charset="-120"/>
              </a:rPr>
              <a:t>            中華民國不動產經紀人協會</a:t>
            </a:r>
            <a:r>
              <a:rPr lang="zh-TW" altLang="en-US" sz="2000" dirty="0">
                <a:solidFill>
                  <a:srgbClr val="000000"/>
                </a:solidFill>
                <a:latin typeface="標楷體" pitchFamily="65" charset="-120"/>
                <a:ea typeface="標楷體" pitchFamily="65" charset="-120"/>
              </a:rPr>
              <a:t>全國聯合會法規</a:t>
            </a:r>
            <a:r>
              <a:rPr lang="zh-TW" altLang="en-US" sz="2000" dirty="0" smtClean="0">
                <a:solidFill>
                  <a:srgbClr val="000000"/>
                </a:solidFill>
                <a:latin typeface="標楷體" pitchFamily="65" charset="-120"/>
                <a:ea typeface="標楷體" pitchFamily="65" charset="-120"/>
              </a:rPr>
              <a:t>委員會 主任委員</a:t>
            </a:r>
            <a:endParaRPr lang="en-US" altLang="zh-TW" sz="2000" dirty="0" smtClean="0">
              <a:solidFill>
                <a:srgbClr val="000000"/>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smtClean="0">
                <a:solidFill>
                  <a:srgbClr val="000000"/>
                </a:solidFill>
                <a:latin typeface="標楷體" pitchFamily="65" charset="-120"/>
                <a:ea typeface="標楷體" pitchFamily="65" charset="-120"/>
              </a:rPr>
              <a:t>            中華民國</a:t>
            </a:r>
            <a:r>
              <a:rPr lang="zh-TW" altLang="en-US" sz="2000" dirty="0">
                <a:solidFill>
                  <a:srgbClr val="000000"/>
                </a:solidFill>
                <a:latin typeface="標楷體" pitchFamily="65" charset="-120"/>
                <a:ea typeface="標楷體" pitchFamily="65" charset="-120"/>
              </a:rPr>
              <a:t>不動產仲介公會全國聯合會法規委員會   副 主 </a:t>
            </a:r>
            <a:r>
              <a:rPr lang="zh-TW" altLang="en-US" sz="2000" dirty="0" smtClean="0">
                <a:solidFill>
                  <a:srgbClr val="000000"/>
                </a:solidFill>
                <a:latin typeface="標楷體" pitchFamily="65" charset="-120"/>
                <a:ea typeface="標楷體" pitchFamily="65" charset="-120"/>
              </a:rPr>
              <a:t>委</a:t>
            </a:r>
            <a:endParaRPr lang="en-US" altLang="zh-TW" sz="2000" dirty="0">
              <a:solidFill>
                <a:prstClr val="black"/>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srgbClr val="000000"/>
                </a:solidFill>
                <a:latin typeface="標楷體" pitchFamily="65" charset="-120"/>
                <a:ea typeface="標楷體" pitchFamily="65" charset="-120"/>
              </a:rPr>
              <a:t>            台灣省不動產仲介公會聯合會                   理    事</a:t>
            </a:r>
            <a:endParaRPr lang="en-US" altLang="zh-TW" sz="2000" dirty="0">
              <a:solidFill>
                <a:prstClr val="black"/>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prstClr val="black"/>
                </a:solidFill>
                <a:latin typeface="標楷體" pitchFamily="65" charset="-120"/>
                <a:ea typeface="標楷體" pitchFamily="65" charset="-120"/>
              </a:rPr>
              <a:t>            東森房屋嘉義仁愛加盟店                       總 經 理</a:t>
            </a:r>
            <a:endParaRPr lang="en-US" altLang="zh-TW" sz="2000" dirty="0">
              <a:solidFill>
                <a:prstClr val="black"/>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prstClr val="black"/>
                </a:solidFill>
                <a:latin typeface="標楷體" pitchFamily="65" charset="-120"/>
                <a:ea typeface="標楷體" pitchFamily="65" charset="-120"/>
              </a:rPr>
              <a:t>            陳文祥不動產估價師事務所                     所    長</a:t>
            </a:r>
            <a:endParaRPr lang="en-US" altLang="zh-TW" sz="2000" dirty="0">
              <a:solidFill>
                <a:prstClr val="black"/>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prstClr val="black"/>
                </a:solidFill>
                <a:latin typeface="標楷體" pitchFamily="65" charset="-120"/>
                <a:ea typeface="標楷體" pitchFamily="65" charset="-120"/>
              </a:rPr>
              <a:t>            全成地政士事務所                             所    長</a:t>
            </a:r>
            <a:endParaRPr lang="en-US" altLang="zh-TW" sz="2000" dirty="0">
              <a:solidFill>
                <a:prstClr val="black"/>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prstClr val="black"/>
                </a:solidFill>
                <a:latin typeface="標楷體" pitchFamily="65" charset="-120"/>
                <a:ea typeface="標楷體" pitchFamily="65" charset="-120"/>
              </a:rPr>
              <a:t>            長榮大學在職進修房地產考照班                 專任講師</a:t>
            </a:r>
            <a:endParaRPr lang="en-US" altLang="zh-TW" sz="2000" dirty="0">
              <a:solidFill>
                <a:prstClr val="black"/>
              </a:solidFill>
              <a:latin typeface="標楷體" pitchFamily="65" charset="-120"/>
              <a:ea typeface="標楷體" pitchFamily="65" charset="-120"/>
            </a:endParaRPr>
          </a:p>
          <a:p>
            <a:pPr marL="0" lvl="0" indent="0" fontAlgn="base">
              <a:spcBef>
                <a:spcPct val="0"/>
              </a:spcBef>
              <a:spcAft>
                <a:spcPct val="0"/>
              </a:spcAft>
              <a:buClrTx/>
              <a:buSzTx/>
              <a:buNone/>
            </a:pPr>
            <a:r>
              <a:rPr lang="zh-TW" altLang="en-US" sz="2000" dirty="0">
                <a:solidFill>
                  <a:prstClr val="black"/>
                </a:solidFill>
                <a:latin typeface="標楷體" pitchFamily="65" charset="-120"/>
                <a:ea typeface="標楷體" pitchFamily="65" charset="-120"/>
              </a:rPr>
              <a:t>            全省不動產仲介公會教育訓練                   專任講師</a:t>
            </a:r>
          </a:p>
          <a:p>
            <a:pPr marL="0" indent="0">
              <a:buNone/>
            </a:pPr>
            <a:endParaRPr lang="zh-TW" altLang="en-US" dirty="0"/>
          </a:p>
        </p:txBody>
      </p:sp>
    </p:spTree>
    <p:extLst>
      <p:ext uri="{BB962C8B-B14F-4D97-AF65-F5344CB8AC3E}">
        <p14:creationId xmlns:p14="http://schemas.microsoft.com/office/powerpoint/2010/main" val="2818020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8712968" cy="758952"/>
          </a:xfrm>
        </p:spPr>
        <p:txBody>
          <a:bodyPr>
            <a:normAutofit/>
          </a:bodyPr>
          <a:lstStyle/>
          <a:p>
            <a:pPr algn="l"/>
            <a:r>
              <a:rPr lang="zh-TW" altLang="en-US" sz="3600" b="1"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五</a:t>
            </a:r>
            <a:r>
              <a:rPr lang="zh-TW" altLang="en-US" sz="3600" b="1"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3100" b="1"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奢</a:t>
            </a:r>
            <a:r>
              <a:rPr lang="zh-TW" altLang="zh-TW" sz="3100" b="1" dirty="0" smtClean="0">
                <a:solidFill>
                  <a:schemeClr val="tx1"/>
                </a:solidFill>
                <a:latin typeface="Times New Roman"/>
                <a:ea typeface="標楷體"/>
                <a:cs typeface="Times New Roman"/>
              </a:rPr>
              <a:t>侈稅</a:t>
            </a:r>
            <a:r>
              <a:rPr lang="zh-TW" altLang="zh-TW" sz="4000" b="1" dirty="0" smtClean="0">
                <a:solidFill>
                  <a:srgbClr val="FF0000"/>
                </a:solidFill>
                <a:latin typeface="Times New Roman"/>
                <a:ea typeface="標楷體"/>
                <a:cs typeface="Times New Roman"/>
              </a:rPr>
              <a:t>實施前</a:t>
            </a:r>
            <a:r>
              <a:rPr lang="zh-TW" altLang="en-US" sz="3100" b="1" dirty="0" smtClean="0">
                <a:solidFill>
                  <a:schemeClr val="tx1"/>
                </a:solidFill>
                <a:latin typeface="Times New Roman"/>
                <a:ea typeface="標楷體"/>
                <a:cs typeface="Times New Roman"/>
              </a:rPr>
              <a:t>財政部</a:t>
            </a:r>
            <a:r>
              <a:rPr lang="zh-TW" altLang="en-US" sz="4000" b="1" dirty="0" smtClean="0">
                <a:solidFill>
                  <a:srgbClr val="FF0000"/>
                </a:solidFill>
                <a:latin typeface="Times New Roman"/>
                <a:ea typeface="標楷體"/>
                <a:cs typeface="Times New Roman"/>
              </a:rPr>
              <a:t>每年</a:t>
            </a:r>
            <a:r>
              <a:rPr lang="zh-TW" altLang="zh-TW" sz="4000" b="1" dirty="0" smtClean="0">
                <a:solidFill>
                  <a:srgbClr val="FF0000"/>
                </a:solidFill>
                <a:latin typeface="Times New Roman"/>
                <a:ea typeface="標楷體"/>
                <a:cs typeface="Times New Roman"/>
              </a:rPr>
              <a:t>稅收</a:t>
            </a:r>
            <a:r>
              <a:rPr lang="zh-TW" altLang="zh-TW" sz="4000" b="1" dirty="0">
                <a:solidFill>
                  <a:srgbClr val="FF0000"/>
                </a:solidFill>
                <a:latin typeface="Times New Roman"/>
                <a:ea typeface="標楷體"/>
                <a:cs typeface="Times New Roman"/>
              </a:rPr>
              <a:t>預估表</a:t>
            </a:r>
            <a:endParaRPr lang="zh-TW" altLang="en-US" sz="4000" b="1" dirty="0">
              <a:solidFill>
                <a:srgbClr val="FF0000"/>
              </a:solidFill>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851742547"/>
              </p:ext>
            </p:extLst>
          </p:nvPr>
        </p:nvGraphicFramePr>
        <p:xfrm>
          <a:off x="179511" y="1412777"/>
          <a:ext cx="8784976" cy="5159497"/>
        </p:xfrm>
        <a:graphic>
          <a:graphicData uri="http://schemas.openxmlformats.org/drawingml/2006/table">
            <a:tbl>
              <a:tblPr firstRow="1" firstCol="1" bandRow="1"/>
              <a:tblGrid>
                <a:gridCol w="2160241"/>
                <a:gridCol w="2808312"/>
                <a:gridCol w="1302872"/>
                <a:gridCol w="970369"/>
                <a:gridCol w="1543182"/>
              </a:tblGrid>
              <a:tr h="638544">
                <a:tc>
                  <a:txBody>
                    <a:bodyPr/>
                    <a:lstStyle/>
                    <a:p>
                      <a:pPr algn="ctr">
                        <a:spcAft>
                          <a:spcPts val="0"/>
                        </a:spcAft>
                      </a:pPr>
                      <a:r>
                        <a:rPr lang="zh-TW" sz="2000" b="1" dirty="0">
                          <a:effectLst/>
                          <a:latin typeface="Times New Roman"/>
                          <a:ea typeface="標楷體"/>
                          <a:cs typeface="Times New Roman"/>
                        </a:rPr>
                        <a:t>項目</a:t>
                      </a:r>
                      <a:endParaRPr lang="zh-TW" sz="2000" dirty="0">
                        <a:effectLst/>
                        <a:latin typeface="新細明體"/>
                        <a:cs typeface="新細明體"/>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dirty="0">
                          <a:effectLst/>
                          <a:latin typeface="Times New Roman"/>
                          <a:ea typeface="標楷體"/>
                          <a:cs typeface="Times New Roman"/>
                        </a:rPr>
                        <a:t>標的</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dirty="0">
                          <a:effectLst/>
                          <a:latin typeface="Times New Roman"/>
                          <a:ea typeface="標楷體"/>
                          <a:cs typeface="Times New Roman"/>
                        </a:rPr>
                        <a:t>課稅門檻（元）</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a:effectLst/>
                          <a:latin typeface="Times New Roman"/>
                          <a:ea typeface="標楷體"/>
                          <a:cs typeface="Times New Roman"/>
                        </a:rPr>
                        <a:t>稅率</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dirty="0">
                          <a:effectLst/>
                          <a:latin typeface="Times New Roman"/>
                          <a:ea typeface="標楷體"/>
                          <a:cs typeface="Times New Roman"/>
                        </a:rPr>
                        <a:t>估計稅收（元）</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96">
                <a:tc rowSpan="2">
                  <a:txBody>
                    <a:bodyPr/>
                    <a:lstStyle/>
                    <a:p>
                      <a:pPr algn="ctr">
                        <a:spcBef>
                          <a:spcPts val="2400"/>
                        </a:spcBef>
                        <a:spcAft>
                          <a:spcPts val="0"/>
                        </a:spcAft>
                      </a:pPr>
                      <a:r>
                        <a:rPr lang="zh-TW" sz="2000" b="1">
                          <a:effectLst/>
                          <a:latin typeface="Times New Roman"/>
                          <a:ea typeface="標楷體"/>
                          <a:cs typeface="Times New Roman"/>
                        </a:rPr>
                        <a:t>不動產</a:t>
                      </a:r>
                      <a:r>
                        <a:rPr lang="en-US" sz="2000" b="1">
                          <a:effectLst/>
                          <a:latin typeface="Times New Roman"/>
                          <a:ea typeface="標楷體"/>
                          <a:cs typeface="新細明體"/>
                        </a:rPr>
                        <a:t/>
                      </a:r>
                      <a:br>
                        <a:rPr lang="en-US" sz="2000" b="1">
                          <a:effectLst/>
                          <a:latin typeface="Times New Roman"/>
                          <a:ea typeface="標楷體"/>
                          <a:cs typeface="新細明體"/>
                        </a:rPr>
                      </a:br>
                      <a:r>
                        <a:rPr lang="zh-TW" sz="2000" b="1">
                          <a:effectLst/>
                          <a:latin typeface="Times New Roman"/>
                          <a:ea typeface="標楷體"/>
                          <a:cs typeface="Times New Roman"/>
                        </a:rPr>
                        <a:t>（非自用）</a:t>
                      </a:r>
                      <a:endParaRPr lang="zh-TW" sz="2000">
                        <a:effectLst/>
                        <a:latin typeface="新細明體"/>
                        <a:cs typeface="新細明體"/>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dirty="0">
                          <a:effectLst/>
                          <a:latin typeface="Times New Roman"/>
                          <a:ea typeface="標楷體"/>
                          <a:cs typeface="Times New Roman"/>
                        </a:rPr>
                        <a:t>持有</a:t>
                      </a:r>
                      <a:r>
                        <a:rPr lang="en-US" sz="2000" dirty="0">
                          <a:effectLst/>
                          <a:latin typeface="Times New Roman"/>
                          <a:ea typeface="標楷體"/>
                          <a:cs typeface="新細明體"/>
                        </a:rPr>
                        <a:t>1</a:t>
                      </a:r>
                      <a:r>
                        <a:rPr lang="zh-TW" sz="2000" dirty="0">
                          <a:effectLst/>
                          <a:latin typeface="Times New Roman"/>
                          <a:ea typeface="標楷體"/>
                          <a:cs typeface="Times New Roman"/>
                        </a:rPr>
                        <a:t>年內房屋及其坐落基地、空地出售</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zh-TW" sz="2000" dirty="0">
                          <a:effectLst/>
                          <a:latin typeface="Times New Roman"/>
                          <a:ea typeface="標楷體"/>
                          <a:cs typeface="Times New Roman"/>
                        </a:rPr>
                        <a:t>無</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000" dirty="0">
                          <a:effectLst/>
                          <a:latin typeface="Times New Roman"/>
                          <a:ea typeface="標楷體"/>
                          <a:cs typeface="新細明體"/>
                        </a:rPr>
                        <a:t>15</a:t>
                      </a:r>
                      <a:r>
                        <a:rPr lang="zh-TW" sz="2000" dirty="0">
                          <a:effectLst/>
                          <a:latin typeface="Times New Roman"/>
                          <a:ea typeface="標楷體"/>
                          <a:cs typeface="Times New Roman"/>
                        </a:rPr>
                        <a:t>％</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800"/>
                        </a:spcBef>
                        <a:spcAft>
                          <a:spcPts val="0"/>
                        </a:spcAft>
                      </a:pPr>
                      <a:r>
                        <a:rPr lang="en-US" sz="3600" dirty="0">
                          <a:solidFill>
                            <a:srgbClr val="FF0000"/>
                          </a:solidFill>
                          <a:effectLst/>
                          <a:latin typeface="Times New Roman"/>
                          <a:ea typeface="標楷體"/>
                          <a:cs typeface="新細明體"/>
                        </a:rPr>
                        <a:t>129</a:t>
                      </a:r>
                      <a:r>
                        <a:rPr lang="zh-TW" sz="3600" dirty="0">
                          <a:solidFill>
                            <a:srgbClr val="FF0000"/>
                          </a:solidFill>
                          <a:effectLst/>
                          <a:latin typeface="Times New Roman"/>
                          <a:ea typeface="標楷體"/>
                          <a:cs typeface="Times New Roman"/>
                        </a:rPr>
                        <a:t>億</a:t>
                      </a:r>
                      <a:endParaRPr lang="zh-TW" sz="3600" dirty="0">
                        <a:solidFill>
                          <a:srgbClr val="FF0000"/>
                        </a:solidFill>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96">
                <a:tc vMerge="1">
                  <a:txBody>
                    <a:bodyPr/>
                    <a:lstStyle/>
                    <a:p>
                      <a:endParaRPr lang="zh-TW" altLang="en-US"/>
                    </a:p>
                  </a:txBody>
                  <a:tcPr/>
                </a:tc>
                <a:tc>
                  <a:txBody>
                    <a:bodyPr/>
                    <a:lstStyle/>
                    <a:p>
                      <a:pPr algn="ctr">
                        <a:spcAft>
                          <a:spcPts val="0"/>
                        </a:spcAft>
                      </a:pPr>
                      <a:r>
                        <a:rPr lang="zh-TW" sz="2000">
                          <a:effectLst/>
                          <a:latin typeface="Times New Roman"/>
                          <a:ea typeface="標楷體"/>
                          <a:cs typeface="Times New Roman"/>
                        </a:rPr>
                        <a:t>持有</a:t>
                      </a:r>
                      <a:r>
                        <a:rPr lang="en-US" sz="2000">
                          <a:effectLst/>
                          <a:latin typeface="Times New Roman"/>
                          <a:ea typeface="標楷體"/>
                          <a:cs typeface="新細明體"/>
                        </a:rPr>
                        <a:t>2</a:t>
                      </a:r>
                      <a:r>
                        <a:rPr lang="zh-TW" sz="2000">
                          <a:effectLst/>
                          <a:latin typeface="Times New Roman"/>
                          <a:ea typeface="標楷體"/>
                          <a:cs typeface="Times New Roman"/>
                        </a:rPr>
                        <a:t>年內房屋及其坐落基地、空地出售</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zh-TW" sz="2000">
                          <a:effectLst/>
                          <a:latin typeface="Times New Roman"/>
                          <a:ea typeface="標楷體"/>
                          <a:cs typeface="Times New Roman"/>
                        </a:rPr>
                        <a:t>無</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000" dirty="0">
                          <a:effectLst/>
                          <a:latin typeface="Times New Roman"/>
                          <a:ea typeface="標楷體"/>
                          <a:cs typeface="新細明體"/>
                        </a:rPr>
                        <a:t>10</a:t>
                      </a:r>
                      <a:r>
                        <a:rPr lang="zh-TW" sz="2000" dirty="0">
                          <a:effectLst/>
                          <a:latin typeface="Times New Roman"/>
                          <a:ea typeface="標楷體"/>
                          <a:cs typeface="Times New Roman"/>
                        </a:rPr>
                        <a:t>％</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807711">
                <a:tc rowSpan="2">
                  <a:txBody>
                    <a:bodyPr/>
                    <a:lstStyle/>
                    <a:p>
                      <a:pPr marL="228600" algn="ctr">
                        <a:spcBef>
                          <a:spcPts val="1800"/>
                        </a:spcBef>
                        <a:spcAft>
                          <a:spcPts val="0"/>
                        </a:spcAft>
                      </a:pPr>
                      <a:r>
                        <a:rPr lang="zh-TW" sz="2000" b="1">
                          <a:effectLst/>
                          <a:latin typeface="Times New Roman"/>
                          <a:ea typeface="標楷體"/>
                          <a:cs typeface="Times New Roman"/>
                        </a:rPr>
                        <a:t>貨物</a:t>
                      </a:r>
                      <a:endParaRPr lang="zh-TW" sz="2000">
                        <a:effectLst/>
                        <a:latin typeface="新細明體"/>
                        <a:cs typeface="新細明體"/>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a:effectLst/>
                          <a:latin typeface="Times New Roman"/>
                          <a:ea typeface="標楷體"/>
                          <a:cs typeface="Times New Roman"/>
                        </a:rPr>
                        <a:t>小客車、遊艇、飛機</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effectLst/>
                          <a:latin typeface="Times New Roman"/>
                          <a:ea typeface="標楷體"/>
                          <a:cs typeface="新細明體"/>
                        </a:rPr>
                        <a:t>300</a:t>
                      </a:r>
                      <a:r>
                        <a:rPr lang="zh-TW" sz="2000">
                          <a:effectLst/>
                          <a:latin typeface="Times New Roman"/>
                          <a:ea typeface="標楷體"/>
                          <a:cs typeface="Times New Roman"/>
                        </a:rPr>
                        <a:t>萬</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Bef>
                          <a:spcPts val="2400"/>
                        </a:spcBef>
                        <a:spcAft>
                          <a:spcPts val="0"/>
                        </a:spcAft>
                      </a:pPr>
                      <a:r>
                        <a:rPr lang="en-US" sz="2000">
                          <a:effectLst/>
                          <a:latin typeface="Times New Roman"/>
                          <a:ea typeface="標楷體"/>
                          <a:cs typeface="新細明體"/>
                        </a:rPr>
                        <a:t>10</a:t>
                      </a:r>
                      <a:r>
                        <a:rPr lang="zh-TW" sz="2000">
                          <a:effectLst/>
                          <a:latin typeface="Times New Roman"/>
                          <a:ea typeface="標楷體"/>
                          <a:cs typeface="Times New Roman"/>
                        </a:rPr>
                        <a:t>％</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dirty="0">
                          <a:effectLst/>
                          <a:latin typeface="Times New Roman"/>
                          <a:ea typeface="標楷體"/>
                          <a:cs typeface="新細明體"/>
                        </a:rPr>
                        <a:t>16</a:t>
                      </a:r>
                      <a:r>
                        <a:rPr lang="zh-TW" sz="2000" dirty="0">
                          <a:effectLst/>
                          <a:latin typeface="Times New Roman"/>
                          <a:ea typeface="標楷體"/>
                          <a:cs typeface="Times New Roman"/>
                        </a:rPr>
                        <a:t>億</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197">
                <a:tc vMerge="1">
                  <a:txBody>
                    <a:bodyPr/>
                    <a:lstStyle/>
                    <a:p>
                      <a:endParaRPr lang="zh-TW" altLang="en-US"/>
                    </a:p>
                  </a:txBody>
                  <a:tcPr/>
                </a:tc>
                <a:tc>
                  <a:txBody>
                    <a:bodyPr/>
                    <a:lstStyle/>
                    <a:p>
                      <a:pPr algn="ctr">
                        <a:spcAft>
                          <a:spcPts val="0"/>
                        </a:spcAft>
                      </a:pPr>
                      <a:r>
                        <a:rPr lang="zh-TW" sz="2000">
                          <a:effectLst/>
                          <a:latin typeface="Times New Roman"/>
                          <a:ea typeface="標楷體"/>
                          <a:cs typeface="Times New Roman"/>
                        </a:rPr>
                        <a:t>龜殼、玳瑁、家具</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000">
                          <a:effectLst/>
                          <a:latin typeface="Times New Roman"/>
                          <a:ea typeface="標楷體"/>
                          <a:cs typeface="新細明體"/>
                        </a:rPr>
                        <a:t>50</a:t>
                      </a:r>
                      <a:r>
                        <a:rPr lang="zh-TW" sz="2000">
                          <a:effectLst/>
                          <a:latin typeface="Times New Roman"/>
                          <a:ea typeface="標楷體"/>
                          <a:cs typeface="Times New Roman"/>
                        </a:rPr>
                        <a:t>萬</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lnSpc>
                          <a:spcPct val="200000"/>
                        </a:lnSpc>
                        <a:spcAft>
                          <a:spcPts val="0"/>
                        </a:spcAft>
                      </a:pPr>
                      <a:r>
                        <a:rPr lang="en-US" sz="2000" dirty="0">
                          <a:effectLst/>
                          <a:latin typeface="Times New Roman"/>
                          <a:ea typeface="標楷體"/>
                          <a:cs typeface="新細明體"/>
                        </a:rPr>
                        <a:t>5.6</a:t>
                      </a:r>
                      <a:r>
                        <a:rPr lang="zh-TW" sz="2000" dirty="0">
                          <a:effectLst/>
                          <a:latin typeface="Times New Roman"/>
                          <a:ea typeface="標楷體"/>
                          <a:cs typeface="Times New Roman"/>
                        </a:rPr>
                        <a:t>億</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197">
                <a:tc>
                  <a:txBody>
                    <a:bodyPr/>
                    <a:lstStyle/>
                    <a:p>
                      <a:pPr marL="228600" algn="ctr">
                        <a:spcAft>
                          <a:spcPts val="0"/>
                        </a:spcAft>
                      </a:pPr>
                      <a:r>
                        <a:rPr lang="zh-TW" sz="2000" b="1">
                          <a:effectLst/>
                          <a:latin typeface="Times New Roman"/>
                          <a:ea typeface="標楷體"/>
                          <a:cs typeface="Times New Roman"/>
                        </a:rPr>
                        <a:t>勞務</a:t>
                      </a:r>
                      <a:endParaRPr lang="zh-TW" sz="2000">
                        <a:effectLst/>
                        <a:latin typeface="新細明體"/>
                        <a:cs typeface="新細明體"/>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a:effectLst/>
                          <a:latin typeface="Times New Roman"/>
                          <a:ea typeface="標楷體"/>
                          <a:cs typeface="Times New Roman"/>
                        </a:rPr>
                        <a:t>高爾夫球、俱樂部會費</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000">
                          <a:effectLst/>
                          <a:latin typeface="Times New Roman"/>
                          <a:ea typeface="標楷體"/>
                          <a:cs typeface="新細明體"/>
                        </a:rPr>
                        <a:t>50</a:t>
                      </a:r>
                      <a:r>
                        <a:rPr lang="zh-TW" sz="2000">
                          <a:effectLst/>
                          <a:latin typeface="Times New Roman"/>
                          <a:ea typeface="標楷體"/>
                          <a:cs typeface="Times New Roman"/>
                        </a:rPr>
                        <a:t>萬</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Bef>
                          <a:spcPts val="600"/>
                        </a:spcBef>
                        <a:spcAft>
                          <a:spcPts val="0"/>
                        </a:spcAft>
                      </a:pPr>
                      <a:r>
                        <a:rPr lang="en-US" sz="2000" dirty="0">
                          <a:effectLst/>
                          <a:latin typeface="Times New Roman"/>
                          <a:ea typeface="標楷體"/>
                          <a:cs typeface="新細明體"/>
                        </a:rPr>
                        <a:t>2800</a:t>
                      </a:r>
                      <a:r>
                        <a:rPr lang="zh-TW" sz="2000" dirty="0">
                          <a:effectLst/>
                          <a:latin typeface="Times New Roman"/>
                          <a:ea typeface="標楷體"/>
                          <a:cs typeface="Times New Roman"/>
                        </a:rPr>
                        <a:t>萬</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856">
                <a:tc>
                  <a:txBody>
                    <a:bodyPr/>
                    <a:lstStyle/>
                    <a:p>
                      <a:pPr marL="228600" algn="ctr">
                        <a:spcAft>
                          <a:spcPts val="0"/>
                        </a:spcAft>
                      </a:pPr>
                      <a:r>
                        <a:rPr lang="zh-TW" sz="2000" b="1">
                          <a:effectLst/>
                          <a:latin typeface="Times New Roman"/>
                          <a:ea typeface="標楷體"/>
                          <a:cs typeface="Times New Roman"/>
                        </a:rPr>
                        <a:t>總計</a:t>
                      </a:r>
                      <a:endParaRPr lang="zh-TW" sz="2000">
                        <a:effectLst/>
                        <a:latin typeface="新細明體"/>
                        <a:cs typeface="新細明體"/>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2000">
                          <a:effectLst/>
                          <a:latin typeface="Times New Roman"/>
                          <a:ea typeface="標楷體"/>
                          <a:cs typeface="新細明體"/>
                        </a:rPr>
                        <a:t> </a:t>
                      </a:r>
                      <a:endParaRPr lang="zh-TW" sz="200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2000" dirty="0">
                          <a:effectLst/>
                          <a:latin typeface="Times New Roman"/>
                          <a:ea typeface="標楷體"/>
                          <a:cs typeface="新細明體"/>
                        </a:rPr>
                        <a:t> </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2000" dirty="0">
                          <a:effectLst/>
                          <a:latin typeface="Times New Roman"/>
                          <a:ea typeface="標楷體"/>
                          <a:cs typeface="新細明體"/>
                        </a:rPr>
                        <a:t> </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zh-TW" sz="2000" dirty="0">
                          <a:effectLst/>
                          <a:latin typeface="Times New Roman"/>
                          <a:ea typeface="標楷體"/>
                          <a:cs typeface="Times New Roman"/>
                        </a:rPr>
                        <a:t>約</a:t>
                      </a:r>
                      <a:r>
                        <a:rPr lang="en-US" sz="2000" dirty="0">
                          <a:effectLst/>
                          <a:latin typeface="Times New Roman"/>
                          <a:ea typeface="標楷體"/>
                          <a:cs typeface="新細明體"/>
                        </a:rPr>
                        <a:t>151</a:t>
                      </a:r>
                      <a:r>
                        <a:rPr lang="zh-TW" sz="2000" dirty="0">
                          <a:effectLst/>
                          <a:latin typeface="Times New Roman"/>
                          <a:ea typeface="標楷體"/>
                          <a:cs typeface="Times New Roman"/>
                        </a:rPr>
                        <a:t>億</a:t>
                      </a:r>
                      <a:endParaRPr lang="zh-TW" sz="2000" dirty="0">
                        <a:effectLst/>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5036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28600"/>
            <a:ext cx="8656640" cy="1040160"/>
          </a:xfrm>
        </p:spPr>
        <p:txBody>
          <a:bodyPr/>
          <a:lstStyle/>
          <a:p>
            <a:pPr algn="l"/>
            <a:r>
              <a:rPr lang="zh-TW" altLang="en-US" sz="3200" b="1" dirty="0" smtClean="0">
                <a:solidFill>
                  <a:prstClr val="black"/>
                </a:solidFill>
                <a:latin typeface="標楷體" pitchFamily="65" charset="-120"/>
                <a:ea typeface="標楷體" pitchFamily="65" charset="-120"/>
              </a:rPr>
              <a:t>六、</a:t>
            </a:r>
            <a:r>
              <a:rPr lang="zh-TW" altLang="en-US" sz="3200" b="1" dirty="0">
                <a:solidFill>
                  <a:prstClr val="black"/>
                </a:solidFill>
                <a:latin typeface="標楷體" pitchFamily="65" charset="-120"/>
                <a:ea typeface="標楷體" pitchFamily="65" charset="-120"/>
              </a:rPr>
              <a:t>奢侈稅</a:t>
            </a:r>
            <a:r>
              <a:rPr lang="zh-TW" altLang="en-US" sz="4000" b="1" dirty="0">
                <a:solidFill>
                  <a:srgbClr val="FF0000"/>
                </a:solidFill>
                <a:latin typeface="標楷體" pitchFamily="65" charset="-120"/>
                <a:ea typeface="標楷體" pitchFamily="65" charset="-120"/>
              </a:rPr>
              <a:t>實際稅收</a:t>
            </a:r>
            <a:endParaRPr lang="zh-TW" altLang="en-US" sz="4000"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950" y="1340768"/>
            <a:ext cx="892854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424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55022" y="476672"/>
            <a:ext cx="8809466" cy="758952"/>
          </a:xfrm>
        </p:spPr>
        <p:txBody>
          <a:bodyPr>
            <a:normAutofit/>
          </a:bodyPr>
          <a:lstStyle/>
          <a:p>
            <a:pPr algn="l"/>
            <a:r>
              <a:rPr lang="zh-TW" altLang="en-US" sz="3200" b="1" dirty="0" smtClean="0">
                <a:solidFill>
                  <a:schemeClr val="tx1"/>
                </a:solidFill>
                <a:latin typeface="標楷體" panose="03000509000000000000" pitchFamily="65" charset="-120"/>
                <a:ea typeface="標楷體" panose="03000509000000000000" pitchFamily="65" charset="-120"/>
              </a:rPr>
              <a:t>七</a:t>
            </a:r>
            <a:r>
              <a:rPr lang="zh-TW" altLang="en-US" sz="3200" b="1" dirty="0">
                <a:solidFill>
                  <a:prstClr val="black"/>
                </a:solidFill>
                <a:latin typeface="標楷體" panose="03000509000000000000" pitchFamily="65" charset="-120"/>
                <a:ea typeface="標楷體" panose="03000509000000000000" pitchFamily="65" charset="-120"/>
              </a:rPr>
              <a:t>、</a:t>
            </a:r>
            <a:r>
              <a:rPr lang="zh-TW" altLang="en-US" sz="3200" b="1" dirty="0" smtClean="0">
                <a:solidFill>
                  <a:schemeClr val="tx1"/>
                </a:solidFill>
                <a:latin typeface="標楷體" panose="03000509000000000000" pitchFamily="65" charset="-120"/>
                <a:ea typeface="標楷體" panose="03000509000000000000" pitchFamily="65" charset="-120"/>
              </a:rPr>
              <a:t>人民避稅逃稅</a:t>
            </a:r>
            <a:endParaRPr lang="zh-TW" altLang="en-US" sz="3200" b="1" dirty="0">
              <a:solidFill>
                <a:schemeClr val="tx1"/>
              </a:solidFill>
              <a:latin typeface="標楷體" pitchFamily="65" charset="-120"/>
              <a:ea typeface="標楷體" pitchFamily="65" charset="-120"/>
            </a:endParaRPr>
          </a:p>
        </p:txBody>
      </p:sp>
      <p:graphicFrame>
        <p:nvGraphicFramePr>
          <p:cNvPr id="4" name="圖表 3"/>
          <p:cNvGraphicFramePr/>
          <p:nvPr>
            <p:extLst>
              <p:ext uri="{D42A27DB-BD31-4B8C-83A1-F6EECF244321}">
                <p14:modId xmlns:p14="http://schemas.microsoft.com/office/powerpoint/2010/main" val="2690800760"/>
              </p:ext>
            </p:extLst>
          </p:nvPr>
        </p:nvGraphicFramePr>
        <p:xfrm>
          <a:off x="142844" y="1916832"/>
          <a:ext cx="8858312" cy="4369688"/>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2472245" y="6345816"/>
            <a:ext cx="3899955" cy="369332"/>
          </a:xfrm>
          <a:prstGeom prst="rect">
            <a:avLst/>
          </a:prstGeom>
          <a:noFill/>
        </p:spPr>
        <p:txBody>
          <a:bodyPr wrap="square" lIns="91440" tIns="45720" rIns="91440" bIns="45720">
            <a:spAutoFit/>
          </a:bodyPr>
          <a:lstStyle/>
          <a:p>
            <a:pPr algn="ctr"/>
            <a:r>
              <a:rPr lang="zh-TW" altLang="en-US" b="1" cap="none" spc="0" dirty="0" smtClean="0">
                <a:ln w="12700">
                  <a:solidFill>
                    <a:schemeClr val="tx2">
                      <a:satMod val="155000"/>
                    </a:schemeClr>
                  </a:solidFill>
                  <a:prstDash val="solid"/>
                </a:ln>
                <a:latin typeface="標楷體" panose="03000509000000000000" pitchFamily="65" charset="-120"/>
                <a:ea typeface="標楷體" panose="03000509000000000000" pitchFamily="65" charset="-120"/>
              </a:rPr>
              <a:t>資料來源</a:t>
            </a:r>
            <a:r>
              <a:rPr lang="en-US" altLang="zh-TW" b="1" cap="none" spc="0" dirty="0" smtClean="0">
                <a:ln w="12700">
                  <a:solidFill>
                    <a:schemeClr val="tx2">
                      <a:satMod val="155000"/>
                    </a:schemeClr>
                  </a:solidFill>
                  <a:prstDash val="solid"/>
                </a:ln>
                <a:latin typeface="標楷體" panose="03000509000000000000" pitchFamily="65" charset="-120"/>
                <a:ea typeface="標楷體" panose="03000509000000000000" pitchFamily="65" charset="-120"/>
              </a:rPr>
              <a:t>:</a:t>
            </a:r>
            <a:r>
              <a:rPr lang="zh-TW" altLang="en-US" b="1" dirty="0" smtClean="0">
                <a:ln w="12700">
                  <a:solidFill>
                    <a:schemeClr val="tx2">
                      <a:satMod val="155000"/>
                    </a:schemeClr>
                  </a:solidFill>
                  <a:prstDash val="solid"/>
                </a:ln>
                <a:latin typeface="標楷體" panose="03000509000000000000" pitchFamily="65" charset="-120"/>
                <a:ea typeface="標楷體" panose="03000509000000000000" pitchFamily="65" charset="-120"/>
              </a:rPr>
              <a:t>內政部、住商不動產</a:t>
            </a:r>
            <a:endParaRPr lang="zh-TW" altLang="en-US" b="1" cap="none" spc="0" dirty="0">
              <a:ln w="12700">
                <a:solidFill>
                  <a:schemeClr val="tx2">
                    <a:satMod val="155000"/>
                  </a:schemeClr>
                </a:solidFill>
                <a:prstDash val="solid"/>
              </a:ln>
              <a:latin typeface="標楷體" panose="03000509000000000000" pitchFamily="65" charset="-120"/>
              <a:ea typeface="標楷體" panose="03000509000000000000" pitchFamily="65" charset="-120"/>
            </a:endParaRPr>
          </a:p>
        </p:txBody>
      </p:sp>
      <p:sp>
        <p:nvSpPr>
          <p:cNvPr id="2" name="矩形 1"/>
          <p:cNvSpPr/>
          <p:nvPr/>
        </p:nvSpPr>
        <p:spPr>
          <a:xfrm>
            <a:off x="163893" y="1412776"/>
            <a:ext cx="3416320" cy="523220"/>
          </a:xfrm>
          <a:prstGeom prst="rect">
            <a:avLst/>
          </a:prstGeom>
        </p:spPr>
        <p:txBody>
          <a:bodyPr wrap="none">
            <a:spAutoFit/>
          </a:bodyPr>
          <a:lstStyle/>
          <a:p>
            <a:r>
              <a:rPr lang="en-US" altLang="zh-TW" sz="2800" b="1" dirty="0" smtClean="0">
                <a:solidFill>
                  <a:prstClr val="black"/>
                </a:solidFill>
                <a:latin typeface="標楷體" pitchFamily="65" charset="-120"/>
                <a:ea typeface="標楷體" pitchFamily="65" charset="-120"/>
                <a:cs typeface="+mj-cs"/>
              </a:rPr>
              <a:t>(</a:t>
            </a:r>
            <a:r>
              <a:rPr lang="zh-TW" altLang="en-US" sz="2800" b="1" dirty="0" smtClean="0">
                <a:solidFill>
                  <a:prstClr val="black"/>
                </a:solidFill>
                <a:latin typeface="標楷體" pitchFamily="65" charset="-120"/>
                <a:ea typeface="標楷體" pitchFamily="65" charset="-120"/>
                <a:cs typeface="+mj-cs"/>
              </a:rPr>
              <a:t>一</a:t>
            </a:r>
            <a:r>
              <a:rPr lang="en-US" altLang="zh-TW" sz="2800" b="1" dirty="0" smtClean="0">
                <a:solidFill>
                  <a:prstClr val="black"/>
                </a:solidFill>
                <a:latin typeface="標楷體" pitchFamily="65" charset="-120"/>
                <a:ea typeface="標楷體" pitchFamily="65" charset="-120"/>
                <a:cs typeface="+mj-cs"/>
              </a:rPr>
              <a:t>)</a:t>
            </a:r>
            <a:r>
              <a:rPr lang="zh-TW" altLang="en-US" sz="2800" b="1" dirty="0">
                <a:solidFill>
                  <a:prstClr val="black"/>
                </a:solidFill>
                <a:latin typeface="標楷體" pitchFamily="65" charset="-120"/>
                <a:ea typeface="標楷體" pitchFamily="65" charset="-120"/>
                <a:cs typeface="+mj-cs"/>
              </a:rPr>
              <a:t>全台遺贈房棟數</a:t>
            </a:r>
            <a:endParaRPr lang="zh-TW" altLang="en-US" dirty="0"/>
          </a:p>
        </p:txBody>
      </p:sp>
      <p:sp>
        <p:nvSpPr>
          <p:cNvPr id="9" name="投影片編號版面配置區 8"/>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404664"/>
            <a:ext cx="8750424" cy="1152128"/>
          </a:xfrm>
        </p:spPr>
        <p:txBody>
          <a:bodyPr>
            <a:normAutofit/>
          </a:bodyPr>
          <a:lstStyle/>
          <a:p>
            <a:pPr marL="274320" lvl="0" indent="-274320">
              <a:spcBef>
                <a:spcPct val="20000"/>
              </a:spcBef>
            </a:pPr>
            <a:r>
              <a:rPr lang="zh-TW" altLang="en-US" sz="3600" b="1" dirty="0">
                <a:solidFill>
                  <a:srgbClr val="0070C0"/>
                </a:solidFill>
                <a:latin typeface="標楷體" pitchFamily="65" charset="-120"/>
                <a:ea typeface="標楷體" pitchFamily="65" charset="-120"/>
                <a:cs typeface="+mn-cs"/>
              </a:rPr>
              <a:t>肆、房價與房稅</a:t>
            </a:r>
            <a:br>
              <a:rPr lang="zh-TW" altLang="en-US" sz="3600" b="1" dirty="0">
                <a:solidFill>
                  <a:srgbClr val="0070C0"/>
                </a:solidFill>
                <a:latin typeface="標楷體" pitchFamily="65" charset="-120"/>
                <a:ea typeface="標楷體" pitchFamily="65" charset="-120"/>
                <a:cs typeface="+mn-cs"/>
              </a:rPr>
            </a:br>
            <a:endParaRPr lang="zh-TW" altLang="en-US" dirty="0"/>
          </a:p>
        </p:txBody>
      </p:sp>
      <p:sp>
        <p:nvSpPr>
          <p:cNvPr id="4" name="內容版面配置區 3"/>
          <p:cNvSpPr>
            <a:spLocks noGrp="1"/>
          </p:cNvSpPr>
          <p:nvPr>
            <p:ph sz="quarter" idx="1"/>
          </p:nvPr>
        </p:nvSpPr>
        <p:spPr>
          <a:xfrm>
            <a:off x="179512" y="1412776"/>
            <a:ext cx="8784976" cy="5040560"/>
          </a:xfrm>
        </p:spPr>
        <p:txBody>
          <a:bodyPr>
            <a:normAutofit/>
          </a:bodyPr>
          <a:lstStyle/>
          <a:p>
            <a:pPr marL="0" indent="0">
              <a:buNone/>
            </a:pPr>
            <a:r>
              <a:rPr lang="zh-TW" altLang="en-US" sz="3200" b="1" dirty="0" smtClean="0">
                <a:latin typeface="標楷體" panose="03000509000000000000" pitchFamily="65" charset="-120"/>
                <a:ea typeface="標楷體" panose="03000509000000000000" pitchFamily="65" charset="-120"/>
              </a:rPr>
              <a:t>一、房價</a:t>
            </a:r>
            <a:endParaRPr lang="en-US" altLang="zh-TW" sz="3200" b="1" dirty="0" smtClean="0">
              <a:latin typeface="標楷體" panose="03000509000000000000" pitchFamily="65" charset="-120"/>
              <a:ea typeface="標楷體" panose="03000509000000000000" pitchFamily="65" charset="-120"/>
            </a:endParaRPr>
          </a:p>
          <a:p>
            <a:pPr marL="0" indent="0">
              <a:buNone/>
            </a:pPr>
            <a:r>
              <a:rPr lang="zh-TW" altLang="en-US" sz="3200" b="1" dirty="0">
                <a:latin typeface="標楷體" panose="03000509000000000000" pitchFamily="65" charset="-120"/>
                <a:ea typeface="標楷體" panose="03000509000000000000" pitchFamily="65" charset="-120"/>
              </a:rPr>
              <a:t> </a:t>
            </a:r>
            <a:r>
              <a:rPr lang="zh-TW" altLang="en-US" sz="3200" b="1"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這幾年政府祭出一連串打房措施，為何房市仍然</a:t>
            </a:r>
            <a:r>
              <a:rPr lang="zh-TW" altLang="en-US" sz="4000" b="1" dirty="0" smtClean="0">
                <a:solidFill>
                  <a:srgbClr val="FF0000"/>
                </a:solidFill>
                <a:latin typeface="標楷體" panose="03000509000000000000" pitchFamily="65" charset="-120"/>
                <a:ea typeface="標楷體" panose="03000509000000000000" pitchFamily="65" charset="-120"/>
              </a:rPr>
              <a:t>量縮價不跌呢</a:t>
            </a:r>
            <a:r>
              <a:rPr lang="en-US" altLang="zh-TW" sz="4000" b="1" dirty="0" smtClean="0">
                <a:solidFill>
                  <a:srgbClr val="FF0000"/>
                </a:solidFill>
                <a:latin typeface="標楷體" panose="03000509000000000000" pitchFamily="65" charset="-120"/>
                <a:ea typeface="標楷體" panose="03000509000000000000" pitchFamily="65" charset="-120"/>
              </a:rPr>
              <a:t>?</a:t>
            </a:r>
          </a:p>
          <a:p>
            <a:pPr marL="0" indent="0">
              <a:buNone/>
            </a:pPr>
            <a:r>
              <a:rPr lang="zh-TW" altLang="en-US" sz="3200" dirty="0" smtClean="0">
                <a:latin typeface="標楷體" panose="03000509000000000000" pitchFamily="65" charset="-120"/>
                <a:ea typeface="標楷體" panose="03000509000000000000" pitchFamily="65" charset="-120"/>
              </a:rPr>
              <a:t>    </a:t>
            </a:r>
            <a:r>
              <a:rPr lang="zh-TW" altLang="en-US" sz="3200" dirty="0" smtClean="0">
                <a:solidFill>
                  <a:srgbClr val="FF0000"/>
                </a:solidFill>
                <a:latin typeface="標楷體" panose="03000509000000000000" pitchFamily="65" charset="-120"/>
                <a:ea typeface="標楷體" panose="03000509000000000000" pitchFamily="65" charset="-120"/>
              </a:rPr>
              <a:t>政府一直用</a:t>
            </a:r>
            <a:r>
              <a:rPr lang="zh-TW" altLang="en-US" sz="3200" b="1" dirty="0" smtClean="0">
                <a:solidFill>
                  <a:srgbClr val="FF0000"/>
                </a:solidFill>
                <a:latin typeface="標楷體" panose="03000509000000000000" pitchFamily="65" charset="-120"/>
                <a:ea typeface="標楷體" panose="03000509000000000000" pitchFamily="65" charset="-120"/>
              </a:rPr>
              <a:t>股價</a:t>
            </a:r>
            <a:r>
              <a:rPr lang="zh-TW" altLang="en-US" sz="3200" dirty="0" smtClean="0">
                <a:solidFill>
                  <a:srgbClr val="FF0000"/>
                </a:solidFill>
                <a:latin typeface="標楷體" panose="03000509000000000000" pitchFamily="65" charset="-120"/>
                <a:ea typeface="標楷體" panose="03000509000000000000" pitchFamily="65" charset="-120"/>
              </a:rPr>
              <a:t>的分析方法套用在</a:t>
            </a:r>
            <a:r>
              <a:rPr lang="zh-TW" altLang="en-US" sz="3200" b="1" dirty="0" smtClean="0">
                <a:solidFill>
                  <a:srgbClr val="FF0000"/>
                </a:solidFill>
                <a:latin typeface="標楷體" panose="03000509000000000000" pitchFamily="65" charset="-120"/>
                <a:ea typeface="標楷體" panose="03000509000000000000" pitchFamily="65" charset="-120"/>
              </a:rPr>
              <a:t>房價</a:t>
            </a:r>
            <a:r>
              <a:rPr lang="zh-TW" altLang="en-US" sz="3200" dirty="0" smtClean="0">
                <a:solidFill>
                  <a:srgbClr val="FF0000"/>
                </a:solidFill>
                <a:latin typeface="標楷體" panose="03000509000000000000" pitchFamily="65" charset="-120"/>
                <a:ea typeface="標楷體" panose="03000509000000000000" pitchFamily="65" charset="-120"/>
              </a:rPr>
              <a:t>之上</a:t>
            </a:r>
            <a:endParaRPr lang="en-US" altLang="zh-TW" sz="3200"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sz="3200" dirty="0" smtClean="0">
                <a:solidFill>
                  <a:srgbClr val="FF0000"/>
                </a:solidFill>
                <a:latin typeface="標楷體" panose="03000509000000000000" pitchFamily="65" charset="-120"/>
                <a:ea typeface="標楷體" panose="03000509000000000000" pitchFamily="65" charset="-120"/>
              </a:rPr>
              <a:t>，這種錯誤的方法是完全無法掌握房市的，對於未來預測將發生失之毫釐、差之千里的結果，</a:t>
            </a:r>
            <a:r>
              <a:rPr lang="zh-TW" altLang="en-US" sz="3200" b="1" dirty="0" smtClean="0">
                <a:solidFill>
                  <a:srgbClr val="FF0000"/>
                </a:solidFill>
                <a:latin typeface="標楷體" panose="03000509000000000000" pitchFamily="65" charset="-120"/>
                <a:ea typeface="標楷體" panose="03000509000000000000" pitchFamily="65" charset="-120"/>
              </a:rPr>
              <a:t>受害的是全國人民、相關產業</a:t>
            </a:r>
            <a:r>
              <a:rPr lang="zh-TW" altLang="en-US" sz="3200" b="1" dirty="0">
                <a:solidFill>
                  <a:srgbClr val="FF0000"/>
                </a:solidFill>
                <a:latin typeface="標楷體" panose="03000509000000000000" pitchFamily="65" charset="-120"/>
                <a:ea typeface="標楷體" panose="03000509000000000000" pitchFamily="65" charset="-120"/>
              </a:rPr>
              <a:t>和</a:t>
            </a:r>
            <a:r>
              <a:rPr lang="zh-TW" altLang="en-US" sz="3200" b="1" dirty="0" smtClean="0">
                <a:solidFill>
                  <a:srgbClr val="FF0000"/>
                </a:solidFill>
                <a:latin typeface="標楷體" panose="03000509000000000000" pitchFamily="65" charset="-120"/>
                <a:ea typeface="標楷體" panose="03000509000000000000" pitchFamily="65" charset="-120"/>
              </a:rPr>
              <a:t>自已執政的威信</a:t>
            </a:r>
            <a:r>
              <a:rPr lang="en-US" altLang="zh-TW" sz="3200" b="1" dirty="0" smtClean="0">
                <a:solidFill>
                  <a:srgbClr val="FF0000"/>
                </a:solidFill>
                <a:latin typeface="標楷體" panose="03000509000000000000" pitchFamily="65" charset="-120"/>
                <a:ea typeface="標楷體" panose="03000509000000000000" pitchFamily="65" charset="-120"/>
              </a:rPr>
              <a:t>!</a:t>
            </a:r>
            <a:endParaRPr lang="zh-TW" altLang="en-US" sz="3200" b="1" dirty="0">
              <a:solidFill>
                <a:srgbClr val="FF0000"/>
              </a:solidFill>
              <a:latin typeface="標楷體" panose="03000509000000000000" pitchFamily="65" charset="-120"/>
              <a:ea typeface="標楷體" panose="03000509000000000000" pitchFamily="65" charset="-120"/>
            </a:endParaRPr>
          </a:p>
        </p:txBody>
      </p:sp>
      <p:sp>
        <p:nvSpPr>
          <p:cNvPr id="6" name="矩形 5"/>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1/5</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482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179512" y="1484784"/>
            <a:ext cx="8784976" cy="5184576"/>
          </a:xfrm>
        </p:spPr>
        <p:txBody>
          <a:bodyPr>
            <a:normAutofit/>
          </a:bodyPr>
          <a:lstStyle/>
          <a:p>
            <a:pPr marL="0" indent="0">
              <a:buNone/>
            </a:pPr>
            <a:r>
              <a:rPr lang="zh-TW" altLang="en-US" sz="2800" dirty="0" smtClean="0">
                <a:latin typeface="標楷體" panose="03000509000000000000" pitchFamily="65" charset="-120"/>
                <a:ea typeface="標楷體" panose="03000509000000000000" pitchFamily="65" charset="-120"/>
              </a:rPr>
              <a:t>國內房地產市場</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自從</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之後就已經產生疲態</a:t>
            </a:r>
            <a:r>
              <a:rPr lang="zh-TW" altLang="en-US" sz="2800" dirty="0" smtClean="0">
                <a:solidFill>
                  <a:srgbClr val="FF0000"/>
                </a:solidFill>
                <a:latin typeface="標楷體" panose="03000509000000000000" pitchFamily="65" charset="-120"/>
                <a:ea typeface="標楷體" panose="03000509000000000000" pitchFamily="65" charset="-120"/>
              </a:rPr>
              <a:t>、銷售率降低情形，整體市場成交量不斷下滑</a:t>
            </a:r>
            <a:r>
              <a:rPr lang="zh-TW" altLang="en-US" sz="2800" dirty="0" smtClean="0">
                <a:solidFill>
                  <a:prstClr val="black"/>
                </a:solidFill>
                <a:latin typeface="標楷體" panose="03000509000000000000" pitchFamily="65" charset="-120"/>
                <a:ea typeface="標楷體" panose="03000509000000000000" pitchFamily="65" charset="-120"/>
              </a:rPr>
              <a:t>。即使目前處於所謂的窒息量階段，仍然無法使房價大幅度的向下修正，再再顯示套用股市</a:t>
            </a:r>
            <a:r>
              <a:rPr lang="zh-TW" altLang="en-US" sz="3200" b="1" dirty="0" smtClean="0">
                <a:solidFill>
                  <a:srgbClr val="FF0000"/>
                </a:solidFill>
                <a:latin typeface="標楷體" panose="03000509000000000000" pitchFamily="65" charset="-120"/>
                <a:ea typeface="標楷體" panose="03000509000000000000" pitchFamily="65" charset="-120"/>
              </a:rPr>
              <a:t>量先價行</a:t>
            </a:r>
            <a:r>
              <a:rPr lang="zh-TW" altLang="en-US" sz="2800" dirty="0" smtClean="0">
                <a:solidFill>
                  <a:prstClr val="black"/>
                </a:solidFill>
                <a:latin typeface="標楷體" panose="03000509000000000000" pitchFamily="65" charset="-120"/>
                <a:ea typeface="標楷體" panose="03000509000000000000" pitchFamily="65" charset="-120"/>
              </a:rPr>
              <a:t>的預測直接落空。</a:t>
            </a:r>
            <a:endParaRPr lang="en-US" altLang="zh-TW" sz="2800" dirty="0" smtClean="0">
              <a:solidFill>
                <a:prstClr val="black"/>
              </a:solidFill>
              <a:latin typeface="標楷體" panose="03000509000000000000" pitchFamily="65" charset="-120"/>
              <a:ea typeface="標楷體" panose="03000509000000000000" pitchFamily="65" charset="-120"/>
            </a:endParaRPr>
          </a:p>
          <a:p>
            <a:pPr marL="0" indent="0" algn="just">
              <a:buNone/>
            </a:pPr>
            <a:r>
              <a:rPr lang="zh-TW" altLang="en-US" sz="2800" dirty="0" smtClean="0">
                <a:solidFill>
                  <a:prstClr val="black"/>
                </a:solidFill>
                <a:latin typeface="標楷體" panose="03000509000000000000" pitchFamily="65" charset="-120"/>
                <a:ea typeface="標楷體" panose="03000509000000000000" pitchFamily="65" charset="-120"/>
              </a:rPr>
              <a:t>房地合一稅已立法通過，為何許多建商還硬把開價往上抬升</a:t>
            </a:r>
            <a:r>
              <a:rPr lang="en-US" altLang="zh-TW" sz="2800" dirty="0" smtClean="0">
                <a:solidFill>
                  <a:prstClr val="black"/>
                </a:solidFill>
                <a:latin typeface="標楷體" panose="03000509000000000000" pitchFamily="65" charset="-120"/>
                <a:ea typeface="標楷體" panose="03000509000000000000" pitchFamily="65" charset="-120"/>
              </a:rPr>
              <a:t>?</a:t>
            </a:r>
            <a:r>
              <a:rPr lang="zh-TW" altLang="en-US" sz="2800" dirty="0" smtClean="0">
                <a:solidFill>
                  <a:prstClr val="black"/>
                </a:solidFill>
                <a:latin typeface="標楷體" panose="03000509000000000000" pitchFamily="65" charset="-120"/>
                <a:ea typeface="標楷體" panose="03000509000000000000" pitchFamily="65" charset="-120"/>
              </a:rPr>
              <a:t>為何接近掛蛋的銷售率，仍然無法讓賣方在價格上大幅度的讓步</a:t>
            </a:r>
            <a:r>
              <a:rPr lang="en-US" altLang="zh-TW" sz="2800" dirty="0" smtClean="0">
                <a:solidFill>
                  <a:prstClr val="black"/>
                </a:solidFill>
                <a:latin typeface="標楷體" panose="03000509000000000000" pitchFamily="65" charset="-120"/>
                <a:ea typeface="標楷體" panose="03000509000000000000" pitchFamily="65" charset="-120"/>
              </a:rPr>
              <a:t>?</a:t>
            </a:r>
          </a:p>
          <a:p>
            <a:pPr marL="0" indent="0" algn="ctr">
              <a:buNone/>
            </a:pPr>
            <a:r>
              <a:rPr lang="zh-TW" altLang="en-US" sz="3600" b="1" dirty="0" smtClean="0">
                <a:solidFill>
                  <a:srgbClr val="FF0000"/>
                </a:solidFill>
                <a:latin typeface="標楷體" panose="03000509000000000000" pitchFamily="65" charset="-120"/>
                <a:ea typeface="標楷體" panose="03000509000000000000" pitchFamily="65" charset="-120"/>
              </a:rPr>
              <a:t>原因就是房地場市場的特性所造成的</a:t>
            </a:r>
            <a:r>
              <a:rPr lang="en-US" altLang="zh-TW" sz="3600" b="1" dirty="0" smtClean="0">
                <a:solidFill>
                  <a:srgbClr val="FF0000"/>
                </a:solidFill>
                <a:latin typeface="標楷體" panose="03000509000000000000" pitchFamily="65" charset="-120"/>
                <a:ea typeface="標楷體" panose="03000509000000000000" pitchFamily="65" charset="-120"/>
              </a:rPr>
              <a:t>!</a:t>
            </a:r>
          </a:p>
          <a:p>
            <a:pPr marL="0" indent="0">
              <a:buNone/>
            </a:pPr>
            <a:endParaRPr lang="zh-TW" altLang="en-US" sz="2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5" name="矩形 4"/>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2</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/5</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73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lstStyle/>
          <a:p>
            <a:endParaRPr lang="zh-TW" altLang="en-US" dirty="0"/>
          </a:p>
        </p:txBody>
      </p:sp>
      <p:sp>
        <p:nvSpPr>
          <p:cNvPr id="4" name="內容版面配置區 3"/>
          <p:cNvSpPr>
            <a:spLocks noGrp="1"/>
          </p:cNvSpPr>
          <p:nvPr>
            <p:ph sz="quarter" idx="1"/>
          </p:nvPr>
        </p:nvSpPr>
        <p:spPr>
          <a:xfrm>
            <a:off x="179512" y="1844824"/>
            <a:ext cx="8784976" cy="3600400"/>
          </a:xfrm>
        </p:spPr>
        <p:txBody>
          <a:bodyPr>
            <a:normAutofit/>
          </a:bodyPr>
          <a:lstStyle/>
          <a:p>
            <a:pPr marL="0" indent="0">
              <a:buNone/>
            </a:pPr>
            <a:r>
              <a:rPr lang="zh-TW" altLang="en-US" sz="3200" b="1" dirty="0">
                <a:solidFill>
                  <a:srgbClr val="FF0000"/>
                </a:solidFill>
                <a:latin typeface="標楷體" panose="03000509000000000000" pitchFamily="65" charset="-120"/>
                <a:ea typeface="標楷體" panose="03000509000000000000" pitchFamily="65" charset="-120"/>
              </a:rPr>
              <a:t>房地場市場的</a:t>
            </a:r>
            <a:r>
              <a:rPr lang="zh-TW" altLang="en-US" sz="3200" b="1" dirty="0" smtClean="0">
                <a:solidFill>
                  <a:srgbClr val="FF0000"/>
                </a:solidFill>
                <a:latin typeface="標楷體" panose="03000509000000000000" pitchFamily="65" charset="-120"/>
                <a:ea typeface="標楷體" panose="03000509000000000000" pitchFamily="65" charset="-120"/>
              </a:rPr>
              <a:t>特性</a:t>
            </a:r>
            <a:r>
              <a:rPr lang="zh-TW" altLang="en-US" sz="3200" b="1" dirty="0" smtClean="0">
                <a:solidFill>
                  <a:srgbClr val="FF0000"/>
                </a:solidFill>
                <a:latin typeface="標楷體"/>
                <a:ea typeface="標楷體"/>
              </a:rPr>
              <a:t>：</a:t>
            </a:r>
            <a:endParaRPr lang="en-US" altLang="zh-TW" sz="3200" b="1" dirty="0" smtClean="0">
              <a:solidFill>
                <a:srgbClr val="FF0000"/>
              </a:solidFill>
              <a:latin typeface="標楷體"/>
              <a:ea typeface="標楷體"/>
            </a:endParaRPr>
          </a:p>
          <a:p>
            <a:pPr marL="0" indent="0">
              <a:buNone/>
            </a:pPr>
            <a:r>
              <a:rPr lang="zh-TW" altLang="en-US" sz="2800" dirty="0" smtClean="0">
                <a:latin typeface="標楷體" panose="03000509000000000000" pitchFamily="65" charset="-120"/>
                <a:ea typeface="標楷體" panose="03000509000000000000" pitchFamily="65" charset="-120"/>
              </a:rPr>
              <a:t>一、資訊不完全。</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二</a:t>
            </a:r>
            <a:r>
              <a:rPr lang="zh-TW" altLang="en-US" sz="2800" dirty="0" smtClean="0">
                <a:solidFill>
                  <a:prstClr val="black"/>
                </a:solidFill>
                <a:latin typeface="標楷體" panose="03000509000000000000" pitchFamily="65" charset="-120"/>
                <a:ea typeface="標楷體" panose="03000509000000000000" pitchFamily="65" charset="-120"/>
              </a:rPr>
              <a:t>、非集中交易市場使得市場缺乏效率</a:t>
            </a:r>
            <a:r>
              <a:rPr lang="zh-TW" altLang="en-US" sz="2800" dirty="0">
                <a:solidFill>
                  <a:prstClr val="black"/>
                </a:solidFill>
                <a:latin typeface="標楷體" panose="03000509000000000000" pitchFamily="65" charset="-120"/>
                <a:ea typeface="標楷體" panose="03000509000000000000" pitchFamily="65" charset="-120"/>
              </a:rPr>
              <a:t>。</a:t>
            </a:r>
            <a:endParaRPr lang="en-US" altLang="zh-TW" sz="2800"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800" dirty="0" smtClean="0">
                <a:solidFill>
                  <a:prstClr val="black"/>
                </a:solidFill>
                <a:latin typeface="標楷體" panose="03000509000000000000" pitchFamily="65" charset="-120"/>
                <a:ea typeface="標楷體" panose="03000509000000000000" pitchFamily="65" charset="-120"/>
              </a:rPr>
              <a:t>三、供給缺乏彈性，導致調整屬於不均衡調整，引發時</a:t>
            </a:r>
            <a:endParaRPr lang="en-US" altLang="zh-TW" sz="2800"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800" dirty="0">
                <a:solidFill>
                  <a:prstClr val="black"/>
                </a:solidFill>
                <a:latin typeface="標楷體" panose="03000509000000000000" pitchFamily="65" charset="-120"/>
                <a:ea typeface="標楷體" panose="03000509000000000000" pitchFamily="65" charset="-120"/>
              </a:rPr>
              <a:t> </a:t>
            </a:r>
            <a:r>
              <a:rPr lang="zh-TW" altLang="en-US" sz="2800" dirty="0" smtClean="0">
                <a:solidFill>
                  <a:prstClr val="black"/>
                </a:solidFill>
                <a:latin typeface="標楷體" panose="03000509000000000000" pitchFamily="65" charset="-120"/>
                <a:ea typeface="標楷體" panose="03000509000000000000" pitchFamily="65" charset="-120"/>
              </a:rPr>
              <a:t>   間落後性</a:t>
            </a:r>
            <a:r>
              <a:rPr lang="zh-TW" altLang="en-US" sz="2800" dirty="0">
                <a:solidFill>
                  <a:prstClr val="black"/>
                </a:solidFill>
                <a:latin typeface="標楷體" panose="03000509000000000000" pitchFamily="65" charset="-120"/>
                <a:ea typeface="標楷體" panose="03000509000000000000" pitchFamily="65" charset="-120"/>
              </a:rPr>
              <a:t>。</a:t>
            </a:r>
            <a:endParaRPr lang="en-US" altLang="zh-TW" sz="2800" dirty="0" smtClean="0">
              <a:solidFill>
                <a:prstClr val="black"/>
              </a:solidFill>
              <a:latin typeface="標楷體" panose="03000509000000000000" pitchFamily="65" charset="-120"/>
              <a:ea typeface="標楷體" panose="03000509000000000000" pitchFamily="65" charset="-120"/>
            </a:endParaRPr>
          </a:p>
          <a:p>
            <a:pPr marL="0" indent="0">
              <a:buNone/>
            </a:pPr>
            <a:endParaRPr lang="zh-TW" altLang="en-US" sz="2800" dirty="0">
              <a:latin typeface="標楷體" panose="03000509000000000000" pitchFamily="65" charset="-120"/>
              <a:ea typeface="標楷體" panose="03000509000000000000" pitchFamily="65" charset="-120"/>
            </a:endParaRPr>
          </a:p>
        </p:txBody>
      </p:sp>
      <p:sp>
        <p:nvSpPr>
          <p:cNvPr id="5" name="矩形 4"/>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3</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/5</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088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8784976" cy="758952"/>
          </a:xfrm>
        </p:spPr>
        <p:txBody>
          <a:bodyPr>
            <a:normAutofit/>
          </a:bodyPr>
          <a:lstStyle/>
          <a:p>
            <a:r>
              <a:rPr lang="zh-TW" altLang="en-US" sz="3600" b="1" dirty="0" smtClean="0">
                <a:solidFill>
                  <a:srgbClr val="0070C0"/>
                </a:solidFill>
                <a:latin typeface="標楷體" panose="03000509000000000000" pitchFamily="65" charset="-120"/>
                <a:ea typeface="標楷體" panose="03000509000000000000" pitchFamily="65" charset="-120"/>
              </a:rPr>
              <a:t>供給與需求曲線</a:t>
            </a:r>
            <a:endParaRPr lang="zh-TW" altLang="en-US" sz="3600" b="1" dirty="0">
              <a:solidFill>
                <a:srgbClr val="0070C0"/>
              </a:solidFill>
              <a:latin typeface="標楷體" panose="03000509000000000000" pitchFamily="65" charset="-120"/>
              <a:ea typeface="標楷體" panose="03000509000000000000" pitchFamily="65" charset="-120"/>
            </a:endParaRPr>
          </a:p>
        </p:txBody>
      </p:sp>
      <p:pic>
        <p:nvPicPr>
          <p:cNvPr id="1026" name="Picture 2" descr="\\192.168.2.114\總經理資料匣\新圖片 (2).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84976" cy="518457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4</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/5</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993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332656"/>
            <a:ext cx="8784976" cy="758952"/>
          </a:xfrm>
        </p:spPr>
        <p:txBody>
          <a:bodyPr>
            <a:normAutofit/>
          </a:bodyPr>
          <a:lstStyle/>
          <a:p>
            <a:r>
              <a:rPr lang="zh-TW" altLang="en-US" sz="3600" b="1" dirty="0" smtClean="0">
                <a:solidFill>
                  <a:srgbClr val="0070C0"/>
                </a:solidFill>
                <a:latin typeface="標楷體" panose="03000509000000000000" pitchFamily="65" charset="-120"/>
                <a:ea typeface="標楷體" panose="03000509000000000000" pitchFamily="65" charset="-120"/>
              </a:rPr>
              <a:t>量縮價不跌之原因與</a:t>
            </a:r>
            <a:r>
              <a:rPr lang="zh-TW" altLang="en-US" sz="3600" b="1" smtClean="0">
                <a:solidFill>
                  <a:srgbClr val="0070C0"/>
                </a:solidFill>
                <a:latin typeface="標楷體" panose="03000509000000000000" pitchFamily="65" charset="-120"/>
                <a:ea typeface="標楷體" panose="03000509000000000000" pitchFamily="65" charset="-120"/>
              </a:rPr>
              <a:t>核心問題</a:t>
            </a:r>
            <a:endParaRPr lang="zh-TW" altLang="en-US" sz="3600" b="1" dirty="0">
              <a:solidFill>
                <a:srgbClr val="0070C0"/>
              </a:solidFill>
              <a:latin typeface="標楷體" panose="03000509000000000000" pitchFamily="65" charset="-120"/>
              <a:ea typeface="標楷體" panose="03000509000000000000" pitchFamily="65" charset="-120"/>
            </a:endParaRPr>
          </a:p>
        </p:txBody>
      </p:sp>
      <p:sp>
        <p:nvSpPr>
          <p:cNvPr id="4" name="內容版面配置區 3"/>
          <p:cNvSpPr>
            <a:spLocks noGrp="1"/>
          </p:cNvSpPr>
          <p:nvPr>
            <p:ph sz="quarter" idx="1"/>
          </p:nvPr>
        </p:nvSpPr>
        <p:spPr>
          <a:xfrm>
            <a:off x="179512" y="1412776"/>
            <a:ext cx="8784976" cy="5184576"/>
          </a:xfrm>
        </p:spPr>
        <p:txBody>
          <a:bodyPr>
            <a:normAutofit lnSpcReduction="10000"/>
          </a:bodyPr>
          <a:lstStyle/>
          <a:p>
            <a:pPr marL="0" indent="0">
              <a:buNone/>
            </a:pPr>
            <a:r>
              <a:rPr lang="zh-TW" altLang="en-US" sz="2800" b="1" dirty="0" smtClean="0">
                <a:latin typeface="標楷體" panose="03000509000000000000" pitchFamily="65" charset="-120"/>
                <a:ea typeface="標楷體" panose="03000509000000000000" pitchFamily="65" charset="-120"/>
              </a:rPr>
              <a:t>原因：</a:t>
            </a:r>
            <a:endParaRPr lang="en-US" altLang="zh-TW" sz="2800" b="1"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一、房價</a:t>
            </a:r>
            <a:r>
              <a:rPr lang="zh-TW" altLang="en-US" sz="2400" dirty="0" smtClean="0">
                <a:solidFill>
                  <a:prstClr val="black"/>
                </a:solidFill>
                <a:latin typeface="標楷體" panose="03000509000000000000" pitchFamily="65" charset="-120"/>
                <a:ea typeface="標楷體" panose="03000509000000000000" pitchFamily="65" charset="-120"/>
              </a:rPr>
              <a:t>的</a:t>
            </a:r>
            <a:r>
              <a:rPr lang="zh-TW" altLang="en-US" sz="2400" dirty="0" smtClean="0">
                <a:latin typeface="標楷體" panose="03000509000000000000" pitchFamily="65" charset="-120"/>
                <a:ea typeface="標楷體" panose="03000509000000000000" pitchFamily="65" charset="-120"/>
              </a:rPr>
              <a:t>落後</a:t>
            </a:r>
            <a:r>
              <a:rPr lang="zh-TW" altLang="en-US" sz="2400" dirty="0">
                <a:solidFill>
                  <a:prstClr val="black"/>
                </a:solidFill>
                <a:latin typeface="標楷體" panose="03000509000000000000" pitchFamily="65" charset="-120"/>
                <a:ea typeface="標楷體" panose="03000509000000000000" pitchFamily="65" charset="-120"/>
              </a:rPr>
              <a:t>調整</a:t>
            </a:r>
            <a:r>
              <a:rPr lang="zh-TW" altLang="en-US" sz="2400" dirty="0" smtClean="0">
                <a:latin typeface="標楷體" panose="03000509000000000000" pitchFamily="65" charset="-120"/>
                <a:ea typeface="標楷體" panose="03000509000000000000" pitchFamily="65" charset="-120"/>
              </a:rPr>
              <a:t>性</a:t>
            </a:r>
            <a:r>
              <a:rPr lang="zh-TW" altLang="en-US" sz="2400" dirty="0">
                <a:solidFill>
                  <a:prstClr val="black"/>
                </a:solidFill>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二</a:t>
            </a:r>
            <a:r>
              <a:rPr lang="zh-TW" altLang="en-US" sz="2400" dirty="0">
                <a:solidFill>
                  <a:prstClr val="black"/>
                </a:solidFill>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推案放大量是存貨累積的結果</a:t>
            </a:r>
            <a:r>
              <a:rPr lang="zh-TW" altLang="en-US" sz="2400" dirty="0">
                <a:solidFill>
                  <a:prstClr val="black"/>
                </a:solidFill>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三</a:t>
            </a:r>
            <a:r>
              <a:rPr lang="zh-TW" altLang="en-US" sz="2400" dirty="0">
                <a:solidFill>
                  <a:prstClr val="black"/>
                </a:solidFill>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摃桿操作與投資客退潮令價格訊號失真</a:t>
            </a:r>
            <a:r>
              <a:rPr lang="zh-TW" altLang="en-US" sz="2400" dirty="0">
                <a:solidFill>
                  <a:prstClr val="black"/>
                </a:solidFill>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800" b="1" dirty="0" smtClean="0">
                <a:latin typeface="標楷體" panose="03000509000000000000" pitchFamily="65" charset="-120"/>
                <a:ea typeface="標楷體" panose="03000509000000000000" pitchFamily="65" charset="-120"/>
              </a:rPr>
              <a:t>核心問題</a:t>
            </a:r>
            <a:r>
              <a:rPr lang="zh-TW" altLang="en-US" sz="2800" b="1" dirty="0" smtClean="0">
                <a:solidFill>
                  <a:prstClr val="black"/>
                </a:solidFill>
                <a:latin typeface="標楷體" panose="03000509000000000000" pitchFamily="65" charset="-120"/>
                <a:ea typeface="標楷體" panose="03000509000000000000" pitchFamily="65" charset="-120"/>
              </a:rPr>
              <a:t>：</a:t>
            </a:r>
            <a:endParaRPr lang="en-US" altLang="zh-TW" sz="2800" b="1"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400" b="1" dirty="0" smtClean="0">
                <a:latin typeface="標楷體" panose="03000509000000000000" pitchFamily="65" charset="-120"/>
                <a:ea typeface="標楷體" panose="03000509000000000000" pitchFamily="65" charset="-120"/>
              </a:rPr>
              <a:t>一</a:t>
            </a:r>
            <a:r>
              <a:rPr lang="zh-TW" altLang="en-US" sz="2400" dirty="0" smtClean="0">
                <a:solidFill>
                  <a:prstClr val="black"/>
                </a:solidFill>
                <a:latin typeface="標楷體" panose="03000509000000000000" pitchFamily="65" charset="-120"/>
                <a:ea typeface="標楷體" panose="03000509000000000000" pitchFamily="65" charset="-120"/>
              </a:rPr>
              <a:t>、投資客大量退場</a:t>
            </a:r>
            <a:r>
              <a:rPr lang="zh-TW" altLang="en-US" sz="2400" dirty="0" smtClean="0">
                <a:solidFill>
                  <a:prstClr val="black"/>
                </a:solidFill>
                <a:latin typeface="新細明體"/>
                <a:ea typeface="新細明體"/>
              </a:rPr>
              <a:t>，</a:t>
            </a:r>
            <a:r>
              <a:rPr lang="zh-TW" altLang="en-US" sz="2400" dirty="0" smtClean="0">
                <a:solidFill>
                  <a:prstClr val="black"/>
                </a:solidFill>
                <a:latin typeface="標楷體" panose="03000509000000000000" pitchFamily="65" charset="-120"/>
                <a:ea typeface="標楷體" panose="03000509000000000000" pitchFamily="65" charset="-120"/>
              </a:rPr>
              <a:t>假性需求消失</a:t>
            </a:r>
            <a:r>
              <a:rPr lang="zh-TW" altLang="en-US" sz="2400" dirty="0" smtClean="0">
                <a:solidFill>
                  <a:prstClr val="black"/>
                </a:solidFill>
                <a:latin typeface="新細明體"/>
              </a:rPr>
              <a:t>，</a:t>
            </a:r>
            <a:r>
              <a:rPr lang="zh-TW" altLang="en-US" sz="2400" dirty="0" smtClean="0">
                <a:solidFill>
                  <a:prstClr val="black"/>
                </a:solidFill>
                <a:latin typeface="標楷體" panose="03000509000000000000" pitchFamily="65" charset="-120"/>
                <a:ea typeface="標楷體" panose="03000509000000000000" pitchFamily="65" charset="-120"/>
              </a:rPr>
              <a:t>市場只剩下剛性需求購屋</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400" dirty="0">
                <a:solidFill>
                  <a:prstClr val="black"/>
                </a:solidFill>
                <a:latin typeface="標楷體" panose="03000509000000000000" pitchFamily="65" charset="-120"/>
                <a:ea typeface="標楷體" panose="03000509000000000000" pitchFamily="65" charset="-120"/>
              </a:rPr>
              <a:t> </a:t>
            </a:r>
            <a:r>
              <a:rPr lang="zh-TW" altLang="en-US" sz="2400" dirty="0" smtClean="0">
                <a:solidFill>
                  <a:prstClr val="black"/>
                </a:solidFill>
                <a:latin typeface="標楷體" panose="03000509000000000000" pitchFamily="65" charset="-120"/>
                <a:ea typeface="標楷體" panose="03000509000000000000" pitchFamily="65" charset="-120"/>
              </a:rPr>
              <a:t>   者。降價能增加的銷售有限，反而造成從確定購買者能賺到</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400" dirty="0">
                <a:solidFill>
                  <a:prstClr val="black"/>
                </a:solidFill>
                <a:latin typeface="標楷體" panose="03000509000000000000" pitchFamily="65" charset="-120"/>
                <a:ea typeface="標楷體" panose="03000509000000000000" pitchFamily="65" charset="-120"/>
              </a:rPr>
              <a:t> </a:t>
            </a:r>
            <a:r>
              <a:rPr lang="zh-TW" altLang="en-US" sz="2400" dirty="0" smtClean="0">
                <a:solidFill>
                  <a:prstClr val="black"/>
                </a:solidFill>
                <a:latin typeface="標楷體" panose="03000509000000000000" pitchFamily="65" charset="-120"/>
                <a:ea typeface="標楷體" panose="03000509000000000000" pitchFamily="65" charset="-120"/>
              </a:rPr>
              <a:t>   的錢更少，賣方自然不願意降價。</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400" b="1" dirty="0" smtClean="0">
                <a:solidFill>
                  <a:prstClr val="black"/>
                </a:solidFill>
                <a:latin typeface="標楷體" panose="03000509000000000000" pitchFamily="65" charset="-120"/>
                <a:ea typeface="標楷體" panose="03000509000000000000" pitchFamily="65" charset="-120"/>
              </a:rPr>
              <a:t>二</a:t>
            </a:r>
            <a:r>
              <a:rPr lang="zh-TW" altLang="en-US" sz="2400" dirty="0" smtClean="0">
                <a:solidFill>
                  <a:prstClr val="black"/>
                </a:solidFill>
                <a:latin typeface="標楷體" panose="03000509000000000000" pitchFamily="65" charset="-120"/>
                <a:ea typeface="標楷體" panose="03000509000000000000" pitchFamily="65" charset="-120"/>
              </a:rPr>
              <a:t>、房地產市場投資通常伴隨高度財務</a:t>
            </a:r>
            <a:r>
              <a:rPr lang="zh-TW" altLang="en-US" sz="2400" dirty="0">
                <a:solidFill>
                  <a:prstClr val="black"/>
                </a:solidFill>
                <a:latin typeface="標楷體" panose="03000509000000000000" pitchFamily="65" charset="-120"/>
                <a:ea typeface="標楷體" panose="03000509000000000000" pitchFamily="65" charset="-120"/>
              </a:rPr>
              <a:t>摃桿</a:t>
            </a:r>
            <a:r>
              <a:rPr lang="zh-TW" altLang="en-US" sz="2400" dirty="0" smtClean="0">
                <a:solidFill>
                  <a:prstClr val="black"/>
                </a:solidFill>
                <a:latin typeface="標楷體" panose="03000509000000000000" pitchFamily="65" charset="-120"/>
                <a:ea typeface="標楷體" panose="03000509000000000000" pitchFamily="65" charset="-120"/>
              </a:rPr>
              <a:t>操作。</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400" b="1" dirty="0" smtClean="0">
                <a:solidFill>
                  <a:prstClr val="black"/>
                </a:solidFill>
                <a:latin typeface="標楷體" panose="03000509000000000000" pitchFamily="65" charset="-120"/>
                <a:ea typeface="標楷體" panose="03000509000000000000" pitchFamily="65" charset="-120"/>
              </a:rPr>
              <a:t>三</a:t>
            </a:r>
            <a:r>
              <a:rPr lang="zh-TW" altLang="en-US" sz="2400" dirty="0" smtClean="0">
                <a:solidFill>
                  <a:prstClr val="black"/>
                </a:solidFill>
                <a:latin typeface="標楷體" panose="03000509000000000000" pitchFamily="65" charset="-120"/>
                <a:ea typeface="標楷體" panose="03000509000000000000" pitchFamily="65" charset="-120"/>
              </a:rPr>
              <a:t>、房地產特質中之昂貴性，一般囤房者多餘房屋頂多一兩間。</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400" dirty="0" smtClean="0">
                <a:solidFill>
                  <a:prstClr val="black"/>
                </a:solidFill>
                <a:latin typeface="標楷體" panose="03000509000000000000" pitchFamily="65" charset="-120"/>
                <a:ea typeface="標楷體" panose="03000509000000000000" pitchFamily="65" charset="-120"/>
              </a:rPr>
              <a:t>四、</a:t>
            </a:r>
            <a:r>
              <a:rPr lang="zh-TW" altLang="en-US" sz="2400" dirty="0">
                <a:solidFill>
                  <a:prstClr val="black"/>
                </a:solidFill>
                <a:latin typeface="標楷體" panose="03000509000000000000" pitchFamily="65" charset="-120"/>
                <a:ea typeface="標楷體" panose="03000509000000000000" pitchFamily="65" charset="-120"/>
              </a:rPr>
              <a:t>房地產</a:t>
            </a:r>
            <a:r>
              <a:rPr lang="zh-TW" altLang="en-US" sz="2400" dirty="0" smtClean="0">
                <a:solidFill>
                  <a:prstClr val="black"/>
                </a:solidFill>
                <a:latin typeface="標楷體" panose="03000509000000000000" pitchFamily="65" charset="-120"/>
                <a:ea typeface="標楷體" panose="03000509000000000000" pitchFamily="65" charset="-120"/>
              </a:rPr>
              <a:t>市場並無空頭機制，亦即沒有人可以借賣後再購回回</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0" indent="0">
              <a:buNone/>
            </a:pPr>
            <a:r>
              <a:rPr lang="zh-TW" altLang="en-US" sz="2400" dirty="0">
                <a:solidFill>
                  <a:prstClr val="black"/>
                </a:solidFill>
                <a:latin typeface="標楷體" panose="03000509000000000000" pitchFamily="65" charset="-120"/>
                <a:ea typeface="標楷體" panose="03000509000000000000" pitchFamily="65" charset="-120"/>
              </a:rPr>
              <a:t> </a:t>
            </a:r>
            <a:r>
              <a:rPr lang="zh-TW" altLang="en-US" sz="2400" dirty="0" smtClean="0">
                <a:solidFill>
                  <a:prstClr val="black"/>
                </a:solidFill>
                <a:latin typeface="標楷體" panose="03000509000000000000" pitchFamily="65" charset="-120"/>
                <a:ea typeface="標楷體" panose="03000509000000000000" pitchFamily="65" charset="-120"/>
              </a:rPr>
              <a:t>   補</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5" name="矩形 4"/>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5</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/5</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67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2143108" y="1071546"/>
            <a:ext cx="3857652" cy="11430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2071670" y="1071545"/>
            <a:ext cx="4643470" cy="132160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稅制改革</a:t>
            </a:r>
            <a:r>
              <a:rPr lang="en-US" altLang="zh-TW" sz="3600" b="1" dirty="0" smtClean="0">
                <a:solidFill>
                  <a:schemeClr val="tx1"/>
                </a:solidFill>
                <a:latin typeface="標楷體" pitchFamily="65" charset="-120"/>
                <a:ea typeface="標楷體" pitchFamily="65" charset="-120"/>
              </a:rPr>
              <a:t>)</a:t>
            </a:r>
          </a:p>
          <a:p>
            <a:pPr algn="ct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賦稅正義</a:t>
            </a:r>
            <a:r>
              <a:rPr lang="en-US" altLang="zh-TW" sz="3600" b="1" dirty="0" smtClean="0">
                <a:solidFill>
                  <a:schemeClr val="tx1"/>
                </a:solidFill>
                <a:latin typeface="標楷體" pitchFamily="65" charset="-120"/>
                <a:ea typeface="標楷體" pitchFamily="65" charset="-120"/>
              </a:rPr>
              <a:t>)</a:t>
            </a:r>
            <a:endParaRPr lang="zh-TW" altLang="en-US" sz="3600" b="1" dirty="0">
              <a:solidFill>
                <a:schemeClr val="tx1"/>
              </a:solidFill>
              <a:latin typeface="標楷體" pitchFamily="65" charset="-120"/>
              <a:ea typeface="標楷體" pitchFamily="65" charset="-120"/>
            </a:endParaRPr>
          </a:p>
        </p:txBody>
      </p:sp>
      <p:sp>
        <p:nvSpPr>
          <p:cNvPr id="7" name="橢圓 6"/>
          <p:cNvSpPr/>
          <p:nvPr/>
        </p:nvSpPr>
        <p:spPr>
          <a:xfrm>
            <a:off x="2071670" y="1071544"/>
            <a:ext cx="4643470" cy="1357323"/>
          </a:xfrm>
          <a:prstGeom prst="ellipse">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857224" y="3000372"/>
            <a:ext cx="1785950" cy="128588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增加</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稅收</a:t>
            </a:r>
            <a:endParaRPr lang="zh-TW" altLang="en-US" sz="3600" b="1" dirty="0">
              <a:solidFill>
                <a:schemeClr val="tx1"/>
              </a:solidFill>
              <a:latin typeface="標楷體" pitchFamily="65" charset="-120"/>
              <a:ea typeface="標楷體" pitchFamily="65" charset="-120"/>
            </a:endParaRPr>
          </a:p>
        </p:txBody>
      </p:sp>
      <p:sp>
        <p:nvSpPr>
          <p:cNvPr id="13" name="橢圓 12"/>
          <p:cNvSpPr/>
          <p:nvPr/>
        </p:nvSpPr>
        <p:spPr>
          <a:xfrm>
            <a:off x="2843808" y="2786058"/>
            <a:ext cx="2666785" cy="157163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追求</a:t>
            </a:r>
            <a:endParaRPr lang="en-US" altLang="zh-TW" sz="3200" b="1" dirty="0" smtClean="0">
              <a:solidFill>
                <a:schemeClr val="tx1"/>
              </a:solidFill>
              <a:latin typeface="標楷體" pitchFamily="65" charset="-120"/>
              <a:ea typeface="標楷體" pitchFamily="65" charset="-120"/>
            </a:endParaRPr>
          </a:p>
          <a:p>
            <a:pPr algn="ctr"/>
            <a:r>
              <a:rPr lang="zh-TW" altLang="en-US" sz="3200" b="1" dirty="0" smtClean="0">
                <a:solidFill>
                  <a:schemeClr val="tx1"/>
                </a:solidFill>
                <a:latin typeface="標楷體" pitchFamily="65" charset="-120"/>
                <a:ea typeface="標楷體" pitchFamily="65" charset="-120"/>
              </a:rPr>
              <a:t>公平合理</a:t>
            </a:r>
            <a:endParaRPr lang="en-US" altLang="zh-TW" sz="3200" b="1" dirty="0" smtClean="0">
              <a:solidFill>
                <a:schemeClr val="tx1"/>
              </a:solidFill>
              <a:latin typeface="標楷體" pitchFamily="65" charset="-120"/>
              <a:ea typeface="標楷體" pitchFamily="65" charset="-120"/>
            </a:endParaRPr>
          </a:p>
        </p:txBody>
      </p:sp>
      <p:cxnSp>
        <p:nvCxnSpPr>
          <p:cNvPr id="14" name="直線接點 13"/>
          <p:cNvCxnSpPr>
            <a:stCxn id="7" idx="4"/>
          </p:cNvCxnSpPr>
          <p:nvPr/>
        </p:nvCxnSpPr>
        <p:spPr>
          <a:xfrm>
            <a:off x="4393405" y="2428867"/>
            <a:ext cx="0" cy="357191"/>
          </a:xfrm>
          <a:prstGeom prst="line">
            <a:avLst/>
          </a:prstGeom>
        </p:spPr>
        <p:style>
          <a:lnRef idx="3">
            <a:schemeClr val="dk1"/>
          </a:lnRef>
          <a:fillRef idx="0">
            <a:schemeClr val="dk1"/>
          </a:fillRef>
          <a:effectRef idx="2">
            <a:schemeClr val="dk1"/>
          </a:effectRef>
          <a:fontRef idx="minor">
            <a:schemeClr val="tx1"/>
          </a:fontRef>
        </p:style>
      </p:cxnSp>
      <p:cxnSp>
        <p:nvCxnSpPr>
          <p:cNvPr id="19" name="直線接點 18"/>
          <p:cNvCxnSpPr/>
          <p:nvPr/>
        </p:nvCxnSpPr>
        <p:spPr>
          <a:xfrm flipH="1">
            <a:off x="2000233" y="2214554"/>
            <a:ext cx="642941" cy="785819"/>
          </a:xfrm>
          <a:prstGeom prst="line">
            <a:avLst/>
          </a:prstGeom>
        </p:spPr>
        <p:style>
          <a:lnRef idx="3">
            <a:schemeClr val="dk1"/>
          </a:lnRef>
          <a:fillRef idx="0">
            <a:schemeClr val="dk1"/>
          </a:fillRef>
          <a:effectRef idx="2">
            <a:schemeClr val="dk1"/>
          </a:effectRef>
          <a:fontRef idx="minor">
            <a:schemeClr val="tx1"/>
          </a:fontRef>
        </p:style>
      </p:cxnSp>
      <p:sp>
        <p:nvSpPr>
          <p:cNvPr id="20" name="橢圓 19"/>
          <p:cNvSpPr/>
          <p:nvPr/>
        </p:nvSpPr>
        <p:spPr>
          <a:xfrm>
            <a:off x="5929322" y="2857496"/>
            <a:ext cx="2286016" cy="164307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抑制投機炒作</a:t>
            </a:r>
            <a:endParaRPr lang="en-US" altLang="zh-TW" sz="3600" b="1" dirty="0" smtClean="0">
              <a:solidFill>
                <a:schemeClr val="tx1"/>
              </a:solidFill>
              <a:latin typeface="標楷體" pitchFamily="65" charset="-120"/>
              <a:ea typeface="標楷體" pitchFamily="65" charset="-120"/>
            </a:endParaRPr>
          </a:p>
        </p:txBody>
      </p:sp>
      <p:cxnSp>
        <p:nvCxnSpPr>
          <p:cNvPr id="11" name="直線接點 10"/>
          <p:cNvCxnSpPr>
            <a:stCxn id="7" idx="5"/>
          </p:cNvCxnSpPr>
          <p:nvPr/>
        </p:nvCxnSpPr>
        <p:spPr>
          <a:xfrm>
            <a:off x="6035120" y="2230092"/>
            <a:ext cx="553104" cy="770281"/>
          </a:xfrm>
          <a:prstGeom prst="line">
            <a:avLst/>
          </a:prstGeom>
        </p:spPr>
        <p:style>
          <a:lnRef idx="3">
            <a:schemeClr val="dk1"/>
          </a:lnRef>
          <a:fillRef idx="0">
            <a:schemeClr val="dk1"/>
          </a:fillRef>
          <a:effectRef idx="2">
            <a:schemeClr val="dk1"/>
          </a:effectRef>
          <a:fontRef idx="minor">
            <a:schemeClr val="tx1"/>
          </a:fontRef>
        </p:style>
      </p:cxnSp>
      <p:cxnSp>
        <p:nvCxnSpPr>
          <p:cNvPr id="16" name="直線接點 15"/>
          <p:cNvCxnSpPr/>
          <p:nvPr/>
        </p:nvCxnSpPr>
        <p:spPr>
          <a:xfrm flipH="1">
            <a:off x="4393405" y="4357694"/>
            <a:ext cx="1" cy="785818"/>
          </a:xfrm>
          <a:prstGeom prst="line">
            <a:avLst/>
          </a:prstGeom>
        </p:spPr>
        <p:style>
          <a:lnRef idx="3">
            <a:schemeClr val="dk1"/>
          </a:lnRef>
          <a:fillRef idx="0">
            <a:schemeClr val="dk1"/>
          </a:fillRef>
          <a:effectRef idx="2">
            <a:schemeClr val="dk1"/>
          </a:effectRef>
          <a:fontRef idx="minor">
            <a:schemeClr val="tx1"/>
          </a:fontRef>
        </p:style>
      </p:cxnSp>
      <p:cxnSp>
        <p:nvCxnSpPr>
          <p:cNvPr id="18" name="直線接點 17"/>
          <p:cNvCxnSpPr/>
          <p:nvPr/>
        </p:nvCxnSpPr>
        <p:spPr>
          <a:xfrm rot="5400000">
            <a:off x="6643702" y="4643446"/>
            <a:ext cx="714380" cy="428628"/>
          </a:xfrm>
          <a:prstGeom prst="line">
            <a:avLst/>
          </a:prstGeom>
        </p:spPr>
        <p:style>
          <a:lnRef idx="3">
            <a:schemeClr val="dk1"/>
          </a:lnRef>
          <a:fillRef idx="0">
            <a:schemeClr val="dk1"/>
          </a:fillRef>
          <a:effectRef idx="2">
            <a:schemeClr val="dk1"/>
          </a:effectRef>
          <a:fontRef idx="minor">
            <a:schemeClr val="tx1"/>
          </a:fontRef>
        </p:style>
      </p:cxnSp>
      <p:cxnSp>
        <p:nvCxnSpPr>
          <p:cNvPr id="24" name="直線接點 23"/>
          <p:cNvCxnSpPr>
            <a:stCxn id="8" idx="4"/>
          </p:cNvCxnSpPr>
          <p:nvPr/>
        </p:nvCxnSpPr>
        <p:spPr>
          <a:xfrm rot="16200000" flipH="1">
            <a:off x="1518025" y="4518430"/>
            <a:ext cx="928694" cy="464346"/>
          </a:xfrm>
          <a:prstGeom prst="line">
            <a:avLst/>
          </a:prstGeom>
        </p:spPr>
        <p:style>
          <a:lnRef idx="3">
            <a:schemeClr val="dk1"/>
          </a:lnRef>
          <a:fillRef idx="0">
            <a:schemeClr val="dk1"/>
          </a:fillRef>
          <a:effectRef idx="2">
            <a:schemeClr val="dk1"/>
          </a:effectRef>
          <a:fontRef idx="minor">
            <a:schemeClr val="tx1"/>
          </a:fontRef>
        </p:style>
      </p:cxnSp>
      <p:sp>
        <p:nvSpPr>
          <p:cNvPr id="21" name="圓角矩形 20"/>
          <p:cNvSpPr/>
          <p:nvPr/>
        </p:nvSpPr>
        <p:spPr>
          <a:xfrm>
            <a:off x="2143108" y="5143512"/>
            <a:ext cx="4786346" cy="12858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住房改革</a:t>
            </a:r>
            <a:r>
              <a:rPr lang="en-US" altLang="zh-TW" sz="4000" b="1" dirty="0" smtClean="0">
                <a:solidFill>
                  <a:schemeClr val="tx1"/>
                </a:solidFill>
                <a:latin typeface="標楷體" pitchFamily="65" charset="-120"/>
                <a:ea typeface="標楷體" pitchFamily="65" charset="-120"/>
              </a:rPr>
              <a:t>)</a:t>
            </a:r>
          </a:p>
          <a:p>
            <a:pPr algn="ctr"/>
            <a:r>
              <a:rPr lang="zh-TW" altLang="en-US" sz="4000" b="1" dirty="0" smtClean="0">
                <a:solidFill>
                  <a:schemeClr val="tx1"/>
                </a:solidFill>
                <a:latin typeface="標楷體" pitchFamily="65" charset="-120"/>
                <a:ea typeface="標楷體" pitchFamily="65" charset="-120"/>
              </a:rPr>
              <a:t>落實居住正義</a:t>
            </a:r>
            <a:endParaRPr lang="zh-TW" altLang="en-US" sz="4000" b="1" dirty="0">
              <a:solidFill>
                <a:schemeClr val="tx1"/>
              </a:solidFill>
              <a:latin typeface="標楷體" pitchFamily="65" charset="-120"/>
              <a:ea typeface="標楷體" pitchFamily="65" charset="-120"/>
            </a:endParaRPr>
          </a:p>
        </p:txBody>
      </p:sp>
      <p:sp>
        <p:nvSpPr>
          <p:cNvPr id="22" name="矩形 21"/>
          <p:cNvSpPr/>
          <p:nvPr/>
        </p:nvSpPr>
        <p:spPr>
          <a:xfrm>
            <a:off x="7293709" y="1160912"/>
            <a:ext cx="1041611" cy="1446550"/>
          </a:xfrm>
          <a:prstGeom prst="rect">
            <a:avLst/>
          </a:prstGeom>
        </p:spPr>
        <p:txBody>
          <a:bodyPr wrap="square">
            <a:spAutoFit/>
          </a:bodyPr>
          <a:lstStyle/>
          <a:p>
            <a:pPr lvl="0" algn="ctr"/>
            <a:r>
              <a:rPr lang="en-US" altLang="zh-TW" sz="8800" b="1" dirty="0">
                <a:solidFill>
                  <a:prstClr val="black"/>
                </a:solidFill>
                <a:latin typeface="標楷體" pitchFamily="65" charset="-120"/>
                <a:ea typeface="標楷體" pitchFamily="65" charset="-120"/>
              </a:rPr>
              <a:t>?</a:t>
            </a:r>
          </a:p>
        </p:txBody>
      </p:sp>
      <p:sp>
        <p:nvSpPr>
          <p:cNvPr id="2" name="矩形 1"/>
          <p:cNvSpPr/>
          <p:nvPr/>
        </p:nvSpPr>
        <p:spPr>
          <a:xfrm>
            <a:off x="196900" y="620688"/>
            <a:ext cx="2446274" cy="646331"/>
          </a:xfrm>
          <a:prstGeom prst="rect">
            <a:avLst/>
          </a:prstGeom>
        </p:spPr>
        <p:txBody>
          <a:bodyPr wrap="square">
            <a:spAutoFit/>
          </a:bodyPr>
          <a:lstStyle/>
          <a:p>
            <a:pPr lvl="0">
              <a:spcBef>
                <a:spcPct val="20000"/>
              </a:spcBef>
              <a:buClr>
                <a:srgbClr val="D16349"/>
              </a:buClr>
              <a:buSzPct val="85000"/>
            </a:pPr>
            <a:r>
              <a:rPr lang="zh-TW" altLang="en-US" sz="3600" b="1" dirty="0" smtClean="0">
                <a:solidFill>
                  <a:prstClr val="black"/>
                </a:solidFill>
                <a:latin typeface="標楷體" panose="03000509000000000000" pitchFamily="65" charset="-120"/>
                <a:ea typeface="標楷體" panose="03000509000000000000" pitchFamily="65" charset="-120"/>
              </a:rPr>
              <a:t>二、房稅</a:t>
            </a:r>
            <a:endParaRPr lang="en-US" altLang="zh-TW" sz="3600" b="1" dirty="0">
              <a:solidFill>
                <a:prstClr val="black"/>
              </a:solidFill>
              <a:latin typeface="標楷體" panose="03000509000000000000" pitchFamily="65" charset="-120"/>
              <a:ea typeface="標楷體" panose="03000509000000000000" pitchFamily="65" charset="-120"/>
            </a:endParaRPr>
          </a:p>
        </p:txBody>
      </p:sp>
      <p:sp>
        <p:nvSpPr>
          <p:cNvPr id="25" name="矩形 24"/>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47897" y="548680"/>
            <a:ext cx="8534400" cy="758952"/>
          </a:xfrm>
        </p:spPr>
        <p:txBody>
          <a:bodyPr>
            <a:normAutofit/>
          </a:bodyPr>
          <a:lstStyle/>
          <a:p>
            <a:pPr algn="l"/>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一</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標楷體" pitchFamily="65" charset="-120"/>
                <a:ea typeface="標楷體" pitchFamily="65" charset="-120"/>
              </a:rPr>
              <a:t>一地五價</a:t>
            </a:r>
            <a:endParaRPr lang="zh-TW" altLang="en-US" sz="3200" b="1" dirty="0">
              <a:solidFill>
                <a:schemeClr val="tx1"/>
              </a:solidFill>
              <a:latin typeface="標楷體" pitchFamily="65" charset="-120"/>
              <a:ea typeface="標楷體" pitchFamily="65" charset="-120"/>
            </a:endParaRPr>
          </a:p>
        </p:txBody>
      </p:sp>
      <p:sp>
        <p:nvSpPr>
          <p:cNvPr id="4" name="圓角矩形 3"/>
          <p:cNvSpPr/>
          <p:nvPr/>
        </p:nvSpPr>
        <p:spPr>
          <a:xfrm>
            <a:off x="785786" y="1500174"/>
            <a:ext cx="753063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公告地價</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年一次</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5" name="圓角矩形 4"/>
          <p:cNvSpPr/>
          <p:nvPr/>
        </p:nvSpPr>
        <p:spPr>
          <a:xfrm>
            <a:off x="785786" y="2571744"/>
            <a:ext cx="753063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2400" b="1" dirty="0" smtClean="0">
                <a:solidFill>
                  <a:schemeClr val="tx1"/>
                </a:solidFill>
                <a:latin typeface="標楷體" pitchFamily="65" charset="-120"/>
                <a:ea typeface="標楷體" pitchFamily="65" charset="-120"/>
              </a:rPr>
              <a:t>申報地價    地價稅</a:t>
            </a:r>
            <a:endParaRPr lang="zh-TW" altLang="en-US" sz="2400" b="1" dirty="0">
              <a:solidFill>
                <a:schemeClr val="tx1"/>
              </a:solidFill>
              <a:latin typeface="標楷體" pitchFamily="65" charset="-120"/>
              <a:ea typeface="標楷體" pitchFamily="65" charset="-120"/>
            </a:endParaRPr>
          </a:p>
        </p:txBody>
      </p:sp>
      <p:sp>
        <p:nvSpPr>
          <p:cNvPr id="6" name="圓角矩形 5"/>
          <p:cNvSpPr/>
          <p:nvPr/>
        </p:nvSpPr>
        <p:spPr>
          <a:xfrm>
            <a:off x="785786" y="3571876"/>
            <a:ext cx="753063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400" b="1" dirty="0" smtClean="0">
                <a:solidFill>
                  <a:schemeClr val="tx1"/>
                </a:solidFill>
                <a:latin typeface="標楷體" pitchFamily="65" charset="-120"/>
                <a:ea typeface="標楷體" pitchFamily="65" charset="-120"/>
              </a:rPr>
              <a:t>公告土地現值</a:t>
            </a:r>
            <a:r>
              <a:rPr lang="en-US" altLang="zh-TW" sz="2400" b="1" dirty="0" smtClean="0">
                <a:solidFill>
                  <a:schemeClr val="tx1"/>
                </a:solidFill>
                <a:latin typeface="標楷體" pitchFamily="65" charset="-120"/>
                <a:ea typeface="標楷體" pitchFamily="65" charset="-120"/>
              </a:rPr>
              <a:t>(</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2400" b="1" dirty="0" smtClean="0">
                <a:solidFill>
                  <a:schemeClr val="tx1"/>
                </a:solidFill>
                <a:latin typeface="標楷體" pitchFamily="65" charset="-120"/>
                <a:ea typeface="標楷體" pitchFamily="65" charset="-120"/>
              </a:rPr>
              <a:t>年一次</a:t>
            </a:r>
            <a:r>
              <a:rPr lang="en-US" altLang="zh-TW" sz="2400" b="1" dirty="0" smtClean="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sp>
        <p:nvSpPr>
          <p:cNvPr id="7" name="圓角矩形 6"/>
          <p:cNvSpPr/>
          <p:nvPr/>
        </p:nvSpPr>
        <p:spPr>
          <a:xfrm>
            <a:off x="785786" y="4572008"/>
            <a:ext cx="753063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4.</a:t>
            </a:r>
            <a:r>
              <a:rPr lang="zh-TW" altLang="en-US" sz="2400" b="1" dirty="0" smtClean="0">
                <a:solidFill>
                  <a:schemeClr val="tx1"/>
                </a:solidFill>
                <a:latin typeface="標楷體" pitchFamily="65" charset="-120"/>
                <a:ea typeface="標楷體" pitchFamily="65" charset="-120"/>
              </a:rPr>
              <a:t>申報土地移轉現值    土地增值稅</a:t>
            </a:r>
            <a:endParaRPr lang="zh-TW" altLang="en-US" sz="2400" b="1" dirty="0">
              <a:solidFill>
                <a:schemeClr val="tx1"/>
              </a:solidFill>
              <a:latin typeface="標楷體" pitchFamily="65" charset="-120"/>
              <a:ea typeface="標楷體" pitchFamily="65" charset="-120"/>
            </a:endParaRPr>
          </a:p>
        </p:txBody>
      </p:sp>
      <p:sp>
        <p:nvSpPr>
          <p:cNvPr id="8" name="圓角矩形 7"/>
          <p:cNvSpPr/>
          <p:nvPr/>
        </p:nvSpPr>
        <p:spPr>
          <a:xfrm>
            <a:off x="785786" y="5572140"/>
            <a:ext cx="753063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5.</a:t>
            </a:r>
            <a:r>
              <a:rPr lang="zh-TW" altLang="en-US" sz="2400" b="1" dirty="0" smtClean="0">
                <a:solidFill>
                  <a:schemeClr val="tx1"/>
                </a:solidFill>
                <a:latin typeface="標楷體" pitchFamily="65" charset="-120"/>
                <a:ea typeface="標楷體" pitchFamily="65" charset="-120"/>
              </a:rPr>
              <a:t>交易價格</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市價</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     實價登錄</a:t>
            </a:r>
            <a:endParaRPr lang="zh-TW" altLang="en-US" sz="2400" b="1" dirty="0">
              <a:solidFill>
                <a:schemeClr val="tx1"/>
              </a:solidFill>
              <a:latin typeface="標楷體" pitchFamily="65" charset="-120"/>
              <a:ea typeface="標楷體" pitchFamily="65" charset="-120"/>
            </a:endParaRPr>
          </a:p>
        </p:txBody>
      </p:sp>
      <p:cxnSp>
        <p:nvCxnSpPr>
          <p:cNvPr id="10" name="直線單箭頭接點 9"/>
          <p:cNvCxnSpPr/>
          <p:nvPr/>
        </p:nvCxnSpPr>
        <p:spPr>
          <a:xfrm>
            <a:off x="2457839" y="2942390"/>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直線單箭頭接點 14"/>
          <p:cNvCxnSpPr/>
          <p:nvPr/>
        </p:nvCxnSpPr>
        <p:spPr>
          <a:xfrm flipV="1">
            <a:off x="3714744" y="4929198"/>
            <a:ext cx="490542" cy="95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直線單箭頭接點 16"/>
          <p:cNvCxnSpPr/>
          <p:nvPr/>
        </p:nvCxnSpPr>
        <p:spPr>
          <a:xfrm>
            <a:off x="3459949" y="5936526"/>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矩形 12"/>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2</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01752" y="142852"/>
            <a:ext cx="8534400" cy="909884"/>
          </a:xfrm>
        </p:spPr>
        <p:txBody>
          <a:bodyPr>
            <a:normAutofit/>
          </a:bodyPr>
          <a:lstStyle/>
          <a:p>
            <a:r>
              <a:rPr lang="zh-TW" altLang="en-US" sz="4800" b="1" dirty="0" smtClean="0">
                <a:solidFill>
                  <a:schemeClr val="tx1"/>
                </a:solidFill>
                <a:latin typeface="標楷體" panose="03000509000000000000" pitchFamily="65" charset="-120"/>
                <a:ea typeface="標楷體" panose="03000509000000000000" pitchFamily="65" charset="-120"/>
              </a:rPr>
              <a:t>簡  報  大  綱</a:t>
            </a:r>
            <a:endParaRPr lang="zh-TW" altLang="en-US" sz="4800" b="1" dirty="0">
              <a:solidFill>
                <a:schemeClr val="tx1"/>
              </a:solidFill>
              <a:latin typeface="標楷體" panose="03000509000000000000" pitchFamily="65" charset="-120"/>
              <a:ea typeface="標楷體" panose="03000509000000000000" pitchFamily="65" charset="-120"/>
            </a:endParaRPr>
          </a:p>
        </p:txBody>
      </p:sp>
      <p:sp>
        <p:nvSpPr>
          <p:cNvPr id="2" name="文字版面配置區 1"/>
          <p:cNvSpPr>
            <a:spLocks noGrp="1"/>
          </p:cNvSpPr>
          <p:nvPr>
            <p:ph sz="quarter" idx="1"/>
          </p:nvPr>
        </p:nvSpPr>
        <p:spPr>
          <a:xfrm>
            <a:off x="179512" y="1412776"/>
            <a:ext cx="8784976" cy="5112568"/>
          </a:xfrm>
        </p:spPr>
        <p:txBody>
          <a:bodyPr anchor="t">
            <a:noAutofit/>
          </a:bodyPr>
          <a:lstStyle/>
          <a:p>
            <a:pPr marL="0" indent="0" algn="dist">
              <a:buNone/>
            </a:pPr>
            <a:r>
              <a:rPr lang="zh-TW" altLang="en-US" sz="3000" b="1" dirty="0" smtClean="0">
                <a:solidFill>
                  <a:srgbClr val="0070C0"/>
                </a:solidFill>
                <a:latin typeface="標楷體" pitchFamily="65" charset="-120"/>
                <a:ea typeface="標楷體" pitchFamily="65" charset="-120"/>
              </a:rPr>
              <a:t>壹、房地產</a:t>
            </a: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市場                         </a:t>
            </a:r>
            <a:r>
              <a:rPr lang="en-US" altLang="zh-TW" sz="2400" b="1" dirty="0" smtClean="0">
                <a:solidFill>
                  <a:srgbClr val="0070C0"/>
                </a:solidFill>
                <a:latin typeface="Times New Roman" panose="02020603050405020304" pitchFamily="18" charset="0"/>
                <a:ea typeface="標楷體" pitchFamily="65" charset="-120"/>
                <a:cs typeface="Times New Roman" panose="02020603050405020304" pitchFamily="18" charset="0"/>
              </a:rPr>
              <a:t>3</a:t>
            </a: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                                                                </a:t>
            </a:r>
            <a:endParaRPr lang="en-US" altLang="zh-TW" sz="3000" b="1" dirty="0" smtClean="0">
              <a:solidFill>
                <a:srgbClr val="0070C0"/>
              </a:solidFill>
              <a:latin typeface="Times New Roman" panose="02020603050405020304" pitchFamily="18" charset="0"/>
              <a:ea typeface="標楷體" pitchFamily="65" charset="-120"/>
              <a:cs typeface="Times New Roman" panose="02020603050405020304" pitchFamily="18" charset="0"/>
            </a:endParaRPr>
          </a:p>
          <a:p>
            <a:pPr marL="0" indent="0" algn="dist">
              <a:buNone/>
            </a:pP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貳、房地產稅制                        </a:t>
            </a:r>
            <a:r>
              <a:rPr lang="en-US" altLang="zh-TW" sz="2400" b="1" dirty="0">
                <a:solidFill>
                  <a:srgbClr val="0070C0"/>
                </a:solidFill>
                <a:latin typeface="Times New Roman" panose="02020603050405020304" pitchFamily="18" charset="0"/>
                <a:ea typeface="標楷體" pitchFamily="65" charset="-120"/>
                <a:cs typeface="Times New Roman" panose="02020603050405020304" pitchFamily="18" charset="0"/>
              </a:rPr>
              <a:t>8</a:t>
            </a:r>
            <a:endParaRPr lang="en-US" altLang="zh-TW" sz="2400" b="1" dirty="0" smtClean="0">
              <a:solidFill>
                <a:srgbClr val="0070C0"/>
              </a:solidFill>
              <a:latin typeface="Times New Roman" panose="02020603050405020304" pitchFamily="18" charset="0"/>
              <a:ea typeface="標楷體" pitchFamily="65" charset="-120"/>
              <a:cs typeface="Times New Roman" panose="02020603050405020304" pitchFamily="18" charset="0"/>
            </a:endParaRPr>
          </a:p>
          <a:p>
            <a:pPr marL="0" indent="0" algn="dist">
              <a:buNone/>
            </a:pPr>
            <a:r>
              <a:rPr lang="zh-TW" altLang="en-US" sz="3000" b="1" dirty="0">
                <a:solidFill>
                  <a:srgbClr val="0070C0"/>
                </a:solidFill>
                <a:latin typeface="Times New Roman" panose="02020603050405020304" pitchFamily="18" charset="0"/>
                <a:ea typeface="標楷體" pitchFamily="65" charset="-120"/>
                <a:cs typeface="Times New Roman" panose="02020603050405020304" pitchFamily="18" charset="0"/>
              </a:rPr>
              <a:t>參</a:t>
            </a: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、社會問題                          </a:t>
            </a:r>
            <a:r>
              <a:rPr lang="en-US" altLang="zh-TW" sz="2400" b="1" dirty="0" smtClean="0">
                <a:solidFill>
                  <a:srgbClr val="0070C0"/>
                </a:solidFill>
                <a:latin typeface="Times New Roman" panose="02020603050405020304" pitchFamily="18" charset="0"/>
                <a:ea typeface="標楷體" pitchFamily="65" charset="-120"/>
                <a:cs typeface="Times New Roman" panose="02020603050405020304" pitchFamily="18" charset="0"/>
              </a:rPr>
              <a:t>14</a:t>
            </a:r>
          </a:p>
          <a:p>
            <a:pPr marL="0" indent="0" algn="dist">
              <a:buNone/>
            </a:pP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肆、房價與房稅                       </a:t>
            </a:r>
            <a:r>
              <a:rPr lang="zh-TW" altLang="en-US" sz="2400" b="1" dirty="0" smtClean="0">
                <a:solidFill>
                  <a:srgbClr val="0070C0"/>
                </a:solidFill>
                <a:latin typeface="Times New Roman" panose="02020603050405020304" pitchFamily="18" charset="0"/>
                <a:ea typeface="標楷體" pitchFamily="65" charset="-120"/>
                <a:cs typeface="Times New Roman" panose="02020603050405020304" pitchFamily="18" charset="0"/>
              </a:rPr>
              <a:t> </a:t>
            </a:r>
            <a:r>
              <a:rPr lang="en-US" altLang="zh-TW" sz="2400" b="1" dirty="0" smtClean="0">
                <a:solidFill>
                  <a:srgbClr val="0070C0"/>
                </a:solidFill>
                <a:latin typeface="Times New Roman" panose="02020603050405020304" pitchFamily="18" charset="0"/>
                <a:ea typeface="標楷體" pitchFamily="65" charset="-120"/>
                <a:cs typeface="Times New Roman" panose="02020603050405020304" pitchFamily="18" charset="0"/>
              </a:rPr>
              <a:t>22</a:t>
            </a:r>
          </a:p>
          <a:p>
            <a:pPr marL="0" indent="0" algn="dist">
              <a:buNone/>
            </a:pP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伍、間接實價課稅                      </a:t>
            </a:r>
            <a:r>
              <a:rPr lang="en-US" altLang="zh-TW" sz="2400" b="1" dirty="0" smtClean="0">
                <a:solidFill>
                  <a:srgbClr val="0070C0"/>
                </a:solidFill>
                <a:latin typeface="Times New Roman" panose="02020603050405020304" pitchFamily="18" charset="0"/>
                <a:ea typeface="標楷體" pitchFamily="65" charset="-120"/>
                <a:cs typeface="Times New Roman" panose="02020603050405020304" pitchFamily="18" charset="0"/>
              </a:rPr>
              <a:t>34</a:t>
            </a:r>
          </a:p>
          <a:p>
            <a:pPr marL="0" indent="0" algn="dist">
              <a:buNone/>
            </a:pP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陸、房地合一所得稅                    </a:t>
            </a:r>
            <a:r>
              <a:rPr lang="en-US" altLang="zh-TW" sz="2400" b="1" dirty="0" smtClean="0">
                <a:solidFill>
                  <a:srgbClr val="0070C0"/>
                </a:solidFill>
                <a:latin typeface="Times New Roman" panose="02020603050405020304" pitchFamily="18" charset="0"/>
                <a:ea typeface="標楷體" pitchFamily="65" charset="-120"/>
                <a:cs typeface="Times New Roman" panose="02020603050405020304" pitchFamily="18" charset="0"/>
              </a:rPr>
              <a:t>45</a:t>
            </a:r>
          </a:p>
          <a:p>
            <a:pPr marL="0" indent="0" algn="dist">
              <a:buNone/>
            </a:pP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柒、房地合一所得稅盲點               </a:t>
            </a:r>
            <a:r>
              <a:rPr lang="en-US" altLang="zh-TW" sz="2400" b="1" dirty="0" smtClean="0">
                <a:solidFill>
                  <a:srgbClr val="0070C0"/>
                </a:solidFill>
                <a:latin typeface="Times New Roman" panose="02020603050405020304" pitchFamily="18" charset="0"/>
                <a:ea typeface="標楷體" pitchFamily="65" charset="-120"/>
                <a:cs typeface="Times New Roman" panose="02020603050405020304" pitchFamily="18" charset="0"/>
              </a:rPr>
              <a:t>61</a:t>
            </a:r>
          </a:p>
          <a:p>
            <a:pPr marL="0" indent="0" algn="dist">
              <a:buNone/>
            </a:pP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捌、稅制改革建言                    </a:t>
            </a:r>
            <a:r>
              <a:rPr lang="en-US" altLang="zh-TW" sz="2400" b="1" dirty="0" smtClean="0">
                <a:solidFill>
                  <a:srgbClr val="0070C0"/>
                </a:solidFill>
                <a:latin typeface="Times New Roman" panose="02020603050405020304" pitchFamily="18" charset="0"/>
                <a:ea typeface="標楷體" pitchFamily="65" charset="-120"/>
                <a:cs typeface="Times New Roman" panose="02020603050405020304" pitchFamily="18" charset="0"/>
              </a:rPr>
              <a:t>83</a:t>
            </a:r>
          </a:p>
          <a:p>
            <a:pPr marL="0" lvl="0" indent="0" algn="dist">
              <a:buClr>
                <a:srgbClr val="D16349"/>
              </a:buClr>
              <a:buNone/>
            </a:pPr>
            <a:r>
              <a:rPr lang="zh-TW" altLang="en-US" sz="3000" b="1" dirty="0" smtClean="0">
                <a:solidFill>
                  <a:srgbClr val="0070C0"/>
                </a:solidFill>
                <a:latin typeface="Times New Roman" panose="02020603050405020304" pitchFamily="18" charset="0"/>
                <a:ea typeface="標楷體" pitchFamily="65" charset="-120"/>
                <a:cs typeface="Times New Roman" panose="02020603050405020304" pitchFamily="18" charset="0"/>
              </a:rPr>
              <a:t>玖</a:t>
            </a:r>
            <a:r>
              <a:rPr lang="zh-TW" altLang="en-US" sz="3000" b="1" dirty="0" smtClean="0">
                <a:solidFill>
                  <a:srgbClr val="0070C0"/>
                </a:solidFill>
                <a:latin typeface="新細明體"/>
                <a:ea typeface="新細明體"/>
                <a:cs typeface="Times New Roman" panose="02020603050405020304" pitchFamily="18" charset="0"/>
              </a:rPr>
              <a:t>、</a:t>
            </a:r>
            <a:r>
              <a:rPr lang="zh-TW" altLang="en-US" sz="3000" b="1"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因應之道                         </a:t>
            </a:r>
            <a:r>
              <a:rPr lang="en-US" altLang="zh-TW" sz="2400" b="1" dirty="0" smtClean="0">
                <a:solidFill>
                  <a:srgbClr val="0070C0"/>
                </a:solidFill>
                <a:latin typeface="Times New Roman" panose="02020603050405020304" pitchFamily="18" charset="0"/>
                <a:ea typeface="標楷體" pitchFamily="65" charset="-120"/>
                <a:cs typeface="Times New Roman" panose="02020603050405020304" pitchFamily="18" charset="0"/>
              </a:rPr>
              <a:t>103</a:t>
            </a:r>
            <a:endParaRPr lang="en-US" altLang="zh-TW" sz="2400" b="1" dirty="0">
              <a:solidFill>
                <a:srgbClr val="0070C0"/>
              </a:solidFill>
              <a:latin typeface="Times New Roman" panose="02020603050405020304" pitchFamily="18" charset="0"/>
              <a:ea typeface="標楷體" pitchFamily="65" charset="-120"/>
              <a:cs typeface="Times New Roman" panose="02020603050405020304" pitchFamily="18" charset="0"/>
            </a:endParaRPr>
          </a:p>
          <a:p>
            <a:pPr marL="0" indent="0">
              <a:buNone/>
            </a:pPr>
            <a:endParaRPr lang="zh-TW" altLang="en-US" sz="3000" b="1"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548680"/>
            <a:ext cx="8534400" cy="758952"/>
          </a:xfrm>
        </p:spPr>
        <p:txBody>
          <a:bodyPr>
            <a:normAutofit/>
          </a:bodyPr>
          <a:lstStyle/>
          <a:p>
            <a:pPr algn="l"/>
            <a:r>
              <a:rPr lang="en-US" altLang="zh-TW"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二</a:t>
            </a:r>
            <a:r>
              <a:rPr lang="en-US" altLang="zh-TW"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標楷體" pitchFamily="65" charset="-120"/>
                <a:ea typeface="標楷體" pitchFamily="65" charset="-120"/>
              </a:rPr>
              <a:t>一屋五價</a:t>
            </a:r>
            <a:endParaRPr lang="zh-TW" altLang="en-US" sz="3200" b="1" dirty="0">
              <a:solidFill>
                <a:schemeClr val="tx1"/>
              </a:solidFill>
              <a:latin typeface="標楷體" pitchFamily="65" charset="-120"/>
              <a:ea typeface="標楷體" pitchFamily="65" charset="-120"/>
            </a:endParaRPr>
          </a:p>
        </p:txBody>
      </p:sp>
      <p:sp>
        <p:nvSpPr>
          <p:cNvPr id="4" name="圓角矩形 3"/>
          <p:cNvSpPr/>
          <p:nvPr/>
        </p:nvSpPr>
        <p:spPr>
          <a:xfrm>
            <a:off x="642910" y="1571612"/>
            <a:ext cx="767350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2400" b="1" dirty="0" smtClean="0">
                <a:solidFill>
                  <a:schemeClr val="tx1"/>
                </a:solidFill>
                <a:latin typeface="標楷體" pitchFamily="65" charset="-120"/>
                <a:ea typeface="標楷體" pitchFamily="65" charset="-120"/>
              </a:rPr>
              <a:t>工程地價</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建造執照</a:t>
            </a:r>
            <a:r>
              <a:rPr lang="en-US" altLang="zh-TW" sz="2400" b="1" dirty="0" smtClean="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sp>
        <p:nvSpPr>
          <p:cNvPr id="5" name="圓角矩形 4"/>
          <p:cNvSpPr/>
          <p:nvPr/>
        </p:nvSpPr>
        <p:spPr>
          <a:xfrm>
            <a:off x="642910" y="2643182"/>
            <a:ext cx="767350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2400" b="1" dirty="0" smtClean="0">
                <a:solidFill>
                  <a:schemeClr val="tx1"/>
                </a:solidFill>
                <a:latin typeface="標楷體" pitchFamily="65" charset="-120"/>
                <a:ea typeface="標楷體" pitchFamily="65" charset="-120"/>
              </a:rPr>
              <a:t>房屋標準價格</a:t>
            </a:r>
            <a:r>
              <a:rPr lang="en-US" altLang="zh-TW" sz="2400" b="1" dirty="0" smtClean="0">
                <a:solidFill>
                  <a:schemeClr val="tx1"/>
                </a:solidFill>
                <a:latin typeface="標楷體" pitchFamily="65" charset="-120"/>
                <a:ea typeface="標楷體" pitchFamily="65" charset="-120"/>
              </a:rPr>
              <a:t>(</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400" b="1" dirty="0" smtClean="0">
                <a:solidFill>
                  <a:schemeClr val="tx1"/>
                </a:solidFill>
                <a:latin typeface="標楷體" pitchFamily="65" charset="-120"/>
                <a:ea typeface="標楷體" pitchFamily="65" charset="-120"/>
              </a:rPr>
              <a:t>年一次評定、公告</a:t>
            </a:r>
            <a:r>
              <a:rPr lang="en-US" altLang="zh-TW" sz="2400" b="1" dirty="0" smtClean="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sp>
        <p:nvSpPr>
          <p:cNvPr id="6" name="圓角矩形 5"/>
          <p:cNvSpPr/>
          <p:nvPr/>
        </p:nvSpPr>
        <p:spPr>
          <a:xfrm>
            <a:off x="642910" y="3714752"/>
            <a:ext cx="767350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400" b="1" dirty="0" smtClean="0">
                <a:solidFill>
                  <a:schemeClr val="tx1"/>
                </a:solidFill>
                <a:latin typeface="標楷體" pitchFamily="65" charset="-120"/>
                <a:ea typeface="標楷體" pitchFamily="65" charset="-120"/>
              </a:rPr>
              <a:t>房屋現值     房屋稅</a:t>
            </a:r>
            <a:endParaRPr lang="zh-TW" altLang="en-US" sz="2400" b="1" dirty="0">
              <a:solidFill>
                <a:schemeClr val="tx1"/>
              </a:solidFill>
              <a:latin typeface="標楷體" pitchFamily="65" charset="-120"/>
              <a:ea typeface="標楷體" pitchFamily="65" charset="-120"/>
            </a:endParaRPr>
          </a:p>
        </p:txBody>
      </p:sp>
      <p:sp>
        <p:nvSpPr>
          <p:cNvPr id="7" name="圓角矩形 6"/>
          <p:cNvSpPr/>
          <p:nvPr/>
        </p:nvSpPr>
        <p:spPr>
          <a:xfrm>
            <a:off x="642910" y="4714884"/>
            <a:ext cx="767350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4.</a:t>
            </a:r>
            <a:r>
              <a:rPr lang="zh-TW" altLang="en-US" sz="2400" b="1" dirty="0" smtClean="0">
                <a:solidFill>
                  <a:schemeClr val="tx1"/>
                </a:solidFill>
                <a:latin typeface="標楷體" pitchFamily="65" charset="-120"/>
                <a:ea typeface="標楷體" pitchFamily="65" charset="-120"/>
              </a:rPr>
              <a:t>契價    契稅</a:t>
            </a:r>
            <a:endParaRPr lang="zh-TW" altLang="en-US" sz="2400" b="1" dirty="0">
              <a:solidFill>
                <a:schemeClr val="tx1"/>
              </a:solidFill>
              <a:latin typeface="標楷體" pitchFamily="65" charset="-120"/>
              <a:ea typeface="標楷體" pitchFamily="65" charset="-120"/>
            </a:endParaRPr>
          </a:p>
        </p:txBody>
      </p:sp>
      <p:sp>
        <p:nvSpPr>
          <p:cNvPr id="8" name="圓角矩形 7"/>
          <p:cNvSpPr/>
          <p:nvPr/>
        </p:nvSpPr>
        <p:spPr>
          <a:xfrm>
            <a:off x="642910" y="5715016"/>
            <a:ext cx="767350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5.</a:t>
            </a:r>
            <a:r>
              <a:rPr lang="zh-TW" altLang="en-US" sz="2400" b="1" dirty="0" smtClean="0">
                <a:solidFill>
                  <a:schemeClr val="tx1"/>
                </a:solidFill>
                <a:latin typeface="標楷體" pitchFamily="65" charset="-120"/>
                <a:ea typeface="標楷體" pitchFamily="65" charset="-120"/>
              </a:rPr>
              <a:t>交易價格</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市價</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    實價登錄</a:t>
            </a:r>
            <a:endParaRPr lang="zh-TW" altLang="en-US" sz="2400" b="1" dirty="0">
              <a:solidFill>
                <a:schemeClr val="tx1"/>
              </a:solidFill>
              <a:latin typeface="標楷體" pitchFamily="65" charset="-120"/>
              <a:ea typeface="標楷體" pitchFamily="65" charset="-120"/>
            </a:endParaRPr>
          </a:p>
        </p:txBody>
      </p:sp>
      <p:cxnSp>
        <p:nvCxnSpPr>
          <p:cNvPr id="10" name="直線單箭頭接點 9"/>
          <p:cNvCxnSpPr/>
          <p:nvPr/>
        </p:nvCxnSpPr>
        <p:spPr>
          <a:xfrm>
            <a:off x="2500298" y="4077055"/>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直線單箭頭接點 10"/>
          <p:cNvCxnSpPr/>
          <p:nvPr/>
        </p:nvCxnSpPr>
        <p:spPr>
          <a:xfrm>
            <a:off x="1763688" y="5070153"/>
            <a:ext cx="30456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直線單箭頭接點 11"/>
          <p:cNvCxnSpPr/>
          <p:nvPr/>
        </p:nvCxnSpPr>
        <p:spPr>
          <a:xfrm>
            <a:off x="3343874" y="6073794"/>
            <a:ext cx="36403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矩形 12"/>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3</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50775" y="309261"/>
            <a:ext cx="8534400" cy="758952"/>
          </a:xfrm>
        </p:spPr>
        <p:txBody>
          <a:bodyPr>
            <a:normAutofit/>
          </a:bodyPr>
          <a:lstStyle/>
          <a:p>
            <a:pPr algn="l"/>
            <a:r>
              <a:rPr lang="en-US" altLang="zh-TW"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三</a:t>
            </a:r>
            <a:r>
              <a:rPr lang="en-US" altLang="zh-TW"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標楷體" pitchFamily="65" charset="-120"/>
                <a:ea typeface="標楷體" pitchFamily="65" charset="-120"/>
              </a:rPr>
              <a:t>買賣交易</a:t>
            </a:r>
            <a:endParaRPr lang="zh-TW" altLang="en-US" sz="3200" b="1" dirty="0">
              <a:solidFill>
                <a:schemeClr val="tx1"/>
              </a:solidFill>
              <a:latin typeface="標楷體" pitchFamily="65" charset="-120"/>
              <a:ea typeface="標楷體" pitchFamily="65" charset="-120"/>
            </a:endParaRPr>
          </a:p>
        </p:txBody>
      </p:sp>
      <p:sp>
        <p:nvSpPr>
          <p:cNvPr id="4" name="六邊形 3"/>
          <p:cNvSpPr/>
          <p:nvPr/>
        </p:nvSpPr>
        <p:spPr>
          <a:xfrm>
            <a:off x="3357554" y="1628800"/>
            <a:ext cx="2357454" cy="15144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400" b="1" dirty="0" smtClean="0">
                <a:solidFill>
                  <a:schemeClr val="tx1"/>
                </a:solidFill>
                <a:latin typeface="標楷體" pitchFamily="65" charset="-120"/>
                <a:ea typeface="標楷體" pitchFamily="65" charset="-120"/>
              </a:rPr>
              <a:t>一體</a:t>
            </a:r>
            <a:r>
              <a:rPr lang="en-US" altLang="zh-TW" sz="5400" b="1" dirty="0" smtClean="0">
                <a:solidFill>
                  <a:schemeClr val="tx1"/>
                </a:solidFill>
                <a:latin typeface="標楷體" pitchFamily="65" charset="-120"/>
                <a:ea typeface="標楷體" pitchFamily="65" charset="-120"/>
              </a:rPr>
              <a:t>?</a:t>
            </a:r>
            <a:endParaRPr lang="zh-TW" altLang="en-US" sz="5400" b="1" dirty="0">
              <a:solidFill>
                <a:schemeClr val="tx1"/>
              </a:solidFill>
              <a:latin typeface="標楷體" pitchFamily="65" charset="-120"/>
              <a:ea typeface="標楷體" pitchFamily="65" charset="-120"/>
            </a:endParaRPr>
          </a:p>
        </p:txBody>
      </p:sp>
      <p:sp>
        <p:nvSpPr>
          <p:cNvPr id="5" name="六邊形 4"/>
          <p:cNvSpPr/>
          <p:nvPr/>
        </p:nvSpPr>
        <p:spPr>
          <a:xfrm>
            <a:off x="1142976" y="3071810"/>
            <a:ext cx="1714512" cy="13573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0" b="1" dirty="0" smtClean="0">
                <a:solidFill>
                  <a:schemeClr val="tx1"/>
                </a:solidFill>
                <a:latin typeface="標楷體" pitchFamily="65" charset="-120"/>
                <a:ea typeface="標楷體" pitchFamily="65" charset="-120"/>
              </a:rPr>
              <a:t>價</a:t>
            </a:r>
            <a:endParaRPr lang="zh-TW" altLang="en-US" sz="8000" b="1" dirty="0">
              <a:solidFill>
                <a:schemeClr val="tx1"/>
              </a:solidFill>
              <a:latin typeface="標楷體" pitchFamily="65" charset="-120"/>
              <a:ea typeface="標楷體" pitchFamily="65" charset="-120"/>
            </a:endParaRPr>
          </a:p>
        </p:txBody>
      </p:sp>
      <p:sp>
        <p:nvSpPr>
          <p:cNvPr id="6" name="六邊形 5"/>
          <p:cNvSpPr/>
          <p:nvPr/>
        </p:nvSpPr>
        <p:spPr>
          <a:xfrm>
            <a:off x="3357554" y="4077072"/>
            <a:ext cx="2357454" cy="142363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400" b="1" dirty="0" smtClean="0">
                <a:solidFill>
                  <a:schemeClr val="tx1"/>
                </a:solidFill>
                <a:latin typeface="標楷體" pitchFamily="65" charset="-120"/>
                <a:ea typeface="標楷體" pitchFamily="65" charset="-120"/>
              </a:rPr>
              <a:t>分離</a:t>
            </a:r>
            <a:r>
              <a:rPr lang="en-US" altLang="zh-TW" sz="5400" b="1" dirty="0" smtClean="0">
                <a:solidFill>
                  <a:schemeClr val="tx1"/>
                </a:solidFill>
                <a:latin typeface="標楷體" pitchFamily="65" charset="-120"/>
                <a:ea typeface="標楷體" pitchFamily="65" charset="-120"/>
              </a:rPr>
              <a:t>?</a:t>
            </a:r>
          </a:p>
        </p:txBody>
      </p:sp>
      <p:sp>
        <p:nvSpPr>
          <p:cNvPr id="7" name="六邊形 6"/>
          <p:cNvSpPr/>
          <p:nvPr/>
        </p:nvSpPr>
        <p:spPr>
          <a:xfrm>
            <a:off x="6143636" y="3071810"/>
            <a:ext cx="1714512" cy="13573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0" b="1" dirty="0" smtClean="0">
                <a:solidFill>
                  <a:schemeClr val="tx1"/>
                </a:solidFill>
                <a:latin typeface="標楷體" pitchFamily="65" charset="-120"/>
                <a:ea typeface="標楷體" pitchFamily="65" charset="-120"/>
              </a:rPr>
              <a:t>稅</a:t>
            </a:r>
            <a:endParaRPr lang="zh-TW" altLang="en-US" sz="8000" b="1" dirty="0">
              <a:solidFill>
                <a:schemeClr val="tx1"/>
              </a:solidFill>
              <a:latin typeface="標楷體" pitchFamily="65" charset="-120"/>
              <a:ea typeface="標楷體" pitchFamily="65" charset="-120"/>
            </a:endParaRPr>
          </a:p>
        </p:txBody>
      </p:sp>
      <p:cxnSp>
        <p:nvCxnSpPr>
          <p:cNvPr id="10" name="直線接點 9"/>
          <p:cNvCxnSpPr>
            <a:stCxn id="4" idx="3"/>
          </p:cNvCxnSpPr>
          <p:nvPr/>
        </p:nvCxnSpPr>
        <p:spPr>
          <a:xfrm flipH="1">
            <a:off x="2143108" y="2386024"/>
            <a:ext cx="1214446" cy="685785"/>
          </a:xfrm>
          <a:prstGeom prst="line">
            <a:avLst/>
          </a:prstGeom>
        </p:spPr>
        <p:style>
          <a:lnRef idx="3">
            <a:schemeClr val="dk1"/>
          </a:lnRef>
          <a:fillRef idx="0">
            <a:schemeClr val="dk1"/>
          </a:fillRef>
          <a:effectRef idx="2">
            <a:schemeClr val="dk1"/>
          </a:effectRef>
          <a:fontRef idx="minor">
            <a:schemeClr val="tx1"/>
          </a:fontRef>
        </p:style>
      </p:cxnSp>
      <p:cxnSp>
        <p:nvCxnSpPr>
          <p:cNvPr id="11" name="直線接點 10"/>
          <p:cNvCxnSpPr/>
          <p:nvPr/>
        </p:nvCxnSpPr>
        <p:spPr>
          <a:xfrm rot="10800000">
            <a:off x="1928794" y="4429132"/>
            <a:ext cx="1643074" cy="785818"/>
          </a:xfrm>
          <a:prstGeom prst="line">
            <a:avLst/>
          </a:prstGeom>
        </p:spPr>
        <p:style>
          <a:lnRef idx="3">
            <a:schemeClr val="dk1"/>
          </a:lnRef>
          <a:fillRef idx="0">
            <a:schemeClr val="dk1"/>
          </a:fillRef>
          <a:effectRef idx="2">
            <a:schemeClr val="dk1"/>
          </a:effectRef>
          <a:fontRef idx="minor">
            <a:schemeClr val="tx1"/>
          </a:fontRef>
        </p:style>
      </p:cxnSp>
      <p:cxnSp>
        <p:nvCxnSpPr>
          <p:cNvPr id="15" name="直線接點 14"/>
          <p:cNvCxnSpPr/>
          <p:nvPr/>
        </p:nvCxnSpPr>
        <p:spPr>
          <a:xfrm rot="10800000" flipV="1">
            <a:off x="5500694" y="4429132"/>
            <a:ext cx="1500198" cy="857256"/>
          </a:xfrm>
          <a:prstGeom prst="line">
            <a:avLst/>
          </a:prstGeom>
        </p:spPr>
        <p:style>
          <a:lnRef idx="3">
            <a:schemeClr val="dk1"/>
          </a:lnRef>
          <a:fillRef idx="0">
            <a:schemeClr val="dk1"/>
          </a:fillRef>
          <a:effectRef idx="2">
            <a:schemeClr val="dk1"/>
          </a:effectRef>
          <a:fontRef idx="minor">
            <a:schemeClr val="tx1"/>
          </a:fontRef>
        </p:style>
      </p:cxnSp>
      <p:cxnSp>
        <p:nvCxnSpPr>
          <p:cNvPr id="23" name="直線接點 22"/>
          <p:cNvCxnSpPr>
            <a:endCxn id="4" idx="0"/>
          </p:cNvCxnSpPr>
          <p:nvPr/>
        </p:nvCxnSpPr>
        <p:spPr>
          <a:xfrm flipH="1" flipV="1">
            <a:off x="5715008" y="2386024"/>
            <a:ext cx="1017232" cy="685786"/>
          </a:xfrm>
          <a:prstGeom prst="line">
            <a:avLst/>
          </a:prstGeom>
        </p:spPr>
        <p:style>
          <a:lnRef idx="3">
            <a:schemeClr val="dk1"/>
          </a:lnRef>
          <a:fillRef idx="0">
            <a:schemeClr val="dk1"/>
          </a:fillRef>
          <a:effectRef idx="2">
            <a:schemeClr val="dk1"/>
          </a:effectRef>
          <a:fontRef idx="minor">
            <a:schemeClr val="tx1"/>
          </a:fontRef>
        </p:style>
      </p:cxnSp>
      <p:sp>
        <p:nvSpPr>
          <p:cNvPr id="28" name="矩形 27"/>
          <p:cNvSpPr/>
          <p:nvPr/>
        </p:nvSpPr>
        <p:spPr>
          <a:xfrm>
            <a:off x="3143240" y="5572140"/>
            <a:ext cx="2749471" cy="707886"/>
          </a:xfrm>
          <a:prstGeom prst="rect">
            <a:avLst/>
          </a:prstGeom>
          <a:noFill/>
        </p:spPr>
        <p:txBody>
          <a:bodyPr wrap="none" lIns="91440" tIns="45720" rIns="91440" bIns="45720">
            <a:spAutoFit/>
          </a:bodyPr>
          <a:lstStyle/>
          <a:p>
            <a:pPr algn="ct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產權過戶</a:t>
            </a:r>
            <a:r>
              <a:rPr lang="en-US" altLang="zh-TW"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
        <p:nvSpPr>
          <p:cNvPr id="2" name="矩形 1"/>
          <p:cNvSpPr/>
          <p:nvPr/>
        </p:nvSpPr>
        <p:spPr>
          <a:xfrm>
            <a:off x="2750331" y="476671"/>
            <a:ext cx="2042547" cy="584775"/>
          </a:xfrm>
          <a:prstGeom prst="rect">
            <a:avLst/>
          </a:prstGeom>
        </p:spPr>
        <p:txBody>
          <a:bodyPr wrap="none">
            <a:spAutoFit/>
          </a:bodyPr>
          <a:lstStyle/>
          <a:p>
            <a:pPr lvl="0">
              <a:defRPr/>
            </a:pPr>
            <a:r>
              <a:rPr lang="en-US" altLang="zh-TW" sz="3200" b="1" dirty="0">
                <a:solidFill>
                  <a:srgbClr val="FF0000"/>
                </a:solidFill>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價</a:t>
            </a:r>
            <a:r>
              <a:rPr lang="en-US" altLang="zh-TW" sz="3200" b="1" dirty="0">
                <a:solidFill>
                  <a:srgbClr val="FF0000"/>
                </a:solidFill>
                <a:latin typeface="Times New Roman" panose="02020603050405020304" pitchFamily="18" charset="0"/>
                <a:ea typeface="標楷體" pitchFamily="65" charset="-120"/>
                <a:cs typeface="Times New Roman" panose="02020603050405020304" pitchFamily="18" charset="0"/>
              </a:rPr>
              <a:t>VS.</a:t>
            </a:r>
            <a:r>
              <a:rPr lang="zh-TW" altLang="en-US" sz="3200" b="1" dirty="0">
                <a:solidFill>
                  <a:srgbClr val="FF0000"/>
                </a:solidFill>
                <a:latin typeface="標楷體" pitchFamily="65" charset="-120"/>
                <a:ea typeface="標楷體" pitchFamily="65" charset="-120"/>
              </a:rPr>
              <a:t>稅</a:t>
            </a:r>
            <a:r>
              <a:rPr lang="en-US" altLang="zh-TW" sz="3200" b="1" dirty="0">
                <a:solidFill>
                  <a:srgbClr val="FF0000"/>
                </a:solidFill>
                <a:latin typeface="標楷體" pitchFamily="65" charset="-120"/>
                <a:ea typeface="標楷體" pitchFamily="65" charset="-120"/>
              </a:rPr>
              <a:t>)</a:t>
            </a:r>
            <a:endParaRPr lang="zh-TW" altLang="en-US" sz="3200" b="1" dirty="0">
              <a:solidFill>
                <a:srgbClr val="FF0000"/>
              </a:solidFill>
              <a:latin typeface="標楷體" pitchFamily="65" charset="-120"/>
              <a:ea typeface="標楷體" pitchFamily="65" charset="-120"/>
            </a:endParaRPr>
          </a:p>
        </p:txBody>
      </p:sp>
      <p:sp>
        <p:nvSpPr>
          <p:cNvPr id="8" name="爆炸 1 7"/>
          <p:cNvSpPr/>
          <p:nvPr/>
        </p:nvSpPr>
        <p:spPr>
          <a:xfrm>
            <a:off x="6516216" y="260648"/>
            <a:ext cx="2448272" cy="256112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solidFill>
                  <a:schemeClr val="tx1"/>
                </a:solidFill>
                <a:latin typeface="標楷體" panose="03000509000000000000" pitchFamily="65" charset="-120"/>
                <a:ea typeface="標楷體" panose="03000509000000000000" pitchFamily="65" charset="-120"/>
              </a:rPr>
              <a:t>亂</a:t>
            </a:r>
            <a:r>
              <a:rPr lang="en-US" altLang="zh-TW" sz="6000" b="1" dirty="0" smtClean="0">
                <a:solidFill>
                  <a:schemeClr val="tx1"/>
                </a:solidFill>
                <a:latin typeface="標楷體" panose="03000509000000000000" pitchFamily="65" charset="-120"/>
                <a:ea typeface="標楷體" panose="03000509000000000000" pitchFamily="65" charset="-120"/>
              </a:rPr>
              <a:t>?</a:t>
            </a:r>
            <a:endParaRPr lang="zh-TW" altLang="en-US" sz="6000" b="1" dirty="0">
              <a:solidFill>
                <a:schemeClr val="tx1"/>
              </a:solidFill>
              <a:latin typeface="標楷體" panose="03000509000000000000" pitchFamily="65" charset="-120"/>
              <a:ea typeface="標楷體" panose="03000509000000000000" pitchFamily="65" charset="-120"/>
            </a:endParaRPr>
          </a:p>
        </p:txBody>
      </p:sp>
      <p:sp>
        <p:nvSpPr>
          <p:cNvPr id="16" name="矩形 15"/>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4</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476672"/>
            <a:ext cx="8534400" cy="758952"/>
          </a:xfrm>
        </p:spPr>
        <p:txBody>
          <a:bodyPr>
            <a:normAutofit/>
          </a:bodyPr>
          <a:lstStyle/>
          <a:p>
            <a:pPr algn="l"/>
            <a:r>
              <a:rPr lang="en-US" altLang="zh-TW"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四</a:t>
            </a:r>
            <a:r>
              <a:rPr lang="en-US" altLang="zh-TW"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契約 </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VS.</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 價</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nvGraphicFramePr>
        <p:xfrm>
          <a:off x="928662" y="1785926"/>
          <a:ext cx="2500330" cy="1714512"/>
        </p:xfrm>
        <a:graphic>
          <a:graphicData uri="http://schemas.openxmlformats.org/drawingml/2006/table">
            <a:tbl>
              <a:tblPr firstRow="1" bandRow="1">
                <a:tableStyleId>{5C22544A-7EE6-4342-B048-85BDC9FD1C3A}</a:tableStyleId>
              </a:tblPr>
              <a:tblGrid>
                <a:gridCol w="2500330"/>
              </a:tblGrid>
              <a:tr h="857256">
                <a:tc>
                  <a:txBody>
                    <a:bodyPr/>
                    <a:lstStyle/>
                    <a:p>
                      <a:pPr algn="ctr"/>
                      <a:r>
                        <a:rPr lang="zh-TW" altLang="en-US" sz="4400" b="1" dirty="0" smtClean="0">
                          <a:solidFill>
                            <a:schemeClr val="tx1"/>
                          </a:solidFill>
                          <a:latin typeface="標楷體" pitchFamily="65" charset="-120"/>
                          <a:ea typeface="標楷體" pitchFamily="65" charset="-120"/>
                        </a:rPr>
                        <a:t>公契</a:t>
                      </a:r>
                      <a:endParaRPr lang="en-US" altLang="zh-TW" sz="4400" b="1" dirty="0" smtClean="0">
                        <a:solidFill>
                          <a:schemeClr val="tx1"/>
                        </a:solidFill>
                        <a:latin typeface="標楷體" pitchFamily="65" charset="-120"/>
                        <a:ea typeface="標楷體" pitchFamily="65" charset="-120"/>
                      </a:endParaRPr>
                    </a:p>
                  </a:txBody>
                  <a:tcPr/>
                </a:tc>
              </a:tr>
              <a:tr h="857256">
                <a:tc>
                  <a:txBody>
                    <a:bodyPr/>
                    <a:lstStyle/>
                    <a:p>
                      <a:pPr algn="ctr"/>
                      <a:r>
                        <a:rPr lang="zh-TW" altLang="en-US" sz="4400" b="1" dirty="0" smtClean="0">
                          <a:solidFill>
                            <a:schemeClr val="tx1"/>
                          </a:solidFill>
                          <a:latin typeface="標楷體" pitchFamily="65" charset="-120"/>
                          <a:ea typeface="標楷體" pitchFamily="65" charset="-120"/>
                        </a:rPr>
                        <a:t>公定值</a:t>
                      </a:r>
                      <a:endParaRPr lang="zh-TW" altLang="en-US" sz="4400" b="1" dirty="0">
                        <a:solidFill>
                          <a:schemeClr val="tx1"/>
                        </a:solidFill>
                        <a:latin typeface="標楷體" pitchFamily="65" charset="-120"/>
                        <a:ea typeface="標楷體" pitchFamily="65" charset="-120"/>
                      </a:endParaRPr>
                    </a:p>
                  </a:txBody>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612476515"/>
              </p:ext>
            </p:extLst>
          </p:nvPr>
        </p:nvGraphicFramePr>
        <p:xfrm>
          <a:off x="5940152" y="1772816"/>
          <a:ext cx="2428892" cy="1785950"/>
        </p:xfrm>
        <a:graphic>
          <a:graphicData uri="http://schemas.openxmlformats.org/drawingml/2006/table">
            <a:tbl>
              <a:tblPr firstRow="1" bandRow="1">
                <a:tableStyleId>{5C22544A-7EE6-4342-B048-85BDC9FD1C3A}</a:tableStyleId>
              </a:tblPr>
              <a:tblGrid>
                <a:gridCol w="2428892"/>
              </a:tblGrid>
              <a:tr h="892975">
                <a:tc>
                  <a:txBody>
                    <a:bodyPr/>
                    <a:lstStyle/>
                    <a:p>
                      <a:pPr algn="ctr"/>
                      <a:r>
                        <a:rPr lang="zh-TW" altLang="en-US" sz="4800" b="1" dirty="0" smtClean="0">
                          <a:solidFill>
                            <a:schemeClr val="tx1"/>
                          </a:solidFill>
                          <a:latin typeface="標楷體" pitchFamily="65" charset="-120"/>
                          <a:ea typeface="標楷體" pitchFamily="65" charset="-120"/>
                        </a:rPr>
                        <a:t>私契</a:t>
                      </a:r>
                      <a:endParaRPr lang="zh-TW" altLang="en-US" sz="4800" b="1" dirty="0">
                        <a:solidFill>
                          <a:schemeClr val="tx1"/>
                        </a:solidFill>
                        <a:latin typeface="標楷體" pitchFamily="65" charset="-120"/>
                        <a:ea typeface="標楷體" pitchFamily="65" charset="-120"/>
                      </a:endParaRPr>
                    </a:p>
                  </a:txBody>
                  <a:tcPr/>
                </a:tc>
              </a:tr>
              <a:tr h="892975">
                <a:tc>
                  <a:txBody>
                    <a:bodyPr/>
                    <a:lstStyle/>
                    <a:p>
                      <a:pPr algn="ctr"/>
                      <a:r>
                        <a:rPr lang="zh-TW" altLang="en-US" sz="4800" b="1" dirty="0" smtClean="0">
                          <a:solidFill>
                            <a:schemeClr val="tx1"/>
                          </a:solidFill>
                          <a:latin typeface="標楷體" pitchFamily="65" charset="-120"/>
                          <a:ea typeface="標楷體" pitchFamily="65" charset="-120"/>
                        </a:rPr>
                        <a:t>市價</a:t>
                      </a:r>
                      <a:endParaRPr lang="zh-TW" altLang="en-US" sz="4800" b="1" dirty="0">
                        <a:solidFill>
                          <a:schemeClr val="tx1"/>
                        </a:solidFill>
                        <a:latin typeface="標楷體" pitchFamily="65" charset="-120"/>
                        <a:ea typeface="標楷體" pitchFamily="65" charset="-120"/>
                      </a:endParaRPr>
                    </a:p>
                  </a:txBody>
                  <a:tcPr/>
                </a:tc>
              </a:tr>
            </a:tbl>
          </a:graphicData>
        </a:graphic>
      </p:graphicFrame>
      <p:sp>
        <p:nvSpPr>
          <p:cNvPr id="11" name="矩形 10"/>
          <p:cNvSpPr/>
          <p:nvPr/>
        </p:nvSpPr>
        <p:spPr>
          <a:xfrm>
            <a:off x="3808637" y="2221788"/>
            <a:ext cx="1571636" cy="1015663"/>
          </a:xfrm>
          <a:prstGeom prst="rect">
            <a:avLst/>
          </a:prstGeom>
          <a:noFill/>
        </p:spPr>
        <p:txBody>
          <a:bodyPr wrap="square" lIns="91440" tIns="45720" rIns="91440" bIns="45720">
            <a:spAutoFit/>
          </a:bodyPr>
          <a:lstStyle/>
          <a:p>
            <a:pPr algn="ctr"/>
            <a:r>
              <a:rPr lang="en-US" altLang="zh-TW" sz="6000" b="1" cap="none" spc="0"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VS.</a:t>
            </a:r>
            <a:endParaRPr lang="zh-TW" altLang="en-US" sz="6000" b="1" cap="none" spc="0" dirty="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endParaRPr>
          </a:p>
        </p:txBody>
      </p:sp>
      <p:sp>
        <p:nvSpPr>
          <p:cNvPr id="12" name="矩形 11"/>
          <p:cNvSpPr/>
          <p:nvPr/>
        </p:nvSpPr>
        <p:spPr>
          <a:xfrm>
            <a:off x="571472" y="3857628"/>
            <a:ext cx="3262432" cy="461665"/>
          </a:xfrm>
          <a:prstGeom prst="rect">
            <a:avLst/>
          </a:prstGeom>
          <a:noFill/>
        </p:spPr>
        <p:txBody>
          <a:bodyPr wrap="none" lIns="91440" tIns="45720" rIns="91440" bIns="45720">
            <a:spAutoFit/>
          </a:bodyPr>
          <a:lstStyle/>
          <a:p>
            <a:pPr algn="ct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公告現值、房屋現值</a:t>
            </a:r>
            <a:r>
              <a:rPr lang="en-US" altLang="zh-TW" sz="2400" b="1" cap="none" spc="0" dirty="0" smtClean="0">
                <a:ln w="12700">
                  <a:solidFill>
                    <a:schemeClr val="tx2">
                      <a:satMod val="155000"/>
                    </a:schemeClr>
                  </a:solidFill>
                  <a:prstDash val="solid"/>
                </a:ln>
                <a:latin typeface="標楷體" pitchFamily="65" charset="-120"/>
                <a:ea typeface="標楷體" pitchFamily="65" charset="-120"/>
              </a:rPr>
              <a:t>)</a:t>
            </a:r>
            <a:endParaRPr lang="zh-TW" altLang="en-US" sz="2400" b="1" cap="none" spc="0" dirty="0">
              <a:ln w="12700">
                <a:solidFill>
                  <a:schemeClr val="tx2">
                    <a:satMod val="155000"/>
                  </a:schemeClr>
                </a:solidFill>
                <a:prstDash val="solid"/>
              </a:ln>
              <a:latin typeface="標楷體" pitchFamily="65" charset="-120"/>
              <a:ea typeface="標楷體" pitchFamily="65" charset="-120"/>
            </a:endParaRPr>
          </a:p>
        </p:txBody>
      </p:sp>
      <p:sp>
        <p:nvSpPr>
          <p:cNvPr id="13" name="矩形 12"/>
          <p:cNvSpPr/>
          <p:nvPr/>
        </p:nvSpPr>
        <p:spPr>
          <a:xfrm>
            <a:off x="6286512" y="3786190"/>
            <a:ext cx="1669864" cy="461665"/>
          </a:xfrm>
          <a:prstGeom prst="rect">
            <a:avLst/>
          </a:prstGeom>
          <a:noFill/>
        </p:spPr>
        <p:txBody>
          <a:bodyPr wrap="square" lIns="91440" tIns="45720" rIns="91440" bIns="45720">
            <a:spAutoFit/>
          </a:bodyPr>
          <a:lstStyle/>
          <a:p>
            <a:pPr algn="ct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交易價</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
        <p:nvSpPr>
          <p:cNvPr id="2" name="爆炸 1 1"/>
          <p:cNvSpPr/>
          <p:nvPr/>
        </p:nvSpPr>
        <p:spPr>
          <a:xfrm>
            <a:off x="2202688" y="4017022"/>
            <a:ext cx="4918756" cy="24363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600" b="1" dirty="0" smtClean="0">
                <a:solidFill>
                  <a:schemeClr val="tx1"/>
                </a:solidFill>
                <a:latin typeface="標楷體" panose="03000509000000000000" pitchFamily="65" charset="-120"/>
                <a:ea typeface="標楷體" panose="03000509000000000000" pitchFamily="65" charset="-120"/>
              </a:rPr>
              <a:t>糟</a:t>
            </a:r>
            <a:r>
              <a:rPr lang="en-US" altLang="zh-TW" sz="6600" b="1" dirty="0" smtClean="0">
                <a:solidFill>
                  <a:schemeClr val="tx1"/>
                </a:solidFill>
                <a:latin typeface="標楷體" panose="03000509000000000000" pitchFamily="65" charset="-120"/>
                <a:ea typeface="標楷體" panose="03000509000000000000" pitchFamily="65" charset="-120"/>
              </a:rPr>
              <a:t>?</a:t>
            </a:r>
            <a:endParaRPr lang="zh-TW" altLang="en-US" sz="6600" b="1" dirty="0">
              <a:solidFill>
                <a:schemeClr val="tx1"/>
              </a:solidFill>
              <a:latin typeface="標楷體" panose="03000509000000000000" pitchFamily="65" charset="-120"/>
              <a:ea typeface="標楷體" panose="03000509000000000000" pitchFamily="65" charset="-120"/>
            </a:endParaRPr>
          </a:p>
        </p:txBody>
      </p:sp>
      <p:sp>
        <p:nvSpPr>
          <p:cNvPr id="16" name="矩形 15"/>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5/7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64548" y="476672"/>
            <a:ext cx="8534400" cy="758952"/>
          </a:xfrm>
        </p:spPr>
        <p:txBody>
          <a:bodyPr>
            <a:normAutofit/>
          </a:bodyPr>
          <a:lstStyle/>
          <a:p>
            <a:pPr algn="l"/>
            <a:r>
              <a:rPr lang="en-US" altLang="zh-TW"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五</a:t>
            </a:r>
            <a:r>
              <a:rPr lang="en-US" altLang="zh-TW" sz="32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標楷體" pitchFamily="65" charset="-120"/>
                <a:ea typeface="標楷體" pitchFamily="65" charset="-120"/>
              </a:rPr>
              <a:t>交易價≠課稅價</a:t>
            </a:r>
            <a:endParaRPr lang="zh-TW" altLang="en-US" sz="32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nvGraphicFramePr>
        <p:xfrm>
          <a:off x="571472" y="1857364"/>
          <a:ext cx="2143140" cy="1428760"/>
        </p:xfrm>
        <a:graphic>
          <a:graphicData uri="http://schemas.openxmlformats.org/drawingml/2006/table">
            <a:tbl>
              <a:tblPr firstRow="1" bandRow="1">
                <a:tableStyleId>{5C22544A-7EE6-4342-B048-85BDC9FD1C3A}</a:tableStyleId>
              </a:tblPr>
              <a:tblGrid>
                <a:gridCol w="2143140"/>
              </a:tblGrid>
              <a:tr h="714380">
                <a:tc>
                  <a:txBody>
                    <a:bodyPr/>
                    <a:lstStyle/>
                    <a:p>
                      <a:pPr algn="ctr"/>
                      <a:r>
                        <a:rPr lang="zh-TW" altLang="en-US" sz="4000" b="1" dirty="0" smtClean="0">
                          <a:solidFill>
                            <a:schemeClr val="tx1"/>
                          </a:solidFill>
                          <a:latin typeface="標楷體" pitchFamily="65" charset="-120"/>
                          <a:ea typeface="標楷體" pitchFamily="65" charset="-120"/>
                        </a:rPr>
                        <a:t>交易</a:t>
                      </a:r>
                      <a:endParaRPr lang="zh-TW" altLang="en-US" sz="4000" b="1" dirty="0">
                        <a:solidFill>
                          <a:schemeClr val="tx1"/>
                        </a:solidFill>
                        <a:latin typeface="標楷體" pitchFamily="65" charset="-120"/>
                        <a:ea typeface="標楷體" pitchFamily="65" charset="-120"/>
                      </a:endParaRPr>
                    </a:p>
                  </a:txBody>
                  <a:tcPr/>
                </a:tc>
              </a:tr>
              <a:tr h="714380">
                <a:tc>
                  <a:txBody>
                    <a:bodyPr/>
                    <a:lstStyle/>
                    <a:p>
                      <a:pPr algn="ctr"/>
                      <a:r>
                        <a:rPr lang="zh-TW" altLang="en-US" sz="4000" b="1" dirty="0" smtClean="0">
                          <a:solidFill>
                            <a:schemeClr val="tx1"/>
                          </a:solidFill>
                          <a:latin typeface="標楷體" pitchFamily="65" charset="-120"/>
                          <a:ea typeface="標楷體" pitchFamily="65" charset="-120"/>
                        </a:rPr>
                        <a:t>總價</a:t>
                      </a:r>
                      <a:endParaRPr lang="zh-TW" altLang="en-US" sz="4000" b="1" dirty="0">
                        <a:solidFill>
                          <a:schemeClr val="tx1"/>
                        </a:solidFill>
                        <a:latin typeface="標楷體" pitchFamily="65" charset="-120"/>
                        <a:ea typeface="標楷體" pitchFamily="65" charset="-120"/>
                      </a:endParaRPr>
                    </a:p>
                  </a:txBody>
                  <a:tcPr/>
                </a:tc>
              </a:tr>
            </a:tbl>
          </a:graphicData>
        </a:graphic>
      </p:graphicFrame>
      <p:graphicFrame>
        <p:nvGraphicFramePr>
          <p:cNvPr id="5" name="表格 4"/>
          <p:cNvGraphicFramePr>
            <a:graphicFrameLocks noGrp="1"/>
          </p:cNvGraphicFramePr>
          <p:nvPr/>
        </p:nvGraphicFramePr>
        <p:xfrm>
          <a:off x="5857884" y="1428736"/>
          <a:ext cx="2500330" cy="1280160"/>
        </p:xfrm>
        <a:graphic>
          <a:graphicData uri="http://schemas.openxmlformats.org/drawingml/2006/table">
            <a:tbl>
              <a:tblPr firstRow="1" bandRow="1">
                <a:tableStyleId>{5C22544A-7EE6-4342-B048-85BDC9FD1C3A}</a:tableStyleId>
              </a:tblPr>
              <a:tblGrid>
                <a:gridCol w="2500330"/>
              </a:tblGrid>
              <a:tr h="624573">
                <a:tc>
                  <a:txBody>
                    <a:bodyPr/>
                    <a:lstStyle/>
                    <a:p>
                      <a:pPr algn="ctr"/>
                      <a:r>
                        <a:rPr lang="zh-TW" altLang="en-US" sz="3600" b="1" dirty="0" smtClean="0">
                          <a:solidFill>
                            <a:schemeClr val="tx1"/>
                          </a:solidFill>
                          <a:latin typeface="標楷體" pitchFamily="65" charset="-120"/>
                          <a:ea typeface="標楷體" pitchFamily="65" charset="-120"/>
                        </a:rPr>
                        <a:t>土地</a:t>
                      </a:r>
                      <a:endParaRPr lang="zh-TW" altLang="en-US" sz="3600" b="1" dirty="0">
                        <a:solidFill>
                          <a:schemeClr val="tx1"/>
                        </a:solidFill>
                        <a:latin typeface="標楷體" pitchFamily="65" charset="-120"/>
                        <a:ea typeface="標楷體" pitchFamily="65" charset="-120"/>
                      </a:endParaRPr>
                    </a:p>
                  </a:txBody>
                  <a:tcPr/>
                </a:tc>
              </a:tr>
              <a:tr h="589874">
                <a:tc>
                  <a:txBody>
                    <a:bodyPr/>
                    <a:lstStyle/>
                    <a:p>
                      <a:pPr algn="ctr"/>
                      <a:r>
                        <a:rPr lang="zh-TW" altLang="en-US" sz="3600" b="1" dirty="0" smtClean="0">
                          <a:solidFill>
                            <a:schemeClr val="tx1"/>
                          </a:solidFill>
                          <a:latin typeface="標楷體" pitchFamily="65" charset="-120"/>
                          <a:ea typeface="標楷體" pitchFamily="65" charset="-120"/>
                        </a:rPr>
                        <a:t>公告現值</a:t>
                      </a:r>
                      <a:endParaRPr lang="zh-TW" altLang="en-US" sz="3600" b="1" dirty="0">
                        <a:solidFill>
                          <a:schemeClr val="tx1"/>
                        </a:solidFill>
                        <a:latin typeface="標楷體" pitchFamily="65" charset="-120"/>
                        <a:ea typeface="標楷體" pitchFamily="65" charset="-120"/>
                      </a:endParaRPr>
                    </a:p>
                  </a:txBody>
                  <a:tcPr/>
                </a:tc>
              </a:tr>
            </a:tbl>
          </a:graphicData>
        </a:graphic>
      </p:graphicFrame>
      <p:graphicFrame>
        <p:nvGraphicFramePr>
          <p:cNvPr id="6" name="表格 5"/>
          <p:cNvGraphicFramePr>
            <a:graphicFrameLocks noGrp="1"/>
          </p:cNvGraphicFramePr>
          <p:nvPr/>
        </p:nvGraphicFramePr>
        <p:xfrm>
          <a:off x="5857884" y="3000372"/>
          <a:ext cx="2428892" cy="1486858"/>
        </p:xfrm>
        <a:graphic>
          <a:graphicData uri="http://schemas.openxmlformats.org/drawingml/2006/table">
            <a:tbl>
              <a:tblPr firstRow="1" bandRow="1">
                <a:tableStyleId>{5C22544A-7EE6-4342-B048-85BDC9FD1C3A}</a:tableStyleId>
              </a:tblPr>
              <a:tblGrid>
                <a:gridCol w="2428892"/>
              </a:tblGrid>
              <a:tr h="750436">
                <a:tc>
                  <a:txBody>
                    <a:bodyPr/>
                    <a:lstStyle/>
                    <a:p>
                      <a:pPr algn="ctr"/>
                      <a:r>
                        <a:rPr lang="zh-TW" altLang="en-US" sz="4000" b="1" dirty="0" smtClean="0">
                          <a:solidFill>
                            <a:schemeClr val="tx1"/>
                          </a:solidFill>
                          <a:latin typeface="標楷體" pitchFamily="65" charset="-120"/>
                          <a:ea typeface="標楷體" pitchFamily="65" charset="-120"/>
                        </a:rPr>
                        <a:t>房屋</a:t>
                      </a:r>
                      <a:endParaRPr lang="zh-TW" altLang="en-US" sz="4000" b="1" dirty="0">
                        <a:solidFill>
                          <a:schemeClr val="tx1"/>
                        </a:solidFill>
                        <a:latin typeface="標楷體" pitchFamily="65" charset="-120"/>
                        <a:ea typeface="標楷體" pitchFamily="65" charset="-120"/>
                      </a:endParaRPr>
                    </a:p>
                  </a:txBody>
                  <a:tcPr/>
                </a:tc>
              </a:tr>
              <a:tr h="736422">
                <a:tc>
                  <a:txBody>
                    <a:bodyPr/>
                    <a:lstStyle/>
                    <a:p>
                      <a:pPr algn="ctr"/>
                      <a:r>
                        <a:rPr lang="zh-TW" altLang="en-US" sz="4000" b="1" dirty="0" smtClean="0">
                          <a:solidFill>
                            <a:schemeClr val="tx1"/>
                          </a:solidFill>
                          <a:latin typeface="標楷體" pitchFamily="65" charset="-120"/>
                          <a:ea typeface="標楷體" pitchFamily="65" charset="-120"/>
                        </a:rPr>
                        <a:t>房屋現值</a:t>
                      </a:r>
                      <a:endParaRPr lang="zh-TW" altLang="en-US" sz="4000" b="1" dirty="0">
                        <a:solidFill>
                          <a:schemeClr val="tx1"/>
                        </a:solidFill>
                        <a:latin typeface="標楷體" pitchFamily="65" charset="-120"/>
                        <a:ea typeface="標楷體" pitchFamily="65" charset="-120"/>
                      </a:endParaRPr>
                    </a:p>
                  </a:txBody>
                  <a:tcPr/>
                </a:tc>
              </a:tr>
            </a:tbl>
          </a:graphicData>
        </a:graphic>
      </p:graphicFrame>
      <p:cxnSp>
        <p:nvCxnSpPr>
          <p:cNvPr id="8" name="直線單箭頭接點 7"/>
          <p:cNvCxnSpPr/>
          <p:nvPr/>
        </p:nvCxnSpPr>
        <p:spPr>
          <a:xfrm flipV="1">
            <a:off x="4429124" y="1857364"/>
            <a:ext cx="1428760"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直線單箭頭接點 8"/>
          <p:cNvCxnSpPr/>
          <p:nvPr/>
        </p:nvCxnSpPr>
        <p:spPr>
          <a:xfrm>
            <a:off x="4429124" y="2571744"/>
            <a:ext cx="1428760"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直線接點 14"/>
          <p:cNvCxnSpPr/>
          <p:nvPr/>
        </p:nvCxnSpPr>
        <p:spPr>
          <a:xfrm rot="10800000">
            <a:off x="3000364" y="2571744"/>
            <a:ext cx="1143008" cy="1588"/>
          </a:xfrm>
          <a:prstGeom prst="line">
            <a:avLst/>
          </a:prstGeom>
        </p:spPr>
        <p:style>
          <a:lnRef idx="3">
            <a:schemeClr val="dk1"/>
          </a:lnRef>
          <a:fillRef idx="0">
            <a:schemeClr val="dk1"/>
          </a:fillRef>
          <a:effectRef idx="2">
            <a:schemeClr val="dk1"/>
          </a:effectRef>
          <a:fontRef idx="minor">
            <a:schemeClr val="tx1"/>
          </a:fontRef>
        </p:style>
      </p:cxnSp>
      <p:sp>
        <p:nvSpPr>
          <p:cNvPr id="16" name="矩形 15"/>
          <p:cNvSpPr/>
          <p:nvPr/>
        </p:nvSpPr>
        <p:spPr>
          <a:xfrm>
            <a:off x="857224" y="3500438"/>
            <a:ext cx="1620957" cy="523220"/>
          </a:xfrm>
          <a:prstGeom prst="rect">
            <a:avLst/>
          </a:prstGeom>
          <a:noFill/>
        </p:spPr>
        <p:txBody>
          <a:bodyPr wrap="none" lIns="91440" tIns="45720" rIns="91440" bIns="45720">
            <a:spAutoFit/>
          </a:bodyPr>
          <a:lstStyle/>
          <a:p>
            <a:pPr algn="ctr"/>
            <a:r>
              <a:rPr lang="en-US" altLang="zh-TW" sz="2800" b="1" cap="none" spc="0" dirty="0" smtClean="0">
                <a:ln w="12700">
                  <a:solidFill>
                    <a:schemeClr val="tx2">
                      <a:satMod val="155000"/>
                    </a:schemeClr>
                  </a:solidFill>
                  <a:prstDash val="solid"/>
                </a:ln>
                <a:latin typeface="標楷體" pitchFamily="65" charset="-120"/>
                <a:ea typeface="標楷體" pitchFamily="65" charset="-120"/>
              </a:rPr>
              <a:t>(</a:t>
            </a:r>
            <a:r>
              <a:rPr lang="zh-TW" altLang="en-US" sz="2800" b="1" cap="none" spc="0" dirty="0" smtClean="0">
                <a:ln w="12700">
                  <a:solidFill>
                    <a:schemeClr val="tx2">
                      <a:satMod val="155000"/>
                    </a:schemeClr>
                  </a:solidFill>
                  <a:prstDash val="solid"/>
                </a:ln>
                <a:latin typeface="標楷體" pitchFamily="65" charset="-120"/>
                <a:ea typeface="標楷體" pitchFamily="65" charset="-120"/>
              </a:rPr>
              <a:t>一體價</a:t>
            </a:r>
            <a:r>
              <a:rPr lang="en-US" altLang="zh-TW" sz="2800" b="1" cap="none" spc="0" dirty="0" smtClean="0">
                <a:ln w="12700">
                  <a:solidFill>
                    <a:schemeClr val="tx2">
                      <a:satMod val="155000"/>
                    </a:schemeClr>
                  </a:solidFill>
                  <a:prstDash val="solid"/>
                </a:ln>
                <a:latin typeface="標楷體" pitchFamily="65" charset="-120"/>
                <a:ea typeface="標楷體" pitchFamily="65" charset="-120"/>
              </a:rPr>
              <a:t>)</a:t>
            </a:r>
            <a:endParaRPr lang="zh-TW" altLang="en-US" sz="2800" b="1" cap="none" spc="0" dirty="0">
              <a:ln w="12700">
                <a:solidFill>
                  <a:schemeClr val="tx2">
                    <a:satMod val="155000"/>
                  </a:schemeClr>
                </a:solidFill>
                <a:prstDash val="solid"/>
              </a:ln>
              <a:latin typeface="標楷體" pitchFamily="65" charset="-120"/>
              <a:ea typeface="標楷體" pitchFamily="65" charset="-120"/>
            </a:endParaRPr>
          </a:p>
        </p:txBody>
      </p:sp>
      <p:sp>
        <p:nvSpPr>
          <p:cNvPr id="11" name="矩形 10"/>
          <p:cNvSpPr/>
          <p:nvPr/>
        </p:nvSpPr>
        <p:spPr>
          <a:xfrm>
            <a:off x="2627784" y="2071678"/>
            <a:ext cx="2088232" cy="954107"/>
          </a:xfrm>
          <a:prstGeom prst="rect">
            <a:avLst/>
          </a:prstGeom>
          <a:noFill/>
        </p:spPr>
        <p:txBody>
          <a:bodyPr wrap="square" lIns="91440" tIns="45720" rIns="91440" bIns="45720">
            <a:spAutoFit/>
          </a:bodyPr>
          <a:lstStyle/>
          <a:p>
            <a:pPr algn="ctr"/>
            <a:r>
              <a:rPr lang="zh-TW" altLang="en-US" sz="2800" b="1" dirty="0" smtClean="0">
                <a:ln w="12700">
                  <a:solidFill>
                    <a:schemeClr val="tx2">
                      <a:satMod val="155000"/>
                    </a:schemeClr>
                  </a:solidFill>
                  <a:prstDash val="solid"/>
                </a:ln>
                <a:latin typeface="標楷體" pitchFamily="65" charset="-120"/>
                <a:ea typeface="標楷體" pitchFamily="65" charset="-120"/>
              </a:rPr>
              <a:t>課稅</a:t>
            </a:r>
            <a:endParaRPr lang="en-US" altLang="zh-TW" sz="2800" b="1" dirty="0" smtClean="0">
              <a:ln w="12700">
                <a:solidFill>
                  <a:schemeClr val="tx2">
                    <a:satMod val="155000"/>
                  </a:schemeClr>
                </a:solidFill>
                <a:prstDash val="solid"/>
              </a:ln>
              <a:latin typeface="標楷體" pitchFamily="65" charset="-120"/>
              <a:ea typeface="標楷體" pitchFamily="65" charset="-120"/>
            </a:endParaRPr>
          </a:p>
          <a:p>
            <a:pPr algn="ctr"/>
            <a:r>
              <a:rPr lang="en-US" altLang="zh-TW" sz="2800" b="1" cap="none" spc="0" dirty="0" smtClean="0">
                <a:ln w="12700">
                  <a:solidFill>
                    <a:schemeClr val="tx2">
                      <a:satMod val="155000"/>
                    </a:schemeClr>
                  </a:solidFill>
                  <a:prstDash val="solid"/>
                </a:ln>
                <a:latin typeface="標楷體" pitchFamily="65" charset="-120"/>
                <a:ea typeface="標楷體" pitchFamily="65" charset="-120"/>
              </a:rPr>
              <a:t>(</a:t>
            </a:r>
            <a:r>
              <a:rPr lang="zh-TW" altLang="en-US" sz="2800" b="1" cap="none" spc="0" dirty="0" smtClean="0">
                <a:ln w="12700">
                  <a:solidFill>
                    <a:schemeClr val="tx2">
                      <a:satMod val="155000"/>
                    </a:schemeClr>
                  </a:solidFill>
                  <a:prstDash val="solid"/>
                </a:ln>
                <a:latin typeface="標楷體" pitchFamily="65" charset="-120"/>
                <a:ea typeface="標楷體" pitchFamily="65" charset="-120"/>
              </a:rPr>
              <a:t>分離</a:t>
            </a:r>
            <a:r>
              <a:rPr lang="en-US" altLang="zh-TW" sz="2800" b="1" cap="none" spc="0" dirty="0" smtClean="0">
                <a:ln w="12700">
                  <a:solidFill>
                    <a:schemeClr val="tx2">
                      <a:satMod val="155000"/>
                    </a:schemeClr>
                  </a:solidFill>
                  <a:prstDash val="solid"/>
                </a:ln>
                <a:latin typeface="標楷體" pitchFamily="65" charset="-120"/>
                <a:ea typeface="標楷體" pitchFamily="65" charset="-120"/>
              </a:rPr>
              <a:t>)</a:t>
            </a:r>
            <a:endParaRPr lang="zh-TW" altLang="en-US" sz="2800" b="1" cap="none" spc="0" dirty="0">
              <a:ln w="12700">
                <a:solidFill>
                  <a:schemeClr val="tx2">
                    <a:satMod val="155000"/>
                  </a:schemeClr>
                </a:solidFill>
                <a:prstDash val="solid"/>
              </a:ln>
              <a:latin typeface="標楷體" pitchFamily="65" charset="-120"/>
              <a:ea typeface="標楷體" pitchFamily="65" charset="-120"/>
            </a:endParaRPr>
          </a:p>
        </p:txBody>
      </p:sp>
      <p:cxnSp>
        <p:nvCxnSpPr>
          <p:cNvPr id="13" name="直線單箭頭接點 12"/>
          <p:cNvCxnSpPr/>
          <p:nvPr/>
        </p:nvCxnSpPr>
        <p:spPr>
          <a:xfrm>
            <a:off x="4429124" y="2573333"/>
            <a:ext cx="1395697" cy="28650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8" name="表格 17"/>
          <p:cNvGraphicFramePr>
            <a:graphicFrameLocks noGrp="1"/>
          </p:cNvGraphicFramePr>
          <p:nvPr>
            <p:extLst>
              <p:ext uri="{D42A27DB-BD31-4B8C-83A1-F6EECF244321}">
                <p14:modId xmlns:p14="http://schemas.microsoft.com/office/powerpoint/2010/main" val="180551299"/>
              </p:ext>
            </p:extLst>
          </p:nvPr>
        </p:nvGraphicFramePr>
        <p:xfrm>
          <a:off x="5857884" y="5013176"/>
          <a:ext cx="2500330" cy="1280160"/>
        </p:xfrm>
        <a:graphic>
          <a:graphicData uri="http://schemas.openxmlformats.org/drawingml/2006/table">
            <a:tbl>
              <a:tblPr firstRow="1" bandRow="1">
                <a:tableStyleId>{5C22544A-7EE6-4342-B048-85BDC9FD1C3A}</a:tableStyleId>
              </a:tblPr>
              <a:tblGrid>
                <a:gridCol w="2500330"/>
              </a:tblGrid>
              <a:tr h="624573">
                <a:tc>
                  <a:txBody>
                    <a:bodyPr/>
                    <a:lstStyle/>
                    <a:p>
                      <a:pPr algn="ctr"/>
                      <a:r>
                        <a:rPr lang="zh-TW" altLang="en-US" sz="3600" b="1" dirty="0" smtClean="0">
                          <a:solidFill>
                            <a:schemeClr val="tx1"/>
                          </a:solidFill>
                          <a:latin typeface="標楷體" pitchFamily="65" charset="-120"/>
                          <a:ea typeface="標楷體" pitchFamily="65" charset="-120"/>
                        </a:rPr>
                        <a:t>房地合一稅</a:t>
                      </a:r>
                      <a:endParaRPr lang="zh-TW" altLang="en-US" sz="3600" b="1" dirty="0">
                        <a:solidFill>
                          <a:schemeClr val="tx1"/>
                        </a:solidFill>
                        <a:latin typeface="標楷體" pitchFamily="65" charset="-120"/>
                        <a:ea typeface="標楷體" pitchFamily="65" charset="-120"/>
                      </a:endParaRPr>
                    </a:p>
                  </a:txBody>
                  <a:tcPr/>
                </a:tc>
              </a:tr>
              <a:tr h="589874">
                <a:tc>
                  <a:txBody>
                    <a:bodyPr/>
                    <a:lstStyle/>
                    <a:p>
                      <a:pPr algn="ctr"/>
                      <a:r>
                        <a:rPr kumimoji="0" lang="zh-TW" altLang="en-US" sz="3600" b="1" i="0" u="none" strike="noStrike" kern="1200" cap="none" spc="0" normalizeH="0" baseline="0" noProof="0" dirty="0" smtClean="0">
                          <a:ln>
                            <a:noFill/>
                          </a:ln>
                          <a:solidFill>
                            <a:prstClr val="black"/>
                          </a:solidFill>
                          <a:effectLst/>
                          <a:uLnTx/>
                          <a:uFillTx/>
                          <a:latin typeface="標楷體" pitchFamily="65" charset="-120"/>
                          <a:ea typeface="標楷體" pitchFamily="65" charset="-120"/>
                          <a:cs typeface="+mn-cs"/>
                        </a:rPr>
                        <a:t>房地</a:t>
                      </a:r>
                      <a:r>
                        <a:rPr lang="zh-TW" altLang="en-US" sz="3600" b="1" dirty="0" smtClean="0">
                          <a:solidFill>
                            <a:schemeClr val="tx1"/>
                          </a:solidFill>
                          <a:latin typeface="標楷體" pitchFamily="65" charset="-120"/>
                          <a:ea typeface="標楷體" pitchFamily="65" charset="-120"/>
                        </a:rPr>
                        <a:t>市價</a:t>
                      </a:r>
                      <a:endParaRPr lang="zh-TW" altLang="en-US" sz="3600" b="1" dirty="0">
                        <a:solidFill>
                          <a:schemeClr val="tx1"/>
                        </a:solidFill>
                        <a:latin typeface="標楷體" pitchFamily="65" charset="-120"/>
                        <a:ea typeface="標楷體" pitchFamily="65" charset="-120"/>
                      </a:endParaRPr>
                    </a:p>
                  </a:txBody>
                  <a:tcPr/>
                </a:tc>
              </a:tr>
            </a:tbl>
          </a:graphicData>
        </a:graphic>
      </p:graphicFrame>
      <p:sp>
        <p:nvSpPr>
          <p:cNvPr id="19" name="矩形 18"/>
          <p:cNvSpPr/>
          <p:nvPr/>
        </p:nvSpPr>
        <p:spPr>
          <a:xfrm>
            <a:off x="3892473" y="587692"/>
            <a:ext cx="441146" cy="707886"/>
          </a:xfrm>
          <a:prstGeom prst="rect">
            <a:avLst/>
          </a:prstGeom>
        </p:spPr>
        <p:txBody>
          <a:bodyPr wrap="none">
            <a:spAutoFit/>
          </a:bodyPr>
          <a:lstStyle/>
          <a:p>
            <a:pPr lvl="0" algn="ctr"/>
            <a:r>
              <a:rPr lang="en-US" altLang="zh-TW" sz="4000" b="1" dirty="0">
                <a:solidFill>
                  <a:prstClr val="black"/>
                </a:solidFill>
                <a:latin typeface="標楷體" pitchFamily="65" charset="-120"/>
                <a:ea typeface="標楷體" pitchFamily="65" charset="-120"/>
              </a:rPr>
              <a:t>?</a:t>
            </a:r>
          </a:p>
        </p:txBody>
      </p:sp>
      <p:sp>
        <p:nvSpPr>
          <p:cNvPr id="2" name="爆炸 1 1"/>
          <p:cNvSpPr/>
          <p:nvPr/>
        </p:nvSpPr>
        <p:spPr>
          <a:xfrm>
            <a:off x="539552" y="3645024"/>
            <a:ext cx="4680520" cy="273630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600" b="1" dirty="0" smtClean="0">
                <a:solidFill>
                  <a:schemeClr val="tx1"/>
                </a:solidFill>
                <a:latin typeface="標楷體" panose="03000509000000000000" pitchFamily="65" charset="-120"/>
                <a:ea typeface="標楷體" panose="03000509000000000000" pitchFamily="65" charset="-120"/>
              </a:rPr>
              <a:t>雜</a:t>
            </a:r>
            <a:r>
              <a:rPr lang="en-US" altLang="zh-TW" sz="6600" b="1" dirty="0" smtClean="0">
                <a:solidFill>
                  <a:schemeClr val="tx1"/>
                </a:solidFill>
                <a:latin typeface="標楷體" panose="03000509000000000000" pitchFamily="65" charset="-120"/>
                <a:ea typeface="標楷體" panose="03000509000000000000" pitchFamily="65" charset="-120"/>
              </a:rPr>
              <a:t>?</a:t>
            </a:r>
            <a:endParaRPr lang="zh-TW" altLang="en-US" sz="6600" b="1" dirty="0">
              <a:solidFill>
                <a:schemeClr val="tx1"/>
              </a:solidFill>
              <a:latin typeface="標楷體" panose="03000509000000000000" pitchFamily="65" charset="-120"/>
              <a:ea typeface="標楷體" panose="03000509000000000000" pitchFamily="65" charset="-120"/>
            </a:endParaRPr>
          </a:p>
        </p:txBody>
      </p:sp>
      <p:sp>
        <p:nvSpPr>
          <p:cNvPr id="20" name="矩形 19"/>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6</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2267744" y="428604"/>
            <a:ext cx="4824536" cy="29283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8000" b="1" dirty="0" smtClean="0">
                <a:solidFill>
                  <a:srgbClr val="FF0000"/>
                </a:solidFill>
                <a:latin typeface="標楷體" pitchFamily="65" charset="-120"/>
                <a:ea typeface="標楷體" pitchFamily="65" charset="-120"/>
              </a:rPr>
              <a:t>稅制改革</a:t>
            </a:r>
            <a:endParaRPr lang="en-US" altLang="zh-TW" sz="8000" b="1" dirty="0" smtClean="0">
              <a:solidFill>
                <a:srgbClr val="FF0000"/>
              </a:solidFill>
              <a:latin typeface="標楷體" pitchFamily="65" charset="-120"/>
              <a:ea typeface="標楷體" pitchFamily="65" charset="-120"/>
            </a:endParaRPr>
          </a:p>
          <a:p>
            <a:pPr algn="ctr"/>
            <a:r>
              <a:rPr lang="zh-TW" altLang="en-US" sz="8000" b="1" dirty="0" smtClean="0">
                <a:solidFill>
                  <a:srgbClr val="FF0000"/>
                </a:solidFill>
                <a:latin typeface="標楷體" pitchFamily="65" charset="-120"/>
                <a:ea typeface="標楷體" pitchFamily="65" charset="-120"/>
              </a:rPr>
              <a:t>公   平</a:t>
            </a:r>
            <a:r>
              <a:rPr lang="en-US" altLang="zh-TW" sz="8000" b="1" dirty="0">
                <a:solidFill>
                  <a:srgbClr val="FF0000"/>
                </a:solidFill>
                <a:latin typeface="標楷體" pitchFamily="65" charset="-120"/>
                <a:ea typeface="標楷體" pitchFamily="65" charset="-120"/>
              </a:rPr>
              <a:t>?</a:t>
            </a:r>
            <a:endParaRPr lang="zh-TW" altLang="en-US" sz="8000" b="1" dirty="0">
              <a:solidFill>
                <a:srgbClr val="FF0000"/>
              </a:solidFill>
              <a:latin typeface="標楷體" pitchFamily="65" charset="-120"/>
              <a:ea typeface="標楷體" pitchFamily="65" charset="-120"/>
            </a:endParaRPr>
          </a:p>
        </p:txBody>
      </p:sp>
      <p:sp>
        <p:nvSpPr>
          <p:cNvPr id="5" name="矩形 4"/>
          <p:cNvSpPr/>
          <p:nvPr/>
        </p:nvSpPr>
        <p:spPr>
          <a:xfrm>
            <a:off x="271043" y="3717032"/>
            <a:ext cx="3993401" cy="923330"/>
          </a:xfrm>
          <a:prstGeom prst="rect">
            <a:avLst/>
          </a:prstGeom>
          <a:noFill/>
        </p:spPr>
        <p:txBody>
          <a:bodyPr wrap="none" lIns="91440" tIns="45720" rIns="91440" bIns="45720">
            <a:spAutoFit/>
          </a:bodyPr>
          <a:lstStyle/>
          <a:p>
            <a:pPr algn="ctr"/>
            <a:r>
              <a:rPr lang="en-US" altLang="zh-TW" sz="5400" b="1" dirty="0" smtClean="0">
                <a:latin typeface="標楷體" pitchFamily="65" charset="-120"/>
                <a:ea typeface="標楷體" pitchFamily="65" charset="-120"/>
              </a:rPr>
              <a:t>(</a:t>
            </a:r>
            <a:r>
              <a:rPr lang="zh-TW" altLang="en-US" sz="5400" b="1" dirty="0" smtClean="0">
                <a:latin typeface="標楷體" pitchFamily="65" charset="-120"/>
                <a:ea typeface="標楷體" pitchFamily="65" charset="-120"/>
              </a:rPr>
              <a:t>完整配套</a:t>
            </a:r>
            <a:r>
              <a:rPr lang="en-US" altLang="zh-TW" sz="5400" b="1" dirty="0" smtClean="0">
                <a:latin typeface="標楷體" pitchFamily="65" charset="-120"/>
                <a:ea typeface="標楷體" pitchFamily="65" charset="-120"/>
              </a:rPr>
              <a:t>?)</a:t>
            </a:r>
            <a:endParaRPr lang="zh-TW" altLang="en-US" sz="5400" b="1" dirty="0">
              <a:latin typeface="標楷體" pitchFamily="65" charset="-120"/>
              <a:ea typeface="標楷體" pitchFamily="65" charset="-120"/>
            </a:endParaRPr>
          </a:p>
        </p:txBody>
      </p:sp>
      <p:sp>
        <p:nvSpPr>
          <p:cNvPr id="6" name="矩形 5"/>
          <p:cNvSpPr/>
          <p:nvPr/>
        </p:nvSpPr>
        <p:spPr>
          <a:xfrm>
            <a:off x="4918061" y="3717032"/>
            <a:ext cx="3993401" cy="923330"/>
          </a:xfrm>
          <a:prstGeom prst="rect">
            <a:avLst/>
          </a:prstGeom>
          <a:noFill/>
        </p:spPr>
        <p:txBody>
          <a:bodyPr wrap="none" lIns="91440" tIns="45720" rIns="91440" bIns="45720">
            <a:spAutoFit/>
          </a:bodyPr>
          <a:lstStyle/>
          <a:p>
            <a:pPr algn="ctr"/>
            <a:r>
              <a:rPr lang="en-US" altLang="zh-TW" sz="5400" b="1" dirty="0" smtClean="0">
                <a:latin typeface="標楷體" pitchFamily="65" charset="-120"/>
                <a:ea typeface="標楷體" pitchFamily="65" charset="-120"/>
              </a:rPr>
              <a:t>(</a:t>
            </a:r>
            <a:r>
              <a:rPr lang="zh-TW" altLang="en-US" sz="5400" b="1" dirty="0" smtClean="0">
                <a:latin typeface="標楷體" pitchFamily="65" charset="-120"/>
                <a:ea typeface="標楷體" pitchFamily="65" charset="-120"/>
              </a:rPr>
              <a:t>整體考量</a:t>
            </a:r>
            <a:r>
              <a:rPr lang="en-US" altLang="zh-TW" sz="5400" b="1" dirty="0" smtClean="0">
                <a:latin typeface="標楷體" pitchFamily="65" charset="-120"/>
                <a:ea typeface="標楷體" pitchFamily="65" charset="-120"/>
              </a:rPr>
              <a:t>?)</a:t>
            </a:r>
            <a:endParaRPr lang="zh-TW" altLang="en-US" sz="5400" b="1" dirty="0">
              <a:latin typeface="標楷體" pitchFamily="65" charset="-120"/>
              <a:ea typeface="標楷體" pitchFamily="65" charset="-120"/>
            </a:endParaRPr>
          </a:p>
        </p:txBody>
      </p:sp>
      <p:sp>
        <p:nvSpPr>
          <p:cNvPr id="7" name="矩形 6"/>
          <p:cNvSpPr/>
          <p:nvPr/>
        </p:nvSpPr>
        <p:spPr>
          <a:xfrm>
            <a:off x="8316416" y="142852"/>
            <a:ext cx="61120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7</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/7</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圓角矩形 7"/>
          <p:cNvSpPr/>
          <p:nvPr/>
        </p:nvSpPr>
        <p:spPr>
          <a:xfrm>
            <a:off x="2267744" y="4821654"/>
            <a:ext cx="4824535" cy="15596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住房改革</a:t>
            </a:r>
            <a:r>
              <a:rPr lang="en-US" altLang="zh-TW" sz="4000" b="1" dirty="0" smtClean="0">
                <a:solidFill>
                  <a:schemeClr val="tx1"/>
                </a:solidFill>
                <a:latin typeface="標楷體" pitchFamily="65" charset="-120"/>
                <a:ea typeface="標楷體" pitchFamily="65" charset="-120"/>
              </a:rPr>
              <a:t>)</a:t>
            </a:r>
          </a:p>
          <a:p>
            <a:pPr algn="ctr"/>
            <a:r>
              <a:rPr lang="zh-TW" altLang="en-US" sz="4000" b="1" dirty="0" smtClean="0">
                <a:solidFill>
                  <a:schemeClr val="tx1"/>
                </a:solidFill>
                <a:latin typeface="標楷體" pitchFamily="65" charset="-120"/>
                <a:ea typeface="標楷體" pitchFamily="65" charset="-120"/>
              </a:rPr>
              <a:t>落實居住正義</a:t>
            </a:r>
            <a:endParaRPr lang="zh-TW" altLang="en-US" sz="4000" b="1" dirty="0">
              <a:solidFill>
                <a:schemeClr val="tx1"/>
              </a:solidFill>
              <a:latin typeface="標楷體" pitchFamily="65" charset="-120"/>
              <a:ea typeface="標楷體" pitchFamily="65" charset="-120"/>
            </a:endParaRPr>
          </a:p>
        </p:txBody>
      </p:sp>
      <p:sp>
        <p:nvSpPr>
          <p:cNvPr id="3" name="不等於 2"/>
          <p:cNvSpPr/>
          <p:nvPr/>
        </p:nvSpPr>
        <p:spPr>
          <a:xfrm>
            <a:off x="4139952" y="3692624"/>
            <a:ext cx="9144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42844" y="142852"/>
            <a:ext cx="8858312" cy="1128284"/>
          </a:xfrm>
        </p:spPr>
        <p:txBody>
          <a:bodyPr>
            <a:normAutofit fontScale="90000"/>
          </a:bodyPr>
          <a:lstStyle/>
          <a:p>
            <a:pPr marL="274320" lvl="0" indent="-274320" algn="l">
              <a:spcBef>
                <a:spcPct val="20000"/>
              </a:spcBef>
            </a:pPr>
            <a:r>
              <a:rPr lang="zh-TW" altLang="en-US" sz="3600" b="1" dirty="0" smtClean="0">
                <a:solidFill>
                  <a:srgbClr val="0070C0"/>
                </a:solidFill>
                <a:latin typeface="標楷體" pitchFamily="65" charset="-120"/>
                <a:ea typeface="標楷體" pitchFamily="65" charset="-120"/>
                <a:cs typeface="+mn-cs"/>
              </a:rPr>
              <a:t>            </a:t>
            </a:r>
            <a:r>
              <a:rPr lang="zh-TW" altLang="en-US" sz="4000" b="1" dirty="0" smtClean="0">
                <a:solidFill>
                  <a:srgbClr val="0070C0"/>
                </a:solidFill>
                <a:latin typeface="標楷體" pitchFamily="65" charset="-120"/>
                <a:ea typeface="標楷體" pitchFamily="65" charset="-120"/>
                <a:cs typeface="+mn-cs"/>
              </a:rPr>
              <a:t>伍</a:t>
            </a:r>
            <a:r>
              <a:rPr lang="zh-TW" altLang="en-US" sz="4000" b="1" dirty="0">
                <a:solidFill>
                  <a:srgbClr val="0070C0"/>
                </a:solidFill>
                <a:latin typeface="標楷體" pitchFamily="65" charset="-120"/>
                <a:ea typeface="標楷體" pitchFamily="65" charset="-120"/>
                <a:cs typeface="+mn-cs"/>
              </a:rPr>
              <a:t>、間接實價</a:t>
            </a:r>
            <a:r>
              <a:rPr lang="zh-TW" altLang="en-US" sz="4000" b="1" dirty="0" smtClean="0">
                <a:solidFill>
                  <a:srgbClr val="0070C0"/>
                </a:solidFill>
                <a:latin typeface="標楷體" pitchFamily="65" charset="-120"/>
                <a:ea typeface="標楷體" pitchFamily="65" charset="-120"/>
                <a:cs typeface="+mn-cs"/>
              </a:rPr>
              <a:t>課稅</a:t>
            </a:r>
            <a:r>
              <a:rPr lang="en-US" altLang="zh-TW" sz="4000" b="1" dirty="0">
                <a:solidFill>
                  <a:srgbClr val="0070C0"/>
                </a:solidFill>
                <a:latin typeface="標楷體" pitchFamily="65" charset="-120"/>
                <a:ea typeface="標楷體" pitchFamily="65" charset="-120"/>
                <a:cs typeface="+mn-cs"/>
              </a:rPr>
              <a:t/>
            </a:r>
            <a:br>
              <a:rPr lang="en-US" altLang="zh-TW" sz="4000" b="1" dirty="0">
                <a:solidFill>
                  <a:srgbClr val="0070C0"/>
                </a:solidFill>
                <a:latin typeface="標楷體" pitchFamily="65" charset="-120"/>
                <a:ea typeface="標楷體" pitchFamily="65" charset="-120"/>
                <a:cs typeface="+mn-cs"/>
              </a:rPr>
            </a:br>
            <a:r>
              <a:rPr lang="zh-TW" altLang="en-US" sz="3100" b="1" dirty="0" smtClean="0">
                <a:solidFill>
                  <a:schemeClr val="tx1"/>
                </a:solidFill>
                <a:latin typeface="標楷體" pitchFamily="65" charset="-120"/>
                <a:ea typeface="標楷體" pitchFamily="65" charset="-120"/>
              </a:rPr>
              <a:t>一、持有稅變革 </a:t>
            </a:r>
            <a:endParaRPr lang="zh-TW" altLang="en-US" sz="3100" b="1" dirty="0">
              <a:solidFill>
                <a:schemeClr val="tx1"/>
              </a:solidFill>
              <a:latin typeface="標楷體" pitchFamily="65" charset="-120"/>
              <a:ea typeface="標楷體" pitchFamily="65" charset="-120"/>
            </a:endParaRPr>
          </a:p>
        </p:txBody>
      </p:sp>
      <p:sp>
        <p:nvSpPr>
          <p:cNvPr id="4" name="綵帶 (向上) 3"/>
          <p:cNvSpPr/>
          <p:nvPr/>
        </p:nvSpPr>
        <p:spPr>
          <a:xfrm>
            <a:off x="142844" y="1428736"/>
            <a:ext cx="8858312" cy="1214446"/>
          </a:xfrm>
          <a:prstGeom prst="ribbon2">
            <a:avLst>
              <a:gd name="adj1" fmla="val 1364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104</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年  房屋稅</a:t>
            </a:r>
            <a:endParaRPr lang="zh-TW" altLang="en-US" sz="40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5" name="綵帶 (向上) 4"/>
          <p:cNvSpPr/>
          <p:nvPr/>
        </p:nvSpPr>
        <p:spPr>
          <a:xfrm>
            <a:off x="142844" y="4681727"/>
            <a:ext cx="8858312" cy="1143008"/>
          </a:xfrm>
          <a:prstGeom prst="ribbon2">
            <a:avLst>
              <a:gd name="adj1" fmla="val 1364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105</a:t>
            </a:r>
            <a:r>
              <a:rPr lang="zh-TW" altLang="en-US" sz="4000" b="1" dirty="0" smtClean="0">
                <a:solidFill>
                  <a:schemeClr val="tx1"/>
                </a:solidFill>
                <a:latin typeface="標楷體" pitchFamily="65" charset="-120"/>
                <a:ea typeface="標楷體" pitchFamily="65" charset="-120"/>
              </a:rPr>
              <a:t>年 地價稅</a:t>
            </a:r>
            <a:endParaRPr lang="zh-TW" altLang="en-US" sz="4000" b="1" dirty="0">
              <a:solidFill>
                <a:schemeClr val="tx1"/>
              </a:solidFill>
              <a:latin typeface="標楷體" pitchFamily="65" charset="-120"/>
              <a:ea typeface="標楷體" pitchFamily="65" charset="-120"/>
            </a:endParaRPr>
          </a:p>
        </p:txBody>
      </p:sp>
      <p:sp>
        <p:nvSpPr>
          <p:cNvPr id="6" name="矩形 5"/>
          <p:cNvSpPr/>
          <p:nvPr/>
        </p:nvSpPr>
        <p:spPr>
          <a:xfrm>
            <a:off x="2873206" y="2571744"/>
            <a:ext cx="2828017" cy="769441"/>
          </a:xfrm>
          <a:prstGeom prst="rect">
            <a:avLst/>
          </a:prstGeom>
          <a:noFill/>
        </p:spPr>
        <p:txBody>
          <a:bodyPr wrap="none" lIns="91440" tIns="45720" rIns="91440" bIns="45720">
            <a:spAutoFit/>
          </a:bodyPr>
          <a:lstStyle/>
          <a:p>
            <a:pPr algn="ctr"/>
            <a:r>
              <a:rPr lang="en-US" altLang="zh-TW" sz="4400" b="1" dirty="0" smtClean="0">
                <a:latin typeface="Times New Roman" panose="02020603050405020304" pitchFamily="18" charset="0"/>
                <a:ea typeface="標楷體" pitchFamily="65" charset="-120"/>
                <a:cs typeface="Times New Roman" panose="02020603050405020304" pitchFamily="18" charset="0"/>
              </a:rPr>
              <a:t>(1.3~1.6</a:t>
            </a:r>
            <a:r>
              <a:rPr lang="zh-TW" altLang="en-US" sz="4400" b="1" dirty="0" smtClean="0">
                <a:latin typeface="Times New Roman" panose="02020603050405020304" pitchFamily="18" charset="0"/>
                <a:ea typeface="標楷體" pitchFamily="65" charset="-120"/>
                <a:cs typeface="Times New Roman" panose="02020603050405020304" pitchFamily="18" charset="0"/>
              </a:rPr>
              <a:t>倍</a:t>
            </a:r>
            <a:r>
              <a:rPr lang="en-US" altLang="zh-TW" sz="4400" b="1" dirty="0" smtClean="0">
                <a:latin typeface="Times New Roman" panose="02020603050405020304" pitchFamily="18" charset="0"/>
                <a:ea typeface="標楷體" pitchFamily="65" charset="-120"/>
                <a:cs typeface="Times New Roman" panose="02020603050405020304" pitchFamily="18" charset="0"/>
              </a:rPr>
              <a:t>)</a:t>
            </a:r>
            <a:endParaRPr lang="zh-TW" altLang="en-US" sz="4400" b="1" dirty="0">
              <a:latin typeface="Times New Roman" panose="02020603050405020304" pitchFamily="18" charset="0"/>
              <a:ea typeface="標楷體" pitchFamily="65" charset="-120"/>
              <a:cs typeface="Times New Roman" panose="02020603050405020304" pitchFamily="18" charset="0"/>
            </a:endParaRPr>
          </a:p>
        </p:txBody>
      </p:sp>
      <p:sp>
        <p:nvSpPr>
          <p:cNvPr id="7" name="矩形 6"/>
          <p:cNvSpPr/>
          <p:nvPr/>
        </p:nvSpPr>
        <p:spPr>
          <a:xfrm>
            <a:off x="2357422" y="3429000"/>
            <a:ext cx="4339650" cy="1200329"/>
          </a:xfrm>
          <a:prstGeom prst="rect">
            <a:avLst/>
          </a:prstGeom>
          <a:noFill/>
        </p:spPr>
        <p:txBody>
          <a:bodyPr wrap="none" lIns="91440" tIns="45720" rIns="91440" bIns="45720">
            <a:spAutoFit/>
          </a:bodyPr>
          <a:lstStyle/>
          <a:p>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一</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房屋現值提高</a:t>
            </a:r>
            <a:endParaRPr lang="en-US" altLang="zh-TW" sz="3600" b="1" dirty="0" smtClean="0">
              <a:latin typeface="標楷體" pitchFamily="65" charset="-120"/>
              <a:ea typeface="標楷體" pitchFamily="65" charset="-120"/>
            </a:endParaRPr>
          </a:p>
          <a:p>
            <a:pPr algn="ct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二</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路段加成率調整</a:t>
            </a:r>
            <a:endParaRPr lang="zh-TW" altLang="en-US" sz="3600" b="1" dirty="0">
              <a:latin typeface="標楷體" pitchFamily="65" charset="-120"/>
              <a:ea typeface="標楷體" pitchFamily="65" charset="-120"/>
            </a:endParaRPr>
          </a:p>
        </p:txBody>
      </p:sp>
      <p:sp>
        <p:nvSpPr>
          <p:cNvPr id="8" name="矩形 7"/>
          <p:cNvSpPr/>
          <p:nvPr/>
        </p:nvSpPr>
        <p:spPr>
          <a:xfrm>
            <a:off x="2699792" y="5818513"/>
            <a:ext cx="3333806" cy="769441"/>
          </a:xfrm>
          <a:prstGeom prst="rect">
            <a:avLst/>
          </a:prstGeom>
          <a:noFill/>
        </p:spPr>
        <p:txBody>
          <a:bodyPr wrap="square" lIns="91440" tIns="45720" rIns="91440" bIns="45720">
            <a:spAutoFit/>
          </a:bodyPr>
          <a:lstStyle/>
          <a:p>
            <a:pPr algn="ctr"/>
            <a:r>
              <a:rPr lang="en-US" altLang="zh-TW" sz="4400" b="1" dirty="0" smtClean="0">
                <a:latin typeface="標楷體" pitchFamily="65" charset="-120"/>
                <a:ea typeface="標楷體" pitchFamily="65" charset="-120"/>
              </a:rPr>
              <a:t>(</a:t>
            </a:r>
            <a:r>
              <a:rPr lang="en-US" altLang="zh-TW" sz="4400" b="1" dirty="0" smtClean="0">
                <a:latin typeface="Times New Roman" panose="02020603050405020304" pitchFamily="18" charset="0"/>
                <a:ea typeface="標楷體" pitchFamily="65" charset="-120"/>
                <a:cs typeface="Times New Roman" panose="02020603050405020304" pitchFamily="18" charset="0"/>
              </a:rPr>
              <a:t>1.2~1.3</a:t>
            </a:r>
            <a:r>
              <a:rPr lang="zh-TW" altLang="en-US" sz="4400" b="1" dirty="0" smtClean="0">
                <a:latin typeface="標楷體" pitchFamily="65" charset="-120"/>
                <a:ea typeface="標楷體" pitchFamily="65" charset="-120"/>
              </a:rPr>
              <a:t>倍</a:t>
            </a:r>
            <a:r>
              <a:rPr lang="en-US" altLang="zh-TW" sz="4400" b="1" dirty="0" smtClean="0">
                <a:latin typeface="標楷體" pitchFamily="65" charset="-120"/>
                <a:ea typeface="標楷體" pitchFamily="65" charset="-120"/>
              </a:rPr>
              <a:t>)</a:t>
            </a:r>
            <a:endParaRPr lang="zh-TW" altLang="en-US" sz="4400" b="1" dirty="0">
              <a:latin typeface="標楷體" pitchFamily="65" charset="-120"/>
              <a:ea typeface="標楷體" pitchFamily="65" charset="-120"/>
            </a:endParaRPr>
          </a:p>
        </p:txBody>
      </p:sp>
      <p:sp>
        <p:nvSpPr>
          <p:cNvPr id="9" name="矩形 8"/>
          <p:cNvSpPr/>
          <p:nvPr/>
        </p:nvSpPr>
        <p:spPr>
          <a:xfrm>
            <a:off x="8238268" y="142852"/>
            <a:ext cx="479618" cy="369332"/>
          </a:xfrm>
          <a:prstGeom prst="rect">
            <a:avLst/>
          </a:prstGeom>
          <a:noFill/>
        </p:spPr>
        <p:txBody>
          <a:bodyPr wrap="none" lIns="91440" tIns="45720" rIns="91440" bIns="45720">
            <a:spAutoFit/>
          </a:bodyPr>
          <a:lstStyle/>
          <a:p>
            <a:pPr algn="ctr"/>
            <a:r>
              <a:rPr lang="en-US" altLang="zh-TW" dirty="0" smtClean="0">
                <a:latin typeface="Times New Roman" panose="02020603050405020304" pitchFamily="18" charset="0"/>
                <a:ea typeface="標楷體" pitchFamily="65" charset="-120"/>
                <a:cs typeface="Times New Roman" panose="02020603050405020304" pitchFamily="18" charset="0"/>
              </a:rPr>
              <a:t>1/3</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endParaRPr lang="zh-TW" altLang="en-US" sz="3600" b="1" dirty="0">
              <a:solidFill>
                <a:srgbClr val="0070C0"/>
              </a:solidFill>
              <a:latin typeface="標楷體" pitchFamily="65" charset="-120"/>
              <a:ea typeface="標楷體" pitchFamily="65" charset="-120"/>
            </a:endParaRPr>
          </a:p>
        </p:txBody>
      </p:sp>
      <p:sp>
        <p:nvSpPr>
          <p:cNvPr id="2" name="副標題 1"/>
          <p:cNvSpPr>
            <a:spLocks noGrp="1"/>
          </p:cNvSpPr>
          <p:nvPr>
            <p:ph sz="quarter" idx="1"/>
          </p:nvPr>
        </p:nvSpPr>
        <p:spPr>
          <a:xfrm>
            <a:off x="395536" y="1527048"/>
            <a:ext cx="8568952" cy="4973786"/>
          </a:xfrm>
        </p:spPr>
        <p:txBody>
          <a:bodyPr>
            <a:noAutofit/>
          </a:bodyPr>
          <a:lstStyle/>
          <a:p>
            <a:pPr marL="0" indent="0" algn="l">
              <a:buNone/>
            </a:pP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三</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地價稅</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:105</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月</a:t>
            </a:r>
            <a:endPar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l">
              <a:buNone/>
            </a:pP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調升公告地價</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四</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房屋稅</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1.103</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7</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月</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調升房屋現值</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2.104</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年房屋稅</a:t>
            </a:r>
            <a:endPar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l">
              <a:buNone/>
            </a:pP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房屋現值提高</a:t>
            </a:r>
            <a:endPar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l">
              <a:buNone/>
            </a:pP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路段加成率調整</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a:xfrm>
            <a:off x="3857620" y="4509120"/>
            <a:ext cx="4983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矩形 4"/>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2/3</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600" b="1" dirty="0" smtClean="0">
                <a:solidFill>
                  <a:srgbClr val="0070C0"/>
                </a:solidFill>
                <a:latin typeface="標楷體" pitchFamily="65" charset="-120"/>
                <a:ea typeface="標楷體" pitchFamily="65" charset="-120"/>
              </a:rPr>
              <a:t>     </a:t>
            </a:r>
            <a:endParaRPr lang="zh-TW" altLang="en-US" sz="3600" dirty="0">
              <a:solidFill>
                <a:srgbClr val="0070C0"/>
              </a:solidFill>
            </a:endParaRPr>
          </a:p>
        </p:txBody>
      </p:sp>
      <p:sp>
        <p:nvSpPr>
          <p:cNvPr id="2" name="副標題 1"/>
          <p:cNvSpPr>
            <a:spLocks noGrp="1"/>
          </p:cNvSpPr>
          <p:nvPr>
            <p:ph sz="quarter" idx="1"/>
          </p:nvPr>
        </p:nvSpPr>
        <p:spPr>
          <a:xfrm>
            <a:off x="142844" y="1285860"/>
            <a:ext cx="8503920" cy="4572000"/>
          </a:xfrm>
        </p:spPr>
        <p:txBody>
          <a:bodyPr>
            <a:normAutofit/>
          </a:bodyPr>
          <a:lstStyle/>
          <a:p>
            <a:pPr marL="0" indent="0" algn="l">
              <a:buNone/>
            </a:pP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五</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房屋稅率</a:t>
            </a:r>
            <a:endParaRPr lang="zh-TW" altLang="en-US" sz="32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004588068"/>
              </p:ext>
            </p:extLst>
          </p:nvPr>
        </p:nvGraphicFramePr>
        <p:xfrm>
          <a:off x="179511" y="1785926"/>
          <a:ext cx="8821644" cy="4752527"/>
        </p:xfrm>
        <a:graphic>
          <a:graphicData uri="http://schemas.openxmlformats.org/drawingml/2006/table">
            <a:tbl>
              <a:tblPr firstRow="1" bandRow="1">
                <a:tableStyleId>{5C22544A-7EE6-4342-B048-85BDC9FD1C3A}</a:tableStyleId>
              </a:tblPr>
              <a:tblGrid>
                <a:gridCol w="2940548"/>
                <a:gridCol w="2940548"/>
                <a:gridCol w="2940548"/>
              </a:tblGrid>
              <a:tr h="896448">
                <a:tc>
                  <a:txBody>
                    <a:bodyPr/>
                    <a:lstStyle/>
                    <a:p>
                      <a:pPr algn="ct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房屋稅</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用途</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稅率</a:t>
                      </a:r>
                      <a:endPar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896448">
                <a:tc rowSpan="2">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住家</a:t>
                      </a:r>
                      <a:endParaRPr lang="zh-TW" altLang="en-US" sz="4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自住</a:t>
                      </a: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戶以內</a:t>
                      </a: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1.2%</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930507">
                <a:tc vMerge="1">
                  <a:txBody>
                    <a:bodyPr/>
                    <a:lstStyle/>
                    <a:p>
                      <a:endParaRPr lang="zh-TW" altLang="en-US" dirty="0"/>
                    </a:p>
                  </a:txBody>
                  <a:tcPr/>
                </a:tc>
                <a:tc>
                  <a:txBody>
                    <a:bodyPr/>
                    <a:lstStyle/>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非自住</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戶以上</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1.5~3.6%</a:t>
                      </a:r>
                    </a:p>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(2.4%~3.6%)</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930507">
                <a:tc>
                  <a:txBody>
                    <a:bodyPr/>
                    <a:lstStyle/>
                    <a:p>
                      <a:pPr algn="ct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非住非營</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人民團體</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1.5%~2.5%</a:t>
                      </a:r>
                    </a:p>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1098617">
                <a:tc>
                  <a:txBody>
                    <a:bodyPr/>
                    <a:lstStyle/>
                    <a:p>
                      <a:pPr algn="ct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營業</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醫院、診所</a:t>
                      </a:r>
                      <a:endPar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職業、營業</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3~5%</a:t>
                      </a:r>
                      <a:endParaRPr lang="zh-TW" altLang="en-US" sz="4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sp>
        <p:nvSpPr>
          <p:cNvPr id="5" name="矩形 4"/>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3/3</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7504" y="476672"/>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二、公告現值調整</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百分比</a:t>
            </a:r>
            <a:r>
              <a:rPr lang="en-US" altLang="zh-TW" sz="3200" b="1" dirty="0" smtClean="0">
                <a:solidFill>
                  <a:schemeClr val="tx1"/>
                </a:solidFill>
                <a:latin typeface="標楷體" pitchFamily="65" charset="-120"/>
                <a:ea typeface="標楷體" pitchFamily="65" charset="-120"/>
              </a:rPr>
              <a:t>)</a:t>
            </a:r>
            <a:endParaRPr lang="zh-TW" altLang="en-US" sz="32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694211933"/>
              </p:ext>
            </p:extLst>
          </p:nvPr>
        </p:nvGraphicFramePr>
        <p:xfrm>
          <a:off x="142844" y="1285861"/>
          <a:ext cx="8842518" cy="5214975"/>
        </p:xfrm>
        <a:graphic>
          <a:graphicData uri="http://schemas.openxmlformats.org/drawingml/2006/table">
            <a:tbl>
              <a:tblPr firstRow="1" bandRow="1">
                <a:tableStyleId>{5C22544A-7EE6-4342-B048-85BDC9FD1C3A}</a:tableStyleId>
              </a:tblPr>
              <a:tblGrid>
                <a:gridCol w="1265473"/>
                <a:gridCol w="1265473"/>
                <a:gridCol w="1265473"/>
                <a:gridCol w="1265473"/>
                <a:gridCol w="1249680"/>
                <a:gridCol w="1429952"/>
                <a:gridCol w="1100994"/>
              </a:tblGrid>
              <a:tr h="789387">
                <a:tc>
                  <a:txBody>
                    <a:bodyPr/>
                    <a:lstStyle/>
                    <a:p>
                      <a:pPr algn="ctr"/>
                      <a:endParaRPr lang="zh-TW" altLang="en-US" b="1" dirty="0"/>
                    </a:p>
                  </a:txBody>
                  <a:tcPr anchor="ctr"/>
                </a:tc>
                <a:tc>
                  <a:txBody>
                    <a:bodyPr/>
                    <a:lstStyle/>
                    <a:p>
                      <a:pPr algn="ct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100</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endPar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101</a:t>
                      </a:r>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p>
                  </a:txBody>
                  <a:tcPr anchor="ctr"/>
                </a:tc>
                <a:tc>
                  <a:txBody>
                    <a:bodyPr/>
                    <a:lstStyle/>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102</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endPar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13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1300" b="1" dirty="0" smtClean="0">
                          <a:solidFill>
                            <a:schemeClr val="tx1"/>
                          </a:solidFill>
                          <a:latin typeface="Times New Roman" panose="02020603050405020304" pitchFamily="18" charset="0"/>
                          <a:ea typeface="標楷體" pitchFamily="65" charset="-120"/>
                          <a:cs typeface="Times New Roman" panose="02020603050405020304" pitchFamily="18" charset="0"/>
                        </a:rPr>
                        <a:t>規定地價</a:t>
                      </a:r>
                      <a:r>
                        <a:rPr lang="en-US" altLang="zh-TW" sz="13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13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103</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endPar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r>
                        <a:rPr lang="zh-TW" altLang="en-US"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近四年</a:t>
                      </a: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zh-TW" altLang="en-US" sz="1600" b="1" dirty="0" smtClean="0">
                          <a:solidFill>
                            <a:schemeClr val="tx1"/>
                          </a:solidFill>
                          <a:latin typeface="Times New Roman" panose="02020603050405020304" pitchFamily="18" charset="0"/>
                          <a:ea typeface="標楷體" pitchFamily="65" charset="-120"/>
                          <a:cs typeface="Times New Roman" panose="02020603050405020304" pitchFamily="18" charset="0"/>
                        </a:rPr>
                        <a:t>公告現值調幅</a:t>
                      </a:r>
                      <a:endParaRPr lang="zh-TW" altLang="en-US" sz="1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zh-TW" altLang="en-US"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近四年</a:t>
                      </a: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zh-TW" altLang="en-US" sz="1600" b="1" dirty="0" smtClean="0">
                          <a:solidFill>
                            <a:schemeClr val="tx1"/>
                          </a:solidFill>
                          <a:latin typeface="Times New Roman" panose="02020603050405020304" pitchFamily="18" charset="0"/>
                          <a:ea typeface="標楷體" pitchFamily="65" charset="-120"/>
                          <a:cs typeface="Times New Roman" panose="02020603050405020304" pitchFamily="18" charset="0"/>
                        </a:rPr>
                        <a:t>房價漲幅</a:t>
                      </a:r>
                      <a:endParaRPr lang="zh-TW" altLang="en-US" sz="1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737598">
                <a:tc>
                  <a:txBody>
                    <a:bodyPr/>
                    <a:lstStyle/>
                    <a:p>
                      <a:pPr algn="ctr"/>
                      <a:r>
                        <a:rPr lang="zh-TW" altLang="en-US" sz="2800" b="1" dirty="0" smtClean="0">
                          <a:solidFill>
                            <a:schemeClr val="tx1"/>
                          </a:solidFill>
                          <a:latin typeface="標楷體" pitchFamily="65" charset="-120"/>
                          <a:ea typeface="標楷體" pitchFamily="65" charset="-120"/>
                        </a:rPr>
                        <a:t>台北市</a:t>
                      </a:r>
                      <a:endParaRPr lang="zh-TW" altLang="en-US" sz="2800" b="1" dirty="0">
                        <a:solidFill>
                          <a:schemeClr val="tx1"/>
                        </a:solidFill>
                        <a:latin typeface="標楷體" pitchFamily="65" charset="-120"/>
                        <a:ea typeface="標楷體" pitchFamily="65" charset="-120"/>
                      </a:endParaRPr>
                    </a:p>
                  </a:txBody>
                  <a:tcP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12</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10</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9</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13</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52</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59</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737598">
                <a:tc>
                  <a:txBody>
                    <a:bodyPr/>
                    <a:lstStyle/>
                    <a:p>
                      <a:pPr algn="ctr"/>
                      <a:r>
                        <a:rPr lang="zh-TW" altLang="en-US" sz="2800" b="1" dirty="0" smtClean="0">
                          <a:solidFill>
                            <a:schemeClr val="tx1"/>
                          </a:solidFill>
                          <a:latin typeface="標楷體" pitchFamily="65" charset="-120"/>
                          <a:ea typeface="標楷體" pitchFamily="65" charset="-120"/>
                        </a:rPr>
                        <a:t>新北市</a:t>
                      </a:r>
                      <a:endParaRPr lang="zh-TW" altLang="en-US" sz="2800" b="1" dirty="0">
                        <a:solidFill>
                          <a:schemeClr val="tx1"/>
                        </a:solidFill>
                        <a:latin typeface="標楷體" pitchFamily="65" charset="-120"/>
                        <a:ea typeface="標楷體" pitchFamily="65" charset="-120"/>
                      </a:endParaRPr>
                    </a:p>
                  </a:txBody>
                  <a:tcP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15</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12</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11</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17</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69</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63</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737598">
                <a:tc>
                  <a:txBody>
                    <a:bodyPr/>
                    <a:lstStyle/>
                    <a:p>
                      <a:pPr algn="ctr"/>
                      <a:r>
                        <a:rPr lang="zh-TW" altLang="en-US" sz="2800" b="1" dirty="0" smtClean="0">
                          <a:solidFill>
                            <a:schemeClr val="tx1"/>
                          </a:solidFill>
                          <a:latin typeface="標楷體" pitchFamily="65" charset="-120"/>
                          <a:ea typeface="標楷體" pitchFamily="65" charset="-120"/>
                        </a:rPr>
                        <a:t>桃園縣</a:t>
                      </a:r>
                      <a:endParaRPr lang="zh-TW" altLang="en-US" sz="2800" b="1" dirty="0">
                        <a:solidFill>
                          <a:schemeClr val="tx1"/>
                        </a:solidFill>
                        <a:latin typeface="標楷體" pitchFamily="65" charset="-120"/>
                        <a:ea typeface="標楷體" pitchFamily="65" charset="-120"/>
                      </a:endParaRPr>
                    </a:p>
                  </a:txBody>
                  <a:tcP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7</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8</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11</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23</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57</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73</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737598">
                <a:tc>
                  <a:txBody>
                    <a:bodyPr/>
                    <a:lstStyle/>
                    <a:p>
                      <a:pPr algn="ctr"/>
                      <a:r>
                        <a:rPr lang="zh-TW" altLang="en-US" sz="2800" b="1" dirty="0" smtClean="0">
                          <a:solidFill>
                            <a:schemeClr val="tx1"/>
                          </a:solidFill>
                          <a:latin typeface="標楷體" pitchFamily="65" charset="-120"/>
                          <a:ea typeface="標楷體" pitchFamily="65" charset="-120"/>
                        </a:rPr>
                        <a:t>台中市</a:t>
                      </a:r>
                      <a:endParaRPr lang="zh-TW" altLang="en-US" sz="2800" b="1" dirty="0">
                        <a:solidFill>
                          <a:schemeClr val="tx1"/>
                        </a:solidFill>
                        <a:latin typeface="標楷體" pitchFamily="65" charset="-120"/>
                        <a:ea typeface="標楷體" pitchFamily="65" charset="-120"/>
                      </a:endParaRPr>
                    </a:p>
                  </a:txBody>
                  <a:tcP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8</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16</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5</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24</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63</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71</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737598">
                <a:tc>
                  <a:txBody>
                    <a:bodyPr/>
                    <a:lstStyle/>
                    <a:p>
                      <a:pPr algn="ctr"/>
                      <a:r>
                        <a:rPr lang="zh-TW" altLang="en-US" sz="2800" b="1" dirty="0" smtClean="0">
                          <a:solidFill>
                            <a:schemeClr val="tx1"/>
                          </a:solidFill>
                          <a:latin typeface="標楷體" pitchFamily="65" charset="-120"/>
                          <a:ea typeface="標楷體" pitchFamily="65" charset="-120"/>
                        </a:rPr>
                        <a:t>台南市</a:t>
                      </a:r>
                      <a:endParaRPr lang="zh-TW" altLang="en-US" sz="2800" b="1" dirty="0">
                        <a:solidFill>
                          <a:schemeClr val="tx1"/>
                        </a:solidFill>
                        <a:latin typeface="標楷體" pitchFamily="65" charset="-120"/>
                        <a:ea typeface="標楷體" pitchFamily="65" charset="-120"/>
                      </a:endParaRPr>
                    </a:p>
                  </a:txBody>
                  <a:tcP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4</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5</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11</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58</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r h="737598">
                <a:tc>
                  <a:txBody>
                    <a:bodyPr/>
                    <a:lstStyle/>
                    <a:p>
                      <a:pPr algn="ctr"/>
                      <a:r>
                        <a:rPr lang="zh-TW" altLang="en-US" sz="2800" b="1" dirty="0" smtClean="0">
                          <a:solidFill>
                            <a:schemeClr val="tx1"/>
                          </a:solidFill>
                          <a:latin typeface="標楷體" pitchFamily="65" charset="-120"/>
                          <a:ea typeface="標楷體" pitchFamily="65" charset="-120"/>
                        </a:rPr>
                        <a:t>高雄市</a:t>
                      </a:r>
                      <a:endParaRPr lang="zh-TW" altLang="en-US" sz="2800" b="1" dirty="0">
                        <a:solidFill>
                          <a:schemeClr val="tx1"/>
                        </a:solidFill>
                        <a:latin typeface="標楷體" pitchFamily="65" charset="-120"/>
                        <a:ea typeface="標楷體" pitchFamily="65" charset="-120"/>
                      </a:endParaRPr>
                    </a:p>
                  </a:txBody>
                  <a:tcP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4</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6</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10</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24</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57</a:t>
                      </a:r>
                      <a:endPar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6350" y="512184"/>
            <a:ext cx="8627966"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三、房屋交易所得稅   </a:t>
            </a:r>
            <a:endParaRPr lang="zh-TW" altLang="en-US" sz="32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249374231"/>
              </p:ext>
            </p:extLst>
          </p:nvPr>
        </p:nvGraphicFramePr>
        <p:xfrm>
          <a:off x="142844" y="1285860"/>
          <a:ext cx="8893652" cy="5311491"/>
        </p:xfrm>
        <a:graphic>
          <a:graphicData uri="http://schemas.openxmlformats.org/drawingml/2006/table">
            <a:tbl>
              <a:tblPr firstRow="1" bandRow="1">
                <a:tableStyleId>{21E4AEA4-8DFA-4A89-87EB-49C32662AFE0}</a:tableStyleId>
              </a:tblPr>
              <a:tblGrid>
                <a:gridCol w="8893652"/>
              </a:tblGrid>
              <a:tr h="1069427">
                <a:tc>
                  <a:txBody>
                    <a:bodyPr/>
                    <a:lstStyle/>
                    <a:p>
                      <a:pPr algn="ctr"/>
                      <a:r>
                        <a:rPr lang="zh-TW" altLang="en-US" sz="5400" dirty="0" smtClean="0">
                          <a:solidFill>
                            <a:schemeClr val="tx1"/>
                          </a:solidFill>
                          <a:latin typeface="標楷體" pitchFamily="65" charset="-120"/>
                          <a:ea typeface="標楷體" pitchFamily="65" charset="-120"/>
                        </a:rPr>
                        <a:t>所得稅法 施行細則</a:t>
                      </a:r>
                      <a:endParaRPr lang="zh-TW" altLang="en-US" sz="5400" dirty="0">
                        <a:solidFill>
                          <a:schemeClr val="tx1"/>
                        </a:solidFill>
                        <a:latin typeface="標楷體" pitchFamily="65" charset="-120"/>
                        <a:ea typeface="標楷體" pitchFamily="65" charset="-120"/>
                      </a:endParaRPr>
                    </a:p>
                  </a:txBody>
                  <a:tcPr/>
                </a:tc>
              </a:tr>
              <a:tr h="819896">
                <a:tc>
                  <a:txBody>
                    <a:bodyPr/>
                    <a:lstStyle/>
                    <a:p>
                      <a:pPr algn="ctr"/>
                      <a:r>
                        <a:rPr lang="zh-TW" altLang="en-US" sz="4000" b="1" dirty="0" smtClean="0">
                          <a:solidFill>
                            <a:schemeClr val="tx1"/>
                          </a:solidFill>
                          <a:latin typeface="標楷體" pitchFamily="65" charset="-120"/>
                          <a:ea typeface="標楷體" pitchFamily="65" charset="-120"/>
                        </a:rPr>
                        <a:t>第</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17</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條之</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endParaRPr lang="zh-TW" altLang="en-US" sz="4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3422168">
                <a:tc>
                  <a:txBody>
                    <a:bodyPr/>
                    <a:lstStyle/>
                    <a:p>
                      <a:r>
                        <a:rPr lang="zh-TW" altLang="en-US" sz="2400" b="1" dirty="0" smtClean="0">
                          <a:solidFill>
                            <a:schemeClr val="tx1"/>
                          </a:solidFill>
                          <a:latin typeface="標楷體" pitchFamily="65" charset="-120"/>
                          <a:ea typeface="標楷體" pitchFamily="65" charset="-120"/>
                        </a:rPr>
                        <a:t>    個人出售房屋，如能提出交易時之成交價額及成本費用之證明文件者，其財產交易所得之計算，依本法第十四條第一項第七類規定</a:t>
                      </a:r>
                      <a:r>
                        <a:rPr lang="zh-TW" altLang="en-US" sz="2400" b="1" u="sng" dirty="0" smtClean="0">
                          <a:solidFill>
                            <a:srgbClr val="FF0000"/>
                          </a:solidFill>
                          <a:latin typeface="標楷體" pitchFamily="65" charset="-120"/>
                          <a:ea typeface="標楷體" pitchFamily="65" charset="-120"/>
                        </a:rPr>
                        <a:t>核實認定</a:t>
                      </a:r>
                      <a:r>
                        <a:rPr lang="zh-TW" altLang="en-US" sz="2400" b="1" dirty="0" smtClean="0">
                          <a:solidFill>
                            <a:schemeClr val="tx1"/>
                          </a:solidFill>
                          <a:latin typeface="標楷體" pitchFamily="65" charset="-120"/>
                          <a:ea typeface="標楷體" pitchFamily="65" charset="-120"/>
                        </a:rPr>
                        <a:t>；其未申辦或未能提出證明文件者，稽徵機關得依財政部</a:t>
                      </a:r>
                      <a:r>
                        <a:rPr lang="zh-TW" altLang="en-US" sz="2400" b="1" u="sng" dirty="0" smtClean="0">
                          <a:solidFill>
                            <a:srgbClr val="FF0000"/>
                          </a:solidFill>
                          <a:latin typeface="標楷體" pitchFamily="65" charset="-120"/>
                          <a:ea typeface="標楷體" pitchFamily="65" charset="-120"/>
                        </a:rPr>
                        <a:t>核定標準</a:t>
                      </a:r>
                      <a:r>
                        <a:rPr lang="zh-TW" altLang="en-US" sz="2400" b="1" dirty="0" smtClean="0">
                          <a:solidFill>
                            <a:schemeClr val="tx1"/>
                          </a:solidFill>
                          <a:latin typeface="標楷體" pitchFamily="65" charset="-120"/>
                          <a:ea typeface="標楷體" pitchFamily="65" charset="-120"/>
                        </a:rPr>
                        <a:t>核定之。</a:t>
                      </a:r>
                      <a:endParaRPr lang="en-US" altLang="zh-TW" sz="2400" b="1" dirty="0" smtClean="0">
                        <a:solidFill>
                          <a:schemeClr val="tx1"/>
                        </a:solidFill>
                        <a:latin typeface="標楷體" pitchFamily="65" charset="-120"/>
                        <a:ea typeface="標楷體" pitchFamily="65" charset="-120"/>
                      </a:endParaRPr>
                    </a:p>
                    <a:p>
                      <a:r>
                        <a:rPr lang="zh-TW" altLang="en-US" sz="2400" b="1" dirty="0" smtClean="0">
                          <a:solidFill>
                            <a:schemeClr val="tx1"/>
                          </a:solidFill>
                          <a:latin typeface="標楷體" pitchFamily="65" charset="-120"/>
                          <a:ea typeface="標楷體" pitchFamily="65" charset="-120"/>
                        </a:rPr>
                        <a:t>    前項標準，由財政部各地區國稅局參照當年度實際經濟情況及房屋市場交易情形擬訂，報請財政部核定之</a:t>
                      </a:r>
                      <a:r>
                        <a:rPr kumimoji="0" lang="zh-TW" altLang="en-US" sz="2400" b="1" i="0" u="none" strike="noStrike" kern="1200" cap="none" spc="0" normalizeH="0" baseline="0" noProof="0" dirty="0" smtClean="0">
                          <a:ln>
                            <a:noFill/>
                          </a:ln>
                          <a:solidFill>
                            <a:prstClr val="black"/>
                          </a:solidFill>
                          <a:effectLst/>
                          <a:uLnTx/>
                          <a:uFillTx/>
                          <a:latin typeface="標楷體" pitchFamily="65" charset="-120"/>
                          <a:ea typeface="標楷體" pitchFamily="65" charset="-120"/>
                          <a:cs typeface="+mn-cs"/>
                        </a:rPr>
                        <a:t>。</a:t>
                      </a:r>
                      <a:endParaRPr lang="en-US" altLang="zh-TW" sz="2400" b="1" dirty="0" smtClean="0">
                        <a:solidFill>
                          <a:schemeClr val="tx1"/>
                        </a:solidFill>
                        <a:latin typeface="標楷體" pitchFamily="65" charset="-120"/>
                        <a:ea typeface="標楷體" pitchFamily="65" charset="-120"/>
                      </a:endParaRPr>
                    </a:p>
                    <a:p>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14282" y="214290"/>
            <a:ext cx="8534400" cy="838446"/>
          </a:xfrm>
        </p:spPr>
        <p:txBody>
          <a:bodyPr>
            <a:noAutofit/>
          </a:bodyPr>
          <a:lstStyle/>
          <a:p>
            <a:pPr marL="274320" lvl="0" indent="-274320">
              <a:spcBef>
                <a:spcPct val="20000"/>
              </a:spcBef>
            </a:pPr>
            <a:r>
              <a:rPr lang="zh-TW" altLang="en-US" sz="3600" b="1" dirty="0">
                <a:solidFill>
                  <a:srgbClr val="0070C0"/>
                </a:solidFill>
                <a:latin typeface="標楷體" pitchFamily="65" charset="-120"/>
                <a:ea typeface="標楷體" pitchFamily="65" charset="-120"/>
                <a:cs typeface="+mn-cs"/>
              </a:rPr>
              <a:t>壹、房地產</a:t>
            </a:r>
            <a:r>
              <a:rPr lang="zh-TW" altLang="en-US" sz="3600" b="1" dirty="0" smtClean="0">
                <a:solidFill>
                  <a:srgbClr val="0070C0"/>
                </a:solidFill>
                <a:latin typeface="標楷體" pitchFamily="65" charset="-120"/>
                <a:ea typeface="標楷體" pitchFamily="65" charset="-120"/>
                <a:cs typeface="+mn-cs"/>
              </a:rPr>
              <a:t>市場</a:t>
            </a:r>
          </a:p>
        </p:txBody>
      </p:sp>
      <p:sp>
        <p:nvSpPr>
          <p:cNvPr id="2" name="副標題 1"/>
          <p:cNvSpPr>
            <a:spLocks noGrp="1"/>
          </p:cNvSpPr>
          <p:nvPr>
            <p:ph sz="quarter" idx="1"/>
          </p:nvPr>
        </p:nvSpPr>
        <p:spPr>
          <a:xfrm>
            <a:off x="117442" y="1268760"/>
            <a:ext cx="8847046" cy="4830288"/>
          </a:xfrm>
        </p:spPr>
        <p:txBody>
          <a:bodyPr>
            <a:normAutofit/>
          </a:bodyPr>
          <a:lstStyle/>
          <a:p>
            <a:pPr marL="0" indent="0">
              <a:buNone/>
            </a:pPr>
            <a:r>
              <a:rPr lang="zh-TW" altLang="en-US" sz="3200" b="1" dirty="0">
                <a:latin typeface="標楷體" pitchFamily="65" charset="-120"/>
                <a:ea typeface="標楷體" pitchFamily="65" charset="-120"/>
                <a:cs typeface="+mj-cs"/>
              </a:rPr>
              <a:t>一、土地面積</a:t>
            </a:r>
            <a:endParaRPr lang="en-US" altLang="zh-TW" sz="3200" b="1" dirty="0" smtClean="0">
              <a:latin typeface="Times New Roman" panose="02020603050405020304" pitchFamily="18" charset="0"/>
              <a:ea typeface="標楷體" pitchFamily="65" charset="-120"/>
              <a:cs typeface="Times New Roman" panose="02020603050405020304" pitchFamily="18" charset="0"/>
            </a:endParaRPr>
          </a:p>
          <a:p>
            <a:pPr marL="0" indent="0" algn="ctr">
              <a:buNone/>
            </a:pP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台灣面積約為</a:t>
            </a:r>
            <a:r>
              <a:rPr lang="en-US" altLang="zh-TW" sz="2400" b="1" dirty="0" smtClean="0">
                <a:solidFill>
                  <a:srgbClr val="FF0000"/>
                </a:solidFill>
                <a:latin typeface="Times New Roman" panose="02020603050405020304" pitchFamily="18" charset="0"/>
                <a:ea typeface="標楷體" pitchFamily="65" charset="-120"/>
                <a:cs typeface="Times New Roman" panose="02020603050405020304" pitchFamily="18" charset="0"/>
              </a:rPr>
              <a:t>36,000</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平方公里</a:t>
            </a:r>
            <a:endPar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endParaRPr lang="zh-TW" altLang="en-US" sz="24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descr="01300000229799122126696194627 (1).jpg"/>
          <p:cNvPicPr>
            <a:picLocks noChangeAspect="1"/>
          </p:cNvPicPr>
          <p:nvPr/>
        </p:nvPicPr>
        <p:blipFill>
          <a:blip r:embed="rId2"/>
          <a:stretch>
            <a:fillRect/>
          </a:stretch>
        </p:blipFill>
        <p:spPr>
          <a:xfrm>
            <a:off x="1571604" y="2564904"/>
            <a:ext cx="2064292" cy="3672408"/>
          </a:xfrm>
          <a:prstGeom prst="rect">
            <a:avLst/>
          </a:prstGeom>
        </p:spPr>
      </p:pic>
      <p:pic>
        <p:nvPicPr>
          <p:cNvPr id="7" name="圖片 6" descr="01300000229799122126696194627 (1).jpg"/>
          <p:cNvPicPr>
            <a:picLocks noChangeAspect="1"/>
          </p:cNvPicPr>
          <p:nvPr/>
        </p:nvPicPr>
        <p:blipFill>
          <a:blip r:embed="rId2"/>
          <a:stretch>
            <a:fillRect/>
          </a:stretch>
        </p:blipFill>
        <p:spPr>
          <a:xfrm>
            <a:off x="5580112" y="2564904"/>
            <a:ext cx="2206597" cy="3672408"/>
          </a:xfrm>
          <a:prstGeom prst="rect">
            <a:avLst/>
          </a:prstGeom>
        </p:spPr>
      </p:pic>
      <p:cxnSp>
        <p:nvCxnSpPr>
          <p:cNvPr id="9" name="直線接點 8"/>
          <p:cNvCxnSpPr/>
          <p:nvPr/>
        </p:nvCxnSpPr>
        <p:spPr>
          <a:xfrm flipH="1" flipV="1">
            <a:off x="1428728" y="3643314"/>
            <a:ext cx="622992" cy="577774"/>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117442" y="2612942"/>
            <a:ext cx="1606976" cy="1015663"/>
          </a:xfrm>
          <a:prstGeom prst="rect">
            <a:avLst/>
          </a:prstGeom>
          <a:noFill/>
        </p:spPr>
        <p:txBody>
          <a:bodyPr wrap="square" lIns="91440" tIns="45720" rIns="91440" bIns="45720">
            <a:spAutoFit/>
          </a:bodyPr>
          <a:lstStyle/>
          <a:p>
            <a:pPr algn="ctr"/>
            <a:r>
              <a:rPr lang="zh-TW" altLang="en-US" sz="2000" b="1" cap="all" spc="250" dirty="0" smtClean="0">
                <a:solidFill>
                  <a:srgbClr val="FF0000"/>
                </a:solidFill>
                <a:latin typeface="標楷體" pitchFamily="65" charset="-120"/>
                <a:ea typeface="標楷體" pitchFamily="65" charset="-120"/>
              </a:rPr>
              <a:t>平原</a:t>
            </a:r>
            <a:r>
              <a:rPr lang="zh-TW" altLang="en-US" sz="2000" b="1" cap="all" spc="250" dirty="0" smtClean="0">
                <a:latin typeface="標楷體" pitchFamily="65" charset="-120"/>
                <a:ea typeface="標楷體" pitchFamily="65" charset="-120"/>
              </a:rPr>
              <a:t>及可</a:t>
            </a:r>
            <a:r>
              <a:rPr lang="zh-TW" altLang="en-US" sz="2000" b="1" cap="all" spc="250" dirty="0">
                <a:latin typeface="標楷體" pitchFamily="65" charset="-120"/>
                <a:ea typeface="標楷體" pitchFamily="65" charset="-120"/>
              </a:rPr>
              <a:t>居住使用部分</a:t>
            </a:r>
            <a:r>
              <a:rPr lang="zh-TW" altLang="en-US" sz="2000" b="1" cap="all" spc="250" dirty="0">
                <a:latin typeface="Times New Roman" panose="02020603050405020304" pitchFamily="18" charset="0"/>
                <a:ea typeface="標楷體" pitchFamily="65" charset="-120"/>
                <a:cs typeface="Times New Roman" panose="02020603050405020304" pitchFamily="18" charset="0"/>
              </a:rPr>
              <a:t>佔</a:t>
            </a:r>
            <a:r>
              <a:rPr lang="en-US" altLang="zh-TW" sz="2000" b="1" cap="all" spc="250" dirty="0">
                <a:solidFill>
                  <a:srgbClr val="FF0000"/>
                </a:solidFill>
                <a:latin typeface="Times New Roman" panose="02020603050405020304" pitchFamily="18" charset="0"/>
                <a:ea typeface="標楷體" pitchFamily="65" charset="-120"/>
                <a:cs typeface="Times New Roman" panose="02020603050405020304" pitchFamily="18" charset="0"/>
              </a:rPr>
              <a:t>1/3</a:t>
            </a:r>
            <a:endParaRPr lang="zh-TW" altLang="en-US" sz="2000" b="1" cap="all" spc="25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14" name="直線接點 13"/>
          <p:cNvCxnSpPr/>
          <p:nvPr/>
        </p:nvCxnSpPr>
        <p:spPr>
          <a:xfrm flipH="1" flipV="1">
            <a:off x="2843808" y="4509120"/>
            <a:ext cx="942374" cy="634392"/>
          </a:xfrm>
          <a:prstGeom prst="line">
            <a:avLst/>
          </a:prstGeom>
        </p:spPr>
        <p:style>
          <a:lnRef idx="3">
            <a:schemeClr val="dk1"/>
          </a:lnRef>
          <a:fillRef idx="0">
            <a:schemeClr val="dk1"/>
          </a:fillRef>
          <a:effectRef idx="2">
            <a:schemeClr val="dk1"/>
          </a:effectRef>
          <a:fontRef idx="minor">
            <a:schemeClr val="tx1"/>
          </a:fontRef>
        </p:style>
      </p:cxnSp>
      <p:sp>
        <p:nvSpPr>
          <p:cNvPr id="19" name="矩形 18"/>
          <p:cNvSpPr/>
          <p:nvPr/>
        </p:nvSpPr>
        <p:spPr>
          <a:xfrm>
            <a:off x="3715409" y="5105371"/>
            <a:ext cx="1357322" cy="707886"/>
          </a:xfrm>
          <a:prstGeom prst="rect">
            <a:avLst/>
          </a:prstGeom>
          <a:noFill/>
        </p:spPr>
        <p:txBody>
          <a:bodyPr wrap="square" lIns="91440" tIns="45720" rIns="91440" bIns="45720">
            <a:spAutoFit/>
          </a:bodyPr>
          <a:lstStyle/>
          <a:p>
            <a:pPr algn="ctr"/>
            <a:r>
              <a:rPr lang="zh-TW" altLang="en-US" sz="2000" b="1" cap="all" spc="250" dirty="0" smtClean="0">
                <a:solidFill>
                  <a:srgbClr val="FF0000"/>
                </a:solidFill>
                <a:latin typeface="標楷體" pitchFamily="65" charset="-120"/>
                <a:ea typeface="標楷體" pitchFamily="65" charset="-120"/>
              </a:rPr>
              <a:t>山坡地</a:t>
            </a:r>
            <a:endParaRPr lang="en-US" altLang="zh-TW" sz="2000" b="1" cap="all" spc="250" dirty="0" smtClean="0">
              <a:solidFill>
                <a:srgbClr val="FF0000"/>
              </a:solidFill>
              <a:latin typeface="標楷體" pitchFamily="65" charset="-120"/>
              <a:ea typeface="標楷體" pitchFamily="65" charset="-120"/>
            </a:endParaRPr>
          </a:p>
          <a:p>
            <a:pPr algn="ctr"/>
            <a:r>
              <a:rPr lang="zh-TW" altLang="en-US" sz="2000" b="1" cap="all" spc="250" dirty="0">
                <a:latin typeface="Times New Roman" panose="02020603050405020304" pitchFamily="18" charset="0"/>
                <a:ea typeface="標楷體" pitchFamily="65" charset="-120"/>
                <a:cs typeface="Times New Roman" panose="02020603050405020304" pitchFamily="18" charset="0"/>
              </a:rPr>
              <a:t>佔</a:t>
            </a:r>
            <a:r>
              <a:rPr lang="en-US" altLang="zh-TW" sz="20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2/3</a:t>
            </a:r>
            <a:endParaRPr lang="zh-TW" altLang="en-US" sz="2000" b="1" cap="all" spc="25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0" name="直線接點 19"/>
          <p:cNvCxnSpPr/>
          <p:nvPr/>
        </p:nvCxnSpPr>
        <p:spPr>
          <a:xfrm flipH="1" flipV="1">
            <a:off x="5364088" y="3284986"/>
            <a:ext cx="792088" cy="792086"/>
          </a:xfrm>
          <a:prstGeom prst="line">
            <a:avLst/>
          </a:prstGeom>
        </p:spPr>
        <p:style>
          <a:lnRef idx="3">
            <a:schemeClr val="dk1"/>
          </a:lnRef>
          <a:fillRef idx="0">
            <a:schemeClr val="dk1"/>
          </a:fillRef>
          <a:effectRef idx="2">
            <a:schemeClr val="dk1"/>
          </a:effectRef>
          <a:fontRef idx="minor">
            <a:schemeClr val="tx1"/>
          </a:fontRef>
        </p:style>
      </p:cxnSp>
      <p:sp>
        <p:nvSpPr>
          <p:cNvPr id="22" name="矩形 21"/>
          <p:cNvSpPr/>
          <p:nvPr/>
        </p:nvSpPr>
        <p:spPr>
          <a:xfrm>
            <a:off x="4365666" y="2763468"/>
            <a:ext cx="1214446" cy="707886"/>
          </a:xfrm>
          <a:prstGeom prst="rect">
            <a:avLst/>
          </a:prstGeom>
          <a:noFill/>
        </p:spPr>
        <p:txBody>
          <a:bodyPr wrap="square" lIns="91440" tIns="45720" rIns="91440" bIns="45720">
            <a:spAutoFit/>
          </a:bodyPr>
          <a:lstStyle/>
          <a:p>
            <a:pPr algn="ctr"/>
            <a:r>
              <a:rPr lang="zh-TW" altLang="en-US" sz="2000" b="1" cap="all" spc="250" dirty="0" smtClean="0">
                <a:solidFill>
                  <a:srgbClr val="FF0000"/>
                </a:solidFill>
                <a:latin typeface="標楷體" pitchFamily="65" charset="-120"/>
                <a:ea typeface="標楷體" pitchFamily="65" charset="-120"/>
              </a:rPr>
              <a:t>都市</a:t>
            </a:r>
            <a:endParaRPr lang="en-US" altLang="zh-TW" sz="2000" b="1" cap="all" spc="250" dirty="0">
              <a:solidFill>
                <a:srgbClr val="FF0000"/>
              </a:solidFill>
              <a:latin typeface="標楷體" pitchFamily="65" charset="-120"/>
              <a:ea typeface="標楷體" pitchFamily="65" charset="-120"/>
            </a:endParaRPr>
          </a:p>
          <a:p>
            <a:pPr algn="ctr"/>
            <a:r>
              <a:rPr lang="en-US" altLang="zh-TW" sz="20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15</a:t>
            </a:r>
            <a:r>
              <a:rPr lang="zh-TW" altLang="en-US" sz="20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zh-TW" altLang="en-US" sz="2000" b="1" cap="all" spc="25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a:xfrm flipH="1" flipV="1">
            <a:off x="7092280" y="4357694"/>
            <a:ext cx="1051620" cy="642942"/>
          </a:xfrm>
          <a:prstGeom prst="line">
            <a:avLst/>
          </a:prstGeom>
        </p:spPr>
        <p:style>
          <a:lnRef idx="3">
            <a:schemeClr val="dk1"/>
          </a:lnRef>
          <a:fillRef idx="0">
            <a:schemeClr val="dk1"/>
          </a:fillRef>
          <a:effectRef idx="2">
            <a:schemeClr val="dk1"/>
          </a:effectRef>
          <a:fontRef idx="minor">
            <a:schemeClr val="tx1"/>
          </a:fontRef>
        </p:style>
      </p:cxnSp>
      <p:sp>
        <p:nvSpPr>
          <p:cNvPr id="25" name="矩形 24"/>
          <p:cNvSpPr/>
          <p:nvPr/>
        </p:nvSpPr>
        <p:spPr>
          <a:xfrm>
            <a:off x="8016767" y="5000636"/>
            <a:ext cx="1050288" cy="707886"/>
          </a:xfrm>
          <a:prstGeom prst="rect">
            <a:avLst/>
          </a:prstGeom>
          <a:noFill/>
        </p:spPr>
        <p:txBody>
          <a:bodyPr wrap="none" lIns="91440" tIns="45720" rIns="91440" bIns="45720">
            <a:spAutoFit/>
          </a:bodyPr>
          <a:lstStyle/>
          <a:p>
            <a:pPr algn="ctr"/>
            <a:r>
              <a:rPr lang="zh-TW" altLang="en-US" sz="2000" b="1" cap="all" spc="250" dirty="0">
                <a:solidFill>
                  <a:srgbClr val="FF0000"/>
                </a:solidFill>
                <a:latin typeface="標楷體" pitchFamily="65" charset="-120"/>
                <a:ea typeface="標楷體" pitchFamily="65" charset="-120"/>
              </a:rPr>
              <a:t>非都市</a:t>
            </a:r>
            <a:endParaRPr lang="en-US" altLang="zh-TW" sz="2000" b="1" cap="all" spc="250" dirty="0">
              <a:solidFill>
                <a:srgbClr val="FF0000"/>
              </a:solidFill>
              <a:latin typeface="標楷體" pitchFamily="65" charset="-120"/>
              <a:ea typeface="標楷體" pitchFamily="65" charset="-120"/>
            </a:endParaRPr>
          </a:p>
          <a:p>
            <a:pPr algn="ctr"/>
            <a:r>
              <a:rPr lang="en-US" altLang="zh-TW" sz="20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85</a:t>
            </a:r>
            <a:r>
              <a:rPr lang="zh-TW" altLang="en-US" sz="20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zh-TW" altLang="en-US" sz="2000" b="1" cap="all" spc="25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271587"/>
            <a:ext cx="8858312" cy="758952"/>
          </a:xfrm>
        </p:spPr>
        <p:txBody>
          <a:bodyPr>
            <a:noAutofit/>
          </a:bodyPr>
          <a:lstStyle/>
          <a:p>
            <a:pPr algn="l"/>
            <a:r>
              <a:rPr lang="zh-TW" altLang="en-US" sz="3200" b="1" dirty="0" smtClean="0">
                <a:solidFill>
                  <a:schemeClr val="tx1"/>
                </a:solidFill>
                <a:latin typeface="標楷體" pitchFamily="65" charset="-120"/>
                <a:ea typeface="標楷體" pitchFamily="65" charset="-120"/>
              </a:rPr>
              <a:t>四、繼承、贈與取得者出售大補稅  </a:t>
            </a:r>
            <a:endParaRPr lang="zh-TW" altLang="en-US" sz="32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615675377"/>
              </p:ext>
            </p:extLst>
          </p:nvPr>
        </p:nvGraphicFramePr>
        <p:xfrm>
          <a:off x="142844" y="1071546"/>
          <a:ext cx="8858312" cy="5525806"/>
        </p:xfrm>
        <a:graphic>
          <a:graphicData uri="http://schemas.openxmlformats.org/drawingml/2006/table">
            <a:tbl>
              <a:tblPr firstRow="1" bandRow="1">
                <a:tableStyleId>{5C22544A-7EE6-4342-B048-85BDC9FD1C3A}</a:tableStyleId>
              </a:tblPr>
              <a:tblGrid>
                <a:gridCol w="8858312"/>
              </a:tblGrid>
              <a:tr h="780481">
                <a:tc>
                  <a:txBody>
                    <a:bodyPr/>
                    <a:lstStyle/>
                    <a:p>
                      <a:pPr algn="ctr"/>
                      <a:r>
                        <a:rPr lang="zh-TW" altLang="en-US" sz="4400" dirty="0" smtClean="0">
                          <a:solidFill>
                            <a:schemeClr val="tx1"/>
                          </a:solidFill>
                          <a:latin typeface="標楷體" pitchFamily="65" charset="-120"/>
                          <a:ea typeface="標楷體" pitchFamily="65" charset="-120"/>
                        </a:rPr>
                        <a:t>所得稅法</a:t>
                      </a:r>
                      <a:endParaRPr lang="zh-TW" altLang="en-US" sz="4400" dirty="0">
                        <a:solidFill>
                          <a:schemeClr val="tx1"/>
                        </a:solidFill>
                        <a:latin typeface="標楷體" pitchFamily="65" charset="-120"/>
                        <a:ea typeface="標楷體" pitchFamily="65" charset="-120"/>
                      </a:endParaRPr>
                    </a:p>
                  </a:txBody>
                  <a:tcPr/>
                </a:tc>
              </a:tr>
              <a:tr h="780481">
                <a:tc>
                  <a:txBody>
                    <a:bodyPr/>
                    <a:lstStyle/>
                    <a:p>
                      <a:pPr algn="ctr"/>
                      <a:r>
                        <a:rPr lang="zh-TW" altLang="en-US" sz="4400" b="1" dirty="0" smtClean="0">
                          <a:solidFill>
                            <a:schemeClr val="tx1"/>
                          </a:solidFill>
                          <a:latin typeface="Times New Roman" panose="02020603050405020304" pitchFamily="18" charset="0"/>
                          <a:ea typeface="標楷體" pitchFamily="65" charset="-120"/>
                          <a:cs typeface="Times New Roman" panose="02020603050405020304" pitchFamily="18" charset="0"/>
                        </a:rPr>
                        <a:t>第</a:t>
                      </a:r>
                      <a:r>
                        <a:rPr lang="en-US" altLang="zh-TW" sz="4400" b="1" dirty="0" smtClean="0">
                          <a:solidFill>
                            <a:schemeClr val="tx1"/>
                          </a:solidFill>
                          <a:latin typeface="Times New Roman" panose="02020603050405020304" pitchFamily="18" charset="0"/>
                          <a:ea typeface="標楷體" pitchFamily="65" charset="-120"/>
                          <a:cs typeface="Times New Roman" panose="02020603050405020304" pitchFamily="18" charset="0"/>
                        </a:rPr>
                        <a:t>14</a:t>
                      </a:r>
                      <a:r>
                        <a:rPr lang="zh-TW" altLang="en-US" sz="4400" b="1" dirty="0" smtClean="0">
                          <a:solidFill>
                            <a:schemeClr val="tx1"/>
                          </a:solidFill>
                          <a:latin typeface="Times New Roman" panose="02020603050405020304" pitchFamily="18" charset="0"/>
                          <a:ea typeface="標楷體" pitchFamily="65" charset="-120"/>
                          <a:cs typeface="Times New Roman" panose="02020603050405020304" pitchFamily="18" charset="0"/>
                        </a:rPr>
                        <a:t>條</a:t>
                      </a:r>
                      <a:endParaRPr lang="zh-TW" altLang="en-US" sz="4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3964844">
                <a:tc>
                  <a:txBody>
                    <a:bodyPr/>
                    <a:lstStyle/>
                    <a:p>
                      <a:pPr algn="l"/>
                      <a:r>
                        <a:rPr lang="zh-TW" altLang="en-US" sz="2400" b="1" dirty="0" smtClean="0">
                          <a:solidFill>
                            <a:schemeClr val="tx1"/>
                          </a:solidFill>
                          <a:latin typeface="標楷體" pitchFamily="65" charset="-120"/>
                          <a:ea typeface="標楷體" pitchFamily="65" charset="-120"/>
                        </a:rPr>
                        <a:t>個人之綜合所得總額，以其全年下列各所得</a:t>
                      </a:r>
                      <a:r>
                        <a:rPr lang="zh-TW" altLang="en-US" sz="2400" b="1" u="sng" dirty="0" smtClean="0">
                          <a:solidFill>
                            <a:schemeClr val="tx1"/>
                          </a:solidFill>
                          <a:latin typeface="標楷體" pitchFamily="65" charset="-120"/>
                          <a:ea typeface="標楷體" pitchFamily="65" charset="-120"/>
                        </a:rPr>
                        <a:t>合併計算</a:t>
                      </a:r>
                      <a:r>
                        <a:rPr lang="zh-TW" altLang="en-US" sz="2400" b="1" dirty="0" smtClean="0">
                          <a:solidFill>
                            <a:schemeClr val="tx1"/>
                          </a:solidFill>
                          <a:latin typeface="標楷體" pitchFamily="65" charset="-120"/>
                          <a:ea typeface="標楷體" pitchFamily="65" charset="-120"/>
                        </a:rPr>
                        <a:t>之</a:t>
                      </a:r>
                      <a:r>
                        <a:rPr lang="en-US" altLang="zh-TW" sz="2400" b="1" dirty="0" smtClean="0">
                          <a:solidFill>
                            <a:schemeClr val="tx1"/>
                          </a:solidFill>
                          <a:latin typeface="標楷體" pitchFamily="65" charset="-120"/>
                          <a:ea typeface="標楷體" pitchFamily="65" charset="-120"/>
                        </a:rPr>
                        <a:t>:</a:t>
                      </a:r>
                    </a:p>
                    <a:p>
                      <a:pPr algn="l"/>
                      <a:r>
                        <a:rPr lang="zh-TW" altLang="en-US" sz="2400" b="1" u="sng" dirty="0" smtClean="0">
                          <a:solidFill>
                            <a:schemeClr val="tx1"/>
                          </a:solidFill>
                          <a:latin typeface="標楷體" pitchFamily="65" charset="-120"/>
                          <a:ea typeface="標楷體" pitchFamily="65" charset="-120"/>
                        </a:rPr>
                        <a:t>第七類</a:t>
                      </a:r>
                      <a:r>
                        <a:rPr lang="en-US" altLang="zh-TW" sz="2400" b="1" u="sng" dirty="0" smtClean="0">
                          <a:solidFill>
                            <a:schemeClr val="tx1"/>
                          </a:solidFill>
                          <a:latin typeface="標楷體" pitchFamily="65" charset="-120"/>
                          <a:ea typeface="標楷體" pitchFamily="65" charset="-120"/>
                        </a:rPr>
                        <a:t>:</a:t>
                      </a:r>
                      <a:r>
                        <a:rPr lang="zh-TW" altLang="en-US" sz="2400" b="1" u="sng" dirty="0" smtClean="0">
                          <a:solidFill>
                            <a:schemeClr val="tx1"/>
                          </a:solidFill>
                          <a:latin typeface="標楷體" pitchFamily="65" charset="-120"/>
                          <a:ea typeface="標楷體" pitchFamily="65" charset="-120"/>
                        </a:rPr>
                        <a:t>財產交易所得</a:t>
                      </a:r>
                      <a:r>
                        <a:rPr lang="en-US" altLang="zh-TW" sz="2400" b="1" u="sng" dirty="0" smtClean="0">
                          <a:solidFill>
                            <a:schemeClr val="tx1"/>
                          </a:solidFill>
                          <a:latin typeface="標楷體" pitchFamily="65" charset="-120"/>
                          <a:ea typeface="標楷體" pitchFamily="65" charset="-120"/>
                        </a:rPr>
                        <a:t>:</a:t>
                      </a:r>
                    </a:p>
                    <a:p>
                      <a:pPr algn="l"/>
                      <a:r>
                        <a:rPr lang="zh-TW" altLang="en-US" sz="2400" b="1" dirty="0" smtClean="0">
                          <a:solidFill>
                            <a:schemeClr val="tx1"/>
                          </a:solidFill>
                          <a:latin typeface="標楷體" pitchFamily="65" charset="-120"/>
                          <a:ea typeface="標楷體" pitchFamily="65" charset="-120"/>
                        </a:rPr>
                        <a:t>凡財產及權利因交易而取得之所得</a:t>
                      </a:r>
                      <a:r>
                        <a:rPr lang="en-US" altLang="zh-TW" sz="2400" b="1" dirty="0" smtClean="0">
                          <a:solidFill>
                            <a:schemeClr val="tx1"/>
                          </a:solidFill>
                          <a:latin typeface="標楷體" pitchFamily="65" charset="-120"/>
                          <a:ea typeface="標楷體" pitchFamily="65" charset="-120"/>
                        </a:rPr>
                        <a:t>:</a:t>
                      </a:r>
                    </a:p>
                    <a:p>
                      <a:pPr algn="l"/>
                      <a:r>
                        <a:rPr lang="zh-TW" altLang="en-US" sz="2400" b="1" dirty="0" smtClean="0">
                          <a:solidFill>
                            <a:schemeClr val="tx1"/>
                          </a:solidFill>
                          <a:latin typeface="標楷體" pitchFamily="65" charset="-120"/>
                          <a:ea typeface="標楷體" pitchFamily="65" charset="-120"/>
                        </a:rPr>
                        <a:t>一、財產或權利</a:t>
                      </a:r>
                      <a:r>
                        <a:rPr lang="zh-TW" altLang="en-US" sz="2400" b="1" u="sng" dirty="0" smtClean="0">
                          <a:solidFill>
                            <a:srgbClr val="FF0000"/>
                          </a:solidFill>
                          <a:latin typeface="標楷體" pitchFamily="65" charset="-120"/>
                          <a:ea typeface="標楷體" pitchFamily="65" charset="-120"/>
                        </a:rPr>
                        <a:t>原為出價取得者</a:t>
                      </a:r>
                      <a:r>
                        <a:rPr lang="zh-TW" altLang="en-US" sz="2400" b="1" dirty="0" smtClean="0">
                          <a:solidFill>
                            <a:schemeClr val="tx1"/>
                          </a:solidFill>
                          <a:latin typeface="標楷體" pitchFamily="65" charset="-120"/>
                          <a:ea typeface="標楷體" pitchFamily="65" charset="-120"/>
                        </a:rPr>
                        <a:t>，以交易時之</a:t>
                      </a:r>
                      <a:r>
                        <a:rPr lang="zh-TW" altLang="en-US" sz="2400" b="1" u="sng" dirty="0" smtClean="0">
                          <a:solidFill>
                            <a:schemeClr val="tx1"/>
                          </a:solidFill>
                          <a:latin typeface="標楷體" pitchFamily="65" charset="-120"/>
                          <a:ea typeface="標楷體" pitchFamily="65" charset="-120"/>
                        </a:rPr>
                        <a:t>成交價額</a:t>
                      </a:r>
                      <a:r>
                        <a:rPr lang="zh-TW" altLang="en-US" sz="2400" b="1" dirty="0" smtClean="0">
                          <a:solidFill>
                            <a:schemeClr val="tx1"/>
                          </a:solidFill>
                          <a:latin typeface="標楷體" pitchFamily="65" charset="-120"/>
                          <a:ea typeface="標楷體" pitchFamily="65" charset="-120"/>
                        </a:rPr>
                        <a:t>，減除</a:t>
                      </a:r>
                      <a:r>
                        <a:rPr lang="zh-TW" altLang="en-US" sz="2400" b="1" u="sng" dirty="0" smtClean="0">
                          <a:solidFill>
                            <a:srgbClr val="FF0000"/>
                          </a:solidFill>
                          <a:latin typeface="標楷體" pitchFamily="65" charset="-120"/>
                          <a:ea typeface="標楷體" pitchFamily="65" charset="-120"/>
                        </a:rPr>
                        <a:t>原</a:t>
                      </a:r>
                      <a:endParaRPr lang="en-US" altLang="zh-TW" sz="2400" b="1" u="sng" dirty="0" smtClean="0">
                        <a:solidFill>
                          <a:srgbClr val="FF0000"/>
                        </a:solidFill>
                        <a:latin typeface="標楷體" pitchFamily="65" charset="-120"/>
                        <a:ea typeface="標楷體" pitchFamily="65" charset="-120"/>
                      </a:endParaRPr>
                    </a:p>
                    <a:p>
                      <a:pPr algn="l"/>
                      <a:r>
                        <a:rPr lang="zh-TW" altLang="en-US" sz="2400" b="1" u="none" dirty="0" smtClean="0">
                          <a:solidFill>
                            <a:schemeClr val="tx1"/>
                          </a:solidFill>
                          <a:latin typeface="標楷體" pitchFamily="65" charset="-120"/>
                          <a:ea typeface="標楷體" pitchFamily="65" charset="-120"/>
                        </a:rPr>
                        <a:t>    </a:t>
                      </a:r>
                      <a:r>
                        <a:rPr lang="zh-TW" altLang="en-US" sz="2400" b="1" u="sng" dirty="0" smtClean="0">
                          <a:solidFill>
                            <a:srgbClr val="FF0000"/>
                          </a:solidFill>
                          <a:latin typeface="標楷體" pitchFamily="65" charset="-120"/>
                          <a:ea typeface="標楷體" pitchFamily="65" charset="-120"/>
                        </a:rPr>
                        <a:t>始取得之成本</a:t>
                      </a:r>
                      <a:r>
                        <a:rPr lang="zh-TW" altLang="en-US" sz="2400" b="1" u="none" dirty="0" smtClean="0">
                          <a:solidFill>
                            <a:schemeClr val="tx1"/>
                          </a:solidFill>
                          <a:latin typeface="標楷體" pitchFamily="65" charset="-120"/>
                          <a:ea typeface="標楷體" pitchFamily="65" charset="-120"/>
                        </a:rPr>
                        <a:t>，及因取得、改良及移轉該項資產而支付之一</a:t>
                      </a:r>
                      <a:endParaRPr lang="en-US" altLang="zh-TW" sz="2400" b="1" u="none" dirty="0" smtClean="0">
                        <a:solidFill>
                          <a:schemeClr val="tx1"/>
                        </a:solidFill>
                        <a:latin typeface="標楷體" pitchFamily="65" charset="-120"/>
                        <a:ea typeface="標楷體" pitchFamily="65" charset="-120"/>
                      </a:endParaRPr>
                    </a:p>
                    <a:p>
                      <a:pPr algn="l"/>
                      <a:r>
                        <a:rPr lang="zh-TW" altLang="en-US" sz="2400" b="1" dirty="0" smtClean="0">
                          <a:solidFill>
                            <a:schemeClr val="tx1"/>
                          </a:solidFill>
                          <a:latin typeface="標楷體" pitchFamily="65" charset="-120"/>
                          <a:ea typeface="標楷體" pitchFamily="65" charset="-120"/>
                        </a:rPr>
                        <a:t>    切費用之餘額為所得額。</a:t>
                      </a:r>
                      <a:endParaRPr lang="en-US" altLang="zh-TW" sz="2400" b="1" dirty="0" smtClean="0">
                        <a:solidFill>
                          <a:schemeClr val="tx1"/>
                        </a:solidFill>
                        <a:latin typeface="標楷體" pitchFamily="65" charset="-120"/>
                        <a:ea typeface="標楷體" pitchFamily="65" charset="-120"/>
                      </a:endParaRPr>
                    </a:p>
                    <a:p>
                      <a:pPr algn="dist"/>
                      <a:r>
                        <a:rPr lang="zh-TW" altLang="en-US" sz="2400" b="1" dirty="0" smtClean="0">
                          <a:solidFill>
                            <a:schemeClr val="tx1"/>
                          </a:solidFill>
                          <a:latin typeface="標楷體" pitchFamily="65" charset="-120"/>
                          <a:ea typeface="標楷體" pitchFamily="65" charset="-120"/>
                        </a:rPr>
                        <a:t>二、財產或權利</a:t>
                      </a:r>
                      <a:r>
                        <a:rPr lang="zh-TW" altLang="en-US" sz="2400" b="1" u="sng" dirty="0" smtClean="0">
                          <a:solidFill>
                            <a:srgbClr val="FF0000"/>
                          </a:solidFill>
                          <a:latin typeface="標楷體" pitchFamily="65" charset="-120"/>
                          <a:ea typeface="標楷體" pitchFamily="65" charset="-120"/>
                        </a:rPr>
                        <a:t>原為</a:t>
                      </a:r>
                      <a:r>
                        <a:rPr lang="zh-TW" altLang="en-US" sz="3200" b="1" u="sng" dirty="0" smtClean="0">
                          <a:solidFill>
                            <a:srgbClr val="FF0000"/>
                          </a:solidFill>
                          <a:latin typeface="標楷體" pitchFamily="65" charset="-120"/>
                          <a:ea typeface="標楷體" pitchFamily="65" charset="-120"/>
                        </a:rPr>
                        <a:t>繼承</a:t>
                      </a:r>
                      <a:r>
                        <a:rPr lang="zh-TW" altLang="en-US" sz="2400" b="1" u="sng" dirty="0" smtClean="0">
                          <a:solidFill>
                            <a:srgbClr val="FF0000"/>
                          </a:solidFill>
                          <a:latin typeface="標楷體" pitchFamily="65" charset="-120"/>
                          <a:ea typeface="標楷體" pitchFamily="65" charset="-120"/>
                        </a:rPr>
                        <a:t>或</a:t>
                      </a:r>
                      <a:r>
                        <a:rPr kumimoji="0" lang="zh-TW" altLang="en-US" sz="3200" b="1" u="sng" kern="1200" dirty="0" smtClean="0">
                          <a:solidFill>
                            <a:srgbClr val="FF0000"/>
                          </a:solidFill>
                          <a:latin typeface="標楷體" pitchFamily="65" charset="-120"/>
                          <a:ea typeface="標楷體" pitchFamily="65" charset="-120"/>
                          <a:cs typeface="+mn-cs"/>
                        </a:rPr>
                        <a:t>贈與</a:t>
                      </a:r>
                      <a:r>
                        <a:rPr lang="zh-TW" altLang="en-US" sz="2400" b="1" u="sng" dirty="0" smtClean="0">
                          <a:solidFill>
                            <a:srgbClr val="FF0000"/>
                          </a:solidFill>
                          <a:latin typeface="標楷體" pitchFamily="65" charset="-120"/>
                          <a:ea typeface="標楷體" pitchFamily="65" charset="-120"/>
                        </a:rPr>
                        <a:t>而取得者</a:t>
                      </a:r>
                      <a:r>
                        <a:rPr lang="zh-TW" altLang="en-US" sz="2400" b="1" dirty="0" smtClean="0">
                          <a:solidFill>
                            <a:schemeClr val="tx1"/>
                          </a:solidFill>
                          <a:latin typeface="標楷體" pitchFamily="65" charset="-120"/>
                          <a:ea typeface="標楷體" pitchFamily="65" charset="-120"/>
                        </a:rPr>
                        <a:t>，以交易時之</a:t>
                      </a:r>
                      <a:r>
                        <a:rPr lang="zh-TW" altLang="en-US" sz="2400" b="1" u="sng" dirty="0" smtClean="0">
                          <a:solidFill>
                            <a:srgbClr val="FF0000"/>
                          </a:solidFill>
                          <a:latin typeface="標楷體" pitchFamily="65" charset="-120"/>
                          <a:ea typeface="標楷體" pitchFamily="65" charset="-120"/>
                        </a:rPr>
                        <a:t>成交價</a:t>
                      </a:r>
                      <a:endParaRPr lang="en-US" altLang="zh-TW" sz="2400" b="1" u="sng" dirty="0" smtClean="0">
                        <a:solidFill>
                          <a:srgbClr val="FF0000"/>
                        </a:solidFill>
                        <a:latin typeface="標楷體" pitchFamily="65" charset="-120"/>
                        <a:ea typeface="標楷體" pitchFamily="65" charset="-120"/>
                      </a:endParaRPr>
                    </a:p>
                    <a:p>
                      <a:pPr algn="dist"/>
                      <a:r>
                        <a:rPr lang="zh-TW" altLang="en-US" sz="2400" b="1" u="none" dirty="0" smtClean="0">
                          <a:solidFill>
                            <a:srgbClr val="FF0000"/>
                          </a:solidFill>
                          <a:latin typeface="標楷體" pitchFamily="65" charset="-120"/>
                          <a:ea typeface="標楷體" pitchFamily="65" charset="-120"/>
                        </a:rPr>
                        <a:t>    </a:t>
                      </a:r>
                      <a:r>
                        <a:rPr lang="zh-TW" altLang="en-US" sz="2400" b="1" u="sng" dirty="0" smtClean="0">
                          <a:solidFill>
                            <a:srgbClr val="FF0000"/>
                          </a:solidFill>
                          <a:latin typeface="標楷體" pitchFamily="65" charset="-120"/>
                          <a:ea typeface="標楷體" pitchFamily="65" charset="-120"/>
                        </a:rPr>
                        <a:t>額</a:t>
                      </a:r>
                      <a:r>
                        <a:rPr lang="zh-TW" altLang="en-US" sz="2400" b="1" dirty="0" smtClean="0">
                          <a:solidFill>
                            <a:schemeClr val="tx1"/>
                          </a:solidFill>
                          <a:latin typeface="標楷體" pitchFamily="65" charset="-120"/>
                          <a:ea typeface="標楷體" pitchFamily="65" charset="-120"/>
                        </a:rPr>
                        <a:t>，減除</a:t>
                      </a:r>
                      <a:r>
                        <a:rPr lang="zh-TW" altLang="en-US" sz="2400" b="1" u="sng" dirty="0" smtClean="0">
                          <a:solidFill>
                            <a:srgbClr val="FF0000"/>
                          </a:solidFill>
                          <a:latin typeface="標楷體" pitchFamily="65" charset="-120"/>
                          <a:ea typeface="標楷體" pitchFamily="65" charset="-120"/>
                        </a:rPr>
                        <a:t>繼承時或受贈與時該項財產或權利之時價</a:t>
                      </a:r>
                      <a:r>
                        <a:rPr lang="zh-TW" altLang="en-US" sz="2400" b="1" u="none" dirty="0" smtClean="0">
                          <a:solidFill>
                            <a:schemeClr val="tx1"/>
                          </a:solidFill>
                          <a:latin typeface="標楷體" pitchFamily="65" charset="-120"/>
                          <a:ea typeface="標楷體" pitchFamily="65" charset="-120"/>
                        </a:rPr>
                        <a:t>及</a:t>
                      </a:r>
                      <a:r>
                        <a:rPr lang="zh-TW" altLang="en-US" sz="2400" b="1" dirty="0" smtClean="0">
                          <a:solidFill>
                            <a:schemeClr val="tx1"/>
                          </a:solidFill>
                          <a:latin typeface="標楷體" pitchFamily="65" charset="-120"/>
                          <a:ea typeface="標楷體" pitchFamily="65" charset="-120"/>
                        </a:rPr>
                        <a:t>因取得</a:t>
                      </a:r>
                      <a:endParaRPr lang="en-US" altLang="zh-TW" sz="2400" b="1" dirty="0" smtClean="0">
                        <a:solidFill>
                          <a:schemeClr val="tx1"/>
                        </a:solidFill>
                        <a:latin typeface="標楷體" pitchFamily="65" charset="-120"/>
                        <a:ea typeface="標楷體" pitchFamily="65" charset="-120"/>
                      </a:endParaRPr>
                    </a:p>
                    <a:p>
                      <a:pPr algn="dist"/>
                      <a:r>
                        <a:rPr lang="zh-TW" altLang="en-US" sz="2400" b="1" dirty="0" smtClean="0">
                          <a:solidFill>
                            <a:schemeClr val="tx1"/>
                          </a:solidFill>
                          <a:latin typeface="標楷體" pitchFamily="65" charset="-120"/>
                          <a:ea typeface="標楷體" pitchFamily="65" charset="-120"/>
                        </a:rPr>
                        <a:t>   、改良及移轉該項財產或權利而支付之一切費用後之餘額為</a:t>
                      </a:r>
                      <a:endParaRPr lang="en-US" altLang="zh-TW" sz="2400" b="1" dirty="0" smtClean="0">
                        <a:solidFill>
                          <a:schemeClr val="tx1"/>
                        </a:solidFill>
                        <a:latin typeface="標楷體" pitchFamily="65" charset="-120"/>
                        <a:ea typeface="標楷體" pitchFamily="65" charset="-120"/>
                      </a:endParaRPr>
                    </a:p>
                    <a:p>
                      <a:pPr algn="l"/>
                      <a:r>
                        <a:rPr lang="zh-TW" altLang="en-US" sz="2400" b="1" dirty="0" smtClean="0">
                          <a:solidFill>
                            <a:schemeClr val="tx1"/>
                          </a:solidFill>
                          <a:latin typeface="標楷體" pitchFamily="65" charset="-120"/>
                          <a:ea typeface="標楷體" pitchFamily="65" charset="-120"/>
                        </a:rPr>
                        <a:t>    所得額</a:t>
                      </a:r>
                      <a:r>
                        <a:rPr kumimoji="0" lang="zh-TW" altLang="en-US" sz="2400" b="1" i="0" u="none" strike="noStrike" kern="1200" cap="none" spc="0" normalizeH="0" baseline="0" noProof="0" dirty="0" smtClean="0">
                          <a:ln>
                            <a:noFill/>
                          </a:ln>
                          <a:solidFill>
                            <a:prstClr val="black"/>
                          </a:solidFill>
                          <a:effectLst/>
                          <a:uLnTx/>
                          <a:uFillTx/>
                          <a:latin typeface="標楷體" pitchFamily="65" charset="-120"/>
                          <a:ea typeface="標楷體" pitchFamily="65" charset="-120"/>
                          <a:cs typeface="+mn-cs"/>
                        </a:rPr>
                        <a:t>。</a:t>
                      </a:r>
                      <a:endParaRPr lang="zh-TW" altLang="en-US" sz="2000" b="1" dirty="0">
                        <a:solidFill>
                          <a:schemeClr val="tx1"/>
                        </a:solidFill>
                        <a:latin typeface="標楷體" pitchFamily="65" charset="-120"/>
                        <a:ea typeface="標楷體" pitchFamily="65" charset="-120"/>
                      </a:endParaRPr>
                    </a:p>
                  </a:txBody>
                  <a:tcPr/>
                </a:tc>
              </a:tr>
            </a:tbl>
          </a:graphicData>
        </a:graphic>
      </p:graphicFrame>
      <p:sp>
        <p:nvSpPr>
          <p:cNvPr id="5" name="矩形 4"/>
          <p:cNvSpPr/>
          <p:nvPr/>
        </p:nvSpPr>
        <p:spPr>
          <a:xfrm>
            <a:off x="8238268" y="142852"/>
            <a:ext cx="479619" cy="369332"/>
          </a:xfrm>
          <a:prstGeom prst="rect">
            <a:avLst/>
          </a:prstGeom>
          <a:noFill/>
        </p:spPr>
        <p:txBody>
          <a:bodyPr wrap="none" lIns="91440" tIns="45720" rIns="91440" bIns="45720">
            <a:spAutoFit/>
          </a:bodyPr>
          <a:lstStyle/>
          <a:p>
            <a:pPr algn="ctr"/>
            <a:r>
              <a:rPr lang="en-US" altLang="zh-TW" dirty="0" smtClean="0">
                <a:latin typeface="Times New Roman" panose="02020603050405020304" pitchFamily="18" charset="0"/>
                <a:ea typeface="標楷體" pitchFamily="65" charset="-120"/>
                <a:cs typeface="Times New Roman" panose="02020603050405020304" pitchFamily="18" charset="0"/>
              </a:rPr>
              <a:t>1/2</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b="1" dirty="0" smtClean="0">
                <a:solidFill>
                  <a:srgbClr val="0070C0"/>
                </a:solidFill>
                <a:latin typeface="標楷體" pitchFamily="65" charset="-120"/>
                <a:ea typeface="標楷體" pitchFamily="65" charset="-120"/>
              </a:rPr>
              <a:t>  </a:t>
            </a:r>
            <a:endParaRPr lang="zh-TW" altLang="en-US" dirty="0">
              <a:solidFill>
                <a:srgbClr val="0070C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2323869223"/>
              </p:ext>
            </p:extLst>
          </p:nvPr>
        </p:nvGraphicFramePr>
        <p:xfrm>
          <a:off x="428596" y="1928802"/>
          <a:ext cx="2991276" cy="1643074"/>
        </p:xfrm>
        <a:graphic>
          <a:graphicData uri="http://schemas.openxmlformats.org/drawingml/2006/table">
            <a:tbl>
              <a:tblPr firstRow="1" bandRow="1">
                <a:tableStyleId>{5C22544A-7EE6-4342-B048-85BDC9FD1C3A}</a:tableStyleId>
              </a:tblPr>
              <a:tblGrid>
                <a:gridCol w="1756534"/>
                <a:gridCol w="1234742"/>
              </a:tblGrid>
              <a:tr h="774695">
                <a:tc>
                  <a:txBody>
                    <a:bodyPr/>
                    <a:lstStyle/>
                    <a:p>
                      <a:pPr algn="ctr"/>
                      <a:r>
                        <a:rPr lang="zh-TW" altLang="en-US" sz="4000" b="1" dirty="0" smtClean="0">
                          <a:solidFill>
                            <a:schemeClr val="tx1"/>
                          </a:solidFill>
                          <a:latin typeface="標楷體" pitchFamily="65" charset="-120"/>
                          <a:ea typeface="標楷體" pitchFamily="65" charset="-120"/>
                        </a:rPr>
                        <a:t>繼承</a:t>
                      </a:r>
                      <a:endParaRPr lang="zh-TW" altLang="en-US" sz="4000" b="1" dirty="0">
                        <a:solidFill>
                          <a:schemeClr val="tx1"/>
                        </a:solidFill>
                        <a:latin typeface="標楷體" pitchFamily="65" charset="-120"/>
                        <a:ea typeface="標楷體" pitchFamily="65" charset="-120"/>
                      </a:endParaRPr>
                    </a:p>
                  </a:txBody>
                  <a:tcPr/>
                </a:tc>
                <a:tc rowSpan="2">
                  <a:txBody>
                    <a:bodyPr/>
                    <a:lstStyle/>
                    <a:p>
                      <a:pPr algn="ctr"/>
                      <a:r>
                        <a:rPr lang="zh-TW" altLang="en-US" sz="4000" b="1" dirty="0" smtClean="0">
                          <a:solidFill>
                            <a:schemeClr val="tx1"/>
                          </a:solidFill>
                          <a:latin typeface="標楷體" pitchFamily="65" charset="-120"/>
                          <a:ea typeface="標楷體" pitchFamily="65" charset="-120"/>
                        </a:rPr>
                        <a:t>取</a:t>
                      </a:r>
                      <a:endParaRPr lang="en-US" altLang="zh-TW" sz="4000" b="1" dirty="0" smtClean="0">
                        <a:solidFill>
                          <a:schemeClr val="tx1"/>
                        </a:solidFill>
                        <a:latin typeface="標楷體" pitchFamily="65" charset="-120"/>
                        <a:ea typeface="標楷體" pitchFamily="65" charset="-120"/>
                      </a:endParaRPr>
                    </a:p>
                    <a:p>
                      <a:pPr algn="ctr"/>
                      <a:r>
                        <a:rPr lang="zh-TW" altLang="en-US" sz="4000" b="1" dirty="0" smtClean="0">
                          <a:solidFill>
                            <a:schemeClr val="tx1"/>
                          </a:solidFill>
                          <a:latin typeface="標楷體" pitchFamily="65" charset="-120"/>
                          <a:ea typeface="標楷體" pitchFamily="65" charset="-120"/>
                        </a:rPr>
                        <a:t>得</a:t>
                      </a:r>
                      <a:endParaRPr lang="zh-TW" altLang="en-US" sz="4000" b="1" dirty="0">
                        <a:solidFill>
                          <a:schemeClr val="tx1"/>
                        </a:solidFill>
                        <a:latin typeface="標楷體" pitchFamily="65" charset="-120"/>
                        <a:ea typeface="標楷體" pitchFamily="65" charset="-120"/>
                      </a:endParaRPr>
                    </a:p>
                  </a:txBody>
                  <a:tcPr/>
                </a:tc>
              </a:tr>
              <a:tr h="868379">
                <a:tc>
                  <a:txBody>
                    <a:bodyPr/>
                    <a:lstStyle/>
                    <a:p>
                      <a:pPr algn="ctr"/>
                      <a:r>
                        <a:rPr lang="zh-TW" altLang="en-US" sz="4000" b="1" dirty="0" smtClean="0">
                          <a:solidFill>
                            <a:schemeClr val="tx1"/>
                          </a:solidFill>
                          <a:latin typeface="標楷體" pitchFamily="65" charset="-120"/>
                          <a:ea typeface="標楷體" pitchFamily="65" charset="-120"/>
                        </a:rPr>
                        <a:t>贈與</a:t>
                      </a:r>
                      <a:endParaRPr lang="zh-TW" altLang="en-US" sz="4000" b="1" dirty="0">
                        <a:solidFill>
                          <a:schemeClr val="tx1"/>
                        </a:solidFill>
                        <a:latin typeface="標楷體" pitchFamily="65" charset="-120"/>
                        <a:ea typeface="標楷體" pitchFamily="65" charset="-120"/>
                      </a:endParaRPr>
                    </a:p>
                  </a:txBody>
                  <a:tcPr/>
                </a:tc>
                <a:tc vMerge="1">
                  <a:txBody>
                    <a:bodyPr/>
                    <a:lstStyle/>
                    <a:p>
                      <a:endParaRPr lang="zh-TW" altLang="en-US" dirty="0"/>
                    </a:p>
                  </a:txBody>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593424011"/>
              </p:ext>
            </p:extLst>
          </p:nvPr>
        </p:nvGraphicFramePr>
        <p:xfrm>
          <a:off x="5143503" y="2214554"/>
          <a:ext cx="3574383" cy="928694"/>
        </p:xfrm>
        <a:graphic>
          <a:graphicData uri="http://schemas.openxmlformats.org/drawingml/2006/table">
            <a:tbl>
              <a:tblPr firstRow="1" bandRow="1">
                <a:tableStyleId>{5C22544A-7EE6-4342-B048-85BDC9FD1C3A}</a:tableStyleId>
              </a:tblPr>
              <a:tblGrid>
                <a:gridCol w="3574383"/>
              </a:tblGrid>
              <a:tr h="928694">
                <a:tc>
                  <a:txBody>
                    <a:bodyPr/>
                    <a:lstStyle/>
                    <a:p>
                      <a:pPr algn="ctr"/>
                      <a:r>
                        <a:rPr lang="zh-TW" altLang="en-US" sz="4800" dirty="0" smtClean="0">
                          <a:solidFill>
                            <a:schemeClr val="tx1"/>
                          </a:solidFill>
                          <a:latin typeface="標楷體" pitchFamily="65" charset="-120"/>
                          <a:ea typeface="標楷體" pitchFamily="65" charset="-120"/>
                        </a:rPr>
                        <a:t>出售價</a:t>
                      </a:r>
                      <a:endParaRPr lang="zh-TW" altLang="en-US" sz="4800" dirty="0">
                        <a:solidFill>
                          <a:schemeClr val="tx1"/>
                        </a:solidFill>
                        <a:latin typeface="標楷體" pitchFamily="65" charset="-120"/>
                        <a:ea typeface="標楷體" pitchFamily="65" charset="-120"/>
                      </a:endParaRPr>
                    </a:p>
                  </a:txBody>
                  <a:tcPr/>
                </a:tc>
              </a:tr>
            </a:tbl>
          </a:graphicData>
        </a:graphic>
      </p:graphicFrame>
      <p:cxnSp>
        <p:nvCxnSpPr>
          <p:cNvPr id="7" name="直線單箭頭接點 6"/>
          <p:cNvCxnSpPr/>
          <p:nvPr/>
        </p:nvCxnSpPr>
        <p:spPr>
          <a:xfrm>
            <a:off x="3491880" y="2859084"/>
            <a:ext cx="150874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矩形 7"/>
          <p:cNvSpPr/>
          <p:nvPr/>
        </p:nvSpPr>
        <p:spPr>
          <a:xfrm>
            <a:off x="3491880" y="1928802"/>
            <a:ext cx="1313180" cy="769441"/>
          </a:xfrm>
          <a:prstGeom prst="rect">
            <a:avLst/>
          </a:prstGeom>
          <a:noFill/>
        </p:spPr>
        <p:txBody>
          <a:bodyPr wrap="none" lIns="91440" tIns="45720" rIns="91440" bIns="45720">
            <a:spAutoFit/>
          </a:bodyPr>
          <a:lstStyle/>
          <a:p>
            <a:pPr algn="ctr"/>
            <a:r>
              <a:rPr lang="zh-TW" altLang="en-US" sz="4400" b="1" dirty="0" smtClean="0">
                <a:latin typeface="標楷體" pitchFamily="65" charset="-120"/>
                <a:ea typeface="標楷體" pitchFamily="65" charset="-120"/>
              </a:rPr>
              <a:t>出售</a:t>
            </a:r>
            <a:endParaRPr lang="zh-TW" altLang="en-US" sz="4400" b="1" dirty="0">
              <a:latin typeface="標楷體" pitchFamily="65" charset="-120"/>
              <a:ea typeface="標楷體" pitchFamily="65" charset="-120"/>
            </a:endParaRPr>
          </a:p>
        </p:txBody>
      </p:sp>
      <p:sp>
        <p:nvSpPr>
          <p:cNvPr id="9" name="矩形 8"/>
          <p:cNvSpPr/>
          <p:nvPr/>
        </p:nvSpPr>
        <p:spPr>
          <a:xfrm>
            <a:off x="714348" y="3571876"/>
            <a:ext cx="2262158" cy="769441"/>
          </a:xfrm>
          <a:prstGeom prst="rect">
            <a:avLst/>
          </a:prstGeom>
          <a:noFill/>
        </p:spPr>
        <p:txBody>
          <a:bodyPr wrap="none" lIns="91440" tIns="45720" rIns="91440" bIns="45720">
            <a:spAutoFit/>
          </a:bodyPr>
          <a:lstStyle/>
          <a:p>
            <a:pPr algn="ct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公定價</a:t>
            </a:r>
            <a:r>
              <a:rPr lang="en-US" altLang="zh-TW" sz="4400" b="1" dirty="0" smtClean="0">
                <a:latin typeface="標楷體" pitchFamily="65" charset="-120"/>
                <a:ea typeface="標楷體" pitchFamily="65" charset="-120"/>
              </a:rPr>
              <a:t>)</a:t>
            </a:r>
            <a:endParaRPr lang="zh-TW" altLang="en-US" sz="4400" b="1" dirty="0">
              <a:latin typeface="標楷體" pitchFamily="65" charset="-120"/>
              <a:ea typeface="標楷體" pitchFamily="65" charset="-120"/>
            </a:endParaRPr>
          </a:p>
        </p:txBody>
      </p:sp>
      <p:sp>
        <p:nvSpPr>
          <p:cNvPr id="10" name="矩形 9"/>
          <p:cNvSpPr/>
          <p:nvPr/>
        </p:nvSpPr>
        <p:spPr>
          <a:xfrm>
            <a:off x="5732994" y="3501008"/>
            <a:ext cx="1723549" cy="707886"/>
          </a:xfrm>
          <a:prstGeom prst="rect">
            <a:avLst/>
          </a:prstGeom>
          <a:noFill/>
        </p:spPr>
        <p:txBody>
          <a:bodyPr wrap="none" lIns="91440" tIns="45720" rIns="91440" bIns="45720">
            <a:spAutoFit/>
          </a:bodyPr>
          <a:lstStyle/>
          <a:p>
            <a:pPr algn="ct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市價</a:t>
            </a:r>
            <a:r>
              <a:rPr lang="en-US" altLang="zh-TW"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
        <p:nvSpPr>
          <p:cNvPr id="11" name="矩形 10"/>
          <p:cNvSpPr/>
          <p:nvPr/>
        </p:nvSpPr>
        <p:spPr>
          <a:xfrm>
            <a:off x="1285852" y="4429132"/>
            <a:ext cx="6500858" cy="1323439"/>
          </a:xfrm>
          <a:prstGeom prst="rect">
            <a:avLst/>
          </a:prstGeom>
          <a:noFill/>
        </p:spPr>
        <p:txBody>
          <a:bodyPr wrap="square" lIns="91440" tIns="45720" rIns="91440" bIns="45720">
            <a:spAutoFit/>
          </a:bodyPr>
          <a:lstStyle/>
          <a:p>
            <a:pPr algn="ctr"/>
            <a:r>
              <a:rPr lang="zh-TW" altLang="en-US" sz="4000" b="1" dirty="0" smtClean="0">
                <a:latin typeface="Times New Roman" panose="02020603050405020304" pitchFamily="18" charset="0"/>
                <a:ea typeface="標楷體" pitchFamily="65" charset="-120"/>
                <a:cs typeface="Times New Roman" panose="02020603050405020304" pitchFamily="18" charset="0"/>
              </a:rPr>
              <a:t> </a:t>
            </a:r>
            <a:r>
              <a:rPr lang="en-US" altLang="zh-TW" sz="4000" b="1" dirty="0" smtClean="0">
                <a:latin typeface="Times New Roman" panose="02020603050405020304" pitchFamily="18" charset="0"/>
                <a:ea typeface="標楷體" pitchFamily="65" charset="-120"/>
                <a:cs typeface="Times New Roman" panose="02020603050405020304" pitchFamily="18" charset="0"/>
              </a:rPr>
              <a:t>1.</a:t>
            </a:r>
            <a:r>
              <a:rPr lang="zh-TW" altLang="en-US" sz="4000" b="1" dirty="0" smtClean="0">
                <a:latin typeface="Times New Roman" panose="02020603050405020304" pitchFamily="18" charset="0"/>
                <a:ea typeface="標楷體" pitchFamily="65" charset="-120"/>
                <a:cs typeface="Times New Roman" panose="02020603050405020304" pitchFamily="18" charset="0"/>
              </a:rPr>
              <a:t>不用查 前次取得成本</a:t>
            </a:r>
            <a:endParaRPr lang="en-US" altLang="zh-TW" sz="4000" b="1" dirty="0" smtClean="0">
              <a:latin typeface="Times New Roman" panose="02020603050405020304" pitchFamily="18" charset="0"/>
              <a:ea typeface="標楷體" pitchFamily="65" charset="-120"/>
              <a:cs typeface="Times New Roman" panose="02020603050405020304" pitchFamily="18" charset="0"/>
            </a:endParaRPr>
          </a:p>
          <a:p>
            <a:pPr algn="ctr"/>
            <a:r>
              <a:rPr lang="en-US" altLang="zh-TW" sz="4000" b="1" dirty="0" smtClean="0">
                <a:latin typeface="Times New Roman" panose="02020603050405020304" pitchFamily="18" charset="0"/>
                <a:ea typeface="標楷體" pitchFamily="65" charset="-120"/>
                <a:cs typeface="Times New Roman" panose="02020603050405020304" pitchFamily="18" charset="0"/>
              </a:rPr>
              <a:t>2.</a:t>
            </a:r>
            <a:r>
              <a:rPr lang="zh-TW" altLang="en-US" sz="4000" b="1" dirty="0" smtClean="0">
                <a:latin typeface="Times New Roman" panose="02020603050405020304" pitchFamily="18" charset="0"/>
                <a:ea typeface="標楷體" pitchFamily="65" charset="-120"/>
                <a:cs typeface="Times New Roman" panose="02020603050405020304" pitchFamily="18" charset="0"/>
              </a:rPr>
              <a:t>以「公定價」為成本</a:t>
            </a:r>
            <a:endParaRPr lang="zh-TW" altLang="en-US" sz="4000" b="1" dirty="0">
              <a:latin typeface="Times New Roman" panose="02020603050405020304" pitchFamily="18" charset="0"/>
              <a:ea typeface="標楷體" pitchFamily="65" charset="-120"/>
              <a:cs typeface="Times New Roman" panose="02020603050405020304" pitchFamily="18" charset="0"/>
            </a:endParaRPr>
          </a:p>
        </p:txBody>
      </p:sp>
      <p:sp>
        <p:nvSpPr>
          <p:cNvPr id="12" name="矩形 11"/>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2/2</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4" name="投影片編號版面配置區 13"/>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7504" y="548680"/>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五、查補稅</a:t>
            </a:r>
            <a:endParaRPr lang="zh-TW" altLang="en-US" sz="3200" b="1" dirty="0">
              <a:solidFill>
                <a:schemeClr val="tx1"/>
              </a:solidFill>
              <a:latin typeface="標楷體" pitchFamily="65" charset="-120"/>
              <a:ea typeface="標楷體" pitchFamily="65" charset="-120"/>
            </a:endParaRPr>
          </a:p>
        </p:txBody>
      </p:sp>
      <p:sp>
        <p:nvSpPr>
          <p:cNvPr id="6" name="左大括弧 5"/>
          <p:cNvSpPr/>
          <p:nvPr/>
        </p:nvSpPr>
        <p:spPr>
          <a:xfrm rot="10800000">
            <a:off x="2699792" y="2571744"/>
            <a:ext cx="1300704" cy="3037952"/>
          </a:xfrm>
          <a:prstGeom prst="leftBrace">
            <a:avLst>
              <a:gd name="adj1" fmla="val 9974"/>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4" name="橢圓 3"/>
          <p:cNvSpPr/>
          <p:nvPr/>
        </p:nvSpPr>
        <p:spPr>
          <a:xfrm>
            <a:off x="500034" y="1714488"/>
            <a:ext cx="250033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查 稅</a:t>
            </a:r>
            <a:endParaRPr lang="zh-TW" altLang="en-US" sz="4800" b="1" dirty="0">
              <a:solidFill>
                <a:schemeClr val="tx1"/>
              </a:solidFill>
              <a:latin typeface="標楷體" pitchFamily="65" charset="-120"/>
              <a:ea typeface="標楷體" pitchFamily="65" charset="-120"/>
            </a:endParaRPr>
          </a:p>
        </p:txBody>
      </p:sp>
      <p:sp>
        <p:nvSpPr>
          <p:cNvPr id="5" name="橢圓 4"/>
          <p:cNvSpPr/>
          <p:nvPr/>
        </p:nvSpPr>
        <p:spPr>
          <a:xfrm>
            <a:off x="428596" y="4885290"/>
            <a:ext cx="257176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補 稅</a:t>
            </a:r>
            <a:endParaRPr lang="zh-TW" altLang="en-US" sz="4800" b="1" dirty="0">
              <a:solidFill>
                <a:schemeClr val="tx1"/>
              </a:solidFill>
              <a:latin typeface="標楷體" pitchFamily="65" charset="-120"/>
              <a:ea typeface="標楷體" pitchFamily="65" charset="-120"/>
            </a:endParaRPr>
          </a:p>
        </p:txBody>
      </p:sp>
      <p:sp>
        <p:nvSpPr>
          <p:cNvPr id="7" name="左大括弧 6"/>
          <p:cNvSpPr/>
          <p:nvPr/>
        </p:nvSpPr>
        <p:spPr>
          <a:xfrm>
            <a:off x="4000496" y="2214554"/>
            <a:ext cx="1075560" cy="3724801"/>
          </a:xfrm>
          <a:prstGeom prst="leftBrace">
            <a:avLst>
              <a:gd name="adj1" fmla="val 9974"/>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8" name="流程圖: 磁碟 7"/>
          <p:cNvSpPr/>
          <p:nvPr/>
        </p:nvSpPr>
        <p:spPr>
          <a:xfrm>
            <a:off x="4929190" y="1785926"/>
            <a:ext cx="2357454" cy="7143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奢侈稅</a:t>
            </a:r>
            <a:endParaRPr lang="zh-TW" altLang="en-US" sz="3600" b="1" dirty="0">
              <a:solidFill>
                <a:schemeClr val="tx1"/>
              </a:solidFill>
              <a:latin typeface="標楷體" pitchFamily="65" charset="-120"/>
              <a:ea typeface="標楷體" pitchFamily="65" charset="-120"/>
            </a:endParaRPr>
          </a:p>
        </p:txBody>
      </p:sp>
      <p:sp>
        <p:nvSpPr>
          <p:cNvPr id="9" name="流程圖: 磁碟 8"/>
          <p:cNvSpPr/>
          <p:nvPr/>
        </p:nvSpPr>
        <p:spPr>
          <a:xfrm>
            <a:off x="4929190" y="2714620"/>
            <a:ext cx="2357454" cy="15784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房  屋</a:t>
            </a:r>
            <a:endParaRPr lang="en-US" altLang="zh-TW" sz="3200" b="1" dirty="0" smtClean="0">
              <a:solidFill>
                <a:schemeClr val="tx1"/>
              </a:solidFill>
              <a:latin typeface="標楷體" pitchFamily="65" charset="-120"/>
              <a:ea typeface="標楷體" pitchFamily="65" charset="-120"/>
            </a:endParaRPr>
          </a:p>
          <a:p>
            <a:pPr algn="ctr"/>
            <a:r>
              <a:rPr lang="zh-TW" altLang="en-US" sz="3200" b="1" dirty="0" smtClean="0">
                <a:solidFill>
                  <a:schemeClr val="tx1"/>
                </a:solidFill>
                <a:latin typeface="標楷體" pitchFamily="65" charset="-120"/>
                <a:ea typeface="標楷體" pitchFamily="65" charset="-120"/>
              </a:rPr>
              <a:t>交易所得稅</a:t>
            </a:r>
            <a:endParaRPr lang="zh-TW" altLang="en-US" sz="3200" b="1" dirty="0">
              <a:solidFill>
                <a:schemeClr val="tx1"/>
              </a:solidFill>
              <a:latin typeface="標楷體" pitchFamily="65" charset="-120"/>
              <a:ea typeface="標楷體" pitchFamily="65" charset="-120"/>
            </a:endParaRPr>
          </a:p>
        </p:txBody>
      </p:sp>
      <p:sp>
        <p:nvSpPr>
          <p:cNvPr id="10" name="流程圖: 磁碟 9"/>
          <p:cNvSpPr/>
          <p:nvPr/>
        </p:nvSpPr>
        <p:spPr>
          <a:xfrm>
            <a:off x="5000628" y="4500570"/>
            <a:ext cx="2357454" cy="7143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贈與稅</a:t>
            </a:r>
            <a:endParaRPr lang="zh-TW" altLang="en-US" sz="3600" b="1" dirty="0">
              <a:solidFill>
                <a:schemeClr val="tx1"/>
              </a:solidFill>
              <a:latin typeface="標楷體" pitchFamily="65" charset="-120"/>
              <a:ea typeface="標楷體" pitchFamily="65" charset="-120"/>
            </a:endParaRPr>
          </a:p>
        </p:txBody>
      </p:sp>
      <p:sp>
        <p:nvSpPr>
          <p:cNvPr id="11" name="矩形 10"/>
          <p:cNvSpPr/>
          <p:nvPr/>
        </p:nvSpPr>
        <p:spPr>
          <a:xfrm>
            <a:off x="7572396" y="1785926"/>
            <a:ext cx="748923" cy="769441"/>
          </a:xfrm>
          <a:prstGeom prst="rect">
            <a:avLst/>
          </a:prstGeom>
        </p:spPr>
        <p:txBody>
          <a:bodyPr wrap="none">
            <a:spAutoFit/>
          </a:bodyPr>
          <a:lstStyle/>
          <a:p>
            <a:r>
              <a:rPr lang="zh-TW" altLang="en-US" sz="4400" b="1" dirty="0" smtClean="0">
                <a:latin typeface="標楷體" pitchFamily="65" charset="-120"/>
                <a:ea typeface="標楷體" pitchFamily="65" charset="-120"/>
              </a:rPr>
              <a:t>？</a:t>
            </a:r>
            <a:endParaRPr lang="zh-TW" altLang="en-US" sz="4400" b="1" dirty="0">
              <a:latin typeface="標楷體" pitchFamily="65" charset="-120"/>
              <a:ea typeface="標楷體" pitchFamily="65" charset="-120"/>
            </a:endParaRPr>
          </a:p>
        </p:txBody>
      </p:sp>
      <p:sp>
        <p:nvSpPr>
          <p:cNvPr id="12" name="矩形 11"/>
          <p:cNvSpPr/>
          <p:nvPr/>
        </p:nvSpPr>
        <p:spPr>
          <a:xfrm>
            <a:off x="7643834" y="3000372"/>
            <a:ext cx="748923" cy="769441"/>
          </a:xfrm>
          <a:prstGeom prst="rect">
            <a:avLst/>
          </a:prstGeom>
        </p:spPr>
        <p:txBody>
          <a:bodyPr wrap="square">
            <a:spAutoFit/>
          </a:bodyPr>
          <a:lstStyle/>
          <a:p>
            <a:r>
              <a:rPr lang="zh-TW" altLang="en-US" sz="4400" b="1" dirty="0" smtClean="0">
                <a:latin typeface="標楷體" pitchFamily="65" charset="-120"/>
                <a:ea typeface="標楷體" pitchFamily="65" charset="-120"/>
              </a:rPr>
              <a:t>？</a:t>
            </a:r>
            <a:endParaRPr lang="zh-TW" altLang="en-US" sz="4400" b="1" dirty="0">
              <a:latin typeface="標楷體" pitchFamily="65" charset="-120"/>
              <a:ea typeface="標楷體" pitchFamily="65" charset="-120"/>
            </a:endParaRPr>
          </a:p>
        </p:txBody>
      </p:sp>
      <p:sp>
        <p:nvSpPr>
          <p:cNvPr id="13" name="矩形 12"/>
          <p:cNvSpPr/>
          <p:nvPr/>
        </p:nvSpPr>
        <p:spPr>
          <a:xfrm>
            <a:off x="7643834" y="4500570"/>
            <a:ext cx="748923" cy="769441"/>
          </a:xfrm>
          <a:prstGeom prst="rect">
            <a:avLst/>
          </a:prstGeom>
        </p:spPr>
        <p:txBody>
          <a:bodyPr wrap="none">
            <a:spAutoFit/>
          </a:bodyPr>
          <a:lstStyle/>
          <a:p>
            <a:r>
              <a:rPr lang="zh-TW" altLang="en-US" sz="4400" b="1" dirty="0" smtClean="0">
                <a:latin typeface="標楷體" pitchFamily="65" charset="-120"/>
                <a:ea typeface="標楷體" pitchFamily="65" charset="-120"/>
              </a:rPr>
              <a:t>？</a:t>
            </a:r>
            <a:endParaRPr lang="zh-TW" altLang="en-US" sz="4400" b="1" dirty="0">
              <a:latin typeface="標楷體" pitchFamily="65" charset="-120"/>
              <a:ea typeface="標楷體" pitchFamily="65" charset="-120"/>
            </a:endParaRPr>
          </a:p>
        </p:txBody>
      </p:sp>
      <p:sp>
        <p:nvSpPr>
          <p:cNvPr id="16" name="投影片編號版面配置區 15"/>
          <p:cNvSpPr>
            <a:spLocks noGrp="1"/>
          </p:cNvSpPr>
          <p:nvPr>
            <p:ph type="sldNum" sz="quarter" idx="12"/>
          </p:nvPr>
        </p:nvSpPr>
        <p:spPr/>
        <p:txBody>
          <a:bodyPr/>
          <a:lstStyle/>
          <a:p>
            <a:endParaRPr lang="zh-TW" altLang="en-US" dirty="0"/>
          </a:p>
        </p:txBody>
      </p:sp>
      <p:sp>
        <p:nvSpPr>
          <p:cNvPr id="14" name="流程圖: 磁碟 13"/>
          <p:cNvSpPr/>
          <p:nvPr/>
        </p:nvSpPr>
        <p:spPr>
          <a:xfrm>
            <a:off x="5000628" y="5609696"/>
            <a:ext cx="2357454" cy="7143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tx1"/>
                </a:solidFill>
                <a:latin typeface="標楷體" pitchFamily="65" charset="-120"/>
                <a:ea typeface="標楷體" pitchFamily="65" charset="-120"/>
              </a:rPr>
              <a:t>其他</a:t>
            </a:r>
          </a:p>
        </p:txBody>
      </p:sp>
      <p:sp>
        <p:nvSpPr>
          <p:cNvPr id="15" name="矩形 14"/>
          <p:cNvSpPr/>
          <p:nvPr/>
        </p:nvSpPr>
        <p:spPr>
          <a:xfrm>
            <a:off x="7643834" y="5554635"/>
            <a:ext cx="748923" cy="769441"/>
          </a:xfrm>
          <a:prstGeom prst="rect">
            <a:avLst/>
          </a:prstGeom>
        </p:spPr>
        <p:txBody>
          <a:bodyPr wrap="none">
            <a:spAutoFit/>
          </a:bodyPr>
          <a:lstStyle/>
          <a:p>
            <a:r>
              <a:rPr lang="zh-TW" altLang="en-US" sz="4400" b="1" dirty="0" smtClean="0">
                <a:latin typeface="標楷體" pitchFamily="65" charset="-120"/>
                <a:ea typeface="標楷體" pitchFamily="65" charset="-120"/>
              </a:rPr>
              <a:t>？</a:t>
            </a:r>
            <a:endParaRPr lang="zh-TW" altLang="en-US" sz="44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526439"/>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六、財政部近五年獵漏戰績</a:t>
            </a:r>
            <a:endParaRPr lang="zh-TW" altLang="en-US" sz="32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018451528"/>
              </p:ext>
            </p:extLst>
          </p:nvPr>
        </p:nvGraphicFramePr>
        <p:xfrm>
          <a:off x="142844" y="1357298"/>
          <a:ext cx="8858316" cy="5184578"/>
        </p:xfrm>
        <a:graphic>
          <a:graphicData uri="http://schemas.openxmlformats.org/drawingml/2006/table">
            <a:tbl>
              <a:tblPr firstRow="1" bandRow="1">
                <a:tableStyleId>{5C22544A-7EE6-4342-B048-85BDC9FD1C3A}</a:tableStyleId>
              </a:tblPr>
              <a:tblGrid>
                <a:gridCol w="2214579"/>
                <a:gridCol w="2214579"/>
                <a:gridCol w="2214579"/>
                <a:gridCol w="2214579"/>
              </a:tblGrid>
              <a:tr h="817610">
                <a:tc>
                  <a:txBody>
                    <a:bodyPr/>
                    <a:lstStyle/>
                    <a:p>
                      <a:pPr algn="ctr"/>
                      <a:r>
                        <a:rPr lang="zh-TW" altLang="en-US"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年度</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補稅額</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罰緩</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合計</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727828">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2009</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410.6</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152.3</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562.9</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727828">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2010</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413.8</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162.8</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576.6</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727828">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2011</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370.9</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83.1</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454.0</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727828">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2012</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527.4</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43.8</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571.2</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727828">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2013</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380.4</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32.1</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chemeClr val="tx1"/>
                          </a:solidFill>
                          <a:latin typeface="Times New Roman" panose="02020603050405020304" pitchFamily="18" charset="0"/>
                          <a:ea typeface="標楷體" pitchFamily="65" charset="-120"/>
                          <a:cs typeface="Times New Roman" panose="02020603050405020304" pitchFamily="18" charset="0"/>
                        </a:rPr>
                        <a:t>412.5</a:t>
                      </a:r>
                      <a:endParaRPr lang="zh-TW" altLang="en-US" sz="3200" b="1" u="none" strike="noStrike"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727828">
                <a:tc>
                  <a:txBody>
                    <a:bodyPr/>
                    <a:lstStyle/>
                    <a:p>
                      <a:pPr algn="ctr"/>
                      <a:r>
                        <a:rPr lang="zh-TW" altLang="en-US" sz="3200" b="1" u="none" strike="noStrike" dirty="0" smtClean="0">
                          <a:solidFill>
                            <a:srgbClr val="FF0000"/>
                          </a:solidFill>
                          <a:latin typeface="Times New Roman" panose="02020603050405020304" pitchFamily="18" charset="0"/>
                          <a:ea typeface="標楷體" pitchFamily="65" charset="-120"/>
                          <a:cs typeface="Times New Roman" panose="02020603050405020304" pitchFamily="18" charset="0"/>
                        </a:rPr>
                        <a:t>五年合計</a:t>
                      </a:r>
                      <a:endParaRPr lang="zh-TW" altLang="en-US" sz="3200" b="1" u="none" strike="noStrike"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rgbClr val="FF0000"/>
                          </a:solidFill>
                          <a:latin typeface="Times New Roman" panose="02020603050405020304" pitchFamily="18" charset="0"/>
                          <a:ea typeface="標楷體" pitchFamily="65" charset="-120"/>
                          <a:cs typeface="Times New Roman" panose="02020603050405020304" pitchFamily="18" charset="0"/>
                        </a:rPr>
                        <a:t>2,130.1</a:t>
                      </a:r>
                      <a:endParaRPr lang="zh-TW" altLang="en-US" sz="3200" b="1" u="none" strike="noStrike"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200" b="1" u="none" strike="noStrike" dirty="0" smtClean="0">
                          <a:solidFill>
                            <a:srgbClr val="FF0000"/>
                          </a:solidFill>
                          <a:latin typeface="Times New Roman" panose="02020603050405020304" pitchFamily="18" charset="0"/>
                          <a:ea typeface="標楷體" pitchFamily="65" charset="-120"/>
                          <a:cs typeface="Times New Roman" panose="02020603050405020304" pitchFamily="18" charset="0"/>
                        </a:rPr>
                        <a:t>474.1</a:t>
                      </a:r>
                      <a:endParaRPr lang="zh-TW" altLang="en-US" sz="3200" b="1" u="none" strike="noStrike"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4000" b="1" u="none" strike="noStrike" dirty="0" smtClean="0">
                          <a:solidFill>
                            <a:srgbClr val="FF0000"/>
                          </a:solidFill>
                          <a:latin typeface="Times New Roman" panose="02020603050405020304" pitchFamily="18" charset="0"/>
                          <a:ea typeface="標楷體" pitchFamily="65" charset="-120"/>
                          <a:cs typeface="Times New Roman" panose="02020603050405020304" pitchFamily="18" charset="0"/>
                        </a:rPr>
                        <a:t>2,577.2</a:t>
                      </a:r>
                      <a:endParaRPr lang="zh-TW" altLang="en-US" sz="4000" b="1" u="none" strike="noStrike"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sp>
        <p:nvSpPr>
          <p:cNvPr id="5" name="矩形 4"/>
          <p:cNvSpPr/>
          <p:nvPr/>
        </p:nvSpPr>
        <p:spPr>
          <a:xfrm>
            <a:off x="6812205" y="692696"/>
            <a:ext cx="2159566" cy="523220"/>
          </a:xfrm>
          <a:prstGeom prst="rect">
            <a:avLst/>
          </a:prstGeom>
          <a:noFill/>
        </p:spPr>
        <p:txBody>
          <a:bodyPr wrap="none" lIns="91440" tIns="45720" rIns="91440" bIns="45720">
            <a:spAutoFit/>
          </a:bodyPr>
          <a:lstStyle/>
          <a:p>
            <a:pPr algn="ctr"/>
            <a:r>
              <a:rPr lang="en-US" altLang="zh-TW" sz="2800" b="1" cap="none" spc="0" dirty="0" smtClean="0">
                <a:ln w="12700">
                  <a:solidFill>
                    <a:schemeClr val="tx2">
                      <a:satMod val="155000"/>
                    </a:schemeClr>
                  </a:solidFill>
                  <a:prstDash val="solid"/>
                </a:ln>
                <a:latin typeface="標楷體" pitchFamily="65" charset="-120"/>
                <a:ea typeface="標楷體" pitchFamily="65" charset="-120"/>
              </a:rPr>
              <a:t>(</a:t>
            </a:r>
            <a:r>
              <a:rPr lang="zh-TW" altLang="en-US" sz="2800" b="1" cap="none" spc="0" dirty="0" smtClean="0">
                <a:ln w="12700">
                  <a:solidFill>
                    <a:schemeClr val="tx2">
                      <a:satMod val="155000"/>
                    </a:schemeClr>
                  </a:solidFill>
                  <a:prstDash val="solid"/>
                </a:ln>
                <a:latin typeface="標楷體" pitchFamily="65" charset="-120"/>
                <a:ea typeface="標楷體" pitchFamily="65" charset="-120"/>
              </a:rPr>
              <a:t>單位</a:t>
            </a:r>
            <a:r>
              <a:rPr lang="en-US" altLang="zh-TW" sz="2800" b="1" cap="none" spc="0" dirty="0" smtClean="0">
                <a:ln w="12700">
                  <a:solidFill>
                    <a:schemeClr val="tx2">
                      <a:satMod val="155000"/>
                    </a:schemeClr>
                  </a:solidFill>
                  <a:prstDash val="solid"/>
                </a:ln>
                <a:latin typeface="標楷體" pitchFamily="65" charset="-120"/>
                <a:ea typeface="標楷體" pitchFamily="65" charset="-120"/>
              </a:rPr>
              <a:t>:</a:t>
            </a:r>
            <a:r>
              <a:rPr lang="zh-TW" altLang="en-US" sz="2800" b="1" cap="none" spc="0" dirty="0" smtClean="0">
                <a:ln w="12700">
                  <a:solidFill>
                    <a:schemeClr val="tx2">
                      <a:satMod val="155000"/>
                    </a:schemeClr>
                  </a:solidFill>
                  <a:prstDash val="solid"/>
                </a:ln>
                <a:latin typeface="標楷體" pitchFamily="65" charset="-120"/>
                <a:ea typeface="標楷體" pitchFamily="65" charset="-120"/>
              </a:rPr>
              <a:t>億元</a:t>
            </a:r>
            <a:r>
              <a:rPr lang="en-US" altLang="zh-TW" sz="2800" b="1" cap="none" spc="0" dirty="0" smtClean="0">
                <a:ln w="12700">
                  <a:solidFill>
                    <a:schemeClr val="tx2">
                      <a:satMod val="155000"/>
                    </a:schemeClr>
                  </a:solidFill>
                  <a:prstDash val="solid"/>
                </a:ln>
                <a:latin typeface="標楷體" pitchFamily="65" charset="-120"/>
                <a:ea typeface="標楷體" pitchFamily="65" charset="-120"/>
              </a:rPr>
              <a:t>)</a:t>
            </a:r>
            <a:endParaRPr lang="zh-TW" altLang="en-US" sz="2800" b="1" cap="none" spc="0" dirty="0">
              <a:ln w="12700">
                <a:solidFill>
                  <a:schemeClr val="tx2">
                    <a:satMod val="155000"/>
                  </a:schemeClr>
                </a:solidFill>
                <a:prstDash val="solid"/>
              </a:ln>
              <a:latin typeface="標楷體" pitchFamily="65" charset="-120"/>
              <a:ea typeface="標楷體" pitchFamily="65" charset="-120"/>
            </a:endParaRPr>
          </a:p>
        </p:txBody>
      </p:sp>
      <p:sp>
        <p:nvSpPr>
          <p:cNvPr id="6" name="矩形 5"/>
          <p:cNvSpPr/>
          <p:nvPr/>
        </p:nvSpPr>
        <p:spPr>
          <a:xfrm>
            <a:off x="8478077" y="142852"/>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/3</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857232"/>
            <a:ext cx="135732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有錢人</a:t>
            </a:r>
            <a:endParaRPr lang="zh-TW" altLang="en-US" sz="2400" b="1" dirty="0">
              <a:solidFill>
                <a:schemeClr val="tx1"/>
              </a:solidFill>
              <a:latin typeface="標楷體" pitchFamily="65" charset="-120"/>
              <a:ea typeface="標楷體" pitchFamily="65" charset="-120"/>
            </a:endParaRPr>
          </a:p>
        </p:txBody>
      </p:sp>
      <p:sp>
        <p:nvSpPr>
          <p:cNvPr id="6" name="矩形 5"/>
          <p:cNvSpPr/>
          <p:nvPr/>
        </p:nvSpPr>
        <p:spPr>
          <a:xfrm>
            <a:off x="357158" y="5286388"/>
            <a:ext cx="157163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房仲業</a:t>
            </a:r>
          </a:p>
        </p:txBody>
      </p:sp>
      <p:sp>
        <p:nvSpPr>
          <p:cNvPr id="8" name="矩形 7"/>
          <p:cNvSpPr/>
          <p:nvPr/>
        </p:nvSpPr>
        <p:spPr>
          <a:xfrm>
            <a:off x="571472" y="1928802"/>
            <a:ext cx="121444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沒錢人</a:t>
            </a:r>
          </a:p>
        </p:txBody>
      </p:sp>
      <p:sp>
        <p:nvSpPr>
          <p:cNvPr id="9" name="矩形 8"/>
          <p:cNvSpPr/>
          <p:nvPr/>
        </p:nvSpPr>
        <p:spPr>
          <a:xfrm>
            <a:off x="2643174" y="1857364"/>
            <a:ext cx="157163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房價太高</a:t>
            </a:r>
          </a:p>
        </p:txBody>
      </p:sp>
      <p:sp>
        <p:nvSpPr>
          <p:cNvPr id="10" name="矩形 9"/>
          <p:cNvSpPr/>
          <p:nvPr/>
        </p:nvSpPr>
        <p:spPr>
          <a:xfrm>
            <a:off x="4857752" y="3214686"/>
            <a:ext cx="178595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走上街頭</a:t>
            </a:r>
            <a:endParaRPr lang="en-US" altLang="zh-TW" sz="2800" b="1" dirty="0" smtClean="0">
              <a:solidFill>
                <a:schemeClr val="tx1"/>
              </a:solidFill>
              <a:latin typeface="標楷體" pitchFamily="65" charset="-120"/>
              <a:ea typeface="標楷體" pitchFamily="65" charset="-120"/>
            </a:endParaRPr>
          </a:p>
          <a:p>
            <a:pPr algn="ctr"/>
            <a:r>
              <a:rPr lang="zh-TW" altLang="en-US" sz="2800" b="1" dirty="0" smtClean="0">
                <a:solidFill>
                  <a:schemeClr val="tx1"/>
                </a:solidFill>
                <a:latin typeface="標楷體" pitchFamily="65" charset="-120"/>
                <a:ea typeface="標楷體" pitchFamily="65" charset="-120"/>
              </a:rPr>
              <a:t>抗爭</a:t>
            </a:r>
            <a:endParaRPr lang="zh-TW" altLang="en-US" sz="2800" b="1" dirty="0">
              <a:solidFill>
                <a:schemeClr val="tx1"/>
              </a:solidFill>
              <a:latin typeface="標楷體" pitchFamily="65" charset="-120"/>
              <a:ea typeface="標楷體" pitchFamily="65" charset="-120"/>
            </a:endParaRPr>
          </a:p>
        </p:txBody>
      </p:sp>
      <p:sp>
        <p:nvSpPr>
          <p:cNvPr id="11" name="矩形 10"/>
          <p:cNvSpPr/>
          <p:nvPr/>
        </p:nvSpPr>
        <p:spPr>
          <a:xfrm>
            <a:off x="2643174" y="3286124"/>
            <a:ext cx="157163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實價登錄</a:t>
            </a:r>
          </a:p>
        </p:txBody>
      </p:sp>
      <p:sp>
        <p:nvSpPr>
          <p:cNvPr id="12" name="矩形 11"/>
          <p:cNvSpPr/>
          <p:nvPr/>
        </p:nvSpPr>
        <p:spPr>
          <a:xfrm>
            <a:off x="7358082" y="3071810"/>
            <a:ext cx="157163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行政院覆議</a:t>
            </a:r>
            <a:r>
              <a:rPr lang="en-US" altLang="zh-TW" sz="3200" b="1" dirty="0" smtClean="0">
                <a:solidFill>
                  <a:schemeClr val="tx1"/>
                </a:solidFill>
                <a:latin typeface="標楷體" pitchFamily="65" charset="-120"/>
                <a:ea typeface="標楷體" pitchFamily="65" charset="-120"/>
              </a:rPr>
              <a:t>?</a:t>
            </a:r>
            <a:endParaRPr lang="zh-TW" altLang="en-US" sz="3200" b="1" dirty="0">
              <a:solidFill>
                <a:schemeClr val="tx1"/>
              </a:solidFill>
              <a:latin typeface="標楷體" pitchFamily="65" charset="-120"/>
              <a:ea typeface="標楷體" pitchFamily="65" charset="-120"/>
            </a:endParaRPr>
          </a:p>
        </p:txBody>
      </p:sp>
      <p:sp>
        <p:nvSpPr>
          <p:cNvPr id="13" name="矩形 12"/>
          <p:cNvSpPr/>
          <p:nvPr/>
        </p:nvSpPr>
        <p:spPr>
          <a:xfrm>
            <a:off x="6429388" y="4902939"/>
            <a:ext cx="2357454" cy="1026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動員抗爭</a:t>
            </a:r>
            <a:r>
              <a:rPr lang="en-US" altLang="zh-TW" sz="3200" b="1" dirty="0" smtClean="0">
                <a:solidFill>
                  <a:schemeClr val="tx1"/>
                </a:solidFill>
                <a:latin typeface="標楷體" pitchFamily="65" charset="-120"/>
                <a:ea typeface="標楷體" pitchFamily="65" charset="-120"/>
              </a:rPr>
              <a:t>?</a:t>
            </a:r>
          </a:p>
        </p:txBody>
      </p:sp>
      <p:sp>
        <p:nvSpPr>
          <p:cNvPr id="14" name="矩形 13"/>
          <p:cNvSpPr/>
          <p:nvPr/>
        </p:nvSpPr>
        <p:spPr>
          <a:xfrm>
            <a:off x="2786050" y="5214950"/>
            <a:ext cx="178595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二類謄本</a:t>
            </a:r>
          </a:p>
        </p:txBody>
      </p:sp>
      <p:sp>
        <p:nvSpPr>
          <p:cNvPr id="15" name="爆炸 1 14"/>
          <p:cNvSpPr/>
          <p:nvPr/>
        </p:nvSpPr>
        <p:spPr>
          <a:xfrm>
            <a:off x="5500694" y="214290"/>
            <a:ext cx="3429024" cy="14287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不堪其擾</a:t>
            </a:r>
            <a:endParaRPr lang="zh-TW" altLang="en-US" sz="2800" b="1" dirty="0">
              <a:solidFill>
                <a:schemeClr val="tx1"/>
              </a:solidFill>
              <a:latin typeface="標楷體" pitchFamily="65" charset="-120"/>
              <a:ea typeface="標楷體" pitchFamily="65" charset="-120"/>
            </a:endParaRPr>
          </a:p>
        </p:txBody>
      </p:sp>
      <p:sp>
        <p:nvSpPr>
          <p:cNvPr id="16" name="爆炸 1 15"/>
          <p:cNvSpPr/>
          <p:nvPr/>
        </p:nvSpPr>
        <p:spPr>
          <a:xfrm>
            <a:off x="5357818" y="1500174"/>
            <a:ext cx="3571900" cy="14287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買不起房屋</a:t>
            </a:r>
            <a:endParaRPr lang="zh-TW" altLang="en-US" sz="2400" b="1" dirty="0">
              <a:solidFill>
                <a:schemeClr val="tx1"/>
              </a:solidFill>
              <a:latin typeface="標楷體" pitchFamily="65" charset="-120"/>
              <a:ea typeface="標楷體" pitchFamily="65" charset="-120"/>
            </a:endParaRPr>
          </a:p>
        </p:txBody>
      </p:sp>
      <p:cxnSp>
        <p:nvCxnSpPr>
          <p:cNvPr id="19" name="直線單箭頭接點 18"/>
          <p:cNvCxnSpPr>
            <a:stCxn id="4" idx="3"/>
            <a:endCxn id="7" idx="1"/>
          </p:cNvCxnSpPr>
          <p:nvPr/>
        </p:nvCxnSpPr>
        <p:spPr>
          <a:xfrm>
            <a:off x="1857356" y="1178703"/>
            <a:ext cx="92869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直線單箭頭接點 19"/>
          <p:cNvCxnSpPr/>
          <p:nvPr/>
        </p:nvCxnSpPr>
        <p:spPr>
          <a:xfrm>
            <a:off x="4071934" y="1142984"/>
            <a:ext cx="142876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直線單箭頭接點 20"/>
          <p:cNvCxnSpPr>
            <a:stCxn id="8" idx="3"/>
          </p:cNvCxnSpPr>
          <p:nvPr/>
        </p:nvCxnSpPr>
        <p:spPr>
          <a:xfrm>
            <a:off x="1785918" y="2178835"/>
            <a:ext cx="857256" cy="357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直線單箭頭接點 21"/>
          <p:cNvCxnSpPr>
            <a:stCxn id="9" idx="3"/>
          </p:cNvCxnSpPr>
          <p:nvPr/>
        </p:nvCxnSpPr>
        <p:spPr>
          <a:xfrm>
            <a:off x="4214810" y="2143116"/>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直線單箭頭接點 22"/>
          <p:cNvCxnSpPr>
            <a:stCxn id="5" idx="3"/>
            <a:endCxn id="11" idx="1"/>
          </p:cNvCxnSpPr>
          <p:nvPr/>
        </p:nvCxnSpPr>
        <p:spPr>
          <a:xfrm flipV="1">
            <a:off x="2000232" y="3643314"/>
            <a:ext cx="642942" cy="357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直線單箭頭接點 23"/>
          <p:cNvCxnSpPr>
            <a:stCxn id="11" idx="3"/>
            <a:endCxn id="10" idx="1"/>
          </p:cNvCxnSpPr>
          <p:nvPr/>
        </p:nvCxnSpPr>
        <p:spPr>
          <a:xfrm>
            <a:off x="4214810" y="3643314"/>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直線單箭頭接點 24"/>
          <p:cNvCxnSpPr>
            <a:stCxn id="10" idx="3"/>
          </p:cNvCxnSpPr>
          <p:nvPr/>
        </p:nvCxnSpPr>
        <p:spPr>
          <a:xfrm>
            <a:off x="6643702" y="3643314"/>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直線單箭頭接點 25"/>
          <p:cNvCxnSpPr>
            <a:stCxn id="6" idx="3"/>
          </p:cNvCxnSpPr>
          <p:nvPr/>
        </p:nvCxnSpPr>
        <p:spPr>
          <a:xfrm>
            <a:off x="1928794" y="5607859"/>
            <a:ext cx="78581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直線單箭頭接點 26"/>
          <p:cNvCxnSpPr>
            <a:stCxn id="14" idx="3"/>
          </p:cNvCxnSpPr>
          <p:nvPr/>
        </p:nvCxnSpPr>
        <p:spPr>
          <a:xfrm>
            <a:off x="4572000" y="5572140"/>
            <a:ext cx="18554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矩形 4"/>
          <p:cNvSpPr/>
          <p:nvPr/>
        </p:nvSpPr>
        <p:spPr>
          <a:xfrm>
            <a:off x="357158" y="3357562"/>
            <a:ext cx="164307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地政士</a:t>
            </a:r>
          </a:p>
        </p:txBody>
      </p:sp>
      <p:sp>
        <p:nvSpPr>
          <p:cNvPr id="7" name="矩形 6"/>
          <p:cNvSpPr/>
          <p:nvPr/>
        </p:nvSpPr>
        <p:spPr>
          <a:xfrm>
            <a:off x="2786050" y="857232"/>
            <a:ext cx="135732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查稅</a:t>
            </a:r>
            <a:endParaRPr lang="zh-TW" altLang="en-US" sz="3200" b="1" dirty="0">
              <a:solidFill>
                <a:schemeClr val="tx1"/>
              </a:solidFill>
              <a:latin typeface="標楷體" pitchFamily="65" charset="-120"/>
              <a:ea typeface="標楷體" pitchFamily="65" charset="-120"/>
            </a:endParaRPr>
          </a:p>
        </p:txBody>
      </p:sp>
      <p:sp>
        <p:nvSpPr>
          <p:cNvPr id="98" name="矩形 97"/>
          <p:cNvSpPr/>
          <p:nvPr/>
        </p:nvSpPr>
        <p:spPr>
          <a:xfrm>
            <a:off x="428596" y="4143380"/>
            <a:ext cx="1107996" cy="461665"/>
          </a:xfrm>
          <a:prstGeom prst="rect">
            <a:avLst/>
          </a:prstGeom>
          <a:noFill/>
        </p:spPr>
        <p:txBody>
          <a:bodyPr wrap="none" lIns="91440" tIns="45720" rIns="91440" bIns="45720">
            <a:spAutoFit/>
          </a:bodyPr>
          <a:lstStyle/>
          <a:p>
            <a:pPr algn="ct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代書</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
        <p:nvSpPr>
          <p:cNvPr id="99" name="矩形 98"/>
          <p:cNvSpPr/>
          <p:nvPr/>
        </p:nvSpPr>
        <p:spPr>
          <a:xfrm>
            <a:off x="2643174" y="4071942"/>
            <a:ext cx="1569660" cy="830997"/>
          </a:xfrm>
          <a:prstGeom prst="rect">
            <a:avLst/>
          </a:prstGeom>
          <a:noFill/>
        </p:spPr>
        <p:txBody>
          <a:bodyPr wrap="none" lIns="91440" tIns="45720" rIns="91440" bIns="45720">
            <a:spAutoFit/>
          </a:bodyPr>
          <a:lstStyle/>
          <a:p>
            <a:pPr algn="ct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罰緩</a:t>
            </a:r>
            <a:r>
              <a:rPr lang="en-US" altLang="zh-TW" sz="2400" b="1" dirty="0" smtClean="0">
                <a:latin typeface="標楷體" pitchFamily="65" charset="-120"/>
                <a:ea typeface="標楷體" pitchFamily="65" charset="-120"/>
              </a:rPr>
              <a:t>)</a:t>
            </a:r>
          </a:p>
          <a:p>
            <a:pPr algn="ctr"/>
            <a:r>
              <a:rPr lang="en-US" altLang="zh-TW" sz="2400" b="1" dirty="0" smtClean="0">
                <a:latin typeface="標楷體" pitchFamily="65" charset="-120"/>
                <a:ea typeface="標楷體" pitchFamily="65" charset="-120"/>
              </a:rPr>
              <a:t>(</a:t>
            </a:r>
            <a:r>
              <a:rPr lang="en-US" altLang="zh-TW" sz="2400" b="1" dirty="0" smtClean="0">
                <a:latin typeface="Times New Roman" panose="02020603050405020304" pitchFamily="18" charset="0"/>
                <a:ea typeface="標楷體" pitchFamily="65" charset="-120"/>
                <a:cs typeface="Times New Roman" panose="02020603050405020304" pitchFamily="18" charset="0"/>
              </a:rPr>
              <a:t>3</a:t>
            </a:r>
            <a:r>
              <a:rPr lang="zh-TW" altLang="en-US" sz="2400" b="1" dirty="0" smtClean="0">
                <a:latin typeface="Times New Roman" panose="02020603050405020304" pitchFamily="18" charset="0"/>
                <a:ea typeface="標楷體" pitchFamily="65" charset="-120"/>
                <a:cs typeface="Times New Roman" panose="02020603050405020304" pitchFamily="18" charset="0"/>
              </a:rPr>
              <a:t>～</a:t>
            </a:r>
            <a:r>
              <a:rPr lang="en-US" altLang="zh-TW" sz="2400" b="1" dirty="0" smtClean="0">
                <a:latin typeface="Times New Roman" panose="02020603050405020304" pitchFamily="18" charset="0"/>
                <a:ea typeface="標楷體" pitchFamily="65" charset="-120"/>
                <a:cs typeface="Times New Roman" panose="02020603050405020304" pitchFamily="18" charset="0"/>
              </a:rPr>
              <a:t>15</a:t>
            </a:r>
            <a:r>
              <a:rPr lang="zh-TW" altLang="en-US" sz="2400" b="1" dirty="0" smtClean="0">
                <a:latin typeface="Times New Roman" panose="02020603050405020304" pitchFamily="18" charset="0"/>
                <a:ea typeface="標楷體" pitchFamily="65" charset="-120"/>
                <a:cs typeface="Times New Roman" panose="02020603050405020304" pitchFamily="18" charset="0"/>
              </a:rPr>
              <a:t>萬</a:t>
            </a:r>
            <a:r>
              <a:rPr lang="en-US" altLang="zh-TW" sz="2400" b="1" dirty="0" smtClean="0">
                <a:latin typeface="Times New Roman" panose="02020603050405020304" pitchFamily="18" charset="0"/>
                <a:ea typeface="標楷體" pitchFamily="65" charset="-120"/>
                <a:cs typeface="Times New Roman" panose="02020603050405020304" pitchFamily="18" charset="0"/>
              </a:rPr>
              <a:t>)</a:t>
            </a:r>
            <a:endParaRPr lang="zh-TW" altLang="en-US" sz="2400" b="1" dirty="0">
              <a:latin typeface="Times New Roman" panose="02020603050405020304" pitchFamily="18" charset="0"/>
              <a:ea typeface="標楷體" pitchFamily="65" charset="-120"/>
              <a:cs typeface="Times New Roman" panose="02020603050405020304" pitchFamily="18" charset="0"/>
            </a:endParaRPr>
          </a:p>
        </p:txBody>
      </p:sp>
      <p:sp>
        <p:nvSpPr>
          <p:cNvPr id="100" name="矩形 99"/>
          <p:cNvSpPr/>
          <p:nvPr/>
        </p:nvSpPr>
        <p:spPr>
          <a:xfrm>
            <a:off x="4857752" y="4143380"/>
            <a:ext cx="1569660" cy="461665"/>
          </a:xfrm>
          <a:prstGeom prst="rect">
            <a:avLst/>
          </a:prstGeom>
          <a:noFill/>
        </p:spPr>
        <p:txBody>
          <a:bodyPr wrap="none" lIns="91440" tIns="45720" rIns="91440" bIns="45720">
            <a:spAutoFit/>
          </a:bodyPr>
          <a:lstStyle/>
          <a:p>
            <a:pPr algn="ctr"/>
            <a:r>
              <a:rPr lang="en-US" altLang="zh-TW" sz="2400" b="1" dirty="0" smtClean="0">
                <a:latin typeface="標楷體" pitchFamily="65" charset="-120"/>
                <a:ea typeface="標楷體" pitchFamily="65" charset="-120"/>
              </a:rPr>
              <a:t>(</a:t>
            </a:r>
            <a:r>
              <a:rPr lang="en-US" altLang="zh-TW" sz="2400" b="1" dirty="0" smtClean="0">
                <a:latin typeface="Times New Roman" panose="02020603050405020304" pitchFamily="18" charset="0"/>
                <a:ea typeface="標楷體" pitchFamily="65" charset="-120"/>
                <a:cs typeface="Times New Roman" panose="02020603050405020304" pitchFamily="18" charset="0"/>
              </a:rPr>
              <a:t>120</a:t>
            </a:r>
            <a:r>
              <a:rPr lang="zh-TW" altLang="en-US" sz="2400" b="1" dirty="0" smtClean="0">
                <a:latin typeface="Times New Roman" panose="02020603050405020304" pitchFamily="18" charset="0"/>
                <a:ea typeface="標楷體" pitchFamily="65" charset="-120"/>
                <a:cs typeface="Times New Roman" panose="02020603050405020304" pitchFamily="18" charset="0"/>
              </a:rPr>
              <a:t>年</a:t>
            </a:r>
            <a:r>
              <a:rPr lang="zh-TW" altLang="en-US" sz="2400" b="1" dirty="0" smtClean="0">
                <a:latin typeface="標楷體" pitchFamily="65" charset="-120"/>
                <a:ea typeface="標楷體" pitchFamily="65" charset="-120"/>
              </a:rPr>
              <a:t>來</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
        <p:nvSpPr>
          <p:cNvPr id="28" name="矩形 27"/>
          <p:cNvSpPr/>
          <p:nvPr/>
        </p:nvSpPr>
        <p:spPr>
          <a:xfrm>
            <a:off x="8450099"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2/3</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14414" y="428604"/>
            <a:ext cx="207170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稅制</a:t>
            </a:r>
            <a:endParaRPr lang="zh-TW" altLang="en-US" sz="4800" b="1" dirty="0">
              <a:solidFill>
                <a:schemeClr val="tx1"/>
              </a:solidFill>
              <a:latin typeface="標楷體" pitchFamily="65" charset="-120"/>
              <a:ea typeface="標楷體" pitchFamily="65" charset="-120"/>
            </a:endParaRPr>
          </a:p>
        </p:txBody>
      </p:sp>
      <p:sp>
        <p:nvSpPr>
          <p:cNvPr id="5" name="矩形 4"/>
          <p:cNvSpPr/>
          <p:nvPr/>
        </p:nvSpPr>
        <p:spPr>
          <a:xfrm>
            <a:off x="5500694" y="5929330"/>
            <a:ext cx="231166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罵</a:t>
            </a:r>
            <a:endParaRPr lang="zh-TW" altLang="en-US" sz="4800" b="1" dirty="0">
              <a:solidFill>
                <a:schemeClr val="tx1"/>
              </a:solidFill>
              <a:latin typeface="標楷體" pitchFamily="65" charset="-120"/>
              <a:ea typeface="標楷體" pitchFamily="65" charset="-120"/>
            </a:endParaRPr>
          </a:p>
        </p:txBody>
      </p:sp>
      <p:sp>
        <p:nvSpPr>
          <p:cNvPr id="6" name="矩形 5"/>
          <p:cNvSpPr/>
          <p:nvPr/>
        </p:nvSpPr>
        <p:spPr>
          <a:xfrm>
            <a:off x="5500694" y="5072074"/>
            <a:ext cx="231166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smtClean="0">
                <a:solidFill>
                  <a:schemeClr val="tx1"/>
                </a:solidFill>
                <a:latin typeface="標楷體" pitchFamily="65" charset="-120"/>
                <a:ea typeface="標楷體" pitchFamily="65" charset="-120"/>
              </a:rPr>
              <a:t>厭</a:t>
            </a:r>
            <a:endParaRPr lang="zh-TW" altLang="en-US" sz="4400" b="1" dirty="0">
              <a:solidFill>
                <a:schemeClr val="tx1"/>
              </a:solidFill>
              <a:latin typeface="標楷體" pitchFamily="65" charset="-120"/>
              <a:ea typeface="標楷體" pitchFamily="65" charset="-120"/>
            </a:endParaRPr>
          </a:p>
        </p:txBody>
      </p:sp>
      <p:sp>
        <p:nvSpPr>
          <p:cNvPr id="7" name="矩形 6"/>
          <p:cNvSpPr/>
          <p:nvPr/>
        </p:nvSpPr>
        <p:spPr>
          <a:xfrm>
            <a:off x="1357290" y="5072074"/>
            <a:ext cx="264320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標楷體" pitchFamily="65" charset="-120"/>
                <a:ea typeface="標楷體" pitchFamily="65" charset="-120"/>
              </a:rPr>
              <a:t>地政士</a:t>
            </a:r>
            <a:endParaRPr lang="zh-TW" altLang="en-US" sz="4000" b="1" dirty="0">
              <a:solidFill>
                <a:schemeClr val="tx1"/>
              </a:solidFill>
              <a:latin typeface="標楷體" pitchFamily="65" charset="-120"/>
              <a:ea typeface="標楷體" pitchFamily="65" charset="-120"/>
            </a:endParaRPr>
          </a:p>
        </p:txBody>
      </p:sp>
      <p:sp>
        <p:nvSpPr>
          <p:cNvPr id="8" name="矩形 7"/>
          <p:cNvSpPr/>
          <p:nvPr/>
        </p:nvSpPr>
        <p:spPr>
          <a:xfrm>
            <a:off x="3714744" y="4286256"/>
            <a:ext cx="150532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苦</a:t>
            </a:r>
            <a:endParaRPr lang="zh-TW" altLang="en-US" sz="4800" b="1" dirty="0">
              <a:solidFill>
                <a:schemeClr val="tx1"/>
              </a:solidFill>
              <a:latin typeface="標楷體" pitchFamily="65" charset="-120"/>
              <a:ea typeface="標楷體" pitchFamily="65" charset="-120"/>
            </a:endParaRPr>
          </a:p>
        </p:txBody>
      </p:sp>
      <p:sp>
        <p:nvSpPr>
          <p:cNvPr id="9" name="矩形 8"/>
          <p:cNvSpPr/>
          <p:nvPr/>
        </p:nvSpPr>
        <p:spPr>
          <a:xfrm>
            <a:off x="1357290" y="5929330"/>
            <a:ext cx="264320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標楷體" pitchFamily="65" charset="-120"/>
                <a:ea typeface="標楷體" pitchFamily="65" charset="-120"/>
              </a:rPr>
              <a:t>房仲業</a:t>
            </a:r>
            <a:endParaRPr lang="zh-TW" altLang="en-US" sz="4000" b="1" dirty="0">
              <a:solidFill>
                <a:schemeClr val="tx1"/>
              </a:solidFill>
              <a:latin typeface="標楷體" pitchFamily="65" charset="-120"/>
              <a:ea typeface="標楷體" pitchFamily="65" charset="-120"/>
            </a:endParaRPr>
          </a:p>
        </p:txBody>
      </p:sp>
      <p:sp>
        <p:nvSpPr>
          <p:cNvPr id="10" name="矩形 9"/>
          <p:cNvSpPr/>
          <p:nvPr/>
        </p:nvSpPr>
        <p:spPr>
          <a:xfrm>
            <a:off x="1214414" y="1571612"/>
            <a:ext cx="228601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有產者查稅</a:t>
            </a:r>
            <a:endParaRPr lang="zh-TW" altLang="en-US" sz="3200" b="1" dirty="0">
              <a:solidFill>
                <a:schemeClr val="tx1"/>
              </a:solidFill>
              <a:latin typeface="標楷體" pitchFamily="65" charset="-120"/>
              <a:ea typeface="標楷體" pitchFamily="65" charset="-120"/>
            </a:endParaRPr>
          </a:p>
        </p:txBody>
      </p:sp>
      <p:sp>
        <p:nvSpPr>
          <p:cNvPr id="11" name="矩形 10"/>
          <p:cNvSpPr/>
          <p:nvPr/>
        </p:nvSpPr>
        <p:spPr>
          <a:xfrm>
            <a:off x="5429256" y="1643050"/>
            <a:ext cx="238310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痛</a:t>
            </a:r>
            <a:endParaRPr lang="zh-TW" altLang="en-US" sz="4800" b="1" dirty="0">
              <a:solidFill>
                <a:schemeClr val="tx1"/>
              </a:solidFill>
              <a:latin typeface="標楷體" pitchFamily="65" charset="-120"/>
              <a:ea typeface="標楷體" pitchFamily="65" charset="-120"/>
            </a:endParaRPr>
          </a:p>
        </p:txBody>
      </p:sp>
      <p:sp>
        <p:nvSpPr>
          <p:cNvPr id="12" name="矩形 11"/>
          <p:cNvSpPr/>
          <p:nvPr/>
        </p:nvSpPr>
        <p:spPr>
          <a:xfrm>
            <a:off x="5500694" y="500042"/>
            <a:ext cx="231166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雜</a:t>
            </a:r>
            <a:endParaRPr lang="zh-TW" altLang="en-US" sz="4800" b="1" dirty="0">
              <a:solidFill>
                <a:schemeClr val="tx1"/>
              </a:solidFill>
              <a:latin typeface="標楷體" pitchFamily="65" charset="-120"/>
              <a:ea typeface="標楷體" pitchFamily="65" charset="-120"/>
            </a:endParaRPr>
          </a:p>
        </p:txBody>
      </p:sp>
      <p:sp>
        <p:nvSpPr>
          <p:cNvPr id="13" name="爆炸 1 12"/>
          <p:cNvSpPr/>
          <p:nvPr/>
        </p:nvSpPr>
        <p:spPr>
          <a:xfrm>
            <a:off x="214282" y="2428868"/>
            <a:ext cx="8678198" cy="1571636"/>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400" b="1" dirty="0" smtClean="0">
                <a:solidFill>
                  <a:schemeClr val="tx1"/>
                </a:solidFill>
                <a:latin typeface="標楷體" pitchFamily="65" charset="-120"/>
                <a:ea typeface="標楷體" pitchFamily="65" charset="-120"/>
              </a:rPr>
              <a:t>無產者買不起房子</a:t>
            </a:r>
            <a:endParaRPr lang="zh-TW" altLang="en-US" sz="4400" b="1" dirty="0">
              <a:solidFill>
                <a:schemeClr val="tx1"/>
              </a:solidFill>
              <a:latin typeface="標楷體" pitchFamily="65" charset="-120"/>
              <a:ea typeface="標楷體" pitchFamily="65" charset="-120"/>
            </a:endParaRPr>
          </a:p>
        </p:txBody>
      </p:sp>
      <p:cxnSp>
        <p:nvCxnSpPr>
          <p:cNvPr id="14" name="直線單箭頭接點 13"/>
          <p:cNvCxnSpPr>
            <a:endCxn id="12" idx="1"/>
          </p:cNvCxnSpPr>
          <p:nvPr/>
        </p:nvCxnSpPr>
        <p:spPr>
          <a:xfrm>
            <a:off x="3286116" y="857232"/>
            <a:ext cx="221457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直線單箭頭接點 15"/>
          <p:cNvCxnSpPr>
            <a:endCxn id="11" idx="1"/>
          </p:cNvCxnSpPr>
          <p:nvPr/>
        </p:nvCxnSpPr>
        <p:spPr>
          <a:xfrm>
            <a:off x="3500430" y="2000240"/>
            <a:ext cx="192882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直線單箭頭接點 19"/>
          <p:cNvCxnSpPr/>
          <p:nvPr/>
        </p:nvCxnSpPr>
        <p:spPr>
          <a:xfrm>
            <a:off x="4000496" y="5500702"/>
            <a:ext cx="150019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直線單箭頭接點 25"/>
          <p:cNvCxnSpPr/>
          <p:nvPr/>
        </p:nvCxnSpPr>
        <p:spPr>
          <a:xfrm>
            <a:off x="4000496" y="6357958"/>
            <a:ext cx="150019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直線單箭頭接點 26"/>
          <p:cNvCxnSpPr/>
          <p:nvPr/>
        </p:nvCxnSpPr>
        <p:spPr>
          <a:xfrm rot="5400000">
            <a:off x="4076696" y="3924304"/>
            <a:ext cx="714380" cy="95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矩形 17"/>
          <p:cNvSpPr/>
          <p:nvPr/>
        </p:nvSpPr>
        <p:spPr>
          <a:xfrm>
            <a:off x="8412861" y="243938"/>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3</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/3</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7504" y="116632"/>
            <a:ext cx="8784976" cy="1152128"/>
          </a:xfrm>
        </p:spPr>
        <p:txBody>
          <a:bodyPr>
            <a:normAutofit fontScale="90000"/>
          </a:bodyPr>
          <a:lstStyle/>
          <a:p>
            <a:pPr lvl="0" algn="l">
              <a:spcBef>
                <a:spcPct val="20000"/>
              </a:spcBef>
            </a:pPr>
            <a:r>
              <a:rPr lang="zh-TW" altLang="en-US" sz="4000" b="1" dirty="0" smtClean="0">
                <a:solidFill>
                  <a:srgbClr val="0070C0"/>
                </a:solidFill>
                <a:latin typeface="標楷體" pitchFamily="65" charset="-120"/>
                <a:ea typeface="標楷體" pitchFamily="65" charset="-120"/>
                <a:cs typeface="+mn-cs"/>
              </a:rPr>
              <a:t>          陸</a:t>
            </a:r>
            <a:r>
              <a:rPr lang="zh-TW" altLang="en-US" sz="4000" b="1" dirty="0">
                <a:solidFill>
                  <a:srgbClr val="0070C0"/>
                </a:solidFill>
                <a:latin typeface="標楷體" pitchFamily="65" charset="-120"/>
                <a:ea typeface="標楷體" pitchFamily="65" charset="-120"/>
                <a:cs typeface="+mn-cs"/>
              </a:rPr>
              <a:t>、房地合一所得稅</a:t>
            </a:r>
            <a:r>
              <a:rPr lang="zh-TW" altLang="en-US" sz="3600" b="1" dirty="0">
                <a:solidFill>
                  <a:prstClr val="black"/>
                </a:solidFill>
                <a:latin typeface="標楷體" pitchFamily="65" charset="-120"/>
                <a:ea typeface="標楷體" pitchFamily="65" charset="-120"/>
                <a:cs typeface="+mn-cs"/>
              </a:rPr>
              <a:t/>
            </a:r>
            <a:br>
              <a:rPr lang="zh-TW" altLang="en-US" sz="3600" b="1" dirty="0">
                <a:solidFill>
                  <a:prstClr val="black"/>
                </a:solidFill>
                <a:latin typeface="標楷體" pitchFamily="65" charset="-120"/>
                <a:ea typeface="標楷體" pitchFamily="65" charset="-120"/>
                <a:cs typeface="+mn-cs"/>
              </a:rPr>
            </a:br>
            <a:r>
              <a:rPr lang="zh-TW" altLang="en-US" sz="3100" b="1" dirty="0" smtClean="0">
                <a:solidFill>
                  <a:schemeClr val="tx1"/>
                </a:solidFill>
                <a:latin typeface="標楷體" pitchFamily="65" charset="-120"/>
                <a:ea typeface="標楷體" pitchFamily="65" charset="-120"/>
              </a:rPr>
              <a:t>一、房地合一所得稅</a:t>
            </a:r>
            <a:endParaRPr lang="zh-TW" altLang="en-US" sz="3100" b="1" dirty="0">
              <a:solidFill>
                <a:schemeClr val="tx1"/>
              </a:solidFill>
            </a:endParaRPr>
          </a:p>
        </p:txBody>
      </p:sp>
      <p:sp>
        <p:nvSpPr>
          <p:cNvPr id="4" name="流程圖: 替代處理程序 3"/>
          <p:cNvSpPr/>
          <p:nvPr/>
        </p:nvSpPr>
        <p:spPr>
          <a:xfrm>
            <a:off x="714348" y="1428736"/>
            <a:ext cx="857256" cy="46434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房</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地</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合</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一</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所</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得</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稅</a:t>
            </a:r>
            <a:endParaRPr lang="zh-TW" altLang="en-US" b="1" dirty="0">
              <a:solidFill>
                <a:schemeClr val="tx1"/>
              </a:solidFill>
              <a:latin typeface="標楷體" pitchFamily="65" charset="-120"/>
              <a:ea typeface="標楷體" pitchFamily="65" charset="-120"/>
            </a:endParaRPr>
          </a:p>
        </p:txBody>
      </p:sp>
      <p:sp>
        <p:nvSpPr>
          <p:cNvPr id="5" name="流程圖: 磁碟 4"/>
          <p:cNvSpPr/>
          <p:nvPr/>
        </p:nvSpPr>
        <p:spPr>
          <a:xfrm>
            <a:off x="3000364" y="1643050"/>
            <a:ext cx="4357718" cy="1281894"/>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000" b="1" dirty="0" smtClean="0">
                <a:solidFill>
                  <a:schemeClr val="tx1"/>
                </a:solidFill>
                <a:latin typeface="標楷體" pitchFamily="65" charset="-120"/>
                <a:ea typeface="標楷體" pitchFamily="65" charset="-120"/>
              </a:rPr>
              <a:t>房屋交易所得稅</a:t>
            </a:r>
            <a:endParaRPr lang="zh-TW" altLang="en-US" sz="4000" b="1" dirty="0">
              <a:solidFill>
                <a:schemeClr val="tx1"/>
              </a:solidFill>
              <a:latin typeface="標楷體" pitchFamily="65" charset="-120"/>
              <a:ea typeface="標楷體" pitchFamily="65" charset="-120"/>
            </a:endParaRPr>
          </a:p>
        </p:txBody>
      </p:sp>
      <p:sp>
        <p:nvSpPr>
          <p:cNvPr id="7" name="向右箭號 6"/>
          <p:cNvSpPr/>
          <p:nvPr/>
        </p:nvSpPr>
        <p:spPr>
          <a:xfrm>
            <a:off x="1714480" y="3071810"/>
            <a:ext cx="1285884" cy="100013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十字形 7"/>
          <p:cNvSpPr/>
          <p:nvPr/>
        </p:nvSpPr>
        <p:spPr>
          <a:xfrm>
            <a:off x="4822033" y="3071810"/>
            <a:ext cx="714380" cy="714380"/>
          </a:xfrm>
          <a:prstGeom prst="plus">
            <a:avLst>
              <a:gd name="adj" fmla="val 3153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圓角化同側角落矩形 8"/>
          <p:cNvSpPr/>
          <p:nvPr/>
        </p:nvSpPr>
        <p:spPr>
          <a:xfrm>
            <a:off x="3000364" y="4000504"/>
            <a:ext cx="4357718" cy="1588736"/>
          </a:xfrm>
          <a:prstGeom prst="round2SameRect">
            <a:avLst>
              <a:gd name="adj1" fmla="val 16667"/>
              <a:gd name="adj2" fmla="val 17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標楷體" pitchFamily="65" charset="-120"/>
                <a:ea typeface="標楷體" pitchFamily="65" charset="-120"/>
              </a:rPr>
              <a:t>土地交易所得稅</a:t>
            </a:r>
            <a:endParaRPr lang="zh-TW" altLang="en-US" sz="4000" b="1"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7504" y="548680"/>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二、重複課稅</a:t>
            </a:r>
            <a:endParaRPr lang="zh-TW" altLang="en-US" sz="3200" b="1" dirty="0">
              <a:solidFill>
                <a:schemeClr val="tx1"/>
              </a:solidFill>
              <a:latin typeface="標楷體" pitchFamily="65" charset="-120"/>
              <a:ea typeface="標楷體" pitchFamily="65" charset="-120"/>
            </a:endParaRPr>
          </a:p>
        </p:txBody>
      </p:sp>
      <p:sp>
        <p:nvSpPr>
          <p:cNvPr id="4" name="流程圖: 替代處理程序 3"/>
          <p:cNvSpPr/>
          <p:nvPr/>
        </p:nvSpPr>
        <p:spPr>
          <a:xfrm>
            <a:off x="571472" y="1785926"/>
            <a:ext cx="1000132" cy="40005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b="1" dirty="0" smtClean="0">
                <a:solidFill>
                  <a:schemeClr val="tx1"/>
                </a:solidFill>
                <a:latin typeface="標楷體" pitchFamily="65" charset="-120"/>
                <a:ea typeface="標楷體" pitchFamily="65" charset="-120"/>
              </a:rPr>
              <a:t>土</a:t>
            </a:r>
            <a:endParaRPr lang="en-US" altLang="zh-TW" sz="4800" b="1" dirty="0" smtClean="0">
              <a:solidFill>
                <a:schemeClr val="tx1"/>
              </a:solidFill>
              <a:latin typeface="標楷體" pitchFamily="65" charset="-120"/>
              <a:ea typeface="標楷體" pitchFamily="65" charset="-120"/>
            </a:endParaRPr>
          </a:p>
          <a:p>
            <a:r>
              <a:rPr lang="zh-TW" altLang="en-US" sz="4800" b="1" dirty="0" smtClean="0">
                <a:solidFill>
                  <a:schemeClr val="tx1"/>
                </a:solidFill>
                <a:latin typeface="標楷體" pitchFamily="65" charset="-120"/>
                <a:ea typeface="標楷體" pitchFamily="65" charset="-120"/>
              </a:rPr>
              <a:t>地</a:t>
            </a:r>
            <a:endParaRPr lang="en-US" altLang="zh-TW" sz="4800" b="1" dirty="0" smtClean="0">
              <a:solidFill>
                <a:schemeClr val="tx1"/>
              </a:solidFill>
              <a:latin typeface="標楷體" pitchFamily="65" charset="-120"/>
              <a:ea typeface="標楷體" pitchFamily="65" charset="-120"/>
            </a:endParaRPr>
          </a:p>
          <a:p>
            <a:r>
              <a:rPr lang="zh-TW" altLang="en-US" sz="4800" b="1" dirty="0" smtClean="0">
                <a:solidFill>
                  <a:schemeClr val="tx1"/>
                </a:solidFill>
                <a:latin typeface="標楷體" pitchFamily="65" charset="-120"/>
                <a:ea typeface="標楷體" pitchFamily="65" charset="-120"/>
              </a:rPr>
              <a:t>增</a:t>
            </a:r>
            <a:endParaRPr lang="en-US" altLang="zh-TW" sz="4800" b="1" dirty="0" smtClean="0">
              <a:solidFill>
                <a:schemeClr val="tx1"/>
              </a:solidFill>
              <a:latin typeface="標楷體" pitchFamily="65" charset="-120"/>
              <a:ea typeface="標楷體" pitchFamily="65" charset="-120"/>
            </a:endParaRPr>
          </a:p>
          <a:p>
            <a:r>
              <a:rPr lang="zh-TW" altLang="en-US" sz="4800" b="1" dirty="0" smtClean="0">
                <a:solidFill>
                  <a:schemeClr val="tx1"/>
                </a:solidFill>
                <a:latin typeface="標楷體" pitchFamily="65" charset="-120"/>
                <a:ea typeface="標楷體" pitchFamily="65" charset="-120"/>
              </a:rPr>
              <a:t>值</a:t>
            </a:r>
            <a:endParaRPr lang="en-US" altLang="zh-TW" sz="4800" b="1" dirty="0" smtClean="0">
              <a:solidFill>
                <a:schemeClr val="tx1"/>
              </a:solidFill>
              <a:latin typeface="標楷體" pitchFamily="65" charset="-120"/>
              <a:ea typeface="標楷體" pitchFamily="65" charset="-120"/>
            </a:endParaRPr>
          </a:p>
        </p:txBody>
      </p:sp>
      <p:sp>
        <p:nvSpPr>
          <p:cNvPr id="5" name="流程圖: 替代處理程序 4"/>
          <p:cNvSpPr/>
          <p:nvPr/>
        </p:nvSpPr>
        <p:spPr>
          <a:xfrm>
            <a:off x="2857488" y="1785926"/>
            <a:ext cx="1000132" cy="40005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b="1" dirty="0" smtClean="0">
                <a:solidFill>
                  <a:schemeClr val="tx1"/>
                </a:solidFill>
                <a:latin typeface="標楷體" pitchFamily="65" charset="-120"/>
                <a:ea typeface="標楷體" pitchFamily="65" charset="-120"/>
              </a:rPr>
              <a:t>土地利得</a:t>
            </a:r>
            <a:endParaRPr lang="en-US" altLang="zh-TW" sz="4800" b="1" dirty="0" smtClean="0">
              <a:solidFill>
                <a:schemeClr val="tx1"/>
              </a:solidFill>
              <a:latin typeface="標楷體" pitchFamily="65" charset="-120"/>
              <a:ea typeface="標楷體" pitchFamily="65" charset="-120"/>
            </a:endParaRPr>
          </a:p>
        </p:txBody>
      </p:sp>
      <p:sp>
        <p:nvSpPr>
          <p:cNvPr id="6" name="流程圖: 替代處理程序 5"/>
          <p:cNvSpPr/>
          <p:nvPr/>
        </p:nvSpPr>
        <p:spPr>
          <a:xfrm>
            <a:off x="5143504" y="1785926"/>
            <a:ext cx="1000132" cy="40005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土</a:t>
            </a:r>
            <a:endParaRPr lang="en-US" altLang="zh-TW" sz="4800" b="1" dirty="0" smtClean="0">
              <a:solidFill>
                <a:schemeClr val="tx1"/>
              </a:solidFill>
              <a:latin typeface="標楷體" pitchFamily="65" charset="-120"/>
              <a:ea typeface="標楷體" pitchFamily="65" charset="-120"/>
            </a:endParaRPr>
          </a:p>
          <a:p>
            <a:pPr algn="ctr"/>
            <a:r>
              <a:rPr lang="zh-TW" altLang="en-US" sz="4800" b="1" dirty="0" smtClean="0">
                <a:solidFill>
                  <a:schemeClr val="tx1"/>
                </a:solidFill>
                <a:latin typeface="標楷體" pitchFamily="65" charset="-120"/>
                <a:ea typeface="標楷體" pitchFamily="65" charset="-120"/>
              </a:rPr>
              <a:t>地</a:t>
            </a:r>
            <a:endParaRPr lang="en-US" altLang="zh-TW" sz="4800" b="1" dirty="0" smtClean="0">
              <a:solidFill>
                <a:schemeClr val="tx1"/>
              </a:solidFill>
              <a:latin typeface="標楷體" pitchFamily="65" charset="-120"/>
              <a:ea typeface="標楷體" pitchFamily="65" charset="-120"/>
            </a:endParaRPr>
          </a:p>
          <a:p>
            <a:pPr algn="ctr"/>
            <a:r>
              <a:rPr lang="zh-TW" altLang="en-US" sz="4800" b="1" dirty="0" smtClean="0">
                <a:solidFill>
                  <a:schemeClr val="tx1"/>
                </a:solidFill>
                <a:latin typeface="標楷體" pitchFamily="65" charset="-120"/>
                <a:ea typeface="標楷體" pitchFamily="65" charset="-120"/>
              </a:rPr>
              <a:t>增</a:t>
            </a:r>
            <a:endParaRPr lang="en-US" altLang="zh-TW" sz="4800" b="1" dirty="0" smtClean="0">
              <a:solidFill>
                <a:schemeClr val="tx1"/>
              </a:solidFill>
              <a:latin typeface="標楷體" pitchFamily="65" charset="-120"/>
              <a:ea typeface="標楷體" pitchFamily="65" charset="-120"/>
            </a:endParaRPr>
          </a:p>
          <a:p>
            <a:pPr algn="ctr"/>
            <a:r>
              <a:rPr lang="zh-TW" altLang="en-US" sz="4800" b="1" dirty="0" smtClean="0">
                <a:solidFill>
                  <a:schemeClr val="tx1"/>
                </a:solidFill>
                <a:latin typeface="標楷體" pitchFamily="65" charset="-120"/>
                <a:ea typeface="標楷體" pitchFamily="65" charset="-120"/>
              </a:rPr>
              <a:t>值</a:t>
            </a:r>
            <a:endParaRPr lang="en-US" altLang="zh-TW" sz="4800" b="1" dirty="0" smtClean="0">
              <a:solidFill>
                <a:schemeClr val="tx1"/>
              </a:solidFill>
              <a:latin typeface="標楷體" pitchFamily="65" charset="-120"/>
              <a:ea typeface="標楷體" pitchFamily="65" charset="-120"/>
            </a:endParaRPr>
          </a:p>
          <a:p>
            <a:pPr algn="ctr"/>
            <a:r>
              <a:rPr lang="zh-TW" altLang="en-US" sz="4800" b="1" dirty="0" smtClean="0">
                <a:solidFill>
                  <a:schemeClr val="tx1"/>
                </a:solidFill>
                <a:latin typeface="標楷體" pitchFamily="65" charset="-120"/>
                <a:ea typeface="標楷體" pitchFamily="65" charset="-120"/>
              </a:rPr>
              <a:t>稅</a:t>
            </a:r>
            <a:endParaRPr lang="en-US" altLang="zh-TW" sz="4800" b="1" dirty="0" smtClean="0">
              <a:solidFill>
                <a:schemeClr val="tx1"/>
              </a:solidFill>
              <a:latin typeface="標楷體" pitchFamily="65" charset="-120"/>
              <a:ea typeface="標楷體" pitchFamily="65" charset="-120"/>
            </a:endParaRPr>
          </a:p>
        </p:txBody>
      </p:sp>
      <p:sp>
        <p:nvSpPr>
          <p:cNvPr id="7" name="流程圖: 替代處理程序 6"/>
          <p:cNvSpPr/>
          <p:nvPr/>
        </p:nvSpPr>
        <p:spPr>
          <a:xfrm>
            <a:off x="7286644" y="1785926"/>
            <a:ext cx="1000132" cy="40005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房</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地</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合</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一</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所</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得</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稅</a:t>
            </a:r>
            <a:endParaRPr lang="zh-TW" altLang="en-US" b="1" dirty="0">
              <a:solidFill>
                <a:schemeClr val="tx1"/>
              </a:solidFill>
              <a:latin typeface="標楷體" pitchFamily="65" charset="-120"/>
              <a:ea typeface="標楷體" pitchFamily="65" charset="-120"/>
            </a:endParaRPr>
          </a:p>
        </p:txBody>
      </p:sp>
      <p:sp>
        <p:nvSpPr>
          <p:cNvPr id="8" name="矩形 7"/>
          <p:cNvSpPr/>
          <p:nvPr/>
        </p:nvSpPr>
        <p:spPr>
          <a:xfrm>
            <a:off x="1714480" y="3071810"/>
            <a:ext cx="928694" cy="1107996"/>
          </a:xfrm>
          <a:prstGeom prst="rect">
            <a:avLst/>
          </a:prstGeom>
        </p:spPr>
        <p:txBody>
          <a:bodyPr wrap="square">
            <a:spAutoFit/>
          </a:bodyPr>
          <a:lstStyle/>
          <a:p>
            <a:pPr algn="ctr"/>
            <a:r>
              <a:rPr lang="zh-TW" altLang="en-US" sz="6600" b="1" dirty="0" smtClean="0">
                <a:latin typeface="標楷體" pitchFamily="65" charset="-120"/>
                <a:ea typeface="標楷體" pitchFamily="65" charset="-120"/>
              </a:rPr>
              <a:t>＝</a:t>
            </a:r>
            <a:endParaRPr lang="zh-TW" altLang="en-US" sz="6600" b="1" dirty="0">
              <a:latin typeface="標楷體" pitchFamily="65" charset="-120"/>
              <a:ea typeface="標楷體" pitchFamily="65" charset="-120"/>
            </a:endParaRPr>
          </a:p>
        </p:txBody>
      </p:sp>
      <p:sp>
        <p:nvSpPr>
          <p:cNvPr id="9" name="矩形 8"/>
          <p:cNvSpPr/>
          <p:nvPr/>
        </p:nvSpPr>
        <p:spPr>
          <a:xfrm>
            <a:off x="3929058" y="3143248"/>
            <a:ext cx="1214446" cy="1200329"/>
          </a:xfrm>
          <a:prstGeom prst="rect">
            <a:avLst/>
          </a:prstGeom>
        </p:spPr>
        <p:txBody>
          <a:bodyPr wrap="square">
            <a:spAutoFit/>
          </a:bodyPr>
          <a:lstStyle/>
          <a:p>
            <a:r>
              <a:rPr lang="zh-TW" altLang="en-US" sz="7200" b="1" dirty="0" smtClean="0">
                <a:latin typeface="標楷體" pitchFamily="65" charset="-120"/>
                <a:ea typeface="標楷體" pitchFamily="65" charset="-120"/>
              </a:rPr>
              <a:t>→</a:t>
            </a:r>
            <a:endParaRPr lang="zh-TW" altLang="en-US" sz="7200" b="1" dirty="0">
              <a:latin typeface="標楷體" pitchFamily="65" charset="-120"/>
              <a:ea typeface="標楷體" pitchFamily="65" charset="-120"/>
            </a:endParaRPr>
          </a:p>
        </p:txBody>
      </p:sp>
      <p:sp>
        <p:nvSpPr>
          <p:cNvPr id="10" name="矩形 9"/>
          <p:cNvSpPr/>
          <p:nvPr/>
        </p:nvSpPr>
        <p:spPr>
          <a:xfrm>
            <a:off x="6286512" y="3286124"/>
            <a:ext cx="954107" cy="1015663"/>
          </a:xfrm>
          <a:prstGeom prst="rect">
            <a:avLst/>
          </a:prstGeom>
        </p:spPr>
        <p:txBody>
          <a:bodyPr wrap="none">
            <a:spAutoFit/>
          </a:bodyPr>
          <a:lstStyle/>
          <a:p>
            <a:r>
              <a:rPr lang="zh-TW" altLang="en-US" sz="6000" b="1" dirty="0" smtClean="0">
                <a:latin typeface="標楷體" pitchFamily="65" charset="-120"/>
                <a:ea typeface="標楷體" pitchFamily="65" charset="-120"/>
              </a:rPr>
              <a:t>＋</a:t>
            </a:r>
            <a:endParaRPr lang="zh-TW" altLang="en-US" sz="6000" b="1" dirty="0">
              <a:latin typeface="標楷體" pitchFamily="65" charset="-120"/>
              <a:ea typeface="標楷體" pitchFamily="65" charset="-120"/>
            </a:endParaRPr>
          </a:p>
        </p:txBody>
      </p:sp>
      <p:sp>
        <p:nvSpPr>
          <p:cNvPr id="13" name="投影片編號版面配置區 12"/>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53547" y="548680"/>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三、稅制改革方向</a:t>
            </a:r>
            <a:endParaRPr lang="zh-TW" altLang="en-US" sz="3200" b="1" dirty="0">
              <a:solidFill>
                <a:schemeClr val="tx1"/>
              </a:solidFill>
              <a:latin typeface="標楷體" pitchFamily="65" charset="-120"/>
              <a:ea typeface="標楷體" pitchFamily="65" charset="-120"/>
            </a:endParaRPr>
          </a:p>
        </p:txBody>
      </p:sp>
      <p:sp>
        <p:nvSpPr>
          <p:cNvPr id="4" name="圓角化同側角落矩形 3"/>
          <p:cNvSpPr/>
          <p:nvPr/>
        </p:nvSpPr>
        <p:spPr>
          <a:xfrm>
            <a:off x="1857356" y="1571612"/>
            <a:ext cx="5286412" cy="57150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房屋交易所得稅</a:t>
            </a:r>
            <a:endParaRPr lang="zh-TW" altLang="en-US" sz="3600" b="1" dirty="0">
              <a:solidFill>
                <a:schemeClr val="tx1"/>
              </a:solidFill>
              <a:latin typeface="標楷體" pitchFamily="65" charset="-120"/>
              <a:ea typeface="標楷體" pitchFamily="65" charset="-120"/>
            </a:endParaRPr>
          </a:p>
        </p:txBody>
      </p:sp>
      <p:sp>
        <p:nvSpPr>
          <p:cNvPr id="5" name="圓角化同側角落矩形 4"/>
          <p:cNvSpPr/>
          <p:nvPr/>
        </p:nvSpPr>
        <p:spPr>
          <a:xfrm>
            <a:off x="1785918" y="2786058"/>
            <a:ext cx="5286412" cy="57150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土地交易所得稅</a:t>
            </a:r>
          </a:p>
        </p:txBody>
      </p:sp>
      <p:sp>
        <p:nvSpPr>
          <p:cNvPr id="6" name="圓角化同側角落矩形 5"/>
          <p:cNvSpPr/>
          <p:nvPr/>
        </p:nvSpPr>
        <p:spPr>
          <a:xfrm>
            <a:off x="1043608" y="3929066"/>
            <a:ext cx="6814540" cy="57150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prstClr val="black"/>
                </a:solidFill>
                <a:latin typeface="標楷體" pitchFamily="65" charset="-120"/>
                <a:ea typeface="標楷體" pitchFamily="65" charset="-120"/>
              </a:rPr>
              <a:t>土地漲價總數額</a:t>
            </a:r>
            <a:r>
              <a:rPr lang="en-US" altLang="zh-TW" sz="3600" b="1" dirty="0" smtClean="0">
                <a:solidFill>
                  <a:schemeClr val="bg1"/>
                </a:solidFill>
                <a:latin typeface="Times New Roman" panose="02020603050405020304" pitchFamily="18" charset="0"/>
                <a:ea typeface="標楷體" pitchFamily="65" charset="-120"/>
                <a:cs typeface="Times New Roman" panose="02020603050405020304" pitchFamily="18" charset="0"/>
              </a:rPr>
              <a:t>or</a:t>
            </a:r>
            <a:r>
              <a:rPr lang="zh-TW" altLang="en-US" sz="3600" b="1" dirty="0" smtClean="0">
                <a:solidFill>
                  <a:schemeClr val="bg1"/>
                </a:solidFill>
                <a:latin typeface="標楷體" pitchFamily="65" charset="-120"/>
                <a:ea typeface="標楷體" pitchFamily="65" charset="-120"/>
              </a:rPr>
              <a:t>土地增值稅</a:t>
            </a:r>
          </a:p>
        </p:txBody>
      </p:sp>
      <p:sp>
        <p:nvSpPr>
          <p:cNvPr id="7" name="流程圖: 磁碟 6"/>
          <p:cNvSpPr/>
          <p:nvPr/>
        </p:nvSpPr>
        <p:spPr>
          <a:xfrm>
            <a:off x="928662" y="5143512"/>
            <a:ext cx="2000264" cy="10001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標楷體" pitchFamily="65" charset="-120"/>
                <a:ea typeface="標楷體" pitchFamily="65" charset="-120"/>
              </a:rPr>
              <a:t>扣除</a:t>
            </a:r>
            <a:endParaRPr lang="zh-TW" altLang="en-US" sz="4000" b="1" dirty="0">
              <a:solidFill>
                <a:schemeClr val="tx1"/>
              </a:solidFill>
              <a:latin typeface="標楷體" pitchFamily="65" charset="-120"/>
              <a:ea typeface="標楷體" pitchFamily="65" charset="-120"/>
            </a:endParaRPr>
          </a:p>
        </p:txBody>
      </p:sp>
      <p:sp>
        <p:nvSpPr>
          <p:cNvPr id="8" name="流程圖: 磁碟 7"/>
          <p:cNvSpPr/>
          <p:nvPr/>
        </p:nvSpPr>
        <p:spPr>
          <a:xfrm>
            <a:off x="5857884" y="5168787"/>
            <a:ext cx="2000264" cy="10001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bg1"/>
                </a:solidFill>
                <a:latin typeface="標楷體" pitchFamily="65" charset="-120"/>
                <a:ea typeface="標楷體" pitchFamily="65" charset="-120"/>
              </a:rPr>
              <a:t>扣抵</a:t>
            </a:r>
          </a:p>
        </p:txBody>
      </p:sp>
      <p:sp>
        <p:nvSpPr>
          <p:cNvPr id="9" name="矩形 8"/>
          <p:cNvSpPr/>
          <p:nvPr/>
        </p:nvSpPr>
        <p:spPr>
          <a:xfrm>
            <a:off x="3786182" y="5500702"/>
            <a:ext cx="121444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扣</a:t>
            </a:r>
            <a:endParaRPr lang="zh-TW" altLang="en-US" sz="3200" b="1" dirty="0">
              <a:solidFill>
                <a:schemeClr val="tx1"/>
              </a:solidFill>
              <a:latin typeface="標楷體" pitchFamily="65" charset="-120"/>
              <a:ea typeface="標楷體" pitchFamily="65" charset="-120"/>
            </a:endParaRPr>
          </a:p>
        </p:txBody>
      </p:sp>
      <p:sp>
        <p:nvSpPr>
          <p:cNvPr id="10" name="矩形 9"/>
          <p:cNvSpPr/>
          <p:nvPr/>
        </p:nvSpPr>
        <p:spPr>
          <a:xfrm>
            <a:off x="3929058" y="5572140"/>
            <a:ext cx="928694" cy="428628"/>
          </a:xfrm>
          <a:prstGeom prst="rect">
            <a:avLst/>
          </a:prstGeom>
          <a:no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071934" y="2071678"/>
            <a:ext cx="954107" cy="707886"/>
          </a:xfrm>
          <a:prstGeom prst="rect">
            <a:avLst/>
          </a:prstGeom>
        </p:spPr>
        <p:txBody>
          <a:bodyPr wrap="square">
            <a:spAutoFit/>
          </a:bodyPr>
          <a:lstStyle/>
          <a:p>
            <a:r>
              <a:rPr lang="zh-TW" altLang="en-US" sz="4000" b="1" dirty="0" smtClean="0">
                <a:solidFill>
                  <a:srgbClr val="FF0000"/>
                </a:solidFill>
                <a:latin typeface="標楷體" pitchFamily="65" charset="-120"/>
                <a:ea typeface="標楷體" pitchFamily="65" charset="-120"/>
              </a:rPr>
              <a:t>＋</a:t>
            </a:r>
            <a:endParaRPr lang="zh-TW" altLang="en-US" sz="4000" b="1" dirty="0">
              <a:solidFill>
                <a:srgbClr val="FF0000"/>
              </a:solidFill>
              <a:latin typeface="標楷體" pitchFamily="65" charset="-120"/>
              <a:ea typeface="標楷體" pitchFamily="65" charset="-120"/>
            </a:endParaRPr>
          </a:p>
        </p:txBody>
      </p:sp>
      <p:sp>
        <p:nvSpPr>
          <p:cNvPr id="12" name="矩形 11"/>
          <p:cNvSpPr/>
          <p:nvPr/>
        </p:nvSpPr>
        <p:spPr>
          <a:xfrm>
            <a:off x="4071934" y="3286124"/>
            <a:ext cx="697627" cy="707886"/>
          </a:xfrm>
          <a:prstGeom prst="rect">
            <a:avLst/>
          </a:prstGeom>
        </p:spPr>
        <p:txBody>
          <a:bodyPr wrap="square">
            <a:spAutoFit/>
          </a:bodyPr>
          <a:lstStyle/>
          <a:p>
            <a:r>
              <a:rPr lang="zh-TW" altLang="en-US" sz="4000" b="1" dirty="0" smtClean="0">
                <a:solidFill>
                  <a:srgbClr val="FF0000"/>
                </a:solidFill>
                <a:latin typeface="標楷體" pitchFamily="65" charset="-120"/>
                <a:ea typeface="標楷體" pitchFamily="65" charset="-120"/>
              </a:rPr>
              <a:t>－</a:t>
            </a:r>
            <a:endParaRPr lang="zh-TW" altLang="en-US" sz="4000" b="1" dirty="0">
              <a:solidFill>
                <a:srgbClr val="FF0000"/>
              </a:solidFill>
              <a:latin typeface="標楷體" pitchFamily="65" charset="-120"/>
              <a:ea typeface="標楷體" pitchFamily="65" charset="-120"/>
            </a:endParaRPr>
          </a:p>
        </p:txBody>
      </p:sp>
      <p:cxnSp>
        <p:nvCxnSpPr>
          <p:cNvPr id="14" name="直線單箭頭接點 13"/>
          <p:cNvCxnSpPr/>
          <p:nvPr/>
        </p:nvCxnSpPr>
        <p:spPr>
          <a:xfrm rot="10800000" flipV="1">
            <a:off x="2357422" y="4572008"/>
            <a:ext cx="2000264"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直線單箭頭接點 15"/>
          <p:cNvCxnSpPr/>
          <p:nvPr/>
        </p:nvCxnSpPr>
        <p:spPr>
          <a:xfrm>
            <a:off x="4357686" y="4572008"/>
            <a:ext cx="2014514"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18435" y="548680"/>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四、房地不須合一持有稅</a:t>
            </a:r>
            <a:r>
              <a:rPr lang="en-US" altLang="zh-TW" sz="3200" b="1" dirty="0" smtClean="0">
                <a:solidFill>
                  <a:schemeClr val="tx1"/>
                </a:solidFill>
                <a:latin typeface="標楷體" pitchFamily="65" charset="-120"/>
                <a:ea typeface="標楷體" pitchFamily="65" charset="-120"/>
              </a:rPr>
              <a:t>?</a:t>
            </a:r>
            <a:endParaRPr lang="zh-TW" altLang="en-US" sz="3200" b="1" dirty="0">
              <a:solidFill>
                <a:schemeClr val="tx1"/>
              </a:solidFill>
              <a:latin typeface="標楷體" pitchFamily="65" charset="-120"/>
              <a:ea typeface="標楷體" pitchFamily="65" charset="-120"/>
            </a:endParaRPr>
          </a:p>
        </p:txBody>
      </p:sp>
      <p:sp>
        <p:nvSpPr>
          <p:cNvPr id="4" name="綵帶 (向上) 3"/>
          <p:cNvSpPr/>
          <p:nvPr/>
        </p:nvSpPr>
        <p:spPr>
          <a:xfrm>
            <a:off x="142844" y="2214554"/>
            <a:ext cx="8858312" cy="3286148"/>
          </a:xfrm>
          <a:prstGeom prst="ribbon2">
            <a:avLst>
              <a:gd name="adj1" fmla="val 16667"/>
              <a:gd name="adj2" fmla="val 7302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5400" b="1" dirty="0" smtClean="0">
                <a:solidFill>
                  <a:schemeClr val="tx1"/>
                </a:solidFill>
                <a:latin typeface="標楷體" pitchFamily="65" charset="-120"/>
                <a:ea typeface="標楷體" pitchFamily="65" charset="-120"/>
              </a:rPr>
              <a:t>房地合一所得稅</a:t>
            </a:r>
            <a:r>
              <a:rPr lang="zh-TW" altLang="en-US" sz="5400" b="1" dirty="0" smtClean="0">
                <a:solidFill>
                  <a:srgbClr val="FF0000"/>
                </a:solidFill>
                <a:latin typeface="標楷體" pitchFamily="65" charset="-120"/>
                <a:ea typeface="標楷體" pitchFamily="65" charset="-120"/>
              </a:rPr>
              <a:t>≠</a:t>
            </a:r>
            <a:endParaRPr lang="en-US" altLang="zh-TW" sz="5400" b="1" dirty="0" smtClean="0">
              <a:solidFill>
                <a:srgbClr val="FF0000"/>
              </a:solidFill>
              <a:latin typeface="標楷體" pitchFamily="65" charset="-120"/>
              <a:ea typeface="標楷體" pitchFamily="65" charset="-120"/>
            </a:endParaRPr>
          </a:p>
          <a:p>
            <a:pPr algn="ctr"/>
            <a:r>
              <a:rPr lang="zh-TW" altLang="en-US" sz="5400" b="1" dirty="0" smtClean="0">
                <a:solidFill>
                  <a:schemeClr val="tx1"/>
                </a:solidFill>
                <a:latin typeface="標楷體" pitchFamily="65" charset="-120"/>
                <a:ea typeface="標楷體" pitchFamily="65" charset="-120"/>
              </a:rPr>
              <a:t>房地合一稅</a:t>
            </a:r>
            <a:endParaRPr lang="en-US" altLang="zh-TW" sz="5400" b="1" dirty="0" smtClean="0">
              <a:solidFill>
                <a:schemeClr val="tx1"/>
              </a:solidFill>
              <a:latin typeface="標楷體" pitchFamily="65" charset="-120"/>
              <a:ea typeface="標楷體" pitchFamily="65" charset="-120"/>
            </a:endParaRPr>
          </a:p>
          <a:p>
            <a:pPr algn="ct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房地產持有稅</a:t>
            </a:r>
            <a:r>
              <a:rPr lang="en-US" altLang="zh-TW" sz="4000" b="1" dirty="0" smtClean="0">
                <a:solidFill>
                  <a:schemeClr val="tx1"/>
                </a:solidFill>
                <a:latin typeface="標楷體" pitchFamily="65" charset="-120"/>
                <a:ea typeface="標楷體" pitchFamily="65" charset="-120"/>
              </a:rPr>
              <a:t>)</a:t>
            </a:r>
            <a:endParaRPr lang="zh-TW" altLang="en-US" sz="4000" b="1" dirty="0">
              <a:solidFill>
                <a:schemeClr val="tx1"/>
              </a:solidFill>
              <a:latin typeface="標楷體" pitchFamily="65" charset="-120"/>
              <a:ea typeface="標楷體" pitchFamily="65" charset="-120"/>
            </a:endParaRPr>
          </a:p>
        </p:txBody>
      </p:sp>
      <p:sp>
        <p:nvSpPr>
          <p:cNvPr id="7" name="投影片編號版面配置區 6"/>
          <p:cNvSpPr>
            <a:spLocks noGrp="1"/>
          </p:cNvSpPr>
          <p:nvPr>
            <p:ph type="sldNum" sz="quarter" idx="12"/>
          </p:nvPr>
        </p:nvSpPr>
        <p:spPr/>
        <p:txBody>
          <a:bodyPr/>
          <a:lstStyle/>
          <a:p>
            <a:endParaRPr lang="zh-TW" altLang="en-US" dirty="0"/>
          </a:p>
        </p:txBody>
      </p:sp>
      <p:sp>
        <p:nvSpPr>
          <p:cNvPr id="5" name="矩形 4"/>
          <p:cNvSpPr/>
          <p:nvPr/>
        </p:nvSpPr>
        <p:spPr>
          <a:xfrm>
            <a:off x="8316416" y="142852"/>
            <a:ext cx="641281"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標題 2"/>
          <p:cNvSpPr>
            <a:spLocks noGrp="1"/>
          </p:cNvSpPr>
          <p:nvPr>
            <p:ph type="title"/>
          </p:nvPr>
        </p:nvSpPr>
        <p:spPr>
          <a:xfrm>
            <a:off x="179512" y="332656"/>
            <a:ext cx="8712968" cy="864096"/>
          </a:xfrm>
        </p:spPr>
        <p:txBody>
          <a:bodyPr>
            <a:normAutofit/>
          </a:bodyPr>
          <a:lstStyle/>
          <a:p>
            <a:pPr algn="l"/>
            <a:r>
              <a:rPr lang="zh-TW" altLang="en-US" sz="3200" b="1" dirty="0">
                <a:solidFill>
                  <a:schemeClr val="tx1"/>
                </a:solidFill>
                <a:latin typeface="標楷體" pitchFamily="65" charset="-120"/>
                <a:ea typeface="標楷體" pitchFamily="65" charset="-120"/>
                <a:cs typeface="+mn-cs"/>
              </a:rPr>
              <a:t>二</a:t>
            </a:r>
            <a:r>
              <a:rPr lang="zh-TW" altLang="en-US" sz="3200" b="1" dirty="0" smtClean="0">
                <a:solidFill>
                  <a:schemeClr val="tx1"/>
                </a:solidFill>
                <a:latin typeface="標楷體" pitchFamily="65" charset="-120"/>
                <a:ea typeface="標楷體" pitchFamily="65" charset="-120"/>
                <a:cs typeface="+mn-cs"/>
              </a:rPr>
              <a:t>、房地產數量</a:t>
            </a:r>
          </a:p>
        </p:txBody>
      </p:sp>
      <p:graphicFrame>
        <p:nvGraphicFramePr>
          <p:cNvPr id="5" name="表格 4"/>
          <p:cNvGraphicFramePr>
            <a:graphicFrameLocks noGrp="1"/>
          </p:cNvGraphicFramePr>
          <p:nvPr>
            <p:extLst>
              <p:ext uri="{D42A27DB-BD31-4B8C-83A1-F6EECF244321}">
                <p14:modId xmlns:p14="http://schemas.microsoft.com/office/powerpoint/2010/main" val="1286994652"/>
              </p:ext>
            </p:extLst>
          </p:nvPr>
        </p:nvGraphicFramePr>
        <p:xfrm>
          <a:off x="142844" y="1268760"/>
          <a:ext cx="8821644" cy="5373457"/>
        </p:xfrm>
        <a:graphic>
          <a:graphicData uri="http://schemas.openxmlformats.org/drawingml/2006/table">
            <a:tbl>
              <a:tblPr firstRow="1" bandRow="1">
                <a:tableStyleId>{3C2FFA5D-87B4-456A-9821-1D502468CF0F}</a:tableStyleId>
              </a:tblPr>
              <a:tblGrid>
                <a:gridCol w="2700964"/>
                <a:gridCol w="1620180"/>
                <a:gridCol w="1620180"/>
                <a:gridCol w="2880320"/>
              </a:tblGrid>
              <a:tr h="1147634">
                <a:tc>
                  <a:txBody>
                    <a:bodyPr/>
                    <a:lstStyle/>
                    <a:p>
                      <a:pPr algn="ctr"/>
                      <a:r>
                        <a:rPr lang="zh-TW" altLang="en-US" sz="4400" b="1" dirty="0" smtClean="0">
                          <a:solidFill>
                            <a:schemeClr val="tx1"/>
                          </a:solidFill>
                          <a:latin typeface="Times New Roman" panose="02020603050405020304" pitchFamily="18" charset="0"/>
                          <a:ea typeface="標楷體" pitchFamily="65" charset="-120"/>
                          <a:cs typeface="Times New Roman" panose="02020603050405020304" pitchFamily="18" charset="0"/>
                        </a:rPr>
                        <a:t>人口</a:t>
                      </a:r>
                      <a:endParaRPr lang="zh-TW" altLang="en-US" sz="4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gridSpan="3">
                  <a:txBody>
                    <a:bodyPr/>
                    <a:lstStyle/>
                    <a:p>
                      <a:pPr marL="0" algn="ctr" rtl="0" eaLnBrk="1" latinLnBrk="0" hangingPunct="1"/>
                      <a:r>
                        <a:rPr kumimoji="0" lang="zh-TW" altLang="en-US" sz="4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房地產</a:t>
                      </a:r>
                      <a:r>
                        <a:rPr kumimoji="0" lang="en-US" altLang="zh-TW" sz="4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kumimoji="0" lang="zh-TW" altLang="en-US" sz="4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數量</a:t>
                      </a:r>
                      <a:r>
                        <a:rPr kumimoji="0" lang="en-US" altLang="zh-TW" sz="4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kumimoji="0" lang="zh-TW" altLang="en-US" sz="4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hMerge="1">
                  <a:txBody>
                    <a:bodyPr/>
                    <a:lstStyle/>
                    <a:p>
                      <a:endParaRPr lang="zh-TW" altLang="en-US"/>
                    </a:p>
                  </a:txBody>
                  <a:tcPr/>
                </a:tc>
                <a:tc hMerge="1">
                  <a:txBody>
                    <a:bodyPr/>
                    <a:lstStyle/>
                    <a:p>
                      <a:endParaRPr lang="zh-TW" altLang="en-US"/>
                    </a:p>
                  </a:txBody>
                  <a:tcPr/>
                </a:tc>
              </a:tr>
              <a:tr h="1039193">
                <a:tc rowSpan="2">
                  <a:txBody>
                    <a:bodyPr/>
                    <a:lstStyle/>
                    <a:p>
                      <a:pPr marL="0" algn="ctr" rtl="0" eaLnBrk="1" latinLnBrk="0" hangingPunct="1"/>
                      <a:endParaRPr kumimoji="0" lang="en-US" altLang="zh-TW"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algn="ctr" rtl="0" eaLnBrk="1" latinLnBrk="0" hangingPunct="1"/>
                      <a:r>
                        <a:rPr kumimoji="0" lang="en-US" altLang="zh-TW" sz="40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2,312</a:t>
                      </a:r>
                      <a:r>
                        <a:rPr kumimoji="0" lang="zh-TW" altLang="en-US" sz="40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萬人</a:t>
                      </a:r>
                    </a:p>
                  </a:txBody>
                  <a:tcPr/>
                </a:tc>
                <a:tc gridSpan="2">
                  <a:txBody>
                    <a:bodyPr/>
                    <a:lstStyle/>
                    <a:p>
                      <a:pPr marL="0" algn="ctr" rtl="0" eaLnBrk="1" latinLnBrk="0" hangingPunct="1"/>
                      <a:r>
                        <a:rPr kumimoji="0" lang="zh-TW" altLang="en-US" sz="25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kumimoji="0" lang="zh-TW" altLang="en-US" sz="32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土地 </a:t>
                      </a:r>
                      <a:r>
                        <a:rPr kumimoji="0" lang="en-US" altLang="zh-TW" sz="20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kumimoji="0" lang="zh-TW" altLang="en-US" sz="20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筆數</a:t>
                      </a:r>
                      <a:r>
                        <a:rPr kumimoji="0" lang="en-US" altLang="zh-TW" sz="20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kumimoji="0" lang="en-US" altLang="zh-TW" sz="2500" b="0"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algn="ctr" rtl="0" eaLnBrk="1" latinLnBrk="0" hangingPunct="1"/>
                      <a:r>
                        <a:rPr kumimoji="0" lang="zh-TW" altLang="en-US"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kumimoji="0" lang="en-US" altLang="zh-TW"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(2013)</a:t>
                      </a:r>
                      <a:endParaRPr kumimoji="0" lang="zh-TW" altLang="en-US"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algn="ctr" rtl="0" eaLnBrk="1" latinLnBrk="0" hangingPunct="1"/>
                      <a:r>
                        <a:rPr kumimoji="0" lang="zh-TW" altLang="en-US" sz="36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房屋</a:t>
                      </a:r>
                      <a:r>
                        <a:rPr kumimoji="0" lang="zh-TW" altLang="en-US" sz="25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kumimoji="0" lang="en-US" altLang="zh-TW"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kumimoji="0" lang="zh-TW" altLang="en-US"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棟數</a:t>
                      </a:r>
                      <a:r>
                        <a:rPr kumimoji="0" lang="en-US" altLang="zh-TW"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kumimoji="0" lang="en-US" altLang="zh-TW" sz="2500" b="0"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algn="ctr" rtl="0" eaLnBrk="1" latinLnBrk="0" hangingPunct="1"/>
                      <a:r>
                        <a:rPr kumimoji="0" lang="en-US" altLang="zh-TW"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(2013)</a:t>
                      </a:r>
                      <a:endParaRPr kumimoji="0" lang="zh-TW" altLang="en-US"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34256">
                <a:tc vMerge="1">
                  <a:txBody>
                    <a:bodyPr/>
                    <a:lstStyle/>
                    <a:p>
                      <a:endParaRPr lang="zh-TW"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0"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3200" b="0" dirty="0" smtClean="0">
                          <a:solidFill>
                            <a:srgbClr val="FF0000"/>
                          </a:solidFill>
                          <a:latin typeface="Times New Roman" panose="02020603050405020304" pitchFamily="18" charset="0"/>
                          <a:ea typeface="標楷體" pitchFamily="65" charset="-120"/>
                          <a:cs typeface="Times New Roman" panose="02020603050405020304" pitchFamily="18" charset="0"/>
                        </a:rPr>
                        <a:t>1</a:t>
                      </a:r>
                      <a:r>
                        <a:rPr kumimoji="0" lang="en-US" altLang="zh-TW" sz="3200" b="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,505</a:t>
                      </a:r>
                      <a:r>
                        <a:rPr kumimoji="0" lang="zh-TW" altLang="en-US" sz="3200" b="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萬</a:t>
                      </a:r>
                      <a:endParaRPr lang="zh-TW" altLang="en-US" sz="3200" b="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hMerge="1">
                  <a:txBody>
                    <a:bodyPr/>
                    <a:lstStyle/>
                    <a:p>
                      <a:endParaRPr lang="zh-TW" altLang="en-US"/>
                    </a:p>
                  </a:txBody>
                  <a:tcPr/>
                </a:tc>
                <a:tc rowSpan="4">
                  <a:txBody>
                    <a:bodyPr/>
                    <a:lstStyle/>
                    <a:p>
                      <a:pPr algn="ctr"/>
                      <a:endParaRPr lang="en-US" altLang="zh-TW" b="0" dirty="0" smtClean="0">
                        <a:latin typeface="Times New Roman" panose="02020603050405020304" pitchFamily="18" charset="0"/>
                        <a:ea typeface="標楷體" pitchFamily="65" charset="-120"/>
                        <a:cs typeface="Times New Roman" panose="02020603050405020304" pitchFamily="18" charset="0"/>
                      </a:endParaRPr>
                    </a:p>
                    <a:p>
                      <a:pPr algn="ctr"/>
                      <a:endParaRPr lang="en-US" altLang="zh-TW" b="0" dirty="0" smtClean="0">
                        <a:latin typeface="Times New Roman" panose="02020603050405020304" pitchFamily="18" charset="0"/>
                        <a:ea typeface="標楷體" pitchFamily="65" charset="-120"/>
                        <a:cs typeface="Times New Roman" panose="02020603050405020304" pitchFamily="18" charset="0"/>
                      </a:endParaRPr>
                    </a:p>
                    <a:p>
                      <a:pPr marL="0" algn="ctr" rtl="0" eaLnBrk="1" latinLnBrk="0" hangingPunct="1"/>
                      <a:r>
                        <a:rPr kumimoji="0" lang="en-US" altLang="zh-TW" sz="4800" b="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793</a:t>
                      </a:r>
                    </a:p>
                    <a:p>
                      <a:pPr marL="0" algn="ctr" rtl="0" eaLnBrk="1" latinLnBrk="0" hangingPunct="1"/>
                      <a:r>
                        <a:rPr kumimoji="0" lang="zh-TW" altLang="en-US" sz="4800" b="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萬戶</a:t>
                      </a:r>
                      <a:endParaRPr kumimoji="0" lang="zh-TW" altLang="en-US" sz="4400" b="0" kern="12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869170">
                <a:tc>
                  <a:txBody>
                    <a:bodyPr/>
                    <a:lstStyle/>
                    <a:p>
                      <a:pPr marL="0" algn="ctr" rtl="0" eaLnBrk="1" latinLnBrk="0" hangingPunct="1"/>
                      <a:r>
                        <a:rPr kumimoji="0" lang="zh-TW" altLang="en-US" sz="36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土  地</a:t>
                      </a:r>
                    </a:p>
                  </a:txBody>
                  <a:tcPr anchor="ctr"/>
                </a:tc>
                <a:tc>
                  <a:txBody>
                    <a:bodyPr/>
                    <a:lstStyle/>
                    <a:p>
                      <a:pPr marL="0" algn="ctr" rtl="0" eaLnBrk="1" latinLnBrk="0" hangingPunct="1"/>
                      <a:r>
                        <a:rPr kumimoji="0" lang="zh-TW" altLang="en-US" sz="20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公有</a:t>
                      </a:r>
                    </a:p>
                  </a:txBody>
                  <a:tcPr anchor="ctr">
                    <a:lnR w="12700" cap="flat" cmpd="sng" algn="ctr">
                      <a:solidFill>
                        <a:schemeClr val="tx1"/>
                      </a:solidFill>
                      <a:prstDash val="solid"/>
                      <a:round/>
                      <a:headEnd type="none" w="med" len="med"/>
                      <a:tailEnd type="none" w="med" len="med"/>
                    </a:lnR>
                  </a:tcPr>
                </a:tc>
                <a:tc>
                  <a:txBody>
                    <a:bodyPr/>
                    <a:lstStyle/>
                    <a:p>
                      <a:pPr algn="r"/>
                      <a:r>
                        <a:rPr kumimoji="0" lang="en-US" altLang="zh-TW" sz="2400" b="0"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352</a:t>
                      </a:r>
                      <a:r>
                        <a:rPr kumimoji="0" lang="zh-TW" altLang="en-US" sz="2400" b="0"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dirty="0"/>
                    </a:p>
                  </a:txBody>
                  <a:tcPr>
                    <a:lnL w="12700" cap="flat" cmpd="sng" algn="ctr">
                      <a:solidFill>
                        <a:schemeClr val="tx1"/>
                      </a:solidFill>
                      <a:prstDash val="solid"/>
                      <a:round/>
                      <a:headEnd type="none" w="med" len="med"/>
                      <a:tailEnd type="none" w="med" len="med"/>
                    </a:lnL>
                  </a:tcPr>
                </a:tc>
              </a:tr>
              <a:tr h="869170">
                <a:tc rowSpan="2">
                  <a:txBody>
                    <a:bodyPr/>
                    <a:lstStyle/>
                    <a:p>
                      <a:pPr algn="ctr"/>
                      <a:r>
                        <a:rPr lang="zh-TW" altLang="en-US" b="0" dirty="0" smtClean="0">
                          <a:latin typeface="Times New Roman" panose="02020603050405020304" pitchFamily="18" charset="0"/>
                          <a:ea typeface="標楷體" pitchFamily="65" charset="-120"/>
                          <a:cs typeface="Times New Roman" panose="02020603050405020304" pitchFamily="18" charset="0"/>
                        </a:rPr>
                        <a:t>都市土地</a:t>
                      </a:r>
                      <a:endParaRPr lang="en-US" altLang="zh-TW" b="0" dirty="0" smtClean="0">
                        <a:latin typeface="Times New Roman" panose="02020603050405020304" pitchFamily="18" charset="0"/>
                        <a:ea typeface="標楷體" pitchFamily="65" charset="-120"/>
                        <a:cs typeface="Times New Roman" panose="02020603050405020304" pitchFamily="18" charset="0"/>
                      </a:endParaRPr>
                    </a:p>
                    <a:p>
                      <a:pPr algn="ctr"/>
                      <a:r>
                        <a:rPr lang="en-US" altLang="zh-TW" b="0" dirty="0" smtClean="0">
                          <a:solidFill>
                            <a:srgbClr val="FF0000"/>
                          </a:solidFill>
                          <a:latin typeface="Times New Roman" panose="02020603050405020304" pitchFamily="18" charset="0"/>
                          <a:ea typeface="標楷體" pitchFamily="65" charset="-120"/>
                          <a:cs typeface="Times New Roman" panose="02020603050405020304" pitchFamily="18" charset="0"/>
                        </a:rPr>
                        <a:t>15</a:t>
                      </a:r>
                      <a:r>
                        <a:rPr lang="zh-TW" altLang="en-US" b="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b="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r>
                        <a:rPr lang="zh-TW" altLang="en-US" b="0" dirty="0" smtClean="0">
                          <a:latin typeface="Times New Roman" panose="02020603050405020304" pitchFamily="18" charset="0"/>
                          <a:ea typeface="標楷體" pitchFamily="65" charset="-120"/>
                          <a:cs typeface="Times New Roman" panose="02020603050405020304" pitchFamily="18" charset="0"/>
                        </a:rPr>
                        <a:t>非都市土地</a:t>
                      </a:r>
                      <a:endParaRPr lang="en-US" altLang="zh-TW" b="0" dirty="0" smtClean="0">
                        <a:latin typeface="Times New Roman" panose="02020603050405020304" pitchFamily="18" charset="0"/>
                        <a:ea typeface="標楷體" pitchFamily="65" charset="-120"/>
                        <a:cs typeface="Times New Roman" panose="02020603050405020304" pitchFamily="18" charset="0"/>
                      </a:endParaRPr>
                    </a:p>
                    <a:p>
                      <a:pPr algn="ctr"/>
                      <a:r>
                        <a:rPr lang="en-US" altLang="zh-TW" b="0" dirty="0" smtClean="0">
                          <a:solidFill>
                            <a:srgbClr val="FF0000"/>
                          </a:solidFill>
                          <a:latin typeface="Times New Roman" panose="02020603050405020304" pitchFamily="18" charset="0"/>
                          <a:ea typeface="標楷體" pitchFamily="65" charset="-120"/>
                          <a:cs typeface="Times New Roman" panose="02020603050405020304" pitchFamily="18" charset="0"/>
                        </a:rPr>
                        <a:t>85</a:t>
                      </a:r>
                      <a:r>
                        <a:rPr lang="zh-TW" altLang="en-US" b="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b="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r>
                        <a:rPr lang="en-US" altLang="zh-TW" b="0" dirty="0" smtClean="0">
                          <a:latin typeface="Times New Roman" panose="02020603050405020304" pitchFamily="18" charset="0"/>
                          <a:ea typeface="標楷體" pitchFamily="65" charset="-120"/>
                          <a:cs typeface="Times New Roman" panose="02020603050405020304" pitchFamily="18" charset="0"/>
                        </a:rPr>
                        <a:t>2/3</a:t>
                      </a:r>
                      <a:r>
                        <a:rPr lang="zh-TW" altLang="en-US" b="0" dirty="0" smtClean="0">
                          <a:latin typeface="Times New Roman" panose="02020603050405020304" pitchFamily="18" charset="0"/>
                          <a:ea typeface="標楷體" pitchFamily="65" charset="-120"/>
                          <a:cs typeface="Times New Roman" panose="02020603050405020304" pitchFamily="18" charset="0"/>
                        </a:rPr>
                        <a:t>以上為</a:t>
                      </a:r>
                      <a:endParaRPr lang="en-US" altLang="zh-TW" b="0" dirty="0" smtClean="0">
                        <a:latin typeface="Times New Roman" panose="02020603050405020304" pitchFamily="18" charset="0"/>
                        <a:ea typeface="標楷體" pitchFamily="65" charset="-120"/>
                        <a:cs typeface="Times New Roman" panose="02020603050405020304" pitchFamily="18" charset="0"/>
                      </a:endParaRPr>
                    </a:p>
                    <a:p>
                      <a:pPr algn="ctr"/>
                      <a:r>
                        <a:rPr lang="zh-TW" altLang="en-US" b="0" dirty="0" smtClean="0">
                          <a:latin typeface="Times New Roman" panose="02020603050405020304" pitchFamily="18" charset="0"/>
                          <a:ea typeface="標楷體" pitchFamily="65" charset="-120"/>
                          <a:cs typeface="Times New Roman" panose="02020603050405020304" pitchFamily="18" charset="0"/>
                        </a:rPr>
                        <a:t>山坡地</a:t>
                      </a:r>
                      <a:endParaRPr lang="zh-TW" altLang="en-US" b="0" dirty="0">
                        <a:latin typeface="Times New Roman" panose="02020603050405020304" pitchFamily="18" charset="0"/>
                        <a:ea typeface="標楷體" pitchFamily="65" charset="-120"/>
                        <a:cs typeface="Times New Roman" panose="02020603050405020304" pitchFamily="18" charset="0"/>
                      </a:endParaRPr>
                    </a:p>
                  </a:txBody>
                  <a:tcPr/>
                </a:tc>
                <a:tc>
                  <a:txBody>
                    <a:bodyPr/>
                    <a:lstStyle/>
                    <a:p>
                      <a:pPr marL="0" algn="ctr" rtl="0" eaLnBrk="1" latinLnBrk="0" hangingPunct="1"/>
                      <a:r>
                        <a:rPr kumimoji="0" lang="zh-TW" altLang="en-US" sz="20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私有</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zh-TW" altLang="en-US" sz="2400" b="0" dirty="0" smtClean="0">
                          <a:latin typeface="Times New Roman" panose="02020603050405020304" pitchFamily="18" charset="0"/>
                          <a:ea typeface="標楷體" pitchFamily="65" charset="-120"/>
                          <a:cs typeface="Times New Roman" panose="02020603050405020304" pitchFamily="18" charset="0"/>
                        </a:rPr>
                        <a:t> </a:t>
                      </a:r>
                      <a:r>
                        <a:rPr lang="en-US" altLang="zh-TW" sz="2400" b="0" dirty="0" smtClean="0">
                          <a:latin typeface="Times New Roman" panose="02020603050405020304" pitchFamily="18" charset="0"/>
                          <a:ea typeface="標楷體" pitchFamily="65" charset="-120"/>
                          <a:cs typeface="Times New Roman" panose="02020603050405020304" pitchFamily="18" charset="0"/>
                        </a:rPr>
                        <a:t>1</a:t>
                      </a:r>
                      <a:r>
                        <a:rPr kumimoji="0" lang="en-US" altLang="zh-TW"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,144</a:t>
                      </a:r>
                      <a:r>
                        <a:rPr kumimoji="0" lang="zh-TW" altLang="en-US" sz="24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2400" b="0" dirty="0">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zh-TW" altLang="en-US"/>
                    </a:p>
                  </a:txBody>
                  <a:tcPr/>
                </a:tc>
              </a:tr>
              <a:tr h="869170">
                <a:tc vMerge="1">
                  <a:txBody>
                    <a:bodyPr/>
                    <a:lstStyle/>
                    <a:p>
                      <a:endParaRPr lang="zh-TW" altLang="en-US"/>
                    </a:p>
                  </a:txBody>
                  <a:tcPr/>
                </a:tc>
                <a:tc>
                  <a:txBody>
                    <a:bodyPr/>
                    <a:lstStyle/>
                    <a:p>
                      <a:pPr marL="0" algn="ctr" rtl="0" eaLnBrk="1" latinLnBrk="0" hangingPunct="1"/>
                      <a:r>
                        <a:rPr kumimoji="0" lang="zh-TW" altLang="en-US" sz="20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公私</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0" lang="zh-TW" altLang="en-US" b="0"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      </a:t>
                      </a:r>
                      <a:r>
                        <a:rPr kumimoji="0" lang="zh-TW" altLang="en-US" sz="2400" b="0"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    </a:t>
                      </a:r>
                      <a:r>
                        <a:rPr kumimoji="0" lang="en-US" altLang="zh-TW" sz="2400" b="0"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9</a:t>
                      </a:r>
                      <a:r>
                        <a:rPr kumimoji="0" lang="zh-TW" altLang="en-US" sz="2400" b="0"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zh-TW" altLang="en-US"/>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綵帶 (向上) 3"/>
          <p:cNvSpPr/>
          <p:nvPr/>
        </p:nvSpPr>
        <p:spPr>
          <a:xfrm>
            <a:off x="357158" y="214290"/>
            <a:ext cx="8501122" cy="2214578"/>
          </a:xfrm>
          <a:prstGeom prst="ribbon2">
            <a:avLst>
              <a:gd name="adj1" fmla="val 9452"/>
              <a:gd name="adj2" fmla="val 55792"/>
            </a:avLst>
          </a:prstGeom>
        </p:spPr>
        <p:style>
          <a:lnRef idx="2">
            <a:schemeClr val="accent2">
              <a:shade val="50000"/>
            </a:schemeClr>
          </a:lnRef>
          <a:fillRef idx="1">
            <a:schemeClr val="accent2"/>
          </a:fillRef>
          <a:effectRef idx="0">
            <a:schemeClr val="accent2"/>
          </a:effectRef>
          <a:fontRef idx="minor">
            <a:schemeClr val="lt1"/>
          </a:fontRef>
        </p:style>
        <p:txBody>
          <a:bodyPr vert="horz" rtlCol="0" anchor="b"/>
          <a:lstStyle/>
          <a:p>
            <a:pPr algn="ctr"/>
            <a:endParaRPr lang="en-US" altLang="zh-TW" sz="7200" b="1" dirty="0" smtClean="0">
              <a:solidFill>
                <a:schemeClr val="tx1"/>
              </a:solidFill>
              <a:latin typeface="標楷體" pitchFamily="65" charset="-120"/>
              <a:ea typeface="標楷體" pitchFamily="65" charset="-120"/>
            </a:endParaRPr>
          </a:p>
          <a:p>
            <a:endParaRPr lang="en-US" altLang="zh-TW" sz="7200" b="1" dirty="0" smtClean="0">
              <a:solidFill>
                <a:schemeClr val="tx1"/>
              </a:solidFill>
              <a:latin typeface="標楷體" pitchFamily="65" charset="-120"/>
              <a:ea typeface="標楷體" pitchFamily="65" charset="-120"/>
            </a:endParaRPr>
          </a:p>
          <a:p>
            <a:endParaRPr lang="en-US" altLang="zh-TW" sz="7200" b="1" dirty="0" smtClean="0">
              <a:solidFill>
                <a:schemeClr val="tx1"/>
              </a:solidFill>
              <a:latin typeface="標楷體" pitchFamily="65" charset="-120"/>
              <a:ea typeface="標楷體" pitchFamily="65" charset="-120"/>
            </a:endParaRPr>
          </a:p>
          <a:p>
            <a:endParaRPr lang="en-US" altLang="zh-TW" sz="7200" b="1" dirty="0" smtClean="0">
              <a:solidFill>
                <a:schemeClr val="tx1"/>
              </a:solidFill>
              <a:latin typeface="標楷體" pitchFamily="65" charset="-120"/>
              <a:ea typeface="標楷體" pitchFamily="65" charset="-120"/>
            </a:endParaRPr>
          </a:p>
          <a:p>
            <a:endParaRPr lang="en-US" altLang="zh-TW" sz="7200" b="1" dirty="0" smtClean="0">
              <a:solidFill>
                <a:schemeClr val="tx1"/>
              </a:solidFill>
              <a:latin typeface="標楷體" pitchFamily="65" charset="-120"/>
              <a:ea typeface="標楷體" pitchFamily="65" charset="-120"/>
            </a:endParaRPr>
          </a:p>
          <a:p>
            <a:endParaRPr lang="en-US" altLang="zh-TW" sz="7200" b="1" dirty="0" smtClean="0">
              <a:solidFill>
                <a:schemeClr val="tx1"/>
              </a:solidFill>
              <a:latin typeface="標楷體" pitchFamily="65" charset="-120"/>
              <a:ea typeface="標楷體" pitchFamily="65" charset="-120"/>
            </a:endParaRPr>
          </a:p>
          <a:p>
            <a:r>
              <a:rPr lang="zh-TW" altLang="en-US" sz="7200" b="1" dirty="0" smtClean="0">
                <a:solidFill>
                  <a:schemeClr val="tx1"/>
                </a:solidFill>
                <a:latin typeface="標楷體" pitchFamily="65" charset="-120"/>
                <a:ea typeface="標楷體" pitchFamily="65" charset="-120"/>
              </a:rPr>
              <a:t>未充分</a:t>
            </a:r>
            <a:endParaRPr lang="en-US" altLang="zh-TW" sz="3600" b="1" spc="300" dirty="0" smtClean="0">
              <a:solidFill>
                <a:schemeClr val="tx1"/>
              </a:solidFill>
              <a:latin typeface="標楷體" pitchFamily="65" charset="-120"/>
              <a:ea typeface="標楷體" pitchFamily="65" charset="-120"/>
            </a:endParaRPr>
          </a:p>
          <a:p>
            <a:pPr algn="r"/>
            <a:r>
              <a:rPr lang="zh-TW" altLang="en-US" sz="3600" b="1" spc="300" dirty="0" smtClean="0">
                <a:solidFill>
                  <a:schemeClr val="tx1"/>
                </a:solidFill>
                <a:latin typeface="標楷體" pitchFamily="65" charset="-120"/>
                <a:ea typeface="標楷體" pitchFamily="65" charset="-120"/>
              </a:rPr>
              <a:t>          </a:t>
            </a:r>
            <a:endParaRPr lang="en-US" altLang="zh-TW" sz="3600" b="1" spc="300" dirty="0" smtClean="0">
              <a:solidFill>
                <a:schemeClr val="tx1"/>
              </a:solidFill>
              <a:latin typeface="標楷體" pitchFamily="65" charset="-120"/>
              <a:ea typeface="標楷體" pitchFamily="65" charset="-120"/>
            </a:endParaRPr>
          </a:p>
        </p:txBody>
      </p:sp>
      <p:sp>
        <p:nvSpPr>
          <p:cNvPr id="5" name="矩形 4"/>
          <p:cNvSpPr/>
          <p:nvPr/>
        </p:nvSpPr>
        <p:spPr>
          <a:xfrm>
            <a:off x="4857752" y="357166"/>
            <a:ext cx="2143139" cy="1938992"/>
          </a:xfrm>
          <a:prstGeom prst="rect">
            <a:avLst/>
          </a:prstGeom>
          <a:noFill/>
        </p:spPr>
        <p:txBody>
          <a:bodyPr wrap="square" lIns="91440" tIns="45720" rIns="91440" bIns="45720">
            <a:spAutoFit/>
          </a:bodyPr>
          <a:lstStyle/>
          <a:p>
            <a:pPr algn="ctr"/>
            <a:r>
              <a:rPr lang="zh-TW" altLang="en-US" sz="6000" b="1" dirty="0" smtClean="0">
                <a:latin typeface="標楷體" pitchFamily="65" charset="-120"/>
                <a:ea typeface="標楷體" pitchFamily="65" charset="-120"/>
              </a:rPr>
              <a:t>溝通</a:t>
            </a:r>
            <a:endParaRPr lang="en-US" altLang="zh-TW" sz="6000" b="1" dirty="0" smtClean="0">
              <a:latin typeface="標楷體" pitchFamily="65" charset="-120"/>
              <a:ea typeface="標楷體" pitchFamily="65" charset="-120"/>
            </a:endParaRPr>
          </a:p>
          <a:p>
            <a:pPr algn="ctr"/>
            <a:r>
              <a:rPr lang="zh-TW" altLang="en-US" sz="6000" b="1" dirty="0" smtClean="0">
                <a:latin typeface="標楷體" pitchFamily="65" charset="-120"/>
                <a:ea typeface="標楷體" pitchFamily="65" charset="-120"/>
              </a:rPr>
              <a:t>協調</a:t>
            </a:r>
          </a:p>
        </p:txBody>
      </p:sp>
      <p:sp>
        <p:nvSpPr>
          <p:cNvPr id="6" name="流程圖: 替代處理程序 5"/>
          <p:cNvSpPr/>
          <p:nvPr/>
        </p:nvSpPr>
        <p:spPr>
          <a:xfrm>
            <a:off x="857224" y="2786058"/>
            <a:ext cx="2357454" cy="150019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地政</a:t>
            </a:r>
            <a:endParaRPr lang="en-US" altLang="zh-TW" sz="4800" b="1" dirty="0" smtClean="0">
              <a:solidFill>
                <a:schemeClr val="tx1"/>
              </a:solidFill>
              <a:latin typeface="標楷體" pitchFamily="65" charset="-120"/>
              <a:ea typeface="標楷體" pitchFamily="65" charset="-120"/>
            </a:endParaRPr>
          </a:p>
          <a:p>
            <a:pPr algn="ctr"/>
            <a:r>
              <a:rPr lang="zh-TW" altLang="en-US" sz="4800" b="1" dirty="0" smtClean="0">
                <a:solidFill>
                  <a:schemeClr val="tx1"/>
                </a:solidFill>
                <a:latin typeface="標楷體" pitchFamily="65" charset="-120"/>
                <a:ea typeface="標楷體" pitchFamily="65" charset="-120"/>
              </a:rPr>
              <a:t>學者</a:t>
            </a:r>
            <a:endParaRPr lang="zh-TW" altLang="en-US" sz="4800" b="1" dirty="0">
              <a:solidFill>
                <a:schemeClr val="tx1"/>
              </a:solidFill>
              <a:latin typeface="標楷體" pitchFamily="65" charset="-120"/>
              <a:ea typeface="標楷體" pitchFamily="65" charset="-120"/>
            </a:endParaRPr>
          </a:p>
        </p:txBody>
      </p:sp>
      <p:sp>
        <p:nvSpPr>
          <p:cNvPr id="7" name="流程圖: 替代處理程序 6"/>
          <p:cNvSpPr/>
          <p:nvPr/>
        </p:nvSpPr>
        <p:spPr>
          <a:xfrm>
            <a:off x="5929321" y="2714620"/>
            <a:ext cx="2357454" cy="150019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不動產</a:t>
            </a:r>
            <a:endParaRPr lang="en-US" altLang="zh-TW" sz="4800" b="1" dirty="0" smtClean="0">
              <a:solidFill>
                <a:schemeClr val="tx1"/>
              </a:solidFill>
              <a:latin typeface="標楷體" pitchFamily="65" charset="-120"/>
              <a:ea typeface="標楷體" pitchFamily="65" charset="-120"/>
            </a:endParaRPr>
          </a:p>
          <a:p>
            <a:pPr algn="ctr"/>
            <a:r>
              <a:rPr lang="zh-TW" altLang="en-US" sz="4800" b="1" dirty="0" smtClean="0">
                <a:solidFill>
                  <a:schemeClr val="tx1"/>
                </a:solidFill>
                <a:latin typeface="標楷體" pitchFamily="65" charset="-120"/>
                <a:ea typeface="標楷體" pitchFamily="65" charset="-120"/>
              </a:rPr>
              <a:t>業者</a:t>
            </a:r>
          </a:p>
        </p:txBody>
      </p:sp>
      <p:sp>
        <p:nvSpPr>
          <p:cNvPr id="8" name="爆炸 1 7"/>
          <p:cNvSpPr/>
          <p:nvPr/>
        </p:nvSpPr>
        <p:spPr>
          <a:xfrm>
            <a:off x="1357290" y="4143380"/>
            <a:ext cx="6715172" cy="235745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0" b="1" dirty="0" smtClean="0">
                <a:solidFill>
                  <a:schemeClr val="tx1"/>
                </a:solidFill>
                <a:latin typeface="標楷體" pitchFamily="65" charset="-120"/>
                <a:ea typeface="標楷體" pitchFamily="65" charset="-120"/>
              </a:rPr>
              <a:t>欠共識</a:t>
            </a:r>
            <a:endParaRPr lang="zh-TW" altLang="en-US" sz="8000" b="1" dirty="0">
              <a:solidFill>
                <a:schemeClr val="tx1"/>
              </a:solidFill>
              <a:latin typeface="標楷體" pitchFamily="65" charset="-120"/>
              <a:ea typeface="標楷體" pitchFamily="65" charset="-120"/>
            </a:endParaRPr>
          </a:p>
        </p:txBody>
      </p:sp>
      <p:sp>
        <p:nvSpPr>
          <p:cNvPr id="9" name="矩形 8"/>
          <p:cNvSpPr/>
          <p:nvPr/>
        </p:nvSpPr>
        <p:spPr>
          <a:xfrm>
            <a:off x="8316415" y="126678"/>
            <a:ext cx="641281" cy="369332"/>
          </a:xfrm>
          <a:prstGeom prst="rect">
            <a:avLst/>
          </a:prstGeom>
          <a:noFill/>
        </p:spPr>
        <p:txBody>
          <a:bodyPr wrap="squar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20141129003609.jpg"/>
          <p:cNvPicPr>
            <a:picLocks noChangeAspect="1"/>
          </p:cNvPicPr>
          <p:nvPr/>
        </p:nvPicPr>
        <p:blipFill>
          <a:blip r:embed="rId2"/>
          <a:srcRect r="50181"/>
          <a:stretch>
            <a:fillRect/>
          </a:stretch>
        </p:blipFill>
        <p:spPr>
          <a:xfrm>
            <a:off x="4355976" y="642894"/>
            <a:ext cx="4608512" cy="5857940"/>
          </a:xfrm>
          <a:prstGeom prst="rect">
            <a:avLst/>
          </a:prstGeom>
        </p:spPr>
      </p:pic>
      <p:sp>
        <p:nvSpPr>
          <p:cNvPr id="7" name="綵帶 (向上) 6"/>
          <p:cNvSpPr/>
          <p:nvPr/>
        </p:nvSpPr>
        <p:spPr>
          <a:xfrm>
            <a:off x="179512" y="285728"/>
            <a:ext cx="6892818" cy="1071570"/>
          </a:xfrm>
          <a:prstGeom prst="ribbon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2014</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九合一</a:t>
            </a:r>
            <a:r>
              <a:rPr lang="zh-TW" altLang="en-US" sz="3600" b="1" dirty="0" smtClean="0">
                <a:solidFill>
                  <a:schemeClr val="tx1"/>
                </a:solidFill>
                <a:latin typeface="標楷體" pitchFamily="65" charset="-120"/>
                <a:ea typeface="標楷體" pitchFamily="65" charset="-120"/>
              </a:rPr>
              <a:t>大選</a:t>
            </a:r>
            <a:endParaRPr lang="en-US" altLang="zh-TW" sz="3600" b="1" dirty="0" smtClean="0">
              <a:solidFill>
                <a:schemeClr val="tx1"/>
              </a:solidFill>
              <a:latin typeface="標楷體" pitchFamily="65" charset="-120"/>
              <a:ea typeface="標楷體" pitchFamily="65" charset="-12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57297"/>
            <a:ext cx="4176464" cy="495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8244408" y="142852"/>
            <a:ext cx="62363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3</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833113005"/>
              </p:ext>
            </p:extLst>
          </p:nvPr>
        </p:nvGraphicFramePr>
        <p:xfrm>
          <a:off x="179512" y="116631"/>
          <a:ext cx="8784976" cy="6558700"/>
        </p:xfrm>
        <a:graphic>
          <a:graphicData uri="http://schemas.openxmlformats.org/drawingml/2006/table">
            <a:tbl>
              <a:tblPr firstRow="1" bandRow="1">
                <a:tableStyleId>{3C2FFA5D-87B4-456A-9821-1D502468CF0F}</a:tableStyleId>
              </a:tblPr>
              <a:tblGrid>
                <a:gridCol w="1409985"/>
                <a:gridCol w="1703485"/>
                <a:gridCol w="131362"/>
                <a:gridCol w="1623134"/>
                <a:gridCol w="211713"/>
                <a:gridCol w="3705297"/>
              </a:tblGrid>
              <a:tr h="513866">
                <a:tc>
                  <a:txBody>
                    <a:bodyPr/>
                    <a:lstStyle/>
                    <a:p>
                      <a:pPr algn="ctr"/>
                      <a:r>
                        <a:rPr lang="zh-TW" altLang="en-US" sz="2400" b="1" dirty="0" smtClean="0">
                          <a:solidFill>
                            <a:schemeClr val="tx1"/>
                          </a:solidFill>
                          <a:latin typeface="標楷體" pitchFamily="65" charset="-120"/>
                          <a:ea typeface="標楷體" pitchFamily="65" charset="-120"/>
                        </a:rPr>
                        <a:t>稅基</a:t>
                      </a:r>
                      <a:endParaRPr lang="zh-TW" altLang="en-US" sz="2400" b="1" dirty="0">
                        <a:solidFill>
                          <a:schemeClr val="tx1"/>
                        </a:solidFill>
                        <a:latin typeface="標楷體" pitchFamily="65" charset="-120"/>
                        <a:ea typeface="標楷體" pitchFamily="65" charset="-120"/>
                      </a:endParaRPr>
                    </a:p>
                  </a:txBody>
                  <a:tcPr/>
                </a:tc>
                <a:tc gridSpan="5">
                  <a:txBody>
                    <a:bodyPr/>
                    <a:lstStyle/>
                    <a:p>
                      <a:pPr algn="ctr"/>
                      <a:r>
                        <a:rPr lang="zh-TW" altLang="en-US" sz="2800" b="1" dirty="0" smtClean="0">
                          <a:solidFill>
                            <a:schemeClr val="tx1"/>
                          </a:solidFill>
                          <a:latin typeface="標楷體" pitchFamily="65" charset="-120"/>
                          <a:ea typeface="標楷體" pitchFamily="65" charset="-120"/>
                        </a:rPr>
                        <a:t>房價</a:t>
                      </a:r>
                      <a:r>
                        <a:rPr lang="en-US" altLang="zh-TW" sz="2800" b="1" dirty="0" smtClean="0">
                          <a:solidFill>
                            <a:schemeClr val="tx1"/>
                          </a:solidFill>
                          <a:latin typeface="標楷體" pitchFamily="65" charset="-120"/>
                          <a:ea typeface="標楷體" pitchFamily="65" charset="-120"/>
                        </a:rPr>
                        <a:t>+</a:t>
                      </a:r>
                      <a:r>
                        <a:rPr lang="zh-TW" altLang="en-US" sz="2800" b="1" dirty="0" smtClean="0">
                          <a:solidFill>
                            <a:schemeClr val="tx1"/>
                          </a:solidFill>
                          <a:latin typeface="標楷體" pitchFamily="65" charset="-120"/>
                          <a:ea typeface="標楷體" pitchFamily="65" charset="-120"/>
                        </a:rPr>
                        <a:t>地價</a:t>
                      </a:r>
                      <a:r>
                        <a:rPr lang="en-US" altLang="zh-TW" sz="2800" b="1" dirty="0" smtClean="0">
                          <a:solidFill>
                            <a:schemeClr val="tx1"/>
                          </a:solidFill>
                          <a:latin typeface="標楷體" pitchFamily="65" charset="-120"/>
                          <a:ea typeface="標楷體" pitchFamily="65" charset="-120"/>
                        </a:rPr>
                        <a:t>-</a:t>
                      </a:r>
                      <a:r>
                        <a:rPr lang="zh-TW" altLang="en-US" sz="2800" b="1" dirty="0" smtClean="0">
                          <a:solidFill>
                            <a:schemeClr val="tx1"/>
                          </a:solidFill>
                          <a:latin typeface="標楷體" pitchFamily="65" charset="-120"/>
                          <a:ea typeface="標楷體" pitchFamily="65" charset="-120"/>
                        </a:rPr>
                        <a:t>土地漲價總數額</a:t>
                      </a:r>
                      <a:endParaRPr lang="zh-TW" altLang="en-US" sz="2800" b="1" dirty="0">
                        <a:solidFill>
                          <a:schemeClr val="tx1"/>
                        </a:solidFill>
                        <a:latin typeface="標楷體" pitchFamily="65" charset="-120"/>
                        <a:ea typeface="標楷體" pitchFamily="65" charset="-120"/>
                      </a:endParaRP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513866">
                <a:tc rowSpan="2">
                  <a:txBody>
                    <a:bodyPr/>
                    <a:lstStyle/>
                    <a:p>
                      <a:pPr algn="ctr"/>
                      <a:r>
                        <a:rPr lang="en-US" altLang="zh-TW" sz="2800" b="1" dirty="0" smtClean="0">
                          <a:solidFill>
                            <a:schemeClr val="tx1"/>
                          </a:solidFill>
                          <a:latin typeface="標楷體" pitchFamily="65" charset="-120"/>
                          <a:ea typeface="標楷體" pitchFamily="65" charset="-120"/>
                        </a:rPr>
                        <a:t>(</a:t>
                      </a:r>
                      <a:r>
                        <a:rPr lang="zh-TW" altLang="en-US" sz="2800" b="1" dirty="0" smtClean="0">
                          <a:solidFill>
                            <a:schemeClr val="tx1"/>
                          </a:solidFill>
                          <a:latin typeface="標楷體" pitchFamily="65" charset="-120"/>
                          <a:ea typeface="標楷體" pitchFamily="65" charset="-120"/>
                        </a:rPr>
                        <a:t>利得</a:t>
                      </a:r>
                      <a:r>
                        <a:rPr lang="en-US" altLang="zh-TW" sz="2800" b="1" dirty="0" smtClean="0">
                          <a:solidFill>
                            <a:schemeClr val="tx1"/>
                          </a:solidFill>
                          <a:latin typeface="標楷體" pitchFamily="65" charset="-120"/>
                          <a:ea typeface="標楷體" pitchFamily="65" charset="-120"/>
                        </a:rPr>
                        <a:t>)</a:t>
                      </a:r>
                    </a:p>
                    <a:p>
                      <a:pPr algn="ctr"/>
                      <a:r>
                        <a:rPr lang="zh-TW" altLang="en-US" sz="2800" b="1" dirty="0" smtClean="0">
                          <a:solidFill>
                            <a:schemeClr val="tx1"/>
                          </a:solidFill>
                          <a:latin typeface="標楷體" pitchFamily="65" charset="-120"/>
                          <a:ea typeface="標楷體" pitchFamily="65" charset="-120"/>
                        </a:rPr>
                        <a:t>稅率</a:t>
                      </a:r>
                      <a:endParaRPr lang="zh-TW" altLang="en-US" sz="2800" b="1" dirty="0">
                        <a:solidFill>
                          <a:schemeClr val="tx1"/>
                        </a:solidFill>
                        <a:latin typeface="標楷體" pitchFamily="65" charset="-120"/>
                        <a:ea typeface="標楷體" pitchFamily="65" charset="-120"/>
                      </a:endParaRPr>
                    </a:p>
                  </a:txBody>
                  <a:tcPr/>
                </a:tc>
                <a:tc gridSpan="5">
                  <a:txBody>
                    <a:bodyPr/>
                    <a:lstStyle/>
                    <a:p>
                      <a:pPr algn="ct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5~45%</a:t>
                      </a:r>
                      <a:endPar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453411">
                <a:tc vMerge="1">
                  <a:txBody>
                    <a:bodyPr/>
                    <a:lstStyle/>
                    <a:p>
                      <a:endParaRPr lang="zh-TW" altLang="en-US" dirty="0"/>
                    </a:p>
                  </a:txBody>
                  <a:tcPr/>
                </a:tc>
                <a:tc gridSpan="5">
                  <a:txBody>
                    <a:bodyPr/>
                    <a:lstStyle/>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52</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萬元以內</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5%</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；逾</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1000</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45%</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458355">
                <a:tc>
                  <a:txBody>
                    <a:bodyPr/>
                    <a:lstStyle/>
                    <a:p>
                      <a:pPr algn="ctr"/>
                      <a:r>
                        <a:rPr lang="zh-TW" altLang="en-US" sz="2400" b="1" dirty="0" smtClean="0">
                          <a:solidFill>
                            <a:schemeClr val="tx1"/>
                          </a:solidFill>
                          <a:latin typeface="標楷體" pitchFamily="65" charset="-120"/>
                          <a:ea typeface="標楷體" pitchFamily="65" charset="-120"/>
                        </a:rPr>
                        <a:t>報稅</a:t>
                      </a:r>
                      <a:endParaRPr lang="zh-TW" altLang="en-US" sz="2400" b="1" dirty="0">
                        <a:solidFill>
                          <a:schemeClr val="tx1"/>
                        </a:solidFill>
                        <a:latin typeface="標楷體" pitchFamily="65" charset="-120"/>
                        <a:ea typeface="標楷體" pitchFamily="65" charset="-120"/>
                      </a:endParaRPr>
                    </a:p>
                  </a:txBody>
                  <a:tcPr/>
                </a:tc>
                <a:tc gridSpan="4">
                  <a:txBody>
                    <a:bodyPr/>
                    <a:lstStyle/>
                    <a:p>
                      <a:pPr algn="ct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合併申報</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ctr" rtl="0" eaLnBrk="1" latinLnBrk="0" hangingPunct="1"/>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分離課稅</a:t>
                      </a:r>
                    </a:p>
                  </a:txBody>
                  <a:tcPr/>
                </a:tc>
              </a:tr>
              <a:tr h="506837">
                <a:tc rowSpan="2">
                  <a:txBody>
                    <a:bodyPr/>
                    <a:lstStyle/>
                    <a:p>
                      <a:pPr algn="ctr"/>
                      <a:endParaRPr lang="en-US" altLang="zh-TW" sz="2400" b="1" dirty="0" smtClean="0">
                        <a:solidFill>
                          <a:schemeClr val="tx1"/>
                        </a:solidFill>
                        <a:latin typeface="標楷體" pitchFamily="65" charset="-120"/>
                        <a:ea typeface="標楷體" pitchFamily="65" charset="-120"/>
                      </a:endParaRPr>
                    </a:p>
                    <a:p>
                      <a:pPr algn="ctr"/>
                      <a:r>
                        <a:rPr lang="zh-TW" altLang="en-US" sz="3200" b="1" dirty="0" smtClean="0">
                          <a:solidFill>
                            <a:schemeClr val="tx1"/>
                          </a:solidFill>
                          <a:latin typeface="標楷體" pitchFamily="65" charset="-120"/>
                          <a:ea typeface="標楷體" pitchFamily="65" charset="-120"/>
                        </a:rPr>
                        <a:t>獎勵</a:t>
                      </a:r>
                      <a:endParaRPr lang="zh-TW" altLang="en-US" sz="3200" b="1" dirty="0">
                        <a:solidFill>
                          <a:schemeClr val="tx1"/>
                        </a:solidFill>
                        <a:latin typeface="標楷體" pitchFamily="65" charset="-120"/>
                        <a:ea typeface="標楷體" pitchFamily="65" charset="-120"/>
                      </a:endParaRPr>
                    </a:p>
                  </a:txBody>
                  <a:tcPr/>
                </a:tc>
                <a:tc>
                  <a:txBody>
                    <a:bodyPr/>
                    <a:lstStyle/>
                    <a:p>
                      <a:pPr marL="0" algn="ctr" rtl="0" eaLnBrk="1" latinLnBrk="0" hangingPunct="1"/>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年以上</a:t>
                      </a:r>
                    </a:p>
                  </a:txBody>
                  <a:tcPr/>
                </a:tc>
                <a:tc gridSpan="4">
                  <a:txBody>
                    <a:bodyPr/>
                    <a:lstStyle/>
                    <a:p>
                      <a:pPr marL="0" algn="ctr" rtl="0" eaLnBrk="1" latinLnBrk="0" hangingPunct="1"/>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按年數減稅</a:t>
                      </a: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506837">
                <a:tc vMerge="1">
                  <a:txBody>
                    <a:bodyPr/>
                    <a:lstStyle/>
                    <a:p>
                      <a:endParaRPr lang="zh-TW" altLang="en-US" dirty="0"/>
                    </a:p>
                  </a:txBody>
                  <a:tcPr/>
                </a:tc>
                <a:tc>
                  <a:txBody>
                    <a:bodyPr/>
                    <a:lstStyle/>
                    <a:p>
                      <a:pPr marL="0" algn="ctr" rtl="0" eaLnBrk="1" latinLnBrk="0" hangingPunct="1"/>
                      <a:r>
                        <a:rPr kumimoji="0" lang="zh-TW" altLang="en-US" sz="2400" b="1" kern="1200" dirty="0" smtClean="0">
                          <a:solidFill>
                            <a:schemeClr val="tx1"/>
                          </a:solidFill>
                          <a:latin typeface="標楷體" pitchFamily="65" charset="-120"/>
                          <a:ea typeface="標楷體" pitchFamily="65" charset="-120"/>
                        </a:rPr>
                        <a:t>減徵率</a:t>
                      </a:r>
                      <a:endParaRPr kumimoji="0" lang="zh-TW" altLang="en-US" sz="2400" b="1" kern="1200" dirty="0" smtClean="0">
                        <a:solidFill>
                          <a:schemeClr val="tx1"/>
                        </a:solidFill>
                        <a:latin typeface="標楷體" pitchFamily="65" charset="-120"/>
                        <a:ea typeface="標楷體" pitchFamily="65" charset="-120"/>
                        <a:cs typeface="+mn-cs"/>
                      </a:endParaRPr>
                    </a:p>
                  </a:txBody>
                  <a:tcPr/>
                </a:tc>
                <a:tc gridSpan="4">
                  <a:txBody>
                    <a:bodyPr/>
                    <a:lstStyle/>
                    <a:p>
                      <a:pPr marL="0" algn="ctr" rtl="0" eaLnBrk="1" latinLnBrk="0" hangingPunct="1"/>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最高</a:t>
                      </a:r>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70%</a:t>
                      </a:r>
                      <a:endPar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506837">
                <a:tc>
                  <a:txBody>
                    <a:bodyPr/>
                    <a:lstStyle/>
                    <a:p>
                      <a:pPr algn="ctr"/>
                      <a:r>
                        <a:rPr lang="zh-TW" altLang="en-US" sz="2400" b="1" dirty="0" smtClean="0">
                          <a:solidFill>
                            <a:schemeClr val="tx1"/>
                          </a:solidFill>
                          <a:latin typeface="標楷體" pitchFamily="65" charset="-120"/>
                          <a:ea typeface="標楷體" pitchFamily="65" charset="-120"/>
                        </a:rPr>
                        <a:t>自用定義</a:t>
                      </a:r>
                      <a:endParaRPr lang="zh-TW" altLang="en-US" sz="2400" b="1" dirty="0">
                        <a:solidFill>
                          <a:schemeClr val="tx1"/>
                        </a:solidFill>
                        <a:latin typeface="標楷體" pitchFamily="65" charset="-120"/>
                        <a:ea typeface="標楷體" pitchFamily="65" charset="-120"/>
                      </a:endParaRPr>
                    </a:p>
                  </a:txBody>
                  <a:tcPr/>
                </a:tc>
                <a:tc gridSpan="5">
                  <a:txBody>
                    <a:bodyPr/>
                    <a:lstStyle/>
                    <a:p>
                      <a:pPr marL="0" algn="ctr" rtl="0" eaLnBrk="1" latinLnBrk="0" hangingPunct="1"/>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本人、配偶、未成年子女</a:t>
                      </a:r>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戶</a:t>
                      </a: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506837">
                <a:tc rowSpan="2">
                  <a:txBody>
                    <a:bodyPr/>
                    <a:lstStyle/>
                    <a:p>
                      <a:pPr algn="ctr"/>
                      <a:endParaRPr lang="en-US" altLang="zh-TW" sz="2400" b="1" dirty="0" smtClean="0">
                        <a:solidFill>
                          <a:schemeClr val="tx1"/>
                        </a:solidFill>
                        <a:latin typeface="標楷體" pitchFamily="65" charset="-120"/>
                        <a:ea typeface="標楷體" pitchFamily="65" charset="-120"/>
                      </a:endParaRPr>
                    </a:p>
                    <a:p>
                      <a:pPr algn="ctr"/>
                      <a:r>
                        <a:rPr lang="zh-TW" altLang="en-US" sz="2400" b="1" dirty="0" smtClean="0">
                          <a:solidFill>
                            <a:schemeClr val="tx1"/>
                          </a:solidFill>
                          <a:latin typeface="標楷體" pitchFamily="65" charset="-120"/>
                          <a:ea typeface="標楷體" pitchFamily="65" charset="-120"/>
                        </a:rPr>
                        <a:t>所得減免</a:t>
                      </a:r>
                      <a:endParaRPr lang="zh-TW" altLang="en-US" sz="2400" b="1" dirty="0">
                        <a:solidFill>
                          <a:schemeClr val="tx1"/>
                        </a:solidFill>
                        <a:latin typeface="標楷體" pitchFamily="65" charset="-120"/>
                        <a:ea typeface="標楷體" pitchFamily="65" charset="-120"/>
                      </a:endParaRPr>
                    </a:p>
                  </a:txBody>
                  <a:tcPr/>
                </a:tc>
                <a:tc gridSpan="5">
                  <a:txBody>
                    <a:bodyPr/>
                    <a:lstStyle/>
                    <a:p>
                      <a:pPr algn="ctr"/>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出售價格</a:t>
                      </a: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506837">
                <a:tc vMerge="1">
                  <a:txBody>
                    <a:bodyPr/>
                    <a:lstStyle/>
                    <a:p>
                      <a:endParaRPr lang="zh-TW" altLang="en-US" dirty="0"/>
                    </a:p>
                  </a:txBody>
                  <a:tcPr/>
                </a:tc>
                <a:tc gridSpan="5">
                  <a:txBody>
                    <a:bodyPr/>
                    <a:lstStyle/>
                    <a:p>
                      <a:pPr algn="ctr"/>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2,000</a:t>
                      </a:r>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萬或</a:t>
                      </a:r>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3,000</a:t>
                      </a:r>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萬元以內</a:t>
                      </a: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513866">
                <a:tc rowSpan="2">
                  <a:txBody>
                    <a:bodyPr/>
                    <a:lstStyle/>
                    <a:p>
                      <a:pPr algn="ctr"/>
                      <a:r>
                        <a:rPr lang="zh-TW" altLang="en-US" sz="2400" b="1" dirty="0" smtClean="0">
                          <a:solidFill>
                            <a:schemeClr val="tx1"/>
                          </a:solidFill>
                          <a:latin typeface="標楷體" pitchFamily="65" charset="-120"/>
                          <a:ea typeface="標楷體" pitchFamily="65" charset="-120"/>
                        </a:rPr>
                        <a:t>重購退稅</a:t>
                      </a:r>
                      <a:endParaRPr lang="zh-TW" altLang="en-US" sz="2400" b="1" dirty="0">
                        <a:solidFill>
                          <a:schemeClr val="tx1"/>
                        </a:solidFill>
                        <a:latin typeface="標楷體" pitchFamily="65" charset="-120"/>
                        <a:ea typeface="標楷體" pitchFamily="65" charset="-120"/>
                      </a:endParaRPr>
                    </a:p>
                  </a:txBody>
                  <a:tcPr/>
                </a:tc>
                <a:tc gridSpan="4">
                  <a:txBody>
                    <a:bodyPr/>
                    <a:lstStyle/>
                    <a:p>
                      <a:pPr algn="ct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賣高</a:t>
                      </a: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大</a:t>
                      </a: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換高</a:t>
                      </a: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大</a:t>
                      </a: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ctr" rtl="0" eaLnBrk="1" latinLnBrk="0" hangingPunct="1"/>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全額退稅</a:t>
                      </a:r>
                    </a:p>
                  </a:txBody>
                  <a:tcPr/>
                </a:tc>
              </a:tr>
              <a:tr h="513866">
                <a:tc vMerge="1">
                  <a:txBody>
                    <a:bodyPr/>
                    <a:lstStyle/>
                    <a:p>
                      <a:endParaRPr lang="zh-TW" altLang="en-US" dirty="0"/>
                    </a:p>
                  </a:txBody>
                  <a:tcPr/>
                </a:tc>
                <a:tc gridSpan="4">
                  <a:txBody>
                    <a:bodyPr/>
                    <a:lstStyle/>
                    <a:p>
                      <a:pPr marL="0" algn="ctr" rtl="0" eaLnBrk="1" latinLnBrk="0" hangingPunct="1"/>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賣高</a:t>
                      </a:r>
                      <a:r>
                        <a:rPr kumimoji="0" lang="en-US" altLang="zh-TW"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大</a:t>
                      </a:r>
                      <a:r>
                        <a:rPr kumimoji="0" lang="en-US" altLang="zh-TW"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換低</a:t>
                      </a:r>
                      <a:r>
                        <a:rPr kumimoji="0" lang="en-US" altLang="zh-TW"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小</a:t>
                      </a:r>
                      <a:r>
                        <a:rPr kumimoji="0" lang="en-US" altLang="zh-TW"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ctr" rtl="0" eaLnBrk="1" latinLnBrk="0" hangingPunct="1"/>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比例退稅</a:t>
                      </a:r>
                    </a:p>
                  </a:txBody>
                  <a:tcPr/>
                </a:tc>
              </a:tr>
              <a:tr h="513866">
                <a:tc rowSpan="2">
                  <a:txBody>
                    <a:bodyPr/>
                    <a:lstStyle/>
                    <a:p>
                      <a:pPr algn="ctr"/>
                      <a:r>
                        <a:rPr lang="zh-TW" altLang="en-US" sz="3200" b="1" dirty="0" smtClean="0">
                          <a:solidFill>
                            <a:schemeClr val="tx1"/>
                          </a:solidFill>
                          <a:latin typeface="標楷體" pitchFamily="65" charset="-120"/>
                          <a:ea typeface="標楷體" pitchFamily="65" charset="-120"/>
                        </a:rPr>
                        <a:t>配套</a:t>
                      </a:r>
                      <a:endParaRPr lang="zh-TW" altLang="en-US" sz="3200" b="1" dirty="0">
                        <a:solidFill>
                          <a:schemeClr val="tx1"/>
                        </a:solidFill>
                        <a:latin typeface="標楷體" pitchFamily="65" charset="-120"/>
                        <a:ea typeface="標楷體" pitchFamily="65" charset="-120"/>
                      </a:endParaRPr>
                    </a:p>
                  </a:txBody>
                  <a:tcPr/>
                </a:tc>
                <a:tc gridSpan="2">
                  <a:txBody>
                    <a:bodyPr/>
                    <a:lstStyle/>
                    <a:p>
                      <a:pPr algn="ctr"/>
                      <a:r>
                        <a:rPr lang="zh-TW" altLang="en-US" sz="2800" b="1" dirty="0" smtClean="0">
                          <a:solidFill>
                            <a:schemeClr val="tx1"/>
                          </a:solidFill>
                          <a:latin typeface="標楷體" pitchFamily="65" charset="-120"/>
                          <a:ea typeface="標楷體" pitchFamily="65" charset="-120"/>
                        </a:rPr>
                        <a:t>奢侈稅</a:t>
                      </a:r>
                      <a:endParaRPr lang="zh-TW" altLang="en-US" sz="2800" b="1" dirty="0">
                        <a:solidFill>
                          <a:schemeClr val="tx1"/>
                        </a:solidFill>
                        <a:latin typeface="標楷體" pitchFamily="65" charset="-120"/>
                        <a:ea typeface="標楷體" pitchFamily="65" charset="-120"/>
                      </a:endParaRPr>
                    </a:p>
                  </a:txBody>
                  <a:tcPr>
                    <a:lnR w="12700" cap="flat" cmpd="sng" algn="ctr">
                      <a:solidFill>
                        <a:schemeClr val="tx1"/>
                      </a:solidFill>
                      <a:prstDash val="solid"/>
                      <a:round/>
                      <a:headEnd type="none" w="med" len="med"/>
                      <a:tailEnd type="none" w="med" len="med"/>
                    </a:lnR>
                  </a:tcPr>
                </a:tc>
                <a:tc hMerge="1">
                  <a:txBody>
                    <a:bodyPr/>
                    <a:lstStyle/>
                    <a:p>
                      <a:endParaRPr lang="zh-TW" altLang="en-US"/>
                    </a:p>
                  </a:txBody>
                  <a:tcPr/>
                </a:tc>
                <a:tc>
                  <a:txBody>
                    <a:bodyPr/>
                    <a:lstStyle/>
                    <a:p>
                      <a:pPr marL="0" algn="ctr" rtl="0" eaLnBrk="1" latinLnBrk="0" hangingPunct="1"/>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土增稅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marL="0" algn="ctr" rtl="0" eaLnBrk="1" latinLnBrk="0" hangingPunct="1"/>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外資炒房</a:t>
                      </a:r>
                    </a:p>
                  </a:txBody>
                  <a:tcPr>
                    <a:lnL w="12700" cap="flat" cmpd="sng" algn="ctr">
                      <a:solidFill>
                        <a:schemeClr val="tx1"/>
                      </a:solidFill>
                      <a:prstDash val="solid"/>
                      <a:round/>
                      <a:headEnd type="none" w="med" len="med"/>
                      <a:tailEnd type="none" w="med" len="med"/>
                    </a:lnL>
                  </a:tcPr>
                </a:tc>
                <a:tc hMerge="1">
                  <a:txBody>
                    <a:bodyPr/>
                    <a:lstStyle/>
                    <a:p>
                      <a:endParaRPr lang="zh-TW" altLang="en-US" dirty="0"/>
                    </a:p>
                  </a:txBody>
                  <a:tcPr/>
                </a:tc>
              </a:tr>
              <a:tr h="513866">
                <a:tc vMerge="1">
                  <a:txBody>
                    <a:bodyPr/>
                    <a:lstStyle/>
                    <a:p>
                      <a:endParaRPr lang="zh-TW" altLang="en-US" dirty="0"/>
                    </a:p>
                  </a:txBody>
                  <a:tcPr/>
                </a:tc>
                <a:tc gridSpan="2">
                  <a:txBody>
                    <a:bodyPr/>
                    <a:lstStyle/>
                    <a:p>
                      <a:pPr algn="ctr"/>
                      <a:r>
                        <a:rPr lang="zh-TW" altLang="en-US" sz="2800" b="1" dirty="0" smtClean="0">
                          <a:solidFill>
                            <a:schemeClr val="tx1"/>
                          </a:solidFill>
                          <a:latin typeface="標楷體" pitchFamily="65" charset="-120"/>
                          <a:ea typeface="標楷體" pitchFamily="65" charset="-120"/>
                        </a:rPr>
                        <a:t>停徵</a:t>
                      </a:r>
                      <a:endParaRPr lang="zh-TW" altLang="en-US" sz="2800" b="1" dirty="0">
                        <a:solidFill>
                          <a:schemeClr val="tx1"/>
                        </a:solidFill>
                        <a:latin typeface="標楷體" pitchFamily="65" charset="-120"/>
                        <a:ea typeface="標楷體" pitchFamily="65" charset="-120"/>
                      </a:endParaRPr>
                    </a:p>
                  </a:txBody>
                  <a:tcPr>
                    <a:lnR w="12700" cap="flat" cmpd="sng" algn="ctr">
                      <a:solidFill>
                        <a:schemeClr val="tx1"/>
                      </a:solidFill>
                      <a:prstDash val="solid"/>
                      <a:round/>
                      <a:headEnd type="none" w="med" len="med"/>
                      <a:tailEnd type="none" w="med" len="med"/>
                    </a:lnR>
                  </a:tcPr>
                </a:tc>
                <a:tc hMerge="1">
                  <a:txBody>
                    <a:bodyPr/>
                    <a:lstStyle/>
                    <a:p>
                      <a:endParaRPr lang="zh-TW" altLang="en-US"/>
                    </a:p>
                  </a:txBody>
                  <a:tcPr/>
                </a:tc>
                <a:tc>
                  <a:txBody>
                    <a:bodyPr/>
                    <a:lstStyle/>
                    <a:p>
                      <a:pPr marL="0" algn="ctr" rtl="0" eaLnBrk="1" latinLnBrk="0" hangingPunct="1"/>
                      <a:r>
                        <a:rPr kumimoji="0" lang="zh-TW" altLang="en-US" sz="2800" b="1" kern="1200" dirty="0" smtClean="0">
                          <a:solidFill>
                            <a:schemeClr val="tx1"/>
                          </a:solidFill>
                          <a:latin typeface="標楷體" pitchFamily="65" charset="-120"/>
                          <a:ea typeface="標楷體" pitchFamily="65" charset="-120"/>
                          <a:cs typeface="+mn-cs"/>
                        </a:rPr>
                        <a:t>維持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marL="0" algn="ctr" rtl="0" eaLnBrk="1" latinLnBrk="0" hangingPunct="1"/>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原</a:t>
                      </a:r>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20%(</a:t>
                      </a:r>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單一</a:t>
                      </a:r>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改累進稅率</a:t>
                      </a:r>
                    </a:p>
                  </a:txBody>
                  <a:tcPr>
                    <a:lnL w="12700" cap="flat" cmpd="sng" algn="ctr">
                      <a:solidFill>
                        <a:schemeClr val="tx1"/>
                      </a:solidFill>
                      <a:prstDash val="solid"/>
                      <a:round/>
                      <a:headEnd type="none" w="med" len="med"/>
                      <a:tailEnd type="none" w="med" len="med"/>
                    </a:lnL>
                  </a:tcPr>
                </a:tc>
                <a:tc hMerge="1">
                  <a:txBody>
                    <a:bodyPr/>
                    <a:lstStyle/>
                    <a:p>
                      <a:endParaRPr lang="zh-TW" altLang="en-US" dirty="0"/>
                    </a:p>
                  </a:txBody>
                  <a:tcPr/>
                </a:tc>
              </a:tr>
            </a:tbl>
          </a:graphicData>
        </a:graphic>
      </p:graphicFrame>
      <p:sp>
        <p:nvSpPr>
          <p:cNvPr id="11" name="文字方塊 10"/>
          <p:cNvSpPr txBox="1"/>
          <p:nvPr/>
        </p:nvSpPr>
        <p:spPr>
          <a:xfrm>
            <a:off x="8172400" y="6488668"/>
            <a:ext cx="864096" cy="369332"/>
          </a:xfrm>
          <a:prstGeom prst="rect">
            <a:avLst/>
          </a:prstGeom>
          <a:noFill/>
        </p:spPr>
        <p:txBody>
          <a:bodyPr wrap="square" rtlCol="0">
            <a:spAutoFit/>
          </a:bodyPr>
          <a:lstStyle/>
          <a:p>
            <a:r>
              <a:rPr lang="en-US" altLang="zh-TW" dirty="0" smtClean="0"/>
              <a:t>51/115</a:t>
            </a:r>
            <a:endParaRPr lang="zh-TW" altLang="en-US" dirty="0"/>
          </a:p>
        </p:txBody>
      </p:sp>
      <p:sp>
        <p:nvSpPr>
          <p:cNvPr id="5" name="矩形 4"/>
          <p:cNvSpPr/>
          <p:nvPr/>
        </p:nvSpPr>
        <p:spPr>
          <a:xfrm>
            <a:off x="8316417" y="139930"/>
            <a:ext cx="641280"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4</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1" dirty="0">
                <a:solidFill>
                  <a:srgbClr val="FF0000"/>
                </a:solidFill>
                <a:latin typeface="標楷體" pitchFamily="65" charset="-120"/>
                <a:ea typeface="標楷體" pitchFamily="65" charset="-120"/>
              </a:rPr>
              <a:t>財政部課稅</a:t>
            </a:r>
            <a:r>
              <a:rPr lang="en-US" altLang="zh-TW" sz="3200" b="1" dirty="0">
                <a:solidFill>
                  <a:srgbClr val="FF0000"/>
                </a:solidFill>
                <a:latin typeface="Times New Roman" panose="02020603050405020304" pitchFamily="18" charset="0"/>
                <a:ea typeface="標楷體" pitchFamily="65" charset="-120"/>
                <a:cs typeface="Times New Roman" panose="02020603050405020304" pitchFamily="18" charset="0"/>
              </a:rPr>
              <a:t>104.01.12</a:t>
            </a:r>
            <a:r>
              <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rPr>
              <a:t>方</a:t>
            </a:r>
            <a:r>
              <a:rPr lang="zh-TW" altLang="en-US" sz="3200" b="1" dirty="0">
                <a:solidFill>
                  <a:srgbClr val="FF0000"/>
                </a:solidFill>
                <a:latin typeface="標楷體" pitchFamily="65" charset="-120"/>
                <a:ea typeface="標楷體" pitchFamily="65" charset="-120"/>
              </a:rPr>
              <a:t>案</a:t>
            </a:r>
            <a:endParaRPr lang="zh-TW" altLang="en-US" dirty="0"/>
          </a:p>
        </p:txBody>
      </p:sp>
      <p:sp>
        <p:nvSpPr>
          <p:cNvPr id="3" name="內容版面配置區 2"/>
          <p:cNvSpPr>
            <a:spLocks noGrp="1"/>
          </p:cNvSpPr>
          <p:nvPr>
            <p:ph sz="quarter" idx="1"/>
          </p:nvPr>
        </p:nvSpPr>
        <p:spPr/>
        <p:txBody>
          <a:bodyPr/>
          <a:lstStyle/>
          <a:p>
            <a:pPr marL="0" indent="0">
              <a:buNone/>
            </a:pPr>
            <a:endParaRPr lang="zh-TW" altLang="en-US" dirty="0"/>
          </a:p>
        </p:txBody>
      </p:sp>
      <p:pic>
        <p:nvPicPr>
          <p:cNvPr id="2050" name="Picture 2" descr="C:\Users\user\Desktop\S__11583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54461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8316417" y="142852"/>
            <a:ext cx="641280"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5</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2119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lstStyle/>
          <a:p>
            <a:endParaRPr lang="zh-TW" alt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5698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8316417" y="142852"/>
            <a:ext cx="641280"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6</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0863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smtClean="0">
                <a:solidFill>
                  <a:srgbClr val="FF0000"/>
                </a:solidFill>
                <a:latin typeface="標楷體" pitchFamily="65" charset="-120"/>
                <a:ea typeface="標楷體" pitchFamily="65" charset="-120"/>
              </a:rPr>
              <a:t>財政部房地合一稅終於在</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104.06.05</a:t>
            </a:r>
            <a:r>
              <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rPr>
              <a:t>三</a:t>
            </a:r>
            <a:r>
              <a:rPr lang="zh-TW" altLang="en-US"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讀通過</a:t>
            </a:r>
            <a:endParaRPr lang="zh-TW" altLang="en-US" dirty="0"/>
          </a:p>
        </p:txBody>
      </p:sp>
      <p:sp>
        <p:nvSpPr>
          <p:cNvPr id="3" name="投影片編號版面配置區 2"/>
          <p:cNvSpPr>
            <a:spLocks noGrp="1"/>
          </p:cNvSpPr>
          <p:nvPr>
            <p:ph type="sldNum" sz="quarter" idx="12"/>
          </p:nvPr>
        </p:nvSpPr>
        <p:spPr/>
        <p:txBody>
          <a:bodyPr/>
          <a:lstStyle/>
          <a:p>
            <a:endParaRPr lang="zh-TW" altLang="en-US" dirty="0"/>
          </a:p>
        </p:txBody>
      </p:sp>
      <p:sp>
        <p:nvSpPr>
          <p:cNvPr id="4" name="內容版面配置區 3"/>
          <p:cNvSpPr>
            <a:spLocks noGrp="1"/>
          </p:cNvSpPr>
          <p:nvPr>
            <p:ph sz="quarter" idx="1"/>
          </p:nvPr>
        </p:nvSpPr>
        <p:spPr/>
        <p:txBody>
          <a:bodyPr>
            <a:normAutofit/>
          </a:bodyPr>
          <a:lstStyle/>
          <a:p>
            <a:pPr marL="0" indent="0" algn="dist">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財政部說明，房地合一原則上是</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以出售房地收入減除成本</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費用</a:t>
            </a:r>
            <a:endPar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以及公告土地現值漲價總數額的餘額，做為課稅稅基</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持有</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年以內</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房地交易所得稅稅率為</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，持有</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年以上</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年以內，稅率</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；長期持有可享優惠，持有</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超過</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年，在</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年以內，稅率為</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，持有</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超過</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年，稅率</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自用</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住宅優惠</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，則是出售自用住宅在</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百萬以下免稅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超過</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400</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萬的部分，稅率</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％。自用</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住宅定義為個人或其配偶、未成年子女設有戶籍，持有並實際居住連續滿</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年，且無供營業使用或出租，</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年內以適用</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次為限</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重</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購優惠為配合自用住宅優惠</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年適用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次為限，並且規定重購後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年內不得改作其他用途或再行移轉。</a:t>
            </a:r>
          </a:p>
        </p:txBody>
      </p:sp>
      <p:sp>
        <p:nvSpPr>
          <p:cNvPr id="5" name="矩形 4"/>
          <p:cNvSpPr/>
          <p:nvPr/>
        </p:nvSpPr>
        <p:spPr>
          <a:xfrm>
            <a:off x="8244408" y="142852"/>
            <a:ext cx="630461"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7</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6" name="動作按鈕: 下一項 5">
            <a:hlinkClick r:id="rId2" action="ppaction://hlinkfile" highlightClick="1"/>
          </p:cNvPr>
          <p:cNvSpPr/>
          <p:nvPr/>
        </p:nvSpPr>
        <p:spPr>
          <a:xfrm>
            <a:off x="8559637" y="5949280"/>
            <a:ext cx="315232"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65231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2"/>
          </p:nvPr>
        </p:nvSpPr>
        <p:spPr/>
        <p:txBody>
          <a:bodyPr/>
          <a:lstStyle/>
          <a:p>
            <a:endParaRPr lang="zh-TW" altLang="en-US" dirty="0"/>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2170459614"/>
              </p:ext>
            </p:extLst>
          </p:nvPr>
        </p:nvGraphicFramePr>
        <p:xfrm>
          <a:off x="174024" y="44624"/>
          <a:ext cx="8795954" cy="6592298"/>
        </p:xfrm>
        <a:graphic>
          <a:graphicData uri="http://schemas.openxmlformats.org/drawingml/2006/table">
            <a:tbl>
              <a:tblPr firstRow="1" firstCol="1" bandRow="1">
                <a:tableStyleId>{284E427A-3D55-4303-BF80-6455036E1DE7}</a:tableStyleId>
              </a:tblPr>
              <a:tblGrid>
                <a:gridCol w="374549"/>
                <a:gridCol w="495035"/>
                <a:gridCol w="144016"/>
                <a:gridCol w="576064"/>
                <a:gridCol w="1008112"/>
                <a:gridCol w="6198178"/>
              </a:tblGrid>
              <a:tr h="245105">
                <a:tc gridSpan="5">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項目</a:t>
                      </a:r>
                    </a:p>
                  </a:txBody>
                  <a:tcPr marL="39609" marR="3960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內容（所得稅部分）</a:t>
                      </a:r>
                    </a:p>
                  </a:txBody>
                  <a:tcPr marL="39609" marR="3960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958271">
                <a:tc gridSpan="5">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課稅範圍</a:t>
                      </a: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出售房屋（含以設定地上權方式之房屋使用權）、房屋及其坐落</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基</a:t>
                      </a:r>
                      <a:endPar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l">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地</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或依法</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得核發</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建造執照之</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土地。</a:t>
                      </a:r>
                      <a:endPar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l">
                        <a:spcAft>
                          <a:spcPts val="0"/>
                        </a:spcAft>
                      </a:pPr>
                      <a:r>
                        <a:rPr 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●2014.1.1</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以後取得，於</a:t>
                      </a:r>
                      <a:r>
                        <a:rPr 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2016.1.1</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後</a:t>
                      </a: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交易且持有在</a:t>
                      </a:r>
                      <a:r>
                        <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年以內者</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p>
                      <a:pPr algn="l">
                        <a:spcAft>
                          <a:spcPts val="0"/>
                        </a:spcAft>
                      </a:pPr>
                      <a:r>
                        <a:rPr 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2016.1.1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起取得再行交易者。</a:t>
                      </a: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711">
                <a:tc rowSpan="2" gridSpan="3">
                  <a:txBody>
                    <a:bodyPr/>
                    <a:lstStyle/>
                    <a:p>
                      <a:pPr algn="ctr">
                        <a:spcAft>
                          <a:spcPts val="0"/>
                        </a:spcAft>
                      </a:pPr>
                      <a:r>
                        <a:rPr lang="zh-TW" sz="1600" kern="100" dirty="0" smtClean="0">
                          <a:effectLst/>
                          <a:latin typeface="標楷體" panose="03000509000000000000" pitchFamily="65" charset="-120"/>
                          <a:ea typeface="標楷體" panose="03000509000000000000" pitchFamily="65" charset="-120"/>
                        </a:rPr>
                        <a:t>租稅優惠</a:t>
                      </a:r>
                      <a:endParaRPr lang="zh-TW" sz="1600" kern="100" dirty="0">
                        <a:effectLst/>
                        <a:latin typeface="標楷體" panose="03000509000000000000" pitchFamily="65" charset="-120"/>
                        <a:ea typeface="標楷體" panose="03000509000000000000" pitchFamily="65" charset="-120"/>
                        <a:cs typeface="Times New Roman"/>
                      </a:endParaRPr>
                    </a:p>
                  </a:txBody>
                  <a:tcPr marL="39609" marR="3960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TW" altLang="en-US"/>
                    </a:p>
                  </a:txBody>
                  <a:tcPr/>
                </a:tc>
                <a:tc rowSpan="2" hMerge="1">
                  <a:txBody>
                    <a:bodyPr/>
                    <a:lstStyle/>
                    <a:p>
                      <a:pPr algn="ctr">
                        <a:spcAft>
                          <a:spcPts val="0"/>
                        </a:spcAft>
                      </a:pP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9609" marR="3960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自住</a:t>
                      </a:r>
                    </a:p>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房地</a:t>
                      </a:r>
                    </a:p>
                  </a:txBody>
                  <a:tcPr marL="39609" marR="3960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重</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購優惠</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換</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大屋：全額退稅或扣抵（與現制同</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換</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小屋：按出售價格比例退稅或扣</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抵</a:t>
                      </a:r>
                      <a:r>
                        <a:rPr kumimoji="0" lang="zh-TW" altLang="en-US" sz="16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重</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購後</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年內不得改作其他用途或再行</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移轉</a:t>
                      </a:r>
                      <a:r>
                        <a:rPr kumimoji="0" lang="zh-TW" altLang="en-US" sz="1600" b="0" i="0" u="none" strike="noStrike" kern="1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2135">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優惠門檻</a:t>
                      </a: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夫或妻、未成年子女設有戶籍、持有並實際居住連續滿</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年且無</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供</a:t>
                      </a:r>
                      <a:endPar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l">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營業</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使用</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或出租</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p>
                      <a:pPr algn="l">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課稅所得在</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400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萬以下免稅；超過</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400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萬部分，按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％稅率課徵。</a:t>
                      </a:r>
                    </a:p>
                    <a:p>
                      <a:pPr algn="l">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年內已</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次為限。</a:t>
                      </a: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815">
                <a:tc gridSpan="5">
                  <a:txBody>
                    <a:bodyPr/>
                    <a:lstStyle/>
                    <a:p>
                      <a:pPr algn="ctr">
                        <a:spcAft>
                          <a:spcPts val="0"/>
                        </a:spcAft>
                      </a:pPr>
                      <a:r>
                        <a:rPr lang="zh-TW" sz="1600" kern="100" dirty="0">
                          <a:effectLst/>
                          <a:latin typeface="標楷體" panose="03000509000000000000" pitchFamily="65" charset="-120"/>
                          <a:ea typeface="標楷體" panose="03000509000000000000" pitchFamily="65" charset="-120"/>
                          <a:cs typeface="Times New Roman" panose="02020603050405020304" pitchFamily="18" charset="0"/>
                        </a:rPr>
                        <a:t>課稅稅基</a:t>
                      </a: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房地收入</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成本</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費用</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公告土地現值漲價總數額</a:t>
                      </a: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023">
                <a:tc rowSpan="5">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課稅</a:t>
                      </a:r>
                    </a:p>
                    <a:p>
                      <a:pPr algn="ctr">
                        <a:spcAft>
                          <a:spcPts val="0"/>
                        </a:spcAft>
                      </a:pPr>
                      <a:r>
                        <a:rPr lang="zh-TW" sz="1600" kern="100" dirty="0">
                          <a:effectLst/>
                          <a:latin typeface="標楷體" panose="03000509000000000000" pitchFamily="65" charset="-120"/>
                          <a:ea typeface="標楷體" panose="03000509000000000000" pitchFamily="65" charset="-120"/>
                        </a:rPr>
                        <a:t>稅率</a:t>
                      </a:r>
                      <a:endParaRPr lang="zh-TW" sz="1600" kern="100" dirty="0">
                        <a:effectLst/>
                        <a:latin typeface="標楷體" panose="03000509000000000000" pitchFamily="65" charset="-120"/>
                        <a:ea typeface="標楷體" panose="03000509000000000000" pitchFamily="65" charset="-120"/>
                        <a:cs typeface="Times New Roman"/>
                      </a:endParaRPr>
                    </a:p>
                  </a:txBody>
                  <a:tcPr marL="39609" marR="3960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中華民國境內居住者</a:t>
                      </a:r>
                    </a:p>
                    <a:p>
                      <a:pPr algn="ctr">
                        <a:spcAft>
                          <a:spcPts val="0"/>
                        </a:spcAft>
                      </a:pP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日以後取得並賣出</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9609" marR="39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持有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年以下：</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45</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持有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年以下超過</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持有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以下超</a:t>
                      </a:r>
                      <a:endPar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l">
                        <a:spcAft>
                          <a:spcPts val="0"/>
                        </a:spcAft>
                      </a:pP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過</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持有</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超過</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b="0" i="0" u="none" strike="noStrike" kern="1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193">
                <a:tc vMerge="1">
                  <a:txBody>
                    <a:bodyPr/>
                    <a:lstStyle/>
                    <a:p>
                      <a:endParaRPr lang="zh-TW" altLang="en-US"/>
                    </a:p>
                  </a:txBody>
                  <a:tcPr/>
                </a:tc>
                <a:tc vMerge="1">
                  <a:txBody>
                    <a:bodyPr/>
                    <a:lstStyle/>
                    <a:p>
                      <a:endParaRPr lang="zh-TW" altLang="en-US"/>
                    </a:p>
                  </a:txBody>
                  <a:tcPr/>
                </a:tc>
                <a:tc rowSpan="2" gridSpan="3">
                  <a:txBody>
                    <a:bodyPr/>
                    <a:lstStyle/>
                    <a:p>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日以後取得，並於</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日以後賣出</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9609" marR="39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TW" altLang="en-US"/>
                    </a:p>
                  </a:txBody>
                  <a:tcPr/>
                </a:tc>
                <a:tc rowSpan="2" hMerge="1">
                  <a:txBody>
                    <a:bodyPr/>
                    <a:lstStyle/>
                    <a:p>
                      <a:endParaRPr lang="zh-TW" altLang="en-US"/>
                    </a:p>
                  </a:txBody>
                  <a:tcPr/>
                </a:tc>
                <a:tc>
                  <a:txBody>
                    <a:bodyPr/>
                    <a:lstStyle/>
                    <a:p>
                      <a:pPr algn="l">
                        <a:spcAft>
                          <a:spcPts val="0"/>
                        </a:spcAft>
                      </a:pPr>
                      <a:r>
                        <a:rPr lang="zh-TW" altLang="en-US" sz="1600" dirty="0" smtClean="0">
                          <a:effectLst/>
                          <a:latin typeface="Times New Roman" panose="02020603050405020304" pitchFamily="18" charset="0"/>
                          <a:ea typeface="標楷體" panose="03000509000000000000" pitchFamily="65" charset="-120"/>
                          <a:cs typeface="Times New Roman" panose="02020603050405020304" pitchFamily="18" charset="0"/>
                        </a:rPr>
                        <a:t>持有期間</a:t>
                      </a:r>
                      <a:r>
                        <a:rPr lang="en-US" altLang="zh-TW" sz="1600" dirty="0" smtClean="0">
                          <a:effectLst/>
                          <a:latin typeface="Times New Roman" panose="02020603050405020304" pitchFamily="18" charset="0"/>
                          <a:ea typeface="標楷體" panose="03000509000000000000" pitchFamily="65" charset="-120"/>
                          <a:cs typeface="Times New Roman" panose="02020603050405020304" pitchFamily="18" charset="0"/>
                        </a:rPr>
                        <a:t>&lt;2</a:t>
                      </a:r>
                      <a:r>
                        <a:rPr lang="zh-TW" altLang="en-US" sz="1600" dirty="0" smtClean="0">
                          <a:effectLst/>
                          <a:latin typeface="Times New Roman" panose="02020603050405020304" pitchFamily="18" charset="0"/>
                          <a:ea typeface="標楷體" panose="03000509000000000000" pitchFamily="65" charset="-120"/>
                          <a:cs typeface="Times New Roman" panose="02020603050405020304" pitchFamily="18" charset="0"/>
                        </a:rPr>
                        <a:t>年，稅率</a:t>
                      </a:r>
                      <a:r>
                        <a:rPr lang="en-US" altLang="zh-TW" sz="1600" dirty="0" smtClean="0">
                          <a:effectLst/>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1600" dirty="0" smtClean="0">
                          <a:effectLst/>
                          <a:latin typeface="標楷體" panose="03000509000000000000" pitchFamily="65" charset="-120"/>
                          <a:ea typeface="標楷體" panose="03000509000000000000" pitchFamily="65" charset="-120"/>
                          <a:cs typeface="Times New Roman" panose="02020603050405020304" pitchFamily="18" charset="0"/>
                        </a:rPr>
                        <a:t>。</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230">
                <a:tc vMerge="1">
                  <a:txBody>
                    <a:bodyPr/>
                    <a:lstStyle/>
                    <a:p>
                      <a:endParaRPr lang="zh-TW" altLang="en-US"/>
                    </a:p>
                  </a:txBody>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a:txBody>
                    <a:bodyPr/>
                    <a:lstStyle/>
                    <a:p>
                      <a:pPr algn="l">
                        <a:spcAft>
                          <a:spcPts val="0"/>
                        </a:spcAft>
                      </a:pP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持有期間</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&gt;2</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年，按現制課稅，土地課徵土地增值稅，房屋課稅財產交易所得稅</a:t>
                      </a:r>
                      <a:r>
                        <a:rPr kumimoji="0" lang="zh-TW" altLang="en-US" sz="1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630">
                <a:tc vMerge="1">
                  <a:txBody>
                    <a:bodyPr/>
                    <a:lstStyle/>
                    <a:p>
                      <a:endParaRPr lang="zh-TW" altLang="en-US"/>
                    </a:p>
                  </a:txBody>
                  <a:tcPr/>
                </a:tc>
                <a:tc vMerge="1">
                  <a:txBody>
                    <a:bodyPr/>
                    <a:lstStyle/>
                    <a:p>
                      <a:endParaRPr lang="zh-TW" altLang="en-US"/>
                    </a:p>
                  </a:txBody>
                  <a:tcPr/>
                </a:tc>
                <a:tc gridSpan="3">
                  <a:txBody>
                    <a:bodyPr/>
                    <a:lstStyle/>
                    <a:p>
                      <a:pPr algn="ctr"/>
                      <a:r>
                        <a:rPr lang="zh-TW" altLang="en-US" sz="1600" dirty="0" smtClean="0">
                          <a:effectLst/>
                          <a:latin typeface="標楷體" panose="03000509000000000000" pitchFamily="65" charset="-120"/>
                          <a:ea typeface="標楷體" panose="03000509000000000000" pitchFamily="65" charset="-120"/>
                        </a:rPr>
                        <a:t>例外條款</a:t>
                      </a:r>
                      <a:endParaRPr lang="en-US" altLang="zh-TW" sz="1600" dirty="0" smtClean="0">
                        <a:effectLst/>
                        <a:latin typeface="標楷體" panose="03000509000000000000" pitchFamily="65" charset="-120"/>
                        <a:ea typeface="標楷體" panose="03000509000000000000" pitchFamily="65" charset="-120"/>
                      </a:endParaRPr>
                    </a:p>
                    <a:p>
                      <a:pPr algn="ctr"/>
                      <a:r>
                        <a:rPr lang="en-US" altLang="zh-TW" sz="1600" dirty="0" smtClean="0">
                          <a:effectLst/>
                          <a:latin typeface="標楷體" panose="03000509000000000000" pitchFamily="65" charset="-120"/>
                          <a:ea typeface="標楷體" panose="03000509000000000000" pitchFamily="65" charset="-120"/>
                        </a:rPr>
                        <a:t>(</a:t>
                      </a:r>
                      <a:r>
                        <a:rPr lang="zh-TW" altLang="en-US" sz="1600" dirty="0" smtClean="0">
                          <a:effectLst/>
                          <a:latin typeface="標楷體" panose="03000509000000000000" pitchFamily="65" charset="-120"/>
                          <a:ea typeface="標楷體" panose="03000509000000000000" pitchFamily="65" charset="-120"/>
                        </a:rPr>
                        <a:t>防錯殺條款</a:t>
                      </a:r>
                      <a:r>
                        <a:rPr lang="en-US" altLang="zh-TW" sz="1600" dirty="0" smtClean="0">
                          <a:effectLst/>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a:txBody>
                  <a:tcPr marL="39609" marR="39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非自願性</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離職、非自願離職</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因素</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年內出售，稅率</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kumimoji="0" lang="zh-TW" altLang="en-US" sz="1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合建分售於</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年內完成，稅率</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kumimoji="0" lang="zh-TW" altLang="en-US" sz="1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lang="en-US" altLang="zh-TW"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繼承與受遺產贈與取得房屋者，可將被繼承人或遺贈人持有期間合併計算。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142">
                <a:tc vMerge="1">
                  <a:txBody>
                    <a:bodyPr/>
                    <a:lstStyle/>
                    <a:p>
                      <a:endParaRPr lang="zh-TW" altLang="en-US"/>
                    </a:p>
                  </a:txBody>
                  <a:tcPr/>
                </a:tc>
                <a:tc gridSpan="4">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非</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境內居住</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者</a:t>
                      </a: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持有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年以下：</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45</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持有</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326">
                <a:tc gridSpan="5">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課稅方式</a:t>
                      </a: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分離課稅，於所有權移轉之次日起算</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天內申辦納稅</a:t>
                      </a: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510">
                <a:tc gridSpan="5">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盈虧互抵</a:t>
                      </a: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虧損得後抵</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年（與現制類同）</a:t>
                      </a: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58">
                <a:tc gridSpan="5">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裁罰規定</a:t>
                      </a: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個人</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未依限辦理房屋、土地交易所得申辦，應處</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3000</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元以上</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萬元以下罰緩</a:t>
                      </a:r>
                      <a:r>
                        <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。個人</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未申報或短漏報房屋、土地交易所得，應處以</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倍以下或</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倍以下之漏稅罰。</a:t>
                      </a: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568">
                <a:tc gridSpan="5">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稅收用途</a:t>
                      </a:r>
                    </a:p>
                  </a:txBody>
                  <a:tcPr marL="39609" marR="396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循預算程序用於住宅政策及社會福利支出</a:t>
                      </a:r>
                    </a:p>
                  </a:txBody>
                  <a:tcPr marL="39609" marR="39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6" name="矩形 5"/>
          <p:cNvSpPr/>
          <p:nvPr/>
        </p:nvSpPr>
        <p:spPr>
          <a:xfrm>
            <a:off x="8316417" y="10330"/>
            <a:ext cx="641280"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8</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0846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28600"/>
            <a:ext cx="8784976" cy="896144"/>
          </a:xfrm>
        </p:spPr>
        <p:txBody>
          <a:bodyPr/>
          <a:lstStyle/>
          <a:p>
            <a:r>
              <a:rPr lang="zh-TW" altLang="zh-TW" sz="3600" dirty="0" smtClean="0">
                <a:solidFill>
                  <a:srgbClr val="FF0000"/>
                </a:solidFill>
                <a:latin typeface="Times New Roman"/>
                <a:ea typeface="標楷體"/>
                <a:cs typeface="Times New Roman"/>
              </a:rPr>
              <a:t>營利</a:t>
            </a:r>
            <a:r>
              <a:rPr lang="zh-TW" altLang="zh-TW" sz="3600" dirty="0">
                <a:solidFill>
                  <a:srgbClr val="FF0000"/>
                </a:solidFill>
                <a:latin typeface="Times New Roman"/>
                <a:ea typeface="標楷體"/>
                <a:cs typeface="Times New Roman"/>
              </a:rPr>
              <a:t>事業房地合一改革方案</a:t>
            </a:r>
            <a:endParaRPr lang="zh-TW" altLang="en-US" dirty="0">
              <a:solidFill>
                <a:srgbClr val="FF0000"/>
              </a:solidFill>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270653108"/>
              </p:ext>
            </p:extLst>
          </p:nvPr>
        </p:nvGraphicFramePr>
        <p:xfrm>
          <a:off x="179512" y="1412773"/>
          <a:ext cx="8784975" cy="5112570"/>
        </p:xfrm>
        <a:graphic>
          <a:graphicData uri="http://schemas.openxmlformats.org/drawingml/2006/table">
            <a:tbl>
              <a:tblPr firstRow="1" firstCol="1" bandRow="1">
                <a:tableStyleId>{284E427A-3D55-4303-BF80-6455036E1DE7}</a:tableStyleId>
              </a:tblPr>
              <a:tblGrid>
                <a:gridCol w="1468205"/>
                <a:gridCol w="7316770"/>
              </a:tblGrid>
              <a:tr h="511257">
                <a:tc>
                  <a:txBody>
                    <a:bodyPr/>
                    <a:lstStyle/>
                    <a:p>
                      <a:pPr algn="ctr">
                        <a:spcAft>
                          <a:spcPts val="0"/>
                        </a:spcAft>
                      </a:pP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項目</a:t>
                      </a:r>
                    </a:p>
                  </a:txBody>
                  <a:tcPr marL="68580" marR="68580" marT="0" marB="0" anchor="ctr"/>
                </a:tc>
                <a:tc>
                  <a:txBody>
                    <a:bodyPr/>
                    <a:lstStyle/>
                    <a:p>
                      <a:pPr algn="ctr">
                        <a:spcAft>
                          <a:spcPts val="0"/>
                        </a:spcAft>
                      </a:pP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內容（所得稅部分）</a:t>
                      </a:r>
                    </a:p>
                  </a:txBody>
                  <a:tcPr marL="68580" marR="68580" marT="0" marB="0" anchor="ctr"/>
                </a:tc>
              </a:tr>
              <a:tr h="511257">
                <a:tc>
                  <a:txBody>
                    <a:bodyPr/>
                    <a:lstStyle/>
                    <a:p>
                      <a:pPr algn="ctr">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課稅範圍</a:t>
                      </a:r>
                    </a:p>
                  </a:txBody>
                  <a:tcPr marL="68580" marR="68580" marT="0" marB="0" anchor="ctr"/>
                </a:tc>
                <a:tc>
                  <a:txBody>
                    <a:bodyPr/>
                    <a:lstStyle/>
                    <a:p>
                      <a:pPr algn="l">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除以設定地上權方式之房屋使用權外，餘同個人</a:t>
                      </a:r>
                    </a:p>
                  </a:txBody>
                  <a:tcPr marL="68580" marR="68580" marT="0" marB="0" anchor="ctr"/>
                </a:tc>
              </a:tr>
              <a:tr h="511257">
                <a:tc>
                  <a:txBody>
                    <a:bodyPr/>
                    <a:lstStyle/>
                    <a:p>
                      <a:pPr algn="ctr">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課稅方式</a:t>
                      </a:r>
                    </a:p>
                  </a:txBody>
                  <a:tcPr marL="68580" marR="68580" marT="0" marB="0" anchor="ctr"/>
                </a:tc>
                <a:tc>
                  <a:txBody>
                    <a:bodyPr/>
                    <a:lstStyle/>
                    <a:p>
                      <a:pPr algn="l">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併入年度結算申辦課稅（與現制同）</a:t>
                      </a:r>
                    </a:p>
                  </a:txBody>
                  <a:tcPr marL="68580" marR="68580" marT="0" marB="0" anchor="ctr"/>
                </a:tc>
              </a:tr>
              <a:tr h="511257">
                <a:tc>
                  <a:txBody>
                    <a:bodyPr/>
                    <a:lstStyle/>
                    <a:p>
                      <a:pPr algn="ctr">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課稅稅基</a:t>
                      </a:r>
                    </a:p>
                  </a:txBody>
                  <a:tcPr marL="68580" marR="68580" marT="0" marB="0" anchor="ctr"/>
                </a:tc>
                <a:tc>
                  <a:txBody>
                    <a:bodyPr/>
                    <a:lstStyle/>
                    <a:p>
                      <a:pPr algn="l">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房地收入</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成本</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費用</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公告土地現值漲價總數額</a:t>
                      </a:r>
                    </a:p>
                  </a:txBody>
                  <a:tcPr marL="68580" marR="68580" marT="0" marB="0" anchor="ctr"/>
                </a:tc>
              </a:tr>
              <a:tr h="1533771">
                <a:tc>
                  <a:txBody>
                    <a:bodyPr/>
                    <a:lstStyle/>
                    <a:p>
                      <a:pPr algn="ctr">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課稅稅率</a:t>
                      </a:r>
                    </a:p>
                  </a:txBody>
                  <a:tcPr marL="68580" marR="68580" marT="0" marB="0" anchor="ctr"/>
                </a:tc>
                <a:tc>
                  <a:txBody>
                    <a:bodyPr/>
                    <a:lstStyle/>
                    <a:p>
                      <a:pPr algn="l">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1.17</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％（與現制同）</a:t>
                      </a:r>
                    </a:p>
                    <a:p>
                      <a:pPr algn="l">
                        <a:spcAft>
                          <a:spcPts val="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總機構在境外營利事業：持有</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年以下：</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45</a:t>
                      </a:r>
                      <a:r>
                        <a:rPr 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l">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持有</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68580" marR="68580" marT="0" marB="0" anchor="ctr"/>
                </a:tc>
              </a:tr>
              <a:tr h="511257">
                <a:tc>
                  <a:txBody>
                    <a:bodyPr/>
                    <a:lstStyle/>
                    <a:p>
                      <a:pPr algn="ctr">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盈虧互抵</a:t>
                      </a:r>
                    </a:p>
                  </a:txBody>
                  <a:tcPr marL="68580" marR="68580" marT="0" marB="0" anchor="ctr"/>
                </a:tc>
                <a:tc>
                  <a:txBody>
                    <a:bodyPr/>
                    <a:lstStyle/>
                    <a:p>
                      <a:pPr algn="l">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虧損得後抵</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年（與現制同）</a:t>
                      </a:r>
                    </a:p>
                  </a:txBody>
                  <a:tcPr marL="68580" marR="68580" marT="0" marB="0" anchor="ctr"/>
                </a:tc>
              </a:tr>
              <a:tr h="511257">
                <a:tc>
                  <a:txBody>
                    <a:bodyPr/>
                    <a:lstStyle/>
                    <a:p>
                      <a:pPr algn="ctr">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裁罰規定</a:t>
                      </a:r>
                    </a:p>
                  </a:txBody>
                  <a:tcPr marL="68580" marR="68580" marT="0" marB="0" anchor="ctr"/>
                </a:tc>
                <a:tc>
                  <a:txBody>
                    <a:bodyPr/>
                    <a:lstStyle/>
                    <a:p>
                      <a:pPr algn="l">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（與現制同）</a:t>
                      </a:r>
                    </a:p>
                  </a:txBody>
                  <a:tcPr marL="68580" marR="68580" marT="0" marB="0" anchor="ctr"/>
                </a:tc>
              </a:tr>
              <a:tr h="511257">
                <a:tc>
                  <a:txBody>
                    <a:bodyPr/>
                    <a:lstStyle/>
                    <a:p>
                      <a:pPr algn="ctr">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稅收用途</a:t>
                      </a:r>
                    </a:p>
                  </a:txBody>
                  <a:tcPr marL="68580" marR="68580" marT="0" marB="0" anchor="ctr"/>
                </a:tc>
                <a:tc>
                  <a:txBody>
                    <a:bodyPr/>
                    <a:lstStyle/>
                    <a:p>
                      <a:pPr algn="l">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循預算程序用於住宅政策及社會福利支出</a:t>
                      </a:r>
                    </a:p>
                  </a:txBody>
                  <a:tcPr marL="68580" marR="68580" marT="0" marB="0" anchor="ctr"/>
                </a:tc>
              </a:tr>
            </a:tbl>
          </a:graphicData>
        </a:graphic>
      </p:graphicFrame>
      <p:sp>
        <p:nvSpPr>
          <p:cNvPr id="4" name="矩形 3"/>
          <p:cNvSpPr/>
          <p:nvPr/>
        </p:nvSpPr>
        <p:spPr>
          <a:xfrm>
            <a:off x="8316417" y="142852"/>
            <a:ext cx="641280"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9</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3144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28600"/>
            <a:ext cx="8784976" cy="824136"/>
          </a:xfrm>
        </p:spPr>
        <p:txBody>
          <a:bodyPr/>
          <a:lstStyle/>
          <a:p>
            <a:r>
              <a:rPr lang="zh-TW" altLang="zh-TW" sz="3600" dirty="0" smtClean="0">
                <a:solidFill>
                  <a:srgbClr val="FF0000"/>
                </a:solidFill>
                <a:latin typeface="Times New Roman"/>
                <a:ea typeface="標楷體"/>
                <a:cs typeface="Times New Roman"/>
              </a:rPr>
              <a:t>配套</a:t>
            </a:r>
            <a:r>
              <a:rPr lang="zh-TW" altLang="zh-TW" sz="3600" dirty="0">
                <a:solidFill>
                  <a:srgbClr val="FF0000"/>
                </a:solidFill>
                <a:latin typeface="Times New Roman"/>
                <a:ea typeface="標楷體"/>
                <a:cs typeface="Times New Roman"/>
              </a:rPr>
              <a:t>措施</a:t>
            </a:r>
            <a:r>
              <a:rPr lang="en-US" altLang="zh-TW" sz="3600" dirty="0">
                <a:solidFill>
                  <a:srgbClr val="FF0000"/>
                </a:solidFill>
                <a:latin typeface="Times New Roman"/>
                <a:ea typeface="標楷體"/>
              </a:rPr>
              <a:t>—</a:t>
            </a:r>
            <a:r>
              <a:rPr lang="zh-TW" altLang="zh-TW" sz="3600" dirty="0">
                <a:solidFill>
                  <a:srgbClr val="FF0000"/>
                </a:solidFill>
                <a:latin typeface="Times New Roman"/>
                <a:ea typeface="標楷體"/>
                <a:cs typeface="Times New Roman"/>
              </a:rPr>
              <a:t>特種貨物及勞務稅</a:t>
            </a:r>
            <a:endParaRPr lang="zh-TW" altLang="en-US" dirty="0">
              <a:solidFill>
                <a:srgbClr val="FF0000"/>
              </a:solidFill>
            </a:endParaRPr>
          </a:p>
        </p:txBody>
      </p:sp>
      <p:graphicFrame>
        <p:nvGraphicFramePr>
          <p:cNvPr id="6" name="內容版面配置區 5"/>
          <p:cNvGraphicFramePr>
            <a:graphicFrameLocks noGrp="1"/>
          </p:cNvGraphicFramePr>
          <p:nvPr>
            <p:ph sz="quarter" idx="1"/>
            <p:extLst>
              <p:ext uri="{D42A27DB-BD31-4B8C-83A1-F6EECF244321}">
                <p14:modId xmlns:p14="http://schemas.microsoft.com/office/powerpoint/2010/main" val="3897007437"/>
              </p:ext>
            </p:extLst>
          </p:nvPr>
        </p:nvGraphicFramePr>
        <p:xfrm>
          <a:off x="179512" y="2348880"/>
          <a:ext cx="8784976" cy="3096344"/>
        </p:xfrm>
        <a:graphic>
          <a:graphicData uri="http://schemas.openxmlformats.org/drawingml/2006/table">
            <a:tbl>
              <a:tblPr firstRow="1" firstCol="1" bandRow="1">
                <a:tableStyleId>{284E427A-3D55-4303-BF80-6455036E1DE7}</a:tableStyleId>
              </a:tblPr>
              <a:tblGrid>
                <a:gridCol w="1596224"/>
                <a:gridCol w="7188752"/>
              </a:tblGrid>
              <a:tr h="1032113">
                <a:tc>
                  <a:txBody>
                    <a:bodyPr/>
                    <a:lstStyle/>
                    <a:p>
                      <a:pPr algn="ctr">
                        <a:spcAft>
                          <a:spcPts val="0"/>
                        </a:spcAft>
                      </a:pPr>
                      <a:r>
                        <a:rPr lang="zh-TW" sz="18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項</a:t>
                      </a:r>
                      <a:r>
                        <a:rPr lang="zh-TW" altLang="en-US" sz="18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目</a:t>
                      </a:r>
                      <a:endPar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內容（特種貨物及勞務稅條例部分）</a:t>
                      </a:r>
                    </a:p>
                  </a:txBody>
                  <a:tcPr marL="68580" marR="68580" marT="0" marB="0" anchor="ctr"/>
                </a:tc>
              </a:tr>
              <a:tr h="2064231">
                <a:tc>
                  <a:txBody>
                    <a:bodyPr/>
                    <a:lstStyle/>
                    <a:p>
                      <a:pPr algn="ctr">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不動產部分</a:t>
                      </a:r>
                    </a:p>
                  </a:txBody>
                  <a:tcPr marL="68580" marR="68580" marT="0" marB="0" anchor="ctr"/>
                </a:tc>
                <a:tc>
                  <a:txBody>
                    <a:bodyPr/>
                    <a:lstStyle/>
                    <a:p>
                      <a:pPr>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配合房屋、土地交易所得合一按實價課徵所得稅，特種貨物及勞務稅不動產部分自</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2016</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日起停徵。</a:t>
                      </a:r>
                    </a:p>
                  </a:txBody>
                  <a:tcPr marL="68580" marR="68580" marT="0" marB="0" anchor="ctr"/>
                </a:tc>
              </a:tr>
            </a:tbl>
          </a:graphicData>
        </a:graphic>
      </p:graphicFrame>
      <p:sp>
        <p:nvSpPr>
          <p:cNvPr id="5" name="矩形 4"/>
          <p:cNvSpPr/>
          <p:nvPr/>
        </p:nvSpPr>
        <p:spPr>
          <a:xfrm>
            <a:off x="8172400" y="142852"/>
            <a:ext cx="739827" cy="369332"/>
          </a:xfrm>
          <a:prstGeom prst="rect">
            <a:avLst/>
          </a:prstGeom>
          <a:noFill/>
        </p:spPr>
        <p:txBody>
          <a:bodyPr wrap="squar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7341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60971" y="429749"/>
            <a:ext cx="8534400" cy="758952"/>
          </a:xfrm>
        </p:spPr>
        <p:txBody>
          <a:bodyPr>
            <a:noAutofit/>
          </a:bodyPr>
          <a:lstStyle/>
          <a:p>
            <a:pPr algn="l"/>
            <a:r>
              <a:rPr lang="zh-TW" altLang="en-US" sz="3200" b="1" dirty="0">
                <a:solidFill>
                  <a:schemeClr val="tx1"/>
                </a:solidFill>
                <a:latin typeface="標楷體" pitchFamily="65" charset="-120"/>
                <a:ea typeface="標楷體" pitchFamily="65" charset="-120"/>
              </a:rPr>
              <a:t>六</a:t>
            </a:r>
            <a:r>
              <a:rPr lang="zh-TW" altLang="en-US" sz="3200" b="1" dirty="0" smtClean="0">
                <a:solidFill>
                  <a:schemeClr val="tx1"/>
                </a:solidFill>
                <a:latin typeface="標楷體" pitchFamily="65" charset="-120"/>
                <a:ea typeface="標楷體" pitchFamily="65" charset="-120"/>
              </a:rPr>
              <a:t>、為何不調高土增稅替代之</a:t>
            </a:r>
            <a:r>
              <a:rPr lang="en-US" altLang="zh-TW" sz="3200" b="1" dirty="0" smtClean="0">
                <a:solidFill>
                  <a:schemeClr val="tx1"/>
                </a:solidFill>
                <a:latin typeface="標楷體" panose="03000509000000000000" pitchFamily="65" charset="-120"/>
                <a:ea typeface="標楷體" panose="03000509000000000000" pitchFamily="65" charset="-120"/>
              </a:rPr>
              <a:t>?</a:t>
            </a:r>
            <a:r>
              <a:rPr lang="zh-TW" altLang="en-US" sz="3200" b="1" dirty="0" smtClean="0">
                <a:solidFill>
                  <a:schemeClr val="tx1"/>
                </a:solidFill>
                <a:latin typeface="標楷體" pitchFamily="65" charset="-120"/>
                <a:ea typeface="標楷體" pitchFamily="65" charset="-120"/>
              </a:rPr>
              <a:t>  </a:t>
            </a:r>
            <a:endParaRPr lang="zh-TW" altLang="en-US" sz="3200" b="1" dirty="0">
              <a:solidFill>
                <a:schemeClr val="tx1"/>
              </a:solidFill>
              <a:latin typeface="標楷體" pitchFamily="65" charset="-120"/>
              <a:ea typeface="標楷體" pitchFamily="65" charset="-120"/>
            </a:endParaRPr>
          </a:p>
        </p:txBody>
      </p:sp>
      <p:sp>
        <p:nvSpPr>
          <p:cNvPr id="4" name="圓角矩形 3"/>
          <p:cNvSpPr/>
          <p:nvPr/>
        </p:nvSpPr>
        <p:spPr>
          <a:xfrm>
            <a:off x="2214546" y="1428736"/>
            <a:ext cx="4643470" cy="8572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400" b="1" dirty="0" smtClean="0">
                <a:solidFill>
                  <a:schemeClr val="tx1"/>
                </a:solidFill>
                <a:latin typeface="標楷體" pitchFamily="65" charset="-120"/>
                <a:ea typeface="標楷體" pitchFamily="65" charset="-120"/>
              </a:rPr>
              <a:t>土地增值稅</a:t>
            </a:r>
            <a:endParaRPr lang="zh-TW" altLang="en-US" sz="4400" b="1" dirty="0">
              <a:solidFill>
                <a:schemeClr val="tx1"/>
              </a:solidFill>
              <a:latin typeface="標楷體" pitchFamily="65" charset="-120"/>
              <a:ea typeface="標楷體" pitchFamily="65" charset="-120"/>
            </a:endParaRPr>
          </a:p>
        </p:txBody>
      </p:sp>
      <p:sp>
        <p:nvSpPr>
          <p:cNvPr id="5" name="圓角矩形 4"/>
          <p:cNvSpPr/>
          <p:nvPr/>
        </p:nvSpPr>
        <p:spPr>
          <a:xfrm>
            <a:off x="2214546" y="2786058"/>
            <a:ext cx="4714908" cy="8572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400" b="1" dirty="0" smtClean="0">
                <a:solidFill>
                  <a:schemeClr val="tx1"/>
                </a:solidFill>
                <a:latin typeface="標楷體" pitchFamily="65" charset="-120"/>
                <a:ea typeface="標楷體" pitchFamily="65" charset="-120"/>
              </a:rPr>
              <a:t>調高公告現值</a:t>
            </a:r>
          </a:p>
        </p:txBody>
      </p:sp>
      <p:sp>
        <p:nvSpPr>
          <p:cNvPr id="6" name="圓角矩形 5"/>
          <p:cNvSpPr/>
          <p:nvPr/>
        </p:nvSpPr>
        <p:spPr>
          <a:xfrm>
            <a:off x="2214546" y="4357694"/>
            <a:ext cx="4786346" cy="92869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400" b="1" dirty="0" smtClean="0">
                <a:solidFill>
                  <a:schemeClr val="tx1"/>
                </a:solidFill>
                <a:latin typeface="標楷體" pitchFamily="65" charset="-120"/>
                <a:ea typeface="標楷體" pitchFamily="65" charset="-120"/>
              </a:rPr>
              <a:t>調高稅率</a:t>
            </a:r>
          </a:p>
        </p:txBody>
      </p:sp>
      <p:sp>
        <p:nvSpPr>
          <p:cNvPr id="9" name="向下箭號 8"/>
          <p:cNvSpPr/>
          <p:nvPr/>
        </p:nvSpPr>
        <p:spPr>
          <a:xfrm>
            <a:off x="4357686" y="2285992"/>
            <a:ext cx="357190" cy="500066"/>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0" name="向下箭號 9"/>
          <p:cNvSpPr/>
          <p:nvPr/>
        </p:nvSpPr>
        <p:spPr>
          <a:xfrm>
            <a:off x="4357686" y="3643314"/>
            <a:ext cx="357190" cy="71438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1" name="矩形 10"/>
          <p:cNvSpPr/>
          <p:nvPr/>
        </p:nvSpPr>
        <p:spPr>
          <a:xfrm>
            <a:off x="2357422" y="5357826"/>
            <a:ext cx="4288353" cy="1077218"/>
          </a:xfrm>
          <a:prstGeom prst="rect">
            <a:avLst/>
          </a:prstGeom>
          <a:noFill/>
        </p:spPr>
        <p:txBody>
          <a:bodyPr wrap="none" lIns="91440" tIns="45720" rIns="91440" bIns="45720">
            <a:spAutoFit/>
          </a:bodyPr>
          <a:lstStyle/>
          <a:p>
            <a:pPr algn="ctr"/>
            <a:r>
              <a:rPr lang="en-US" altLang="zh-TW" sz="3200" b="1" dirty="0" smtClean="0">
                <a:latin typeface="Times New Roman" panose="02020603050405020304" pitchFamily="18" charset="0"/>
                <a:ea typeface="標楷體" pitchFamily="65" charset="-120"/>
                <a:cs typeface="Times New Roman" panose="02020603050405020304" pitchFamily="18" charset="0"/>
              </a:rPr>
              <a:t>(91</a:t>
            </a:r>
            <a:r>
              <a:rPr lang="zh-TW" altLang="en-US" sz="3200" b="1" dirty="0" smtClean="0">
                <a:latin typeface="Times New Roman" panose="02020603050405020304" pitchFamily="18" charset="0"/>
                <a:ea typeface="標楷體" pitchFamily="65" charset="-120"/>
                <a:cs typeface="Times New Roman" panose="02020603050405020304" pitchFamily="18" charset="0"/>
              </a:rPr>
              <a:t>年土地稅法第</a:t>
            </a:r>
            <a:r>
              <a:rPr lang="en-US" altLang="zh-TW" sz="3200" b="1" dirty="0" smtClean="0">
                <a:latin typeface="Times New Roman" panose="02020603050405020304" pitchFamily="18" charset="0"/>
                <a:ea typeface="標楷體" pitchFamily="65" charset="-120"/>
                <a:cs typeface="Times New Roman" panose="02020603050405020304" pitchFamily="18" charset="0"/>
              </a:rPr>
              <a:t>33</a:t>
            </a:r>
            <a:r>
              <a:rPr lang="zh-TW" altLang="en-US"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pPr algn="ct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公平、合理、單純</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p:txBody>
      </p:sp>
      <p:sp>
        <p:nvSpPr>
          <p:cNvPr id="12" name="矩形 11"/>
          <p:cNvSpPr/>
          <p:nvPr/>
        </p:nvSpPr>
        <p:spPr>
          <a:xfrm>
            <a:off x="7005964" y="2891520"/>
            <a:ext cx="1569660" cy="646331"/>
          </a:xfrm>
          <a:prstGeom prst="rect">
            <a:avLst/>
          </a:prstGeom>
          <a:noFill/>
        </p:spPr>
        <p:txBody>
          <a:bodyPr wrap="none" lIns="91440" tIns="45720" rIns="91440" bIns="45720">
            <a:spAutoFit/>
          </a:bodyPr>
          <a:lstStyle/>
          <a:p>
            <a:pPr algn="ct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稅基</a:t>
            </a:r>
            <a:r>
              <a:rPr lang="en-US" altLang="zh-TW" sz="3600" b="1" dirty="0" smtClean="0">
                <a:latin typeface="標楷體" pitchFamily="65" charset="-120"/>
                <a:ea typeface="標楷體" pitchFamily="65" charset="-120"/>
              </a:rPr>
              <a:t>)</a:t>
            </a:r>
            <a:endParaRPr lang="zh-TW" altLang="en-US" sz="3600" b="1" dirty="0">
              <a:latin typeface="標楷體" pitchFamily="65" charset="-120"/>
              <a:ea typeface="標楷體" pitchFamily="65" charset="-120"/>
            </a:endParaRPr>
          </a:p>
        </p:txBody>
      </p:sp>
      <p:sp>
        <p:nvSpPr>
          <p:cNvPr id="13" name="矩形 12"/>
          <p:cNvSpPr/>
          <p:nvPr/>
        </p:nvSpPr>
        <p:spPr>
          <a:xfrm>
            <a:off x="8421464" y="153182"/>
            <a:ext cx="479618" cy="369332"/>
          </a:xfrm>
          <a:prstGeom prst="rect">
            <a:avLst/>
          </a:prstGeom>
          <a:noFill/>
        </p:spPr>
        <p:txBody>
          <a:bodyPr wrap="none" lIns="91440" tIns="45720" rIns="91440" bIns="45720">
            <a:spAutoFit/>
          </a:bodyPr>
          <a:lstStyle/>
          <a:p>
            <a:pPr algn="ctr"/>
            <a:r>
              <a:rPr lang="en-US" altLang="zh-TW" dirty="0" smtClean="0">
                <a:latin typeface="Times New Roman" panose="02020603050405020304" pitchFamily="18" charset="0"/>
                <a:ea typeface="標楷體" pitchFamily="65" charset="-120"/>
                <a:cs typeface="Times New Roman" panose="02020603050405020304" pitchFamily="18" charset="0"/>
              </a:rPr>
              <a:t>1/2</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914" y="327517"/>
            <a:ext cx="2531558"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583257" y="3254575"/>
            <a:ext cx="471257" cy="1000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 name="矩形 9"/>
          <p:cNvSpPr/>
          <p:nvPr/>
        </p:nvSpPr>
        <p:spPr>
          <a:xfrm rot="17794867">
            <a:off x="5983514" y="2632863"/>
            <a:ext cx="410922" cy="11059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 name="矩形 8"/>
          <p:cNvSpPr/>
          <p:nvPr/>
        </p:nvSpPr>
        <p:spPr>
          <a:xfrm rot="3467564">
            <a:off x="7181406" y="2586496"/>
            <a:ext cx="433908" cy="1104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 name="流程圖: 接點 1"/>
          <p:cNvSpPr/>
          <p:nvPr/>
        </p:nvSpPr>
        <p:spPr>
          <a:xfrm>
            <a:off x="4736405" y="1845394"/>
            <a:ext cx="1452571" cy="14091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住宅</a:t>
            </a:r>
            <a:endParaRPr lang="en-US" altLang="zh-TW" sz="2400" b="1" dirty="0" smtClean="0">
              <a:solidFill>
                <a:schemeClr val="tx1"/>
              </a:solidFill>
              <a:latin typeface="標楷體" pitchFamily="65" charset="-120"/>
              <a:ea typeface="標楷體" pitchFamily="65" charset="-120"/>
            </a:endParaRPr>
          </a:p>
          <a:p>
            <a:pPr algn="ctr"/>
            <a:r>
              <a:rPr lang="zh-TW" altLang="en-US" sz="2400" b="1" dirty="0" smtClean="0">
                <a:solidFill>
                  <a:schemeClr val="tx1"/>
                </a:solidFill>
                <a:latin typeface="標楷體" pitchFamily="65" charset="-120"/>
                <a:ea typeface="標楷體" pitchFamily="65" charset="-120"/>
              </a:rPr>
              <a:t>政策</a:t>
            </a:r>
            <a:endParaRPr lang="en-US" altLang="zh-TW" sz="2400" b="1" dirty="0" smtClean="0">
              <a:solidFill>
                <a:schemeClr val="tx1"/>
              </a:solidFill>
              <a:latin typeface="標楷體" pitchFamily="65" charset="-120"/>
              <a:ea typeface="標楷體" pitchFamily="65" charset="-120"/>
            </a:endParaRPr>
          </a:p>
          <a:p>
            <a:pPr algn="ctr"/>
            <a:r>
              <a:rPr lang="en-US" altLang="zh-TW" sz="2400" b="1" dirty="0" smtClean="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sp>
        <p:nvSpPr>
          <p:cNvPr id="3" name="流程圖: 接點 2"/>
          <p:cNvSpPr/>
          <p:nvPr/>
        </p:nvSpPr>
        <p:spPr>
          <a:xfrm>
            <a:off x="7398361" y="1844824"/>
            <a:ext cx="1474617" cy="140975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標楷體" pitchFamily="65" charset="-120"/>
                <a:ea typeface="標楷體" pitchFamily="65" charset="-120"/>
              </a:rPr>
              <a:t>財稅</a:t>
            </a:r>
            <a:endParaRPr lang="en-US" altLang="zh-TW" sz="2400" b="1" dirty="0">
              <a:solidFill>
                <a:schemeClr val="tx1"/>
              </a:solidFill>
              <a:latin typeface="標楷體" pitchFamily="65" charset="-120"/>
              <a:ea typeface="標楷體" pitchFamily="65" charset="-120"/>
            </a:endParaRPr>
          </a:p>
          <a:p>
            <a:pPr algn="ctr"/>
            <a:r>
              <a:rPr lang="zh-TW" altLang="en-US" sz="2400" b="1" dirty="0">
                <a:solidFill>
                  <a:schemeClr val="tx1"/>
                </a:solidFill>
                <a:latin typeface="標楷體" pitchFamily="65" charset="-120"/>
                <a:ea typeface="標楷體" pitchFamily="65" charset="-120"/>
              </a:rPr>
              <a:t>政策</a:t>
            </a:r>
            <a:endParaRPr lang="en-US" altLang="zh-TW" sz="2400" b="1" dirty="0">
              <a:solidFill>
                <a:schemeClr val="tx1"/>
              </a:solidFill>
              <a:latin typeface="標楷體" pitchFamily="65" charset="-120"/>
              <a:ea typeface="標楷體" pitchFamily="65" charset="-120"/>
            </a:endParaRPr>
          </a:p>
          <a:p>
            <a:pPr algn="ctr"/>
            <a:r>
              <a:rPr lang="en-US" altLang="zh-TW" sz="2400" b="1" dirty="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sp>
        <p:nvSpPr>
          <p:cNvPr id="4" name="流程圖: 接點 3"/>
          <p:cNvSpPr/>
          <p:nvPr/>
        </p:nvSpPr>
        <p:spPr>
          <a:xfrm>
            <a:off x="5956130" y="4149080"/>
            <a:ext cx="1718258" cy="16385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標楷體" pitchFamily="65" charset="-120"/>
                <a:ea typeface="標楷體" pitchFamily="65" charset="-120"/>
              </a:rPr>
              <a:t>金融</a:t>
            </a:r>
            <a:endParaRPr lang="en-US" altLang="zh-TW" sz="2400" b="1" dirty="0" smtClean="0">
              <a:solidFill>
                <a:schemeClr val="tx1"/>
              </a:solidFill>
              <a:latin typeface="標楷體" pitchFamily="65" charset="-120"/>
              <a:ea typeface="標楷體" pitchFamily="65" charset="-120"/>
            </a:endParaRPr>
          </a:p>
          <a:p>
            <a:pPr algn="ctr"/>
            <a:r>
              <a:rPr lang="zh-TW" altLang="en-US" sz="2400" b="1" dirty="0" smtClean="0">
                <a:solidFill>
                  <a:schemeClr val="tx1"/>
                </a:solidFill>
                <a:latin typeface="標楷體" pitchFamily="65" charset="-120"/>
                <a:ea typeface="標楷體" pitchFamily="65" charset="-120"/>
              </a:rPr>
              <a:t>政策</a:t>
            </a:r>
            <a:endParaRPr lang="en-US" altLang="zh-TW" sz="2400" b="1" dirty="0" smtClean="0">
              <a:solidFill>
                <a:schemeClr val="tx1"/>
              </a:solidFill>
              <a:latin typeface="標楷體" pitchFamily="65" charset="-120"/>
              <a:ea typeface="標楷體" pitchFamily="65" charset="-120"/>
            </a:endParaRPr>
          </a:p>
          <a:p>
            <a:pPr algn="ctr"/>
            <a:r>
              <a:rPr lang="en-US" altLang="zh-TW" sz="2400" b="1" dirty="0" smtClean="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graphicFrame>
        <p:nvGraphicFramePr>
          <p:cNvPr id="16" name="表格 15"/>
          <p:cNvGraphicFramePr>
            <a:graphicFrameLocks noGrp="1"/>
          </p:cNvGraphicFramePr>
          <p:nvPr>
            <p:extLst>
              <p:ext uri="{D42A27DB-BD31-4B8C-83A1-F6EECF244321}">
                <p14:modId xmlns:p14="http://schemas.microsoft.com/office/powerpoint/2010/main" val="2870178802"/>
              </p:ext>
            </p:extLst>
          </p:nvPr>
        </p:nvGraphicFramePr>
        <p:xfrm>
          <a:off x="3302450" y="3356992"/>
          <a:ext cx="2160240" cy="2907489"/>
        </p:xfrm>
        <a:graphic>
          <a:graphicData uri="http://schemas.openxmlformats.org/drawingml/2006/table">
            <a:tbl>
              <a:tblPr firstRow="1" bandRow="1">
                <a:tableStyleId>{5C22544A-7EE6-4342-B048-85BDC9FD1C3A}</a:tableStyleId>
              </a:tblPr>
              <a:tblGrid>
                <a:gridCol w="2160240"/>
              </a:tblGrid>
              <a:tr h="949736">
                <a:tc>
                  <a:txBody>
                    <a:bodyPr/>
                    <a:lstStyle/>
                    <a:p>
                      <a:pPr algn="ctr"/>
                      <a:r>
                        <a:rPr lang="zh-TW" altLang="en-US" sz="2800" dirty="0" smtClean="0">
                          <a:solidFill>
                            <a:srgbClr val="FF0000"/>
                          </a:solidFill>
                          <a:latin typeface="標楷體" panose="03000509000000000000" pitchFamily="65" charset="-120"/>
                          <a:ea typeface="標楷體" panose="03000509000000000000" pitchFamily="65" charset="-120"/>
                        </a:rPr>
                        <a:t>供</a:t>
                      </a:r>
                      <a:endParaRPr lang="zh-TW" altLang="en-US" sz="2800" dirty="0">
                        <a:solidFill>
                          <a:srgbClr val="FF0000"/>
                        </a:solidFill>
                        <a:latin typeface="標楷體" panose="03000509000000000000" pitchFamily="65" charset="-120"/>
                        <a:ea typeface="標楷體" panose="03000509000000000000" pitchFamily="65" charset="-120"/>
                      </a:endParaRPr>
                    </a:p>
                  </a:txBody>
                  <a:tcPr anchor="ctr">
                    <a:solidFill>
                      <a:schemeClr val="accent5">
                        <a:lumMod val="75000"/>
                      </a:schemeClr>
                    </a:solidFill>
                  </a:tcPr>
                </a:tc>
              </a:tr>
              <a:tr h="1957753">
                <a:tc>
                  <a:txBody>
                    <a:bodyPr/>
                    <a:lstStyle/>
                    <a:p>
                      <a:pPr algn="ct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人口集中</a:t>
                      </a:r>
                      <a:r>
                        <a:rPr lang="en-US" altLang="zh-TW" sz="2800" b="1" dirty="0" smtClean="0">
                          <a:latin typeface="標楷體" panose="03000509000000000000" pitchFamily="65" charset="-120"/>
                          <a:ea typeface="標楷體" panose="03000509000000000000" pitchFamily="65" charset="-120"/>
                        </a:rPr>
                        <a:t>)</a:t>
                      </a:r>
                    </a:p>
                    <a:p>
                      <a:pPr algn="ct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游資充斥</a:t>
                      </a:r>
                      <a:r>
                        <a:rPr lang="en-US" altLang="zh-TW" sz="2800" b="1" dirty="0" smtClean="0">
                          <a:latin typeface="標楷體" panose="03000509000000000000" pitchFamily="65" charset="-120"/>
                          <a:ea typeface="標楷體" panose="03000509000000000000" pitchFamily="65" charset="-120"/>
                        </a:rPr>
                        <a:t>)</a:t>
                      </a:r>
                    </a:p>
                    <a:p>
                      <a:pPr algn="ctr"/>
                      <a:r>
                        <a:rPr lang="zh-TW" altLang="en-US" sz="2800" b="1" dirty="0" smtClean="0">
                          <a:solidFill>
                            <a:srgbClr val="FF0000"/>
                          </a:solidFill>
                          <a:latin typeface="標楷體" panose="03000509000000000000" pitchFamily="65" charset="-120"/>
                          <a:ea typeface="標楷體" panose="03000509000000000000" pitchFamily="65" charset="-120"/>
                        </a:rPr>
                        <a:t>需</a:t>
                      </a:r>
                      <a:endParaRPr lang="zh-TW" altLang="en-US" sz="2800" b="1" dirty="0">
                        <a:solidFill>
                          <a:srgbClr val="FF0000"/>
                        </a:solidFill>
                        <a:latin typeface="標楷體" panose="03000509000000000000" pitchFamily="65" charset="-120"/>
                        <a:ea typeface="標楷體" panose="03000509000000000000" pitchFamily="65" charset="-120"/>
                      </a:endParaRPr>
                    </a:p>
                  </a:txBody>
                  <a:tcPr anchor="ctr">
                    <a:solidFill>
                      <a:schemeClr val="accent5">
                        <a:lumMod val="75000"/>
                      </a:schemeClr>
                    </a:solidFill>
                  </a:tcPr>
                </a:tc>
              </a:tr>
            </a:tbl>
          </a:graphicData>
        </a:graphic>
      </p:graphicFrame>
      <p:sp>
        <p:nvSpPr>
          <p:cNvPr id="5" name="矩形 4"/>
          <p:cNvSpPr/>
          <p:nvPr/>
        </p:nvSpPr>
        <p:spPr>
          <a:xfrm>
            <a:off x="8393360" y="188640"/>
            <a:ext cx="479619" cy="369332"/>
          </a:xfrm>
          <a:prstGeom prst="rect">
            <a:avLst/>
          </a:prstGeom>
        </p:spPr>
        <p:txBody>
          <a:bodyPr wrap="none">
            <a:spAutoFit/>
          </a:bodyPr>
          <a:lstStyle/>
          <a:p>
            <a:pPr algn="ctr"/>
            <a:r>
              <a:rPr lang="en-US" altLang="zh-TW" dirty="0">
                <a:latin typeface="Times New Roman" panose="02020603050405020304" pitchFamily="18" charset="0"/>
                <a:ea typeface="標楷體" pitchFamily="65" charset="-120"/>
                <a:cs typeface="Times New Roman" panose="02020603050405020304" pitchFamily="18" charset="0"/>
              </a:rPr>
              <a:t>1</a:t>
            </a:r>
            <a:r>
              <a:rPr lang="en-US" altLang="zh-TW" dirty="0" smtClean="0">
                <a:latin typeface="Times New Roman" panose="02020603050405020304" pitchFamily="18" charset="0"/>
                <a:ea typeface="標楷體" pitchFamily="65" charset="-120"/>
                <a:cs typeface="Times New Roman" panose="02020603050405020304" pitchFamily="18" charset="0"/>
              </a:rPr>
              <a:t>/3</a:t>
            </a:r>
            <a:endParaRPr lang="zh-TW"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7" name="矩形 6"/>
          <p:cNvSpPr/>
          <p:nvPr/>
        </p:nvSpPr>
        <p:spPr>
          <a:xfrm>
            <a:off x="179512" y="692696"/>
            <a:ext cx="2646878" cy="584775"/>
          </a:xfrm>
          <a:prstGeom prst="rect">
            <a:avLst/>
          </a:prstGeom>
        </p:spPr>
        <p:txBody>
          <a:bodyPr wrap="none">
            <a:spAutoFit/>
          </a:bodyPr>
          <a:lstStyle/>
          <a:p>
            <a:r>
              <a:rPr lang="zh-TW" altLang="en-US" sz="3200" b="1" dirty="0">
                <a:solidFill>
                  <a:prstClr val="black"/>
                </a:solidFill>
                <a:latin typeface="標楷體" pitchFamily="65" charset="-120"/>
                <a:ea typeface="標楷體" pitchFamily="65" charset="-120"/>
                <a:cs typeface="+mj-cs"/>
              </a:rPr>
              <a:t>三</a:t>
            </a:r>
            <a:r>
              <a:rPr lang="zh-TW" altLang="en-US" sz="3200" b="1" dirty="0" smtClean="0">
                <a:solidFill>
                  <a:prstClr val="black"/>
                </a:solidFill>
                <a:latin typeface="標楷體" pitchFamily="65" charset="-120"/>
                <a:ea typeface="標楷體" pitchFamily="65" charset="-120"/>
                <a:cs typeface="+mj-cs"/>
              </a:rPr>
              <a:t>、</a:t>
            </a:r>
            <a:r>
              <a:rPr lang="zh-TW" altLang="en-US" sz="3200" b="1" dirty="0">
                <a:solidFill>
                  <a:prstClr val="black"/>
                </a:solidFill>
                <a:latin typeface="標楷體" pitchFamily="65" charset="-120"/>
                <a:ea typeface="標楷體" pitchFamily="65" charset="-120"/>
                <a:cs typeface="+mj-cs"/>
              </a:rPr>
              <a:t>市場經濟</a:t>
            </a:r>
            <a:endParaRPr lang="zh-TW" altLang="en-US" dirty="0"/>
          </a:p>
        </p:txBody>
      </p:sp>
      <p:sp>
        <p:nvSpPr>
          <p:cNvPr id="8" name="矩形 7"/>
          <p:cNvSpPr/>
          <p:nvPr/>
        </p:nvSpPr>
        <p:spPr>
          <a:xfrm>
            <a:off x="179512" y="1382552"/>
            <a:ext cx="3456384" cy="2234458"/>
          </a:xfrm>
          <a:prstGeom prst="rect">
            <a:avLst/>
          </a:prstGeom>
        </p:spPr>
        <p:txBody>
          <a:bodyPr wrap="square">
            <a:spAutoFit/>
          </a:bodyPr>
          <a:lstStyle/>
          <a:p>
            <a:pPr lvl="0">
              <a:spcBef>
                <a:spcPct val="20000"/>
              </a:spcBef>
              <a:buClr>
                <a:srgbClr val="D16349"/>
              </a:buClr>
              <a:buSzPct val="85000"/>
            </a:pPr>
            <a:r>
              <a:rPr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一</a:t>
            </a:r>
            <a:r>
              <a:rPr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rPr>
              <a:t>) </a:t>
            </a: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資本市場</a:t>
            </a:r>
            <a:endParaRPr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endParaRPr>
          </a:p>
          <a:p>
            <a:pPr marL="274320" lvl="0" indent="-274320">
              <a:spcBef>
                <a:spcPct val="20000"/>
              </a:spcBef>
              <a:buClr>
                <a:srgbClr val="D16349"/>
              </a:buClr>
              <a:buSzPct val="85000"/>
            </a:pP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       </a:t>
            </a:r>
            <a:r>
              <a:rPr lang="en-US" altLang="zh-TW" sz="2400" dirty="0" smtClean="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sz="2400" dirty="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dirty="0">
                <a:solidFill>
                  <a:prstClr val="black"/>
                </a:solidFill>
                <a:latin typeface="Times New Roman" panose="02020603050405020304" pitchFamily="18" charset="0"/>
                <a:ea typeface="標楷體" pitchFamily="65" charset="-120"/>
                <a:cs typeface="Times New Roman" panose="02020603050405020304" pitchFamily="18" charset="0"/>
              </a:rPr>
              <a:t>游資</a:t>
            </a:r>
            <a:r>
              <a:rPr lang="zh-TW" altLang="en-US" sz="2400" u="sng" dirty="0">
                <a:solidFill>
                  <a:srgbClr val="FF0000"/>
                </a:solidFill>
                <a:latin typeface="Times New Roman" panose="02020603050405020304" pitchFamily="18" charset="0"/>
                <a:ea typeface="標楷體" pitchFamily="65" charset="-120"/>
                <a:cs typeface="Times New Roman" panose="02020603050405020304" pitchFamily="18" charset="0"/>
              </a:rPr>
              <a:t>水位仍高</a:t>
            </a:r>
            <a:endParaRPr lang="en-US" altLang="zh-TW" sz="2400" u="sng"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74320" lvl="0" indent="-274320">
              <a:spcBef>
                <a:spcPct val="20000"/>
              </a:spcBef>
              <a:buClr>
                <a:srgbClr val="D16349"/>
              </a:buClr>
              <a:buSzPct val="85000"/>
            </a:pPr>
            <a:r>
              <a:rPr lang="zh-TW" altLang="en-US" sz="2400" dirty="0">
                <a:solidFill>
                  <a:prstClr val="black"/>
                </a:solidFill>
                <a:latin typeface="Times New Roman" panose="02020603050405020304" pitchFamily="18" charset="0"/>
                <a:ea typeface="標楷體" pitchFamily="65" charset="-120"/>
                <a:cs typeface="Times New Roman" panose="02020603050405020304" pitchFamily="18" charset="0"/>
              </a:rPr>
              <a:t>       </a:t>
            </a:r>
            <a:r>
              <a:rPr lang="en-US" altLang="zh-TW" sz="2400" dirty="0" smtClean="0">
                <a:solidFill>
                  <a:prstClr val="black"/>
                </a:solidFill>
                <a:latin typeface="Times New Roman" panose="02020603050405020304" pitchFamily="18" charset="0"/>
                <a:ea typeface="標楷體" pitchFamily="65" charset="-120"/>
                <a:cs typeface="Times New Roman" panose="02020603050405020304" pitchFamily="18" charset="0"/>
              </a:rPr>
              <a:t>2</a:t>
            </a:r>
            <a:r>
              <a:rPr lang="en-US" altLang="zh-TW" sz="2400" dirty="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dirty="0">
                <a:solidFill>
                  <a:prstClr val="black"/>
                </a:solidFill>
                <a:latin typeface="Times New Roman" panose="02020603050405020304" pitchFamily="18" charset="0"/>
                <a:ea typeface="標楷體" pitchFamily="65" charset="-120"/>
                <a:cs typeface="Times New Roman" panose="02020603050405020304" pitchFamily="18" charset="0"/>
              </a:rPr>
              <a:t>貸款</a:t>
            </a:r>
            <a:r>
              <a:rPr lang="zh-TW" altLang="en-US" sz="2400" u="sng" dirty="0">
                <a:solidFill>
                  <a:srgbClr val="FF0000"/>
                </a:solidFill>
                <a:latin typeface="Times New Roman" panose="02020603050405020304" pitchFamily="18" charset="0"/>
                <a:ea typeface="標楷體" pitchFamily="65" charset="-120"/>
                <a:cs typeface="Times New Roman" panose="02020603050405020304" pitchFamily="18" charset="0"/>
              </a:rPr>
              <a:t>利率仍</a:t>
            </a:r>
            <a:r>
              <a:rPr lang="zh-TW" altLang="en-US" sz="2400" u="sng" dirty="0" smtClean="0">
                <a:solidFill>
                  <a:srgbClr val="FF0000"/>
                </a:solidFill>
                <a:latin typeface="Times New Roman" panose="02020603050405020304" pitchFamily="18" charset="0"/>
                <a:ea typeface="標楷體" pitchFamily="65" charset="-120"/>
                <a:cs typeface="Times New Roman" panose="02020603050405020304" pitchFamily="18" charset="0"/>
              </a:rPr>
              <a:t>低</a:t>
            </a:r>
            <a:endParaRPr lang="en-US" altLang="zh-TW" sz="2400" u="sng"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74320" lvl="0" indent="-274320">
              <a:spcBef>
                <a:spcPct val="20000"/>
              </a:spcBef>
              <a:buClr>
                <a:srgbClr val="D16349"/>
              </a:buClr>
              <a:buSzPct val="85000"/>
            </a:pPr>
            <a:r>
              <a:rPr lang="en-US" altLang="zh-TW"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二</a:t>
            </a:r>
            <a:r>
              <a:rPr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人口集中都會區</a:t>
            </a:r>
            <a:endParaRPr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endParaRPr>
          </a:p>
          <a:p>
            <a:pPr lvl="0">
              <a:spcBef>
                <a:spcPct val="20000"/>
              </a:spcBef>
              <a:buClr>
                <a:srgbClr val="D16349"/>
              </a:buClr>
              <a:buSzPct val="85000"/>
            </a:pPr>
            <a:r>
              <a:rPr lang="en-US" altLang="zh-TW"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三</a:t>
            </a:r>
            <a:r>
              <a:rPr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缺乏投資管道</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600" b="1" dirty="0" smtClean="0">
                <a:solidFill>
                  <a:schemeClr val="tx1"/>
                </a:solidFill>
                <a:latin typeface="標楷體" pitchFamily="65" charset="-120"/>
                <a:ea typeface="標楷體" pitchFamily="65" charset="-120"/>
              </a:rPr>
              <a:t>  </a:t>
            </a:r>
            <a:endParaRPr lang="zh-TW" altLang="en-US" sz="36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163253984"/>
              </p:ext>
            </p:extLst>
          </p:nvPr>
        </p:nvGraphicFramePr>
        <p:xfrm>
          <a:off x="500034" y="1428736"/>
          <a:ext cx="8286808" cy="2000264"/>
        </p:xfrm>
        <a:graphic>
          <a:graphicData uri="http://schemas.openxmlformats.org/drawingml/2006/table">
            <a:tbl>
              <a:tblPr firstRow="1" bandRow="1">
                <a:tableStyleId>{5C22544A-7EE6-4342-B048-85BDC9FD1C3A}</a:tableStyleId>
              </a:tblPr>
              <a:tblGrid>
                <a:gridCol w="2305894"/>
                <a:gridCol w="2834329"/>
                <a:gridCol w="3146585"/>
              </a:tblGrid>
              <a:tr h="809949">
                <a:tc gridSpan="3">
                  <a:txBody>
                    <a:bodyPr/>
                    <a:lstStyle/>
                    <a:p>
                      <a:pPr algn="ctr"/>
                      <a:r>
                        <a:rPr lang="zh-TW" altLang="en-US" sz="3600" dirty="0" smtClean="0">
                          <a:solidFill>
                            <a:schemeClr val="tx1"/>
                          </a:solidFill>
                          <a:latin typeface="Times New Roman" panose="02020603050405020304" pitchFamily="18" charset="0"/>
                          <a:ea typeface="標楷體" pitchFamily="65" charset="-120"/>
                          <a:cs typeface="Times New Roman" panose="02020603050405020304" pitchFamily="18" charset="0"/>
                        </a:rPr>
                        <a:t>土增稅率</a:t>
                      </a:r>
                      <a:r>
                        <a:rPr lang="en-US" altLang="zh-TW" sz="3600" dirty="0" smtClean="0">
                          <a:solidFill>
                            <a:schemeClr val="tx1"/>
                          </a:solidFill>
                          <a:latin typeface="Times New Roman" panose="02020603050405020304" pitchFamily="18" charset="0"/>
                          <a:ea typeface="標楷體" pitchFamily="65" charset="-120"/>
                          <a:cs typeface="Times New Roman" panose="02020603050405020304" pitchFamily="18" charset="0"/>
                        </a:rPr>
                        <a:t>(40</a:t>
                      </a:r>
                      <a:r>
                        <a:rPr lang="zh-TW" altLang="en-US" sz="3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en-US" altLang="zh-TW" sz="3600" dirty="0" smtClean="0">
                          <a:solidFill>
                            <a:schemeClr val="tx1"/>
                          </a:solidFill>
                          <a:latin typeface="Times New Roman" panose="02020603050405020304" pitchFamily="18" charset="0"/>
                          <a:ea typeface="標楷體" pitchFamily="65" charset="-120"/>
                          <a:cs typeface="Times New Roman" panose="02020603050405020304" pitchFamily="18" charset="0"/>
                        </a:rPr>
                        <a:t>50</a:t>
                      </a:r>
                      <a:r>
                        <a:rPr lang="zh-TW" altLang="en-US" sz="3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en-US" altLang="zh-TW" sz="3600" dirty="0" smtClean="0">
                          <a:solidFill>
                            <a:schemeClr val="tx1"/>
                          </a:solidFill>
                          <a:latin typeface="Times New Roman" panose="02020603050405020304" pitchFamily="18" charset="0"/>
                          <a:ea typeface="標楷體" pitchFamily="65" charset="-120"/>
                          <a:cs typeface="Times New Roman" panose="02020603050405020304" pitchFamily="18" charset="0"/>
                        </a:rPr>
                        <a:t>60%)</a:t>
                      </a:r>
                      <a:endParaRPr lang="zh-TW" altLang="en-US" sz="36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hMerge="1">
                  <a:txBody>
                    <a:bodyPr/>
                    <a:lstStyle/>
                    <a:p>
                      <a:endParaRPr lang="zh-TW" altLang="en-US" dirty="0"/>
                    </a:p>
                  </a:txBody>
                  <a:tcPr/>
                </a:tc>
                <a:tc hMerge="1">
                  <a:txBody>
                    <a:bodyPr/>
                    <a:lstStyle/>
                    <a:p>
                      <a:endParaRPr lang="zh-TW" altLang="en-US" dirty="0"/>
                    </a:p>
                  </a:txBody>
                  <a:tcPr/>
                </a:tc>
              </a:tr>
              <a:tr h="1190315">
                <a:tc>
                  <a:txBody>
                    <a:bodyPr/>
                    <a:lstStyle/>
                    <a:p>
                      <a:pPr algn="ctr"/>
                      <a:r>
                        <a:rPr lang="en-US" altLang="zh-TW" sz="4400" b="1" dirty="0" smtClean="0">
                          <a:solidFill>
                            <a:schemeClr val="tx1"/>
                          </a:solidFill>
                          <a:latin typeface="Times New Roman" panose="02020603050405020304" pitchFamily="18" charset="0"/>
                          <a:ea typeface="標楷體" pitchFamily="65" charset="-120"/>
                          <a:cs typeface="Times New Roman" panose="02020603050405020304" pitchFamily="18" charset="0"/>
                        </a:rPr>
                        <a:t>91</a:t>
                      </a:r>
                      <a:r>
                        <a:rPr lang="zh-TW" altLang="en-US" sz="4400" b="1"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endParaRPr lang="zh-TW" altLang="en-US" sz="4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振興房市</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土增稅</a:t>
                      </a:r>
                      <a:endPar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減半課稅二年</a:t>
                      </a:r>
                      <a:endPar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878098907"/>
              </p:ext>
            </p:extLst>
          </p:nvPr>
        </p:nvGraphicFramePr>
        <p:xfrm>
          <a:off x="467544" y="3929066"/>
          <a:ext cx="8319298" cy="928694"/>
        </p:xfrm>
        <a:graphic>
          <a:graphicData uri="http://schemas.openxmlformats.org/drawingml/2006/table">
            <a:tbl>
              <a:tblPr firstRow="1" bandRow="1">
                <a:tableStyleId>{93296810-A885-4BE3-A3E7-6D5BEEA58F35}</a:tableStyleId>
              </a:tblPr>
              <a:tblGrid>
                <a:gridCol w="2208664"/>
                <a:gridCol w="6110634"/>
              </a:tblGrid>
              <a:tr h="928694">
                <a:tc>
                  <a:txBody>
                    <a:bodyPr/>
                    <a:lstStyle/>
                    <a:p>
                      <a:pPr algn="ct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93</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再延長一年</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221478344"/>
              </p:ext>
            </p:extLst>
          </p:nvPr>
        </p:nvGraphicFramePr>
        <p:xfrm>
          <a:off x="467544" y="5286388"/>
          <a:ext cx="8319298" cy="928694"/>
        </p:xfrm>
        <a:graphic>
          <a:graphicData uri="http://schemas.openxmlformats.org/drawingml/2006/table">
            <a:tbl>
              <a:tblPr firstRow="1" bandRow="1">
                <a:tableStyleId>{93296810-A885-4BE3-A3E7-6D5BEEA58F35}</a:tableStyleId>
              </a:tblPr>
              <a:tblGrid>
                <a:gridCol w="2208663"/>
                <a:gridCol w="6110635"/>
              </a:tblGrid>
              <a:tr h="928694">
                <a:tc>
                  <a:txBody>
                    <a:bodyPr/>
                    <a:lstStyle/>
                    <a:p>
                      <a:pPr algn="ct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94</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調降稅率</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(20</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30</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40%)</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sp>
        <p:nvSpPr>
          <p:cNvPr id="7" name="矩形 6"/>
          <p:cNvSpPr/>
          <p:nvPr/>
        </p:nvSpPr>
        <p:spPr>
          <a:xfrm>
            <a:off x="8395250"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2/2</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7504" y="116632"/>
            <a:ext cx="8534400" cy="1191000"/>
          </a:xfrm>
        </p:spPr>
        <p:txBody>
          <a:bodyPr>
            <a:normAutofit/>
          </a:bodyPr>
          <a:lstStyle/>
          <a:p>
            <a:pPr algn="l"/>
            <a:r>
              <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rPr>
              <a:t>七</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、地方稅</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VS.</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國稅</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 name="圓角化同側角落矩形 3"/>
          <p:cNvSpPr/>
          <p:nvPr/>
        </p:nvSpPr>
        <p:spPr>
          <a:xfrm>
            <a:off x="500034" y="1785926"/>
            <a:ext cx="2786082" cy="1857388"/>
          </a:xfrm>
          <a:prstGeom prst="round2SameRect">
            <a:avLst>
              <a:gd name="adj1" fmla="val 16667"/>
              <a:gd name="adj2" fmla="val 1427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交易</a:t>
            </a:r>
            <a:endParaRPr lang="en-US" altLang="zh-TW" sz="4800" b="1" dirty="0" smtClean="0">
              <a:solidFill>
                <a:schemeClr val="tx1"/>
              </a:solidFill>
              <a:latin typeface="標楷體" pitchFamily="65" charset="-120"/>
              <a:ea typeface="標楷體" pitchFamily="65" charset="-120"/>
            </a:endParaRPr>
          </a:p>
          <a:p>
            <a:pPr algn="ctr"/>
            <a:r>
              <a:rPr lang="zh-TW" altLang="en-US" sz="4800" b="1" dirty="0" smtClean="0">
                <a:solidFill>
                  <a:schemeClr val="tx1"/>
                </a:solidFill>
                <a:latin typeface="標楷體" pitchFamily="65" charset="-120"/>
                <a:ea typeface="標楷體" pitchFamily="65" charset="-120"/>
              </a:rPr>
              <a:t>所得稅</a:t>
            </a:r>
            <a:endParaRPr lang="zh-TW" altLang="en-US" sz="4800" b="1" dirty="0">
              <a:solidFill>
                <a:schemeClr val="tx1"/>
              </a:solidFill>
              <a:latin typeface="標楷體" pitchFamily="65" charset="-120"/>
              <a:ea typeface="標楷體" pitchFamily="65" charset="-120"/>
            </a:endParaRPr>
          </a:p>
        </p:txBody>
      </p:sp>
      <p:graphicFrame>
        <p:nvGraphicFramePr>
          <p:cNvPr id="5" name="表格 4"/>
          <p:cNvGraphicFramePr>
            <a:graphicFrameLocks noGrp="1"/>
          </p:cNvGraphicFramePr>
          <p:nvPr/>
        </p:nvGraphicFramePr>
        <p:xfrm>
          <a:off x="357158" y="4143380"/>
          <a:ext cx="3000396" cy="1785950"/>
        </p:xfrm>
        <a:graphic>
          <a:graphicData uri="http://schemas.openxmlformats.org/drawingml/2006/table">
            <a:tbl>
              <a:tblPr firstRow="1" bandRow="1">
                <a:tableStyleId>{69CF1AB2-1976-4502-BF36-3FF5EA218861}</a:tableStyleId>
              </a:tblPr>
              <a:tblGrid>
                <a:gridCol w="3000396"/>
              </a:tblGrid>
              <a:tr h="892975">
                <a:tc>
                  <a:txBody>
                    <a:bodyPr/>
                    <a:lstStyle/>
                    <a:p>
                      <a:pPr algn="ctr"/>
                      <a:r>
                        <a:rPr lang="zh-TW" altLang="en-US" sz="4000" b="1" dirty="0" smtClean="0">
                          <a:solidFill>
                            <a:schemeClr val="tx1"/>
                          </a:solidFill>
                          <a:latin typeface="標楷體" pitchFamily="65" charset="-120"/>
                          <a:ea typeface="標楷體" pitchFamily="65" charset="-120"/>
                        </a:rPr>
                        <a:t>土地增值稅</a:t>
                      </a:r>
                      <a:endParaRPr lang="zh-TW" altLang="en-US" sz="4000" b="1" dirty="0">
                        <a:solidFill>
                          <a:schemeClr val="tx1"/>
                        </a:solidFill>
                        <a:latin typeface="標楷體" pitchFamily="65" charset="-120"/>
                        <a:ea typeface="標楷體" pitchFamily="65" charset="-120"/>
                      </a:endParaRPr>
                    </a:p>
                  </a:txBody>
                  <a:tcPr/>
                </a:tc>
              </a:tr>
              <a:tr h="892975">
                <a:tc>
                  <a:txBody>
                    <a:bodyPr/>
                    <a:lstStyle/>
                    <a:p>
                      <a:pPr algn="ctr"/>
                      <a:r>
                        <a:rPr lang="zh-TW" altLang="en-US" sz="4000" b="1" dirty="0" smtClean="0">
                          <a:solidFill>
                            <a:schemeClr val="tx1"/>
                          </a:solidFill>
                          <a:latin typeface="標楷體" pitchFamily="65" charset="-120"/>
                          <a:ea typeface="標楷體" pitchFamily="65" charset="-120"/>
                        </a:rPr>
                        <a:t>契  稅</a:t>
                      </a:r>
                      <a:endParaRPr lang="zh-TW" altLang="en-US" sz="4000" b="1" dirty="0">
                        <a:solidFill>
                          <a:schemeClr val="tx1"/>
                        </a:solidFill>
                        <a:latin typeface="標楷體" pitchFamily="65" charset="-120"/>
                        <a:ea typeface="標楷體" pitchFamily="65" charset="-120"/>
                      </a:endParaRPr>
                    </a:p>
                  </a:txBody>
                  <a:tcPr/>
                </a:tc>
              </a:tr>
            </a:tbl>
          </a:graphicData>
        </a:graphic>
      </p:graphicFrame>
      <p:sp>
        <p:nvSpPr>
          <p:cNvPr id="6" name="向右箭號 5"/>
          <p:cNvSpPr/>
          <p:nvPr/>
        </p:nvSpPr>
        <p:spPr>
          <a:xfrm>
            <a:off x="3428992" y="2500306"/>
            <a:ext cx="221457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3428992" y="4857760"/>
            <a:ext cx="228601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準備作業 7"/>
          <p:cNvSpPr/>
          <p:nvPr/>
        </p:nvSpPr>
        <p:spPr>
          <a:xfrm>
            <a:off x="5786446" y="2071678"/>
            <a:ext cx="3000396" cy="1285884"/>
          </a:xfrm>
          <a:prstGeom prst="flowChartPrepara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400" b="1" dirty="0" smtClean="0">
                <a:solidFill>
                  <a:schemeClr val="tx1"/>
                </a:solidFill>
                <a:latin typeface="標楷體" pitchFamily="65" charset="-120"/>
                <a:ea typeface="標楷體" pitchFamily="65" charset="-120"/>
              </a:rPr>
              <a:t>國稅</a:t>
            </a:r>
            <a:endParaRPr lang="zh-TW" altLang="en-US" sz="4400" b="1" dirty="0">
              <a:solidFill>
                <a:schemeClr val="tx1"/>
              </a:solidFill>
              <a:latin typeface="標楷體" pitchFamily="65" charset="-120"/>
              <a:ea typeface="標楷體" pitchFamily="65" charset="-120"/>
            </a:endParaRPr>
          </a:p>
        </p:txBody>
      </p:sp>
      <p:sp>
        <p:nvSpPr>
          <p:cNvPr id="9" name="流程圖: 準備作業 8"/>
          <p:cNvSpPr/>
          <p:nvPr/>
        </p:nvSpPr>
        <p:spPr>
          <a:xfrm>
            <a:off x="5857884" y="4286256"/>
            <a:ext cx="2928958" cy="1643074"/>
          </a:xfrm>
          <a:prstGeom prst="flowChartPrepara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000" b="1" dirty="0" smtClean="0">
                <a:solidFill>
                  <a:schemeClr val="tx1"/>
                </a:solidFill>
                <a:latin typeface="標楷體" pitchFamily="65" charset="-120"/>
                <a:ea typeface="標楷體" pitchFamily="65" charset="-120"/>
              </a:rPr>
              <a:t>地方稅</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20922"/>
            <a:ext cx="2664296" cy="235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動作按鈕: 下一項 1">
            <a:hlinkClick r:id="rId3" action="ppaction://hlinkpres?slideindex=1&amp;slidetitle=PowerPoint 簡報" highlightClick="1"/>
          </p:cNvPr>
          <p:cNvSpPr/>
          <p:nvPr/>
        </p:nvSpPr>
        <p:spPr>
          <a:xfrm>
            <a:off x="8460432" y="5929330"/>
            <a:ext cx="470426" cy="3799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827584" y="2786600"/>
            <a:ext cx="2880320" cy="2802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5436096" y="2786600"/>
            <a:ext cx="2958598" cy="2852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971600" y="2924944"/>
            <a:ext cx="2592288" cy="2520280"/>
          </a:xfrm>
          <a:prstGeom prst="ellipse">
            <a:avLst/>
          </a:prstGeom>
          <a:ln w="57150">
            <a:solidFill>
              <a:schemeClr val="tx1">
                <a:lumMod val="95000"/>
                <a:lumOff val="5000"/>
              </a:schemeClr>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分離課稅</a:t>
            </a:r>
            <a:r>
              <a:rPr lang="en-US" altLang="zh-TW" sz="3200" b="1" dirty="0" smtClean="0">
                <a:solidFill>
                  <a:schemeClr val="tx1"/>
                </a:solidFill>
                <a:latin typeface="標楷體" pitchFamily="65" charset="-120"/>
                <a:ea typeface="標楷體" pitchFamily="65" charset="-120"/>
              </a:rPr>
              <a:t>?</a:t>
            </a:r>
            <a:endParaRPr lang="zh-TW" altLang="en-US" sz="3200" b="1" dirty="0">
              <a:solidFill>
                <a:schemeClr val="tx1"/>
              </a:solidFill>
              <a:latin typeface="標楷體" pitchFamily="65" charset="-120"/>
              <a:ea typeface="標楷體" pitchFamily="65" charset="-120"/>
            </a:endParaRPr>
          </a:p>
        </p:txBody>
      </p:sp>
      <p:sp>
        <p:nvSpPr>
          <p:cNvPr id="9" name="橢圓 8"/>
          <p:cNvSpPr/>
          <p:nvPr/>
        </p:nvSpPr>
        <p:spPr>
          <a:xfrm>
            <a:off x="5615261" y="2924944"/>
            <a:ext cx="2600268" cy="2571768"/>
          </a:xfrm>
          <a:prstGeom prst="ellipse">
            <a:avLst/>
          </a:prstGeom>
          <a:ln w="57150">
            <a:solidFill>
              <a:schemeClr val="tx1">
                <a:lumMod val="95000"/>
                <a:lumOff val="5000"/>
              </a:schemeClr>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累進稅率</a:t>
            </a:r>
            <a:endPar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(15%~45%)</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12" name="五邊形 11"/>
          <p:cNvSpPr/>
          <p:nvPr/>
        </p:nvSpPr>
        <p:spPr>
          <a:xfrm>
            <a:off x="3995936" y="3726114"/>
            <a:ext cx="1122888" cy="549861"/>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TW" altLang="en-US"/>
          </a:p>
        </p:txBody>
      </p:sp>
      <p:sp>
        <p:nvSpPr>
          <p:cNvPr id="2" name="矩形 1"/>
          <p:cNvSpPr/>
          <p:nvPr/>
        </p:nvSpPr>
        <p:spPr>
          <a:xfrm>
            <a:off x="440090" y="404664"/>
            <a:ext cx="8319868" cy="646331"/>
          </a:xfrm>
          <a:prstGeom prst="rect">
            <a:avLst/>
          </a:prstGeom>
        </p:spPr>
        <p:txBody>
          <a:bodyPr wrap="square">
            <a:spAutoFit/>
          </a:bodyPr>
          <a:lstStyle/>
          <a:p>
            <a:pPr marL="274320" lvl="0" indent="-274320" algn="ctr">
              <a:spcBef>
                <a:spcPct val="20000"/>
              </a:spcBef>
              <a:buClr>
                <a:srgbClr val="D16349"/>
              </a:buClr>
              <a:buSzPct val="85000"/>
            </a:pPr>
            <a:r>
              <a:rPr lang="zh-TW" altLang="en-US" sz="3600" b="1" dirty="0">
                <a:solidFill>
                  <a:srgbClr val="0070C0"/>
                </a:solidFill>
                <a:latin typeface="標楷體" pitchFamily="65" charset="-120"/>
                <a:ea typeface="標楷體" pitchFamily="65" charset="-120"/>
              </a:rPr>
              <a:t>柒、房地合一所得稅盲點</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14282" y="1268760"/>
            <a:ext cx="8534400" cy="1080120"/>
          </a:xfrm>
        </p:spPr>
        <p:txBody>
          <a:bodyPr>
            <a:noAutofit/>
          </a:bodyPr>
          <a:lstStyle/>
          <a:p>
            <a:pPr marL="274320" lvl="0" indent="-274320" algn="l">
              <a:spcBef>
                <a:spcPct val="20000"/>
              </a:spcBef>
            </a:pPr>
            <a:r>
              <a:rPr lang="zh-TW" altLang="en-US" sz="3200" b="1" dirty="0" smtClean="0">
                <a:solidFill>
                  <a:srgbClr val="FF0000"/>
                </a:solidFill>
                <a:latin typeface="標楷體" pitchFamily="65" charset="-120"/>
                <a:ea typeface="標楷體" pitchFamily="65" charset="-120"/>
                <a:cs typeface="+mn-cs"/>
              </a:rPr>
              <a:t>一</a:t>
            </a:r>
            <a:r>
              <a:rPr lang="zh-TW" altLang="en-US" sz="3200" b="1" dirty="0">
                <a:solidFill>
                  <a:srgbClr val="FF0000"/>
                </a:solidFill>
                <a:latin typeface="標楷體" pitchFamily="65" charset="-120"/>
                <a:ea typeface="標楷體" pitchFamily="65" charset="-120"/>
                <a:cs typeface="+mn-cs"/>
              </a:rPr>
              <a:t>、政策應先釐清</a:t>
            </a:r>
            <a:r>
              <a:rPr lang="zh-TW" altLang="en-US" sz="4000" b="1" dirty="0">
                <a:solidFill>
                  <a:srgbClr val="FF0000"/>
                </a:solidFill>
                <a:latin typeface="標楷體" pitchFamily="65" charset="-120"/>
                <a:ea typeface="標楷體" pitchFamily="65" charset="-120"/>
                <a:cs typeface="+mn-cs"/>
              </a:rPr>
              <a:t/>
            </a:r>
            <a:br>
              <a:rPr lang="zh-TW" altLang="en-US" sz="4000" b="1" dirty="0">
                <a:solidFill>
                  <a:srgbClr val="FF0000"/>
                </a:solidFill>
                <a:latin typeface="標楷體" pitchFamily="65" charset="-120"/>
                <a:ea typeface="標楷體" pitchFamily="65" charset="-120"/>
                <a:cs typeface="+mn-cs"/>
              </a:rPr>
            </a:br>
            <a:r>
              <a:rPr lang="en-US" altLang="zh-TW" sz="3600" b="1" dirty="0" smtClean="0">
                <a:solidFill>
                  <a:schemeClr val="tx1"/>
                </a:solidFill>
                <a:latin typeface="標楷體" pitchFamily="65" charset="-120"/>
                <a:ea typeface="標楷體" pitchFamily="65" charset="-120"/>
              </a:rPr>
              <a:t/>
            </a:r>
            <a:br>
              <a:rPr lang="en-US" altLang="zh-TW" sz="3600" b="1" dirty="0" smtClean="0">
                <a:solidFill>
                  <a:schemeClr val="tx1"/>
                </a:solidFill>
                <a:latin typeface="標楷體" pitchFamily="65" charset="-120"/>
                <a:ea typeface="標楷體" pitchFamily="65" charset="-120"/>
              </a:rPr>
            </a:br>
            <a:r>
              <a:rPr lang="en-US" altLang="zh-TW" sz="2400" b="1" dirty="0" smtClean="0">
                <a:solidFill>
                  <a:srgbClr val="0070C0"/>
                </a:solidFill>
                <a:latin typeface="標楷體" pitchFamily="65" charset="-120"/>
                <a:ea typeface="標楷體" pitchFamily="65" charset="-120"/>
              </a:rPr>
              <a:t>(</a:t>
            </a:r>
            <a:r>
              <a:rPr lang="zh-TW" altLang="en-US" sz="2400" b="1" dirty="0" smtClean="0">
                <a:solidFill>
                  <a:srgbClr val="0070C0"/>
                </a:solidFill>
                <a:latin typeface="標楷體" pitchFamily="65" charset="-120"/>
                <a:ea typeface="標楷體" pitchFamily="65" charset="-120"/>
              </a:rPr>
              <a:t>一</a:t>
            </a:r>
            <a:r>
              <a:rPr lang="en-US" altLang="zh-TW" sz="2400" b="1" dirty="0" smtClean="0">
                <a:solidFill>
                  <a:srgbClr val="0070C0"/>
                </a:solidFill>
                <a:latin typeface="標楷體" pitchFamily="65" charset="-120"/>
                <a:ea typeface="標楷體" pitchFamily="65" charset="-120"/>
              </a:rPr>
              <a:t>)</a:t>
            </a:r>
            <a:r>
              <a:rPr lang="zh-TW" altLang="en-US" sz="2400" b="1" u="sng" dirty="0" smtClean="0">
                <a:solidFill>
                  <a:srgbClr val="0070C0"/>
                </a:solidFill>
                <a:latin typeface="標楷體" pitchFamily="65" charset="-120"/>
                <a:ea typeface="標楷體" pitchFamily="65" charset="-120"/>
              </a:rPr>
              <a:t>奢侈稅</a:t>
            </a:r>
            <a:r>
              <a:rPr lang="zh-TW" altLang="en-US" sz="2400" b="1" dirty="0" smtClean="0">
                <a:solidFill>
                  <a:srgbClr val="0070C0"/>
                </a:solidFill>
                <a:latin typeface="標楷體" pitchFamily="65" charset="-120"/>
                <a:ea typeface="標楷體" pitchFamily="65" charset="-120"/>
              </a:rPr>
              <a:t> 一定退場</a:t>
            </a:r>
            <a:r>
              <a:rPr lang="en-US" altLang="zh-TW" sz="2400" b="1" dirty="0" smtClean="0">
                <a:solidFill>
                  <a:srgbClr val="0070C0"/>
                </a:solidFill>
                <a:latin typeface="標楷體" pitchFamily="65" charset="-120"/>
                <a:ea typeface="標楷體" pitchFamily="65" charset="-120"/>
              </a:rPr>
              <a:t/>
            </a:r>
            <a:br>
              <a:rPr lang="en-US" altLang="zh-TW" sz="2400" b="1" dirty="0" smtClean="0">
                <a:solidFill>
                  <a:srgbClr val="0070C0"/>
                </a:solidFill>
                <a:latin typeface="標楷體" pitchFamily="65" charset="-120"/>
                <a:ea typeface="標楷體" pitchFamily="65" charset="-120"/>
              </a:rPr>
            </a:br>
            <a:r>
              <a:rPr lang="en-US" altLang="zh-TW" sz="2400" b="1" dirty="0" smtClean="0">
                <a:solidFill>
                  <a:srgbClr val="0070C0"/>
                </a:solidFill>
                <a:latin typeface="標楷體" pitchFamily="65" charset="-120"/>
                <a:ea typeface="標楷體" pitchFamily="65" charset="-120"/>
              </a:rPr>
              <a:t>(</a:t>
            </a:r>
            <a:r>
              <a:rPr lang="zh-TW" altLang="en-US" sz="2400" b="1" dirty="0" smtClean="0">
                <a:solidFill>
                  <a:srgbClr val="0070C0"/>
                </a:solidFill>
                <a:latin typeface="標楷體" pitchFamily="65" charset="-120"/>
                <a:ea typeface="標楷體" pitchFamily="65" charset="-120"/>
              </a:rPr>
              <a:t>二</a:t>
            </a:r>
            <a:r>
              <a:rPr lang="en-US" altLang="zh-TW" sz="2400" b="1" dirty="0" smtClean="0">
                <a:solidFill>
                  <a:srgbClr val="0070C0"/>
                </a:solidFill>
                <a:latin typeface="標楷體" pitchFamily="65" charset="-120"/>
                <a:ea typeface="標楷體" pitchFamily="65" charset="-120"/>
              </a:rPr>
              <a:t>)</a:t>
            </a:r>
            <a:r>
              <a:rPr lang="zh-TW" altLang="en-US" sz="2400" b="1" u="sng" dirty="0" smtClean="0">
                <a:solidFill>
                  <a:srgbClr val="0070C0"/>
                </a:solidFill>
                <a:latin typeface="標楷體" pitchFamily="65" charset="-120"/>
                <a:ea typeface="標楷體" pitchFamily="65" charset="-120"/>
              </a:rPr>
              <a:t>分離課稅</a:t>
            </a:r>
            <a:r>
              <a:rPr lang="zh-TW" altLang="en-US" sz="2400" b="1" dirty="0" smtClean="0">
                <a:solidFill>
                  <a:srgbClr val="0070C0"/>
                </a:solidFill>
                <a:latin typeface="標楷體" pitchFamily="65" charset="-120"/>
                <a:ea typeface="標楷體" pitchFamily="65" charset="-120"/>
              </a:rPr>
              <a:t>或併入所得稅</a:t>
            </a:r>
            <a:endParaRPr lang="zh-TW" altLang="en-US" sz="2400" b="1" dirty="0">
              <a:solidFill>
                <a:srgbClr val="0070C0"/>
              </a:solidFill>
              <a:latin typeface="標楷體" pitchFamily="65" charset="-120"/>
              <a:ea typeface="標楷體" pitchFamily="65" charset="-120"/>
            </a:endParaRPr>
          </a:p>
        </p:txBody>
      </p:sp>
      <p:sp>
        <p:nvSpPr>
          <p:cNvPr id="2" name="副標題 1"/>
          <p:cNvSpPr>
            <a:spLocks noGrp="1"/>
          </p:cNvSpPr>
          <p:nvPr>
            <p:ph sz="quarter" idx="1"/>
          </p:nvPr>
        </p:nvSpPr>
        <p:spPr>
          <a:xfrm>
            <a:off x="214282" y="2286000"/>
            <a:ext cx="8503920" cy="4455368"/>
          </a:xfrm>
        </p:spPr>
        <p:txBody>
          <a:bodyPr>
            <a:noAutofit/>
          </a:bodyPr>
          <a:lstStyle/>
          <a:p>
            <a:pPr algn="l">
              <a:buNone/>
            </a:pPr>
            <a:r>
              <a:rPr lang="zh-TW" altLang="en-US" sz="3600" b="1" dirty="0" smtClean="0">
                <a:solidFill>
                  <a:schemeClr val="tx1"/>
                </a:solidFill>
                <a:latin typeface="標楷體" pitchFamily="65" charset="-120"/>
                <a:ea typeface="標楷體" pitchFamily="65" charset="-120"/>
              </a:rPr>
              <a:t> </a:t>
            </a:r>
            <a:r>
              <a:rPr lang="en-US" altLang="zh-TW" sz="2400" b="1" dirty="0" smtClean="0">
                <a:solidFill>
                  <a:srgbClr val="0070C0"/>
                </a:solidFill>
                <a:latin typeface="標楷體" pitchFamily="65" charset="-120"/>
                <a:ea typeface="標楷體" pitchFamily="65" charset="-120"/>
              </a:rPr>
              <a:t>(</a:t>
            </a:r>
            <a:r>
              <a:rPr lang="zh-TW" altLang="en-US" sz="2400" b="1" dirty="0" smtClean="0">
                <a:solidFill>
                  <a:srgbClr val="0070C0"/>
                </a:solidFill>
                <a:latin typeface="標楷體" pitchFamily="65" charset="-120"/>
                <a:ea typeface="標楷體" pitchFamily="65" charset="-120"/>
              </a:rPr>
              <a:t>三</a:t>
            </a:r>
            <a:r>
              <a:rPr lang="en-US" altLang="zh-TW" sz="2400" b="1" dirty="0" smtClean="0">
                <a:solidFill>
                  <a:srgbClr val="0070C0"/>
                </a:solidFill>
                <a:latin typeface="標楷體" pitchFamily="65" charset="-120"/>
                <a:ea typeface="標楷體" pitchFamily="65" charset="-120"/>
              </a:rPr>
              <a:t>)</a:t>
            </a:r>
            <a:r>
              <a:rPr lang="zh-TW" altLang="en-US" sz="2400" b="1" u="sng" dirty="0" smtClean="0">
                <a:solidFill>
                  <a:srgbClr val="0070C0"/>
                </a:solidFill>
                <a:latin typeface="標楷體" pitchFamily="65" charset="-120"/>
                <a:ea typeface="標楷體" pitchFamily="65" charset="-120"/>
              </a:rPr>
              <a:t>土地增值稅 </a:t>
            </a:r>
            <a:r>
              <a:rPr lang="zh-TW" altLang="en-US" sz="2400" b="1" dirty="0" smtClean="0">
                <a:solidFill>
                  <a:srgbClr val="0070C0"/>
                </a:solidFill>
                <a:latin typeface="標楷體" pitchFamily="65" charset="-120"/>
                <a:ea typeface="標楷體" pitchFamily="65" charset="-120"/>
              </a:rPr>
              <a:t>扣抵</a:t>
            </a:r>
            <a:endParaRPr lang="en-US" altLang="zh-TW" sz="2400" b="1" dirty="0" smtClean="0">
              <a:solidFill>
                <a:srgbClr val="0070C0"/>
              </a:solidFill>
              <a:latin typeface="標楷體" pitchFamily="65" charset="-120"/>
              <a:ea typeface="標楷體" pitchFamily="65" charset="-120"/>
            </a:endParaRPr>
          </a:p>
          <a:p>
            <a:pPr algn="l">
              <a:buNone/>
            </a:pPr>
            <a:r>
              <a:rPr lang="zh-TW" altLang="en-US" sz="2400" b="1" dirty="0" smtClean="0">
                <a:solidFill>
                  <a:srgbClr val="0070C0"/>
                </a:solidFill>
                <a:latin typeface="標楷體" pitchFamily="65" charset="-120"/>
                <a:ea typeface="標楷體" pitchFamily="65" charset="-120"/>
              </a:rPr>
              <a:t>       </a:t>
            </a:r>
            <a:r>
              <a:rPr lang="en-US" altLang="zh-TW" sz="2400" b="1" dirty="0" smtClean="0">
                <a:solidFill>
                  <a:srgbClr val="0070C0"/>
                </a:solidFill>
                <a:latin typeface="標楷體" pitchFamily="65" charset="-120"/>
                <a:ea typeface="標楷體" pitchFamily="65" charset="-120"/>
              </a:rPr>
              <a:t>(</a:t>
            </a:r>
            <a:r>
              <a:rPr lang="zh-TW" altLang="en-US" sz="2400" b="1" dirty="0" smtClean="0">
                <a:solidFill>
                  <a:srgbClr val="0070C0"/>
                </a:solidFill>
                <a:latin typeface="標楷體" pitchFamily="65" charset="-120"/>
                <a:ea typeface="標楷體" pitchFamily="65" charset="-120"/>
              </a:rPr>
              <a:t>公平但不合理</a:t>
            </a:r>
            <a:r>
              <a:rPr lang="en-US" altLang="zh-TW" sz="2400" b="1" dirty="0" smtClean="0">
                <a:solidFill>
                  <a:srgbClr val="0070C0"/>
                </a:solidFill>
                <a:latin typeface="標楷體" pitchFamily="65" charset="-120"/>
                <a:ea typeface="標楷體" pitchFamily="65" charset="-120"/>
              </a:rPr>
              <a:t>)</a:t>
            </a:r>
          </a:p>
          <a:p>
            <a:pPr algn="l">
              <a:buNone/>
            </a:pPr>
            <a:r>
              <a:rPr lang="zh-TW" altLang="en-US" sz="2400" b="1" dirty="0" smtClean="0">
                <a:solidFill>
                  <a:srgbClr val="0070C0"/>
                </a:solidFill>
                <a:latin typeface="標楷體" pitchFamily="65" charset="-120"/>
                <a:ea typeface="標楷體" pitchFamily="65" charset="-120"/>
              </a:rPr>
              <a:t>  </a:t>
            </a:r>
            <a:r>
              <a:rPr lang="en-US" altLang="zh-TW" sz="2400" b="1" dirty="0" smtClean="0">
                <a:solidFill>
                  <a:srgbClr val="0070C0"/>
                </a:solidFill>
                <a:latin typeface="標楷體" pitchFamily="65" charset="-120"/>
                <a:ea typeface="標楷體" pitchFamily="65" charset="-120"/>
              </a:rPr>
              <a:t>(</a:t>
            </a:r>
            <a:r>
              <a:rPr lang="zh-TW" altLang="en-US" sz="2400" b="1" dirty="0" smtClean="0">
                <a:solidFill>
                  <a:srgbClr val="0070C0"/>
                </a:solidFill>
                <a:latin typeface="標楷體" pitchFamily="65" charset="-120"/>
                <a:ea typeface="標楷體" pitchFamily="65" charset="-120"/>
              </a:rPr>
              <a:t>四</a:t>
            </a:r>
            <a:r>
              <a:rPr lang="en-US" altLang="zh-TW" sz="2400" b="1" dirty="0" smtClean="0">
                <a:solidFill>
                  <a:srgbClr val="0070C0"/>
                </a:solidFill>
                <a:latin typeface="標楷體" pitchFamily="65" charset="-120"/>
                <a:ea typeface="標楷體" pitchFamily="65" charset="-120"/>
              </a:rPr>
              <a:t>)</a:t>
            </a:r>
            <a:r>
              <a:rPr lang="zh-TW" altLang="en-US" sz="2400" b="1" u="sng" dirty="0" smtClean="0">
                <a:solidFill>
                  <a:srgbClr val="0070C0"/>
                </a:solidFill>
                <a:latin typeface="標楷體" pitchFamily="65" charset="-120"/>
                <a:ea typeface="標楷體" pitchFamily="65" charset="-120"/>
              </a:rPr>
              <a:t>土地漲價總數額 </a:t>
            </a:r>
            <a:r>
              <a:rPr lang="zh-TW" altLang="en-US" sz="2400" b="1" dirty="0" smtClean="0">
                <a:solidFill>
                  <a:srgbClr val="0070C0"/>
                </a:solidFill>
                <a:latin typeface="標楷體" pitchFamily="65" charset="-120"/>
                <a:ea typeface="標楷體" pitchFamily="65" charset="-120"/>
              </a:rPr>
              <a:t>扣除</a:t>
            </a:r>
            <a:endParaRPr lang="en-US" altLang="zh-TW" sz="2400" b="1" dirty="0" smtClean="0">
              <a:solidFill>
                <a:srgbClr val="0070C0"/>
              </a:solidFill>
              <a:latin typeface="標楷體" pitchFamily="65" charset="-120"/>
              <a:ea typeface="標楷體" pitchFamily="65" charset="-120"/>
            </a:endParaRPr>
          </a:p>
          <a:p>
            <a:pPr algn="l">
              <a:buNone/>
            </a:pPr>
            <a:r>
              <a:rPr lang="zh-TW" altLang="en-US" sz="2400" b="1" dirty="0" smtClean="0">
                <a:solidFill>
                  <a:srgbClr val="0070C0"/>
                </a:solidFill>
                <a:latin typeface="標楷體" pitchFamily="65" charset="-120"/>
                <a:ea typeface="標楷體" pitchFamily="65" charset="-120"/>
              </a:rPr>
              <a:t>       </a:t>
            </a:r>
            <a:r>
              <a:rPr lang="en-US" altLang="zh-TW" sz="2400" b="1" dirty="0" smtClean="0">
                <a:solidFill>
                  <a:srgbClr val="0070C0"/>
                </a:solidFill>
                <a:latin typeface="標楷體" pitchFamily="65" charset="-120"/>
                <a:ea typeface="標楷體" pitchFamily="65" charset="-120"/>
              </a:rPr>
              <a:t>(</a:t>
            </a:r>
            <a:r>
              <a:rPr lang="zh-TW" altLang="en-US" sz="2400" b="1" dirty="0" smtClean="0">
                <a:solidFill>
                  <a:srgbClr val="0070C0"/>
                </a:solidFill>
                <a:latin typeface="標楷體" pitchFamily="65" charset="-120"/>
                <a:ea typeface="標楷體" pitchFamily="65" charset="-120"/>
              </a:rPr>
              <a:t>合理但不公平</a:t>
            </a:r>
            <a:r>
              <a:rPr lang="en-US" altLang="zh-TW" sz="2400" b="1" dirty="0" smtClean="0">
                <a:solidFill>
                  <a:srgbClr val="0070C0"/>
                </a:solidFill>
                <a:latin typeface="標楷體" pitchFamily="65" charset="-120"/>
                <a:ea typeface="標楷體" pitchFamily="65" charset="-120"/>
              </a:rPr>
              <a:t>)</a:t>
            </a:r>
          </a:p>
          <a:p>
            <a:pPr>
              <a:buNone/>
            </a:pPr>
            <a:r>
              <a:rPr lang="zh-TW" altLang="en-US" sz="2400" b="1" dirty="0" smtClean="0">
                <a:solidFill>
                  <a:schemeClr val="tx1"/>
                </a:solidFill>
                <a:latin typeface="標楷體" pitchFamily="65" charset="-120"/>
                <a:ea typeface="標楷體" pitchFamily="65" charset="-120"/>
              </a:rPr>
              <a:t>  </a:t>
            </a:r>
            <a:r>
              <a:rPr lang="en-US" altLang="zh-TW"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五</a:t>
            </a:r>
            <a:r>
              <a:rPr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成本、費用 </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如何認列</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buNone/>
            </a:pP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六</a:t>
            </a:r>
            <a:r>
              <a:rPr lang="en-US" altLang="zh-TW"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買價</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 認定難公平</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lvl="0">
              <a:buClr>
                <a:srgbClr val="D16349"/>
              </a:buClr>
              <a:buNone/>
            </a:pPr>
            <a:r>
              <a:rPr lang="zh-TW" altLang="en-US"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    </a:t>
            </a:r>
            <a:r>
              <a:rPr lang="en-US" altLang="zh-TW"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七</a:t>
            </a:r>
            <a:r>
              <a:rPr lang="en-US" altLang="zh-TW"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 </a:t>
            </a:r>
            <a:r>
              <a:rPr lang="zh-TW" altLang="en-US" sz="2400" b="1" u="sng" dirty="0" smtClean="0">
                <a:solidFill>
                  <a:prstClr val="black"/>
                </a:solidFill>
                <a:latin typeface="標楷體" pitchFamily="65" charset="-120"/>
                <a:ea typeface="標楷體" pitchFamily="65" charset="-120"/>
              </a:rPr>
              <a:t>持有</a:t>
            </a:r>
            <a:r>
              <a:rPr lang="zh-TW" altLang="en-US" sz="2400" b="1" u="sng" dirty="0">
                <a:solidFill>
                  <a:prstClr val="black"/>
                </a:solidFill>
                <a:latin typeface="標楷體" pitchFamily="65" charset="-120"/>
                <a:ea typeface="標楷體" pitchFamily="65" charset="-120"/>
              </a:rPr>
              <a:t>稅</a:t>
            </a:r>
            <a:r>
              <a:rPr lang="en-US" altLang="zh-TW" sz="2400" b="1" dirty="0">
                <a:solidFill>
                  <a:prstClr val="black"/>
                </a:solidFill>
                <a:latin typeface="標楷體" pitchFamily="65" charset="-120"/>
                <a:ea typeface="標楷體" pitchFamily="65" charset="-120"/>
              </a:rPr>
              <a:t>(</a:t>
            </a:r>
            <a:r>
              <a:rPr lang="zh-TW" altLang="en-US" sz="2400" b="1" dirty="0">
                <a:solidFill>
                  <a:prstClr val="black"/>
                </a:solidFill>
                <a:latin typeface="標楷體" pitchFamily="65" charset="-120"/>
                <a:ea typeface="標楷體" pitchFamily="65" charset="-120"/>
              </a:rPr>
              <a:t>豪宅、富人</a:t>
            </a:r>
            <a:r>
              <a:rPr lang="en-US" altLang="zh-TW" sz="2400" b="1" dirty="0">
                <a:solidFill>
                  <a:prstClr val="black"/>
                </a:solidFill>
                <a:latin typeface="標楷體" pitchFamily="65" charset="-120"/>
                <a:ea typeface="標楷體" pitchFamily="65" charset="-120"/>
              </a:rPr>
              <a:t>)</a:t>
            </a:r>
            <a:r>
              <a:rPr lang="zh-TW" altLang="en-US" sz="2400" b="1" dirty="0">
                <a:solidFill>
                  <a:prstClr val="black"/>
                </a:solidFill>
                <a:latin typeface="標楷體" pitchFamily="65" charset="-120"/>
                <a:ea typeface="標楷體" pitchFamily="65" charset="-120"/>
              </a:rPr>
              <a:t>提高</a:t>
            </a:r>
            <a:r>
              <a:rPr lang="zh-TW" altLang="en-US" sz="2400" b="1" dirty="0" smtClean="0">
                <a:solidFill>
                  <a:prstClr val="black"/>
                </a:solidFill>
                <a:latin typeface="標楷體" pitchFamily="65" charset="-120"/>
                <a:ea typeface="標楷體" pitchFamily="65" charset="-120"/>
              </a:rPr>
              <a:t>，是否</a:t>
            </a:r>
            <a:r>
              <a:rPr lang="zh-TW" altLang="en-US" sz="2400" b="1" dirty="0">
                <a:solidFill>
                  <a:prstClr val="black"/>
                </a:solidFill>
                <a:latin typeface="標楷體" pitchFamily="65" charset="-120"/>
                <a:ea typeface="標楷體" pitchFamily="65" charset="-120"/>
              </a:rPr>
              <a:t>會傷</a:t>
            </a:r>
            <a:r>
              <a:rPr lang="zh-TW" altLang="en-US" sz="2400" b="1" dirty="0" smtClean="0">
                <a:solidFill>
                  <a:prstClr val="black"/>
                </a:solidFill>
                <a:latin typeface="標楷體" pitchFamily="65" charset="-120"/>
                <a:ea typeface="標楷體" pitchFamily="65" charset="-120"/>
              </a:rPr>
              <a:t>到</a:t>
            </a:r>
            <a:r>
              <a:rPr lang="en-US" altLang="zh-TW"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prstClr val="black"/>
                </a:solidFill>
                <a:latin typeface="標楷體" pitchFamily="65" charset="-120"/>
                <a:ea typeface="標楷體" pitchFamily="65" charset="-120"/>
              </a:rPr>
              <a:t/>
            </a:r>
            <a:br>
              <a:rPr lang="en-US" altLang="zh-TW" sz="2400" b="1" dirty="0">
                <a:solidFill>
                  <a:prstClr val="black"/>
                </a:solidFill>
                <a:latin typeface="標楷體" pitchFamily="65" charset="-120"/>
                <a:ea typeface="標楷體" pitchFamily="65" charset="-120"/>
              </a:rPr>
            </a:br>
            <a:r>
              <a:rPr lang="zh-TW" altLang="en-US" sz="2400" b="1" dirty="0">
                <a:solidFill>
                  <a:prstClr val="black"/>
                </a:solidFill>
                <a:latin typeface="標楷體" pitchFamily="65" charset="-120"/>
                <a:ea typeface="標楷體" pitchFamily="65" charset="-120"/>
              </a:rPr>
              <a:t>    </a:t>
            </a:r>
            <a:r>
              <a:rPr lang="zh-TW" altLang="en-US" sz="2400" b="1" dirty="0" smtClean="0">
                <a:solidFill>
                  <a:prstClr val="black"/>
                </a:solidFill>
                <a:latin typeface="標楷體" pitchFamily="65" charset="-120"/>
                <a:ea typeface="標楷體" pitchFamily="65" charset="-120"/>
              </a:rPr>
              <a:t>       </a:t>
            </a:r>
            <a:r>
              <a:rPr lang="zh-TW" altLang="en-US" sz="2400" b="1" u="sng" dirty="0" smtClean="0">
                <a:solidFill>
                  <a:prstClr val="black"/>
                </a:solidFill>
                <a:latin typeface="標楷體" pitchFamily="65" charset="-120"/>
                <a:ea typeface="標楷體" pitchFamily="65" charset="-120"/>
              </a:rPr>
              <a:t>長期</a:t>
            </a:r>
            <a:r>
              <a:rPr lang="zh-TW" altLang="en-US" sz="2400" b="1" u="sng" dirty="0">
                <a:solidFill>
                  <a:prstClr val="black"/>
                </a:solidFill>
                <a:latin typeface="標楷體" pitchFamily="65" charset="-120"/>
                <a:ea typeface="標楷體" pitchFamily="65" charset="-120"/>
              </a:rPr>
              <a:t>、持有、自用</a:t>
            </a:r>
            <a:r>
              <a:rPr lang="zh-TW" altLang="en-US" sz="2400" b="1" u="sng" dirty="0" smtClean="0">
                <a:solidFill>
                  <a:prstClr val="black"/>
                </a:solidFill>
                <a:latin typeface="標楷體" pitchFamily="65" charset="-120"/>
                <a:ea typeface="標楷體" pitchFamily="65" charset="-120"/>
              </a:rPr>
              <a:t>、自</a:t>
            </a:r>
            <a:r>
              <a:rPr lang="zh-TW" altLang="en-US" sz="2400" b="1" u="sng" dirty="0">
                <a:solidFill>
                  <a:prstClr val="black"/>
                </a:solidFill>
                <a:latin typeface="標楷體" pitchFamily="65" charset="-120"/>
                <a:ea typeface="標楷體" pitchFamily="65" charset="-120"/>
              </a:rPr>
              <a:t>住與農用地</a:t>
            </a:r>
          </a:p>
          <a:p>
            <a:pPr algn="l">
              <a:buNone/>
            </a:pP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661247"/>
            <a:ext cx="108012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8316417" y="142852"/>
            <a:ext cx="641280"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764704"/>
            <a:ext cx="8534400" cy="1330456"/>
          </a:xfrm>
        </p:spPr>
        <p:txBody>
          <a:bodyPr>
            <a:noAutofit/>
          </a:bodyPr>
          <a:lstStyle/>
          <a:p>
            <a:pPr algn="l"/>
            <a:r>
              <a:rPr lang="en-US" altLang="zh-TW" sz="3000" b="1" dirty="0" smtClean="0">
                <a:solidFill>
                  <a:schemeClr val="tx1"/>
                </a:solidFill>
                <a:latin typeface="標楷體" pitchFamily="65" charset="-120"/>
                <a:ea typeface="標楷體" pitchFamily="65" charset="-120"/>
              </a:rPr>
              <a:t>(</a:t>
            </a:r>
            <a:r>
              <a:rPr lang="zh-TW" altLang="en-US" sz="3000" b="1" dirty="0" smtClean="0">
                <a:solidFill>
                  <a:schemeClr val="tx1"/>
                </a:solidFill>
                <a:latin typeface="標楷體" pitchFamily="65" charset="-120"/>
                <a:ea typeface="標楷體" pitchFamily="65" charset="-120"/>
              </a:rPr>
              <a:t>八</a:t>
            </a:r>
            <a:r>
              <a:rPr lang="en-US" altLang="zh-TW" sz="3000" b="1" dirty="0" smtClean="0">
                <a:solidFill>
                  <a:schemeClr val="tx1"/>
                </a:solidFill>
                <a:latin typeface="標楷體" pitchFamily="65" charset="-120"/>
                <a:ea typeface="標楷體" pitchFamily="65" charset="-120"/>
              </a:rPr>
              <a:t>)</a:t>
            </a:r>
            <a:r>
              <a:rPr lang="zh-TW" altLang="en-US" sz="3000" b="1" u="sng" dirty="0" smtClean="0">
                <a:solidFill>
                  <a:schemeClr val="tx1"/>
                </a:solidFill>
                <a:latin typeface="標楷體" pitchFamily="65" charset="-120"/>
                <a:ea typeface="標楷體" pitchFamily="65" charset="-120"/>
              </a:rPr>
              <a:t>繼承、受贈</a:t>
            </a:r>
            <a:r>
              <a:rPr lang="zh-TW" altLang="en-US" sz="3000" b="1" dirty="0" smtClean="0">
                <a:solidFill>
                  <a:schemeClr val="tx1"/>
                </a:solidFill>
                <a:latin typeface="標楷體" pitchFamily="65" charset="-120"/>
                <a:ea typeface="標楷體" pitchFamily="65" charset="-120"/>
              </a:rPr>
              <a:t> 取得，再出售，最不公平</a:t>
            </a:r>
            <a:r>
              <a:rPr lang="en-US" altLang="zh-TW" sz="3000" b="1" dirty="0" smtClean="0">
                <a:solidFill>
                  <a:schemeClr val="tx1"/>
                </a:solidFill>
                <a:latin typeface="標楷體" pitchFamily="65" charset="-120"/>
                <a:ea typeface="標楷體" pitchFamily="65" charset="-120"/>
              </a:rPr>
              <a:t>?</a:t>
            </a:r>
            <a:endParaRPr lang="zh-TW" altLang="en-US" sz="3000" b="1" dirty="0">
              <a:solidFill>
                <a:schemeClr val="tx1"/>
              </a:solidFill>
              <a:latin typeface="標楷體" pitchFamily="65" charset="-120"/>
              <a:ea typeface="標楷體" pitchFamily="65" charset="-120"/>
            </a:endParaRPr>
          </a:p>
        </p:txBody>
      </p:sp>
      <p:sp>
        <p:nvSpPr>
          <p:cNvPr id="2" name="副標題 1"/>
          <p:cNvSpPr>
            <a:spLocks noGrp="1"/>
          </p:cNvSpPr>
          <p:nvPr>
            <p:ph sz="quarter" idx="1"/>
          </p:nvPr>
        </p:nvSpPr>
        <p:spPr>
          <a:xfrm>
            <a:off x="323528" y="2286000"/>
            <a:ext cx="8466112" cy="4572000"/>
          </a:xfrm>
        </p:spPr>
        <p:txBody>
          <a:bodyPr>
            <a:noAutofit/>
          </a:bodyPr>
          <a:lstStyle/>
          <a:p>
            <a:pPr algn="l">
              <a:buNone/>
            </a:pPr>
            <a:r>
              <a:rPr lang="en-US" altLang="zh-TW" sz="3000" b="1" dirty="0" smtClean="0">
                <a:solidFill>
                  <a:schemeClr val="tx1"/>
                </a:solidFill>
                <a:latin typeface="標楷體" pitchFamily="65" charset="-120"/>
                <a:ea typeface="標楷體" pitchFamily="65" charset="-120"/>
              </a:rPr>
              <a:t>(</a:t>
            </a:r>
            <a:r>
              <a:rPr lang="zh-TW" altLang="en-US" sz="3000" b="1" dirty="0" smtClean="0">
                <a:latin typeface="標楷體" pitchFamily="65" charset="-120"/>
                <a:ea typeface="標楷體" pitchFamily="65" charset="-120"/>
              </a:rPr>
              <a:t>九</a:t>
            </a:r>
            <a:r>
              <a:rPr lang="en-US" altLang="zh-TW" sz="3000" b="1" dirty="0" smtClean="0">
                <a:solidFill>
                  <a:schemeClr val="tx1"/>
                </a:solidFill>
                <a:latin typeface="標楷體" pitchFamily="65" charset="-120"/>
                <a:ea typeface="標楷體" pitchFamily="65" charset="-120"/>
              </a:rPr>
              <a:t>)</a:t>
            </a:r>
            <a:r>
              <a:rPr lang="zh-TW" altLang="en-US" sz="3000" b="1" u="sng" dirty="0" smtClean="0">
                <a:solidFill>
                  <a:schemeClr val="tx1"/>
                </a:solidFill>
                <a:latin typeface="標楷體" pitchFamily="65" charset="-120"/>
                <a:ea typeface="標楷體" pitchFamily="65" charset="-120"/>
              </a:rPr>
              <a:t>地價稅、房屋稅</a:t>
            </a:r>
            <a:r>
              <a:rPr lang="zh-TW" altLang="en-US" sz="3000" b="1" dirty="0" smtClean="0">
                <a:solidFill>
                  <a:schemeClr val="tx1"/>
                </a:solidFill>
                <a:latin typeface="標楷體" pitchFamily="65" charset="-120"/>
                <a:ea typeface="標楷體" pitchFamily="65" charset="-120"/>
              </a:rPr>
              <a:t>，可否扣除</a:t>
            </a:r>
            <a:r>
              <a:rPr lang="en-US" altLang="zh-TW" sz="3000" b="1" dirty="0" smtClean="0">
                <a:solidFill>
                  <a:schemeClr val="tx1"/>
                </a:solidFill>
                <a:latin typeface="標楷體" pitchFamily="65" charset="-120"/>
                <a:ea typeface="標楷體" pitchFamily="65" charset="-120"/>
              </a:rPr>
              <a:t>?</a:t>
            </a:r>
          </a:p>
          <a:p>
            <a:pPr algn="l">
              <a:buNone/>
            </a:pPr>
            <a:r>
              <a:rPr lang="zh-TW" altLang="en-US" sz="3000" b="1" dirty="0" smtClean="0">
                <a:solidFill>
                  <a:schemeClr val="tx1"/>
                </a:solidFill>
                <a:latin typeface="標楷體" pitchFamily="65" charset="-120"/>
                <a:ea typeface="標楷體" pitchFamily="65" charset="-120"/>
              </a:rPr>
              <a:t>    </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不可</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公平性有爭議</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可</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非住家稅率，提高變成沒意義</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000" b="1" dirty="0" smtClean="0">
                <a:latin typeface="Times New Roman" panose="02020603050405020304" pitchFamily="18" charset="0"/>
                <a:ea typeface="標楷體" pitchFamily="65" charset="-120"/>
                <a:cs typeface="Times New Roman" panose="02020603050405020304" pitchFamily="18" charset="0"/>
              </a:rPr>
              <a:t>十</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0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裝潢、傢俱、家電</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 可否扣除</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不可</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有爭議</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可</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形象浪費風潮</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假發票</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房屋所有人</a:t>
            </a:r>
            <a:r>
              <a:rPr lang="en-US" altLang="zh-TW"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30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 name="矩形 3"/>
          <p:cNvSpPr/>
          <p:nvPr/>
        </p:nvSpPr>
        <p:spPr>
          <a:xfrm>
            <a:off x="8316417" y="142852"/>
            <a:ext cx="641280" cy="369332"/>
          </a:xfrm>
          <a:prstGeom prst="rect">
            <a:avLst/>
          </a:prstGeom>
          <a:noFill/>
        </p:spPr>
        <p:txBody>
          <a:bodyPr wrap="squar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化對角線角落矩形 3"/>
          <p:cNvSpPr/>
          <p:nvPr/>
        </p:nvSpPr>
        <p:spPr>
          <a:xfrm>
            <a:off x="500034" y="2786058"/>
            <a:ext cx="8001056" cy="2286016"/>
          </a:xfrm>
          <a:prstGeom prst="round2DiagRect">
            <a:avLst>
              <a:gd name="adj1" fmla="val 16667"/>
              <a:gd name="adj2" fmla="val 16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0" b="1" dirty="0" smtClean="0">
                <a:solidFill>
                  <a:schemeClr val="tx1"/>
                </a:solidFill>
                <a:latin typeface="標楷體" pitchFamily="65" charset="-120"/>
                <a:ea typeface="標楷體" pitchFamily="65" charset="-120"/>
              </a:rPr>
              <a:t>破壞土地增值稅</a:t>
            </a:r>
            <a:endParaRPr lang="zh-TW" altLang="en-US" sz="8000" b="1" dirty="0">
              <a:solidFill>
                <a:schemeClr val="tx1"/>
              </a:solidFill>
              <a:latin typeface="標楷體" pitchFamily="65" charset="-120"/>
              <a:ea typeface="標楷體" pitchFamily="65" charset="-120"/>
            </a:endParaRPr>
          </a:p>
        </p:txBody>
      </p:sp>
      <p:sp>
        <p:nvSpPr>
          <p:cNvPr id="5" name="流程圖: 替代處理程序 4"/>
          <p:cNvSpPr/>
          <p:nvPr/>
        </p:nvSpPr>
        <p:spPr>
          <a:xfrm>
            <a:off x="1643042" y="4572008"/>
            <a:ext cx="6000792" cy="100013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4800" b="1" dirty="0" smtClean="0">
                <a:latin typeface="標楷體" pitchFamily="65" charset="-120"/>
                <a:ea typeface="標楷體" pitchFamily="65" charset="-120"/>
              </a:rPr>
              <a:t>(</a:t>
            </a:r>
            <a:r>
              <a:rPr lang="zh-TW" altLang="en-US" sz="4800" b="1" dirty="0" smtClean="0">
                <a:latin typeface="標楷體" pitchFamily="65" charset="-120"/>
                <a:ea typeface="標楷體" pitchFamily="65" charset="-120"/>
              </a:rPr>
              <a:t>自用優惠機制</a:t>
            </a:r>
            <a:r>
              <a:rPr lang="en-US" altLang="zh-TW" sz="4800" b="1" dirty="0" smtClean="0">
                <a:latin typeface="標楷體" pitchFamily="65" charset="-120"/>
                <a:ea typeface="標楷體" pitchFamily="65" charset="-120"/>
              </a:rPr>
              <a:t>?)</a:t>
            </a:r>
            <a:endParaRPr lang="zh-TW" altLang="en-US" sz="4800" b="1" dirty="0">
              <a:latin typeface="標楷體" pitchFamily="65" charset="-120"/>
              <a:ea typeface="標楷體" pitchFamily="65" charset="-120"/>
            </a:endParaRPr>
          </a:p>
        </p:txBody>
      </p:sp>
      <p:sp>
        <p:nvSpPr>
          <p:cNvPr id="2" name="矩形 1"/>
          <p:cNvSpPr/>
          <p:nvPr/>
        </p:nvSpPr>
        <p:spPr>
          <a:xfrm>
            <a:off x="179512" y="1412776"/>
            <a:ext cx="3057247" cy="584775"/>
          </a:xfrm>
          <a:prstGeom prst="rect">
            <a:avLst/>
          </a:prstGeom>
        </p:spPr>
        <p:txBody>
          <a:bodyPr wrap="none">
            <a:spAutoFit/>
          </a:bodyPr>
          <a:lstStyle/>
          <a:p>
            <a:r>
              <a:rPr lang="en-US" altLang="zh-TW" sz="3200" b="1" dirty="0" smtClean="0">
                <a:solidFill>
                  <a:prstClr val="black"/>
                </a:solidFill>
                <a:latin typeface="標楷體" pitchFamily="65" charset="-120"/>
                <a:ea typeface="標楷體" pitchFamily="65" charset="-120"/>
                <a:cs typeface="+mj-cs"/>
              </a:rPr>
              <a:t>(</a:t>
            </a:r>
            <a:r>
              <a:rPr lang="zh-TW" altLang="en-US" sz="3200" b="1" dirty="0" smtClean="0">
                <a:solidFill>
                  <a:prstClr val="black"/>
                </a:solidFill>
                <a:latin typeface="標楷體" pitchFamily="65" charset="-120"/>
                <a:ea typeface="標楷體" pitchFamily="65" charset="-120"/>
                <a:cs typeface="+mj-cs"/>
              </a:rPr>
              <a:t>十一</a:t>
            </a:r>
            <a:r>
              <a:rPr lang="en-US" altLang="zh-TW" sz="3200" b="1" dirty="0" smtClean="0">
                <a:solidFill>
                  <a:prstClr val="black"/>
                </a:solidFill>
                <a:latin typeface="標楷體" pitchFamily="65" charset="-120"/>
                <a:ea typeface="標楷體" pitchFamily="65" charset="-120"/>
                <a:cs typeface="+mj-cs"/>
              </a:rPr>
              <a:t>)</a:t>
            </a:r>
            <a:r>
              <a:rPr lang="zh-TW" altLang="en-US" sz="3200" b="1" dirty="0">
                <a:solidFill>
                  <a:prstClr val="black"/>
                </a:solidFill>
                <a:latin typeface="標楷體" pitchFamily="65" charset="-120"/>
                <a:ea typeface="標楷體" pitchFamily="65" charset="-120"/>
                <a:cs typeface="+mj-cs"/>
              </a:rPr>
              <a:t>深    怕</a:t>
            </a:r>
            <a:endParaRPr lang="zh-TW" altLang="en-US" dirty="0"/>
          </a:p>
        </p:txBody>
      </p:sp>
      <p:sp>
        <p:nvSpPr>
          <p:cNvPr id="8" name="矩形 7"/>
          <p:cNvSpPr/>
          <p:nvPr/>
        </p:nvSpPr>
        <p:spPr>
          <a:xfrm>
            <a:off x="8316416" y="166434"/>
            <a:ext cx="641281"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3</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97643" y="476672"/>
            <a:ext cx="8534400" cy="758952"/>
          </a:xfrm>
        </p:spPr>
        <p:txBody>
          <a:bodyPr>
            <a:normAutofit/>
          </a:bodyPr>
          <a:lstStyle/>
          <a:p>
            <a:pPr algn="l"/>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十二</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認   為</a:t>
            </a:r>
            <a:endParaRPr lang="zh-TW" altLang="en-US" sz="3200" dirty="0">
              <a:solidFill>
                <a:schemeClr val="tx1"/>
              </a:solidFill>
            </a:endParaRPr>
          </a:p>
        </p:txBody>
      </p:sp>
      <p:sp>
        <p:nvSpPr>
          <p:cNvPr id="4" name="流程圖: 磁碟 3"/>
          <p:cNvSpPr/>
          <p:nvPr/>
        </p:nvSpPr>
        <p:spPr>
          <a:xfrm>
            <a:off x="1500166" y="1500174"/>
            <a:ext cx="2857520" cy="135732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smtClean="0">
                <a:solidFill>
                  <a:schemeClr val="tx1"/>
                </a:solidFill>
                <a:latin typeface="標楷體" pitchFamily="65" charset="-120"/>
                <a:ea typeface="標楷體" pitchFamily="65" charset="-120"/>
              </a:rPr>
              <a:t>扣除</a:t>
            </a:r>
            <a:endParaRPr lang="zh-TW" altLang="en-US" sz="5400" b="1" dirty="0">
              <a:solidFill>
                <a:schemeClr val="tx1"/>
              </a:solidFill>
              <a:latin typeface="標楷體" pitchFamily="65" charset="-120"/>
              <a:ea typeface="標楷體" pitchFamily="65" charset="-120"/>
            </a:endParaRPr>
          </a:p>
        </p:txBody>
      </p:sp>
      <p:sp>
        <p:nvSpPr>
          <p:cNvPr id="5" name="流程圖: 磁碟 4"/>
          <p:cNvSpPr/>
          <p:nvPr/>
        </p:nvSpPr>
        <p:spPr>
          <a:xfrm>
            <a:off x="4357686" y="1571612"/>
            <a:ext cx="2857520" cy="12858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dirty="0" smtClean="0">
                <a:solidFill>
                  <a:schemeClr val="bg1"/>
                </a:solidFill>
                <a:latin typeface="標楷體" pitchFamily="65" charset="-120"/>
                <a:ea typeface="標楷體" pitchFamily="65" charset="-120"/>
              </a:rPr>
              <a:t>扣抵</a:t>
            </a:r>
          </a:p>
        </p:txBody>
      </p:sp>
      <p:sp>
        <p:nvSpPr>
          <p:cNvPr id="6" name="流程圖: 磁碟 5"/>
          <p:cNvSpPr/>
          <p:nvPr/>
        </p:nvSpPr>
        <p:spPr>
          <a:xfrm>
            <a:off x="1643042" y="3643314"/>
            <a:ext cx="2714644" cy="12858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不同稅基</a:t>
            </a:r>
          </a:p>
        </p:txBody>
      </p:sp>
      <p:sp>
        <p:nvSpPr>
          <p:cNvPr id="7" name="流程圖: 磁碟 6"/>
          <p:cNvSpPr/>
          <p:nvPr/>
        </p:nvSpPr>
        <p:spPr>
          <a:xfrm>
            <a:off x="4357686" y="3714752"/>
            <a:ext cx="2857520" cy="121444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smtClean="0">
                <a:solidFill>
                  <a:schemeClr val="bg1"/>
                </a:solidFill>
                <a:latin typeface="標楷體" pitchFamily="65" charset="-120"/>
                <a:ea typeface="標楷體" pitchFamily="65" charset="-120"/>
              </a:rPr>
              <a:t>不同稅率</a:t>
            </a:r>
          </a:p>
        </p:txBody>
      </p:sp>
      <p:sp>
        <p:nvSpPr>
          <p:cNvPr id="9" name="向下箭號 8"/>
          <p:cNvSpPr/>
          <p:nvPr/>
        </p:nvSpPr>
        <p:spPr>
          <a:xfrm rot="10800000">
            <a:off x="2500298" y="2857496"/>
            <a:ext cx="1000132" cy="714380"/>
          </a:xfrm>
          <a:prstGeom prst="downArrow">
            <a:avLst>
              <a:gd name="adj1" fmla="val 62308"/>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a:p>
        </p:txBody>
      </p:sp>
      <p:sp>
        <p:nvSpPr>
          <p:cNvPr id="8" name="流程圖: 磁碟 7"/>
          <p:cNvSpPr/>
          <p:nvPr/>
        </p:nvSpPr>
        <p:spPr>
          <a:xfrm>
            <a:off x="2000232" y="5715016"/>
            <a:ext cx="5072098" cy="92869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欠公平？</a:t>
            </a:r>
          </a:p>
        </p:txBody>
      </p:sp>
      <p:sp>
        <p:nvSpPr>
          <p:cNvPr id="11" name="向下箭號 10"/>
          <p:cNvSpPr/>
          <p:nvPr/>
        </p:nvSpPr>
        <p:spPr>
          <a:xfrm>
            <a:off x="2928926" y="4929198"/>
            <a:ext cx="3071834" cy="78581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2" name="向下箭號 11"/>
          <p:cNvSpPr/>
          <p:nvPr/>
        </p:nvSpPr>
        <p:spPr>
          <a:xfrm rot="10800000">
            <a:off x="5364088" y="2857497"/>
            <a:ext cx="1000132" cy="714380"/>
          </a:xfrm>
          <a:prstGeom prst="downArrow">
            <a:avLst>
              <a:gd name="adj1" fmla="val 62308"/>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a:p>
        </p:txBody>
      </p:sp>
      <p:sp>
        <p:nvSpPr>
          <p:cNvPr id="13" name="矩形 12"/>
          <p:cNvSpPr/>
          <p:nvPr/>
        </p:nvSpPr>
        <p:spPr>
          <a:xfrm>
            <a:off x="8316417" y="142852"/>
            <a:ext cx="641280"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4</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97642" y="404664"/>
            <a:ext cx="8766845" cy="648072"/>
          </a:xfrm>
        </p:spPr>
        <p:txBody>
          <a:bodyPr>
            <a:normAutofit/>
          </a:bodyPr>
          <a:lstStyle/>
          <a:p>
            <a:pPr algn="l"/>
            <a:r>
              <a:rPr lang="zh-TW" altLang="en-US" sz="3200" b="1" dirty="0" smtClean="0">
                <a:solidFill>
                  <a:schemeClr val="tx1"/>
                </a:solidFill>
                <a:latin typeface="標楷體" pitchFamily="65" charset="-120"/>
                <a:ea typeface="標楷體" pitchFamily="65" charset="-120"/>
              </a:rPr>
              <a:t>（十三）扣抵  </a:t>
            </a:r>
            <a:r>
              <a:rPr lang="zh-TW" altLang="en-US" sz="3200" b="1" u="sng" dirty="0" smtClean="0">
                <a:solidFill>
                  <a:schemeClr val="tx1"/>
                </a:solidFill>
                <a:latin typeface="標楷體" pitchFamily="65" charset="-120"/>
                <a:ea typeface="標楷體" pitchFamily="65" charset="-120"/>
              </a:rPr>
              <a:t>自用增值稅</a:t>
            </a:r>
            <a:r>
              <a:rPr lang="zh-TW" altLang="en-US" sz="3200" b="1" dirty="0" smtClean="0">
                <a:solidFill>
                  <a:schemeClr val="tx1"/>
                </a:solidFill>
                <a:latin typeface="標楷體" pitchFamily="65" charset="-120"/>
                <a:ea typeface="標楷體" pitchFamily="65" charset="-120"/>
              </a:rPr>
              <a:t>沒意義？</a:t>
            </a:r>
            <a:endParaRPr lang="zh-TW" altLang="en-US" sz="32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928143239"/>
              </p:ext>
            </p:extLst>
          </p:nvPr>
        </p:nvGraphicFramePr>
        <p:xfrm>
          <a:off x="142844" y="1357298"/>
          <a:ext cx="8858312" cy="4572032"/>
        </p:xfrm>
        <a:graphic>
          <a:graphicData uri="http://schemas.openxmlformats.org/drawingml/2006/table">
            <a:tbl>
              <a:tblPr firstRow="1" bandRow="1">
                <a:tableStyleId>{5C22544A-7EE6-4342-B048-85BDC9FD1C3A}</a:tableStyleId>
              </a:tblPr>
              <a:tblGrid>
                <a:gridCol w="2214578"/>
                <a:gridCol w="2214578"/>
                <a:gridCol w="2214578"/>
                <a:gridCol w="2214578"/>
              </a:tblGrid>
              <a:tr h="1034853">
                <a:tc gridSpan="4">
                  <a:txBody>
                    <a:bodyPr/>
                    <a:lstStyle/>
                    <a:p>
                      <a:pPr algn="ctr"/>
                      <a:r>
                        <a:rPr lang="zh-TW" altLang="en-US" sz="4800" b="1" dirty="0" smtClean="0">
                          <a:solidFill>
                            <a:schemeClr val="tx1"/>
                          </a:solidFill>
                          <a:latin typeface="Times New Roman" panose="02020603050405020304" pitchFamily="18" charset="0"/>
                          <a:ea typeface="標楷體" pitchFamily="65" charset="-120"/>
                          <a:cs typeface="Times New Roman" panose="02020603050405020304" pitchFamily="18" charset="0"/>
                        </a:rPr>
                        <a:t>房地合一所得稅　　</a:t>
                      </a:r>
                      <a:r>
                        <a:rPr lang="en-US" altLang="zh-TW" sz="48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kumimoji="0" lang="en-US" altLang="zh-TW"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00</a:t>
                      </a:r>
                      <a:r>
                        <a:rPr lang="zh-TW" altLang="en-US" sz="48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4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1313809">
                <a:tc>
                  <a:txBody>
                    <a:bodyPr/>
                    <a:lstStyle/>
                    <a:p>
                      <a:pPr algn="ct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增值稅</a:t>
                      </a:r>
                      <a:endPar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扣 抵</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4800" b="1" dirty="0" smtClean="0">
                          <a:solidFill>
                            <a:schemeClr val="tx1"/>
                          </a:solidFill>
                          <a:latin typeface="Times New Roman" panose="02020603050405020304" pitchFamily="18" charset="0"/>
                          <a:ea typeface="標楷體" pitchFamily="65" charset="-120"/>
                          <a:cs typeface="Times New Roman" panose="02020603050405020304" pitchFamily="18" charset="0"/>
                        </a:rPr>
                        <a:t>40</a:t>
                      </a:r>
                      <a:endParaRPr lang="zh-TW" altLang="en-US" sz="4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10</a:t>
                      </a:r>
                      <a:endParaRPr kumimoji="0" lang="zh-TW" altLang="en-US"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zh-TW" altLang="en-US"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免稅</a:t>
                      </a:r>
                    </a:p>
                  </a:txBody>
                  <a:tcPr anchor="ctr"/>
                </a:tc>
              </a:tr>
              <a:tr h="1313809">
                <a:tc>
                  <a:txBody>
                    <a:bodyPr/>
                    <a:lstStyle/>
                    <a:p>
                      <a:pPr algn="ct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分離課稅</a:t>
                      </a:r>
                      <a:endPar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所得稅</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4800" b="1" dirty="0" smtClean="0">
                          <a:solidFill>
                            <a:schemeClr val="tx1"/>
                          </a:solidFill>
                          <a:latin typeface="Times New Roman" panose="02020603050405020304" pitchFamily="18" charset="0"/>
                          <a:ea typeface="標楷體" pitchFamily="65" charset="-120"/>
                          <a:cs typeface="Times New Roman" panose="02020603050405020304" pitchFamily="18" charset="0"/>
                        </a:rPr>
                        <a:t>60</a:t>
                      </a:r>
                      <a:endParaRPr lang="zh-TW" altLang="en-US" sz="4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90</a:t>
                      </a:r>
                      <a:endParaRPr kumimoji="0" lang="zh-TW" altLang="en-US"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100</a:t>
                      </a:r>
                      <a:endParaRPr kumimoji="0" lang="zh-TW" altLang="en-US"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909561">
                <a:tc>
                  <a:txBody>
                    <a:bodyPr/>
                    <a:lstStyle/>
                    <a:p>
                      <a:pPr algn="ct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合  計</a:t>
                      </a:r>
                      <a:endParaRPr lang="zh-TW" altLang="en-US" sz="4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4800" b="1" dirty="0" smtClean="0">
                          <a:solidFill>
                            <a:schemeClr val="tx1"/>
                          </a:solidFill>
                          <a:latin typeface="Times New Roman" panose="02020603050405020304" pitchFamily="18" charset="0"/>
                          <a:ea typeface="標楷體" pitchFamily="65" charset="-120"/>
                          <a:cs typeface="Times New Roman" panose="02020603050405020304" pitchFamily="18" charset="0"/>
                        </a:rPr>
                        <a:t>100</a:t>
                      </a:r>
                      <a:endParaRPr lang="zh-TW" altLang="en-US" sz="4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100</a:t>
                      </a:r>
                      <a:endParaRPr kumimoji="0" lang="zh-TW" altLang="en-US"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100</a:t>
                      </a:r>
                      <a:endParaRPr kumimoji="0" lang="zh-TW" altLang="en-US"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sp>
        <p:nvSpPr>
          <p:cNvPr id="5" name="矩形 4"/>
          <p:cNvSpPr/>
          <p:nvPr/>
        </p:nvSpPr>
        <p:spPr>
          <a:xfrm>
            <a:off x="1428728" y="6000768"/>
            <a:ext cx="6072230" cy="584775"/>
          </a:xfrm>
          <a:prstGeom prst="rect">
            <a:avLst/>
          </a:prstGeom>
          <a:noFill/>
        </p:spPr>
        <p:txBody>
          <a:bodyPr wrap="square" lIns="91440" tIns="45720" rIns="91440" bIns="45720">
            <a:spAutoFit/>
          </a:bodyPr>
          <a:lstStyle/>
          <a:p>
            <a:pPr algn="ctr"/>
            <a:r>
              <a:rPr lang="en-US" altLang="zh-TW" sz="3200" b="1" dirty="0" smtClean="0">
                <a:ln w="12700">
                  <a:solidFill>
                    <a:schemeClr val="tx2">
                      <a:satMod val="155000"/>
                    </a:schemeClr>
                  </a:solidFill>
                  <a:prstDash val="solid"/>
                </a:ln>
                <a:solidFill>
                  <a:srgbClr val="FF0000"/>
                </a:solidFill>
                <a:latin typeface="標楷體" pitchFamily="65" charset="-120"/>
                <a:ea typeface="標楷體" pitchFamily="65" charset="-120"/>
              </a:rPr>
              <a:t>(</a:t>
            </a:r>
            <a:r>
              <a:rPr lang="zh-TW" altLang="en-US" sz="3200" b="1" dirty="0" smtClean="0">
                <a:ln w="12700">
                  <a:solidFill>
                    <a:schemeClr val="tx2">
                      <a:satMod val="155000"/>
                    </a:schemeClr>
                  </a:solidFill>
                  <a:prstDash val="solid"/>
                </a:ln>
                <a:solidFill>
                  <a:srgbClr val="FF0000"/>
                </a:solidFill>
                <a:latin typeface="標楷體" pitchFamily="65" charset="-120"/>
                <a:ea typeface="標楷體" pitchFamily="65" charset="-120"/>
              </a:rPr>
              <a:t>一生一次、一生一屋形同虛設</a:t>
            </a:r>
            <a:r>
              <a:rPr lang="en-US" altLang="zh-TW" sz="3200" b="1" dirty="0" smtClean="0">
                <a:ln w="12700">
                  <a:solidFill>
                    <a:schemeClr val="tx2">
                      <a:satMod val="155000"/>
                    </a:schemeClr>
                  </a:solidFill>
                  <a:prstDash val="solid"/>
                </a:ln>
                <a:solidFill>
                  <a:srgbClr val="FF0000"/>
                </a:solidFill>
                <a:latin typeface="標楷體" pitchFamily="65" charset="-120"/>
                <a:ea typeface="標楷體" pitchFamily="65" charset="-120"/>
              </a:rPr>
              <a:t>)</a:t>
            </a:r>
            <a:endParaRPr lang="zh-TW" altLang="en-US" sz="3200" b="1" cap="none" spc="0" dirty="0">
              <a:ln w="12700">
                <a:solidFill>
                  <a:schemeClr val="tx2">
                    <a:satMod val="155000"/>
                  </a:schemeClr>
                </a:solidFill>
                <a:prstDash val="solid"/>
              </a:ln>
              <a:solidFill>
                <a:srgbClr val="FF0000"/>
              </a:solidFill>
              <a:latin typeface="標楷體" pitchFamily="65" charset="-120"/>
              <a:ea typeface="標楷體" pitchFamily="65" charset="-120"/>
            </a:endParaRPr>
          </a:p>
        </p:txBody>
      </p:sp>
      <p:sp>
        <p:nvSpPr>
          <p:cNvPr id="6" name="矩形 5"/>
          <p:cNvSpPr/>
          <p:nvPr/>
        </p:nvSpPr>
        <p:spPr>
          <a:xfrm>
            <a:off x="8316417" y="142852"/>
            <a:ext cx="641280"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5</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985" y="594957"/>
            <a:ext cx="8534400" cy="758952"/>
          </a:xfrm>
        </p:spPr>
        <p:txBody>
          <a:bodyPr>
            <a:normAutofit/>
          </a:bodyPr>
          <a:lstStyle/>
          <a:p>
            <a:pPr marL="274320" lvl="0" indent="-274320" algn="l">
              <a:spcBef>
                <a:spcPct val="20000"/>
              </a:spcBef>
            </a:pPr>
            <a:r>
              <a:rPr lang="en-US" altLang="zh-TW" sz="3200" b="1" dirty="0" smtClean="0">
                <a:solidFill>
                  <a:prstClr val="black"/>
                </a:solidFill>
                <a:latin typeface="標楷體" pitchFamily="65" charset="-120"/>
                <a:ea typeface="標楷體" pitchFamily="65" charset="-120"/>
                <a:cs typeface="+mn-cs"/>
              </a:rPr>
              <a:t>(</a:t>
            </a:r>
            <a:r>
              <a:rPr lang="zh-TW" altLang="en-US" sz="3200" b="1" dirty="0" smtClean="0">
                <a:solidFill>
                  <a:prstClr val="black"/>
                </a:solidFill>
                <a:latin typeface="標楷體" pitchFamily="65" charset="-120"/>
                <a:ea typeface="標楷體" pitchFamily="65" charset="-120"/>
                <a:cs typeface="+mn-cs"/>
              </a:rPr>
              <a:t>十四</a:t>
            </a:r>
            <a:r>
              <a:rPr lang="en-US" altLang="zh-TW" sz="3200" b="1" dirty="0" smtClean="0">
                <a:solidFill>
                  <a:prstClr val="black"/>
                </a:solidFill>
                <a:latin typeface="標楷體" pitchFamily="65" charset="-120"/>
                <a:ea typeface="標楷體" pitchFamily="65" charset="-120"/>
                <a:cs typeface="+mn-cs"/>
              </a:rPr>
              <a:t>)</a:t>
            </a:r>
            <a:r>
              <a:rPr lang="zh-TW" altLang="en-US" sz="3200" b="1" dirty="0">
                <a:solidFill>
                  <a:prstClr val="black"/>
                </a:solidFill>
                <a:latin typeface="標楷體" pitchFamily="65" charset="-120"/>
                <a:ea typeface="標楷體" pitchFamily="65" charset="-120"/>
                <a:cs typeface="+mn-cs"/>
              </a:rPr>
              <a:t>扣除</a:t>
            </a:r>
            <a:r>
              <a:rPr lang="zh-TW" altLang="en-US" sz="3200" dirty="0">
                <a:solidFill>
                  <a:prstClr val="black"/>
                </a:solidFill>
                <a:latin typeface="標楷體" pitchFamily="65" charset="-120"/>
                <a:ea typeface="標楷體" pitchFamily="65" charset="-120"/>
                <a:cs typeface="+mn-cs"/>
              </a:rPr>
              <a:t> </a:t>
            </a:r>
            <a:r>
              <a:rPr lang="en-US" altLang="zh-TW" sz="3200" dirty="0">
                <a:solidFill>
                  <a:prstClr val="black"/>
                </a:solidFill>
                <a:latin typeface="Times New Roman" panose="02020603050405020304" pitchFamily="18" charset="0"/>
                <a:ea typeface="標楷體" pitchFamily="65" charset="-120"/>
                <a:cs typeface="Times New Roman" panose="02020603050405020304" pitchFamily="18" charset="0"/>
              </a:rPr>
              <a:t>VS.  </a:t>
            </a:r>
            <a:r>
              <a:rPr lang="zh-TW" altLang="en-US" sz="3200" b="1" dirty="0">
                <a:solidFill>
                  <a:prstClr val="black"/>
                </a:solidFill>
                <a:latin typeface="標楷體" pitchFamily="65" charset="-120"/>
                <a:ea typeface="標楷體" pitchFamily="65" charset="-120"/>
                <a:cs typeface="+mn-cs"/>
              </a:rPr>
              <a:t>扣抵</a:t>
            </a:r>
            <a:r>
              <a:rPr lang="zh-TW" altLang="en-US" sz="3200" dirty="0">
                <a:solidFill>
                  <a:prstClr val="black"/>
                </a:solidFill>
                <a:latin typeface="標楷體" pitchFamily="65" charset="-120"/>
                <a:ea typeface="標楷體" pitchFamily="65" charset="-120"/>
                <a:cs typeface="+mn-cs"/>
              </a:rPr>
              <a:t> </a:t>
            </a:r>
            <a:endParaRPr lang="zh-TW" altLang="en-US" sz="3200" b="1" dirty="0">
              <a:solidFill>
                <a:schemeClr val="tx1"/>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531056863"/>
              </p:ext>
            </p:extLst>
          </p:nvPr>
        </p:nvGraphicFramePr>
        <p:xfrm>
          <a:off x="357158" y="2000240"/>
          <a:ext cx="3286148" cy="942340"/>
        </p:xfrm>
        <a:graphic>
          <a:graphicData uri="http://schemas.openxmlformats.org/drawingml/2006/table">
            <a:tbl>
              <a:tblPr firstRow="1" bandRow="1">
                <a:tableStyleId>{21E4AEA4-8DFA-4A89-87EB-49C32662AFE0}</a:tableStyleId>
              </a:tblPr>
              <a:tblGrid>
                <a:gridCol w="3286148"/>
              </a:tblGrid>
              <a:tr h="485140">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土地漲價總數額</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372116">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500</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582876919"/>
              </p:ext>
            </p:extLst>
          </p:nvPr>
        </p:nvGraphicFramePr>
        <p:xfrm>
          <a:off x="357158" y="4071942"/>
          <a:ext cx="3286148" cy="914400"/>
        </p:xfrm>
        <a:graphic>
          <a:graphicData uri="http://schemas.openxmlformats.org/drawingml/2006/table">
            <a:tbl>
              <a:tblPr firstRow="1" bandRow="1">
                <a:tableStyleId>{21E4AEA4-8DFA-4A89-87EB-49C32662AFE0}</a:tableStyleId>
              </a:tblPr>
              <a:tblGrid>
                <a:gridCol w="3286148"/>
              </a:tblGrid>
              <a:tr h="433390">
                <a:tc>
                  <a:txBody>
                    <a:bodyPr/>
                    <a:lstStyle/>
                    <a:p>
                      <a:pPr marL="0" algn="ctr" rtl="0" eaLnBrk="1" latinLnBrk="0" hangingPunct="1"/>
                      <a:r>
                        <a:rPr kumimoji="0"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土地漲價總數額</a:t>
                      </a:r>
                      <a:endParaRPr kumimoji="0" lang="zh-TW" altLang="en-US" sz="2400" b="1" kern="1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433390">
                <a:tc>
                  <a:txBody>
                    <a:bodyPr/>
                    <a:lstStyle/>
                    <a:p>
                      <a:pPr marL="0" algn="ctr" rtl="0" eaLnBrk="1" latinLnBrk="0" hangingPunct="1"/>
                      <a:r>
                        <a:rPr kumimoji="0" lang="en-US" altLang="zh-TW" sz="2400" kern="1200" dirty="0" smtClean="0">
                          <a:latin typeface="Times New Roman" panose="02020603050405020304" pitchFamily="18" charset="0"/>
                          <a:ea typeface="標楷體" panose="03000509000000000000" pitchFamily="65" charset="-120"/>
                          <a:cs typeface="Times New Roman" panose="02020603050405020304" pitchFamily="18" charset="0"/>
                        </a:rPr>
                        <a:t>500</a:t>
                      </a:r>
                      <a:endParaRPr kumimoji="0" lang="zh-TW" altLang="en-US" sz="24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808889774"/>
              </p:ext>
            </p:extLst>
          </p:nvPr>
        </p:nvGraphicFramePr>
        <p:xfrm>
          <a:off x="4357686" y="2000240"/>
          <a:ext cx="1643074" cy="914400"/>
        </p:xfrm>
        <a:graphic>
          <a:graphicData uri="http://schemas.openxmlformats.org/drawingml/2006/table">
            <a:tbl>
              <a:tblPr firstRow="1" bandRow="1">
                <a:tableStyleId>{21E4AEA4-8DFA-4A89-87EB-49C32662AFE0}</a:tableStyleId>
              </a:tblPr>
              <a:tblGrid>
                <a:gridCol w="1643074"/>
              </a:tblGrid>
              <a:tr h="392909">
                <a:tc>
                  <a:txBody>
                    <a:bodyPr/>
                    <a:lstStyle/>
                    <a:p>
                      <a:pPr marL="0" algn="ctr" rtl="0" eaLnBrk="1" latinLnBrk="0" hangingPunct="1"/>
                      <a:r>
                        <a:rPr kumimoji="0"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一般稅率</a:t>
                      </a:r>
                      <a:endPar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400056">
                <a:tc>
                  <a:txBody>
                    <a:bodyPr/>
                    <a:lstStyle/>
                    <a:p>
                      <a:pPr marL="0" algn="ctr" rtl="0" eaLnBrk="1" latinLnBrk="0" hangingPunct="1"/>
                      <a:r>
                        <a:rPr kumimoji="0" lang="en-US" altLang="zh-TW" sz="2400" kern="1200" dirty="0" smtClean="0">
                          <a:latin typeface="Times New Roman" panose="02020603050405020304" pitchFamily="18" charset="0"/>
                          <a:ea typeface="標楷體" panose="03000509000000000000" pitchFamily="65" charset="-120"/>
                          <a:cs typeface="Times New Roman" panose="02020603050405020304" pitchFamily="18" charset="0"/>
                        </a:rPr>
                        <a:t>40%</a:t>
                      </a:r>
                      <a:endParaRPr kumimoji="0" lang="zh-TW" altLang="en-US" sz="24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519635749"/>
              </p:ext>
            </p:extLst>
          </p:nvPr>
        </p:nvGraphicFramePr>
        <p:xfrm>
          <a:off x="6858016" y="1928802"/>
          <a:ext cx="1857388" cy="928695"/>
        </p:xfrm>
        <a:graphic>
          <a:graphicData uri="http://schemas.openxmlformats.org/drawingml/2006/table">
            <a:tbl>
              <a:tblPr firstRow="1" bandRow="1">
                <a:tableStyleId>{21E4AEA4-8DFA-4A89-87EB-49C32662AFE0}</a:tableStyleId>
              </a:tblPr>
              <a:tblGrid>
                <a:gridCol w="1857388"/>
              </a:tblGrid>
              <a:tr h="471495">
                <a:tc>
                  <a:txBody>
                    <a:bodyPr/>
                    <a:lstStyle/>
                    <a:p>
                      <a:pPr marL="0" algn="ctr" rtl="0" eaLnBrk="1" latinLnBrk="0" hangingPunct="1"/>
                      <a:r>
                        <a:rPr kumimoji="0"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土地增值稅</a:t>
                      </a:r>
                      <a:endPar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400056">
                <a:tc>
                  <a:txBody>
                    <a:bodyPr/>
                    <a:lstStyle/>
                    <a:p>
                      <a:pPr marL="0" algn="ctr" rtl="0" eaLnBrk="1" latinLnBrk="0" hangingPunct="1"/>
                      <a:r>
                        <a:rPr kumimoji="0" lang="en-US" altLang="zh-TW" sz="2400" kern="1200" dirty="0" smtClean="0">
                          <a:latin typeface="Times New Roman" panose="02020603050405020304" pitchFamily="18" charset="0"/>
                          <a:ea typeface="標楷體" panose="03000509000000000000" pitchFamily="65" charset="-120"/>
                          <a:cs typeface="Times New Roman" panose="02020603050405020304" pitchFamily="18" charset="0"/>
                        </a:rPr>
                        <a:t>200</a:t>
                      </a:r>
                      <a:endParaRPr kumimoji="0" lang="zh-TW" altLang="en-US" sz="24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550006092"/>
              </p:ext>
            </p:extLst>
          </p:nvPr>
        </p:nvGraphicFramePr>
        <p:xfrm>
          <a:off x="4429124" y="4071942"/>
          <a:ext cx="1643074" cy="914400"/>
        </p:xfrm>
        <a:graphic>
          <a:graphicData uri="http://schemas.openxmlformats.org/drawingml/2006/table">
            <a:tbl>
              <a:tblPr firstRow="1" bandRow="1">
                <a:tableStyleId>{21E4AEA4-8DFA-4A89-87EB-49C32662AFE0}</a:tableStyleId>
              </a:tblPr>
              <a:tblGrid>
                <a:gridCol w="1643074"/>
              </a:tblGrid>
              <a:tr h="392909">
                <a:tc>
                  <a:txBody>
                    <a:bodyPr/>
                    <a:lstStyle/>
                    <a:p>
                      <a:pPr marL="0" algn="ctr" rtl="0" eaLnBrk="1" latinLnBrk="0" hangingPunct="1"/>
                      <a:r>
                        <a:rPr kumimoji="0"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自用稅率</a:t>
                      </a:r>
                      <a:endParaRPr kumimoji="0" lang="zh-TW" altLang="en-US" sz="2400" b="1" kern="1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400056">
                <a:tc>
                  <a:txBody>
                    <a:bodyPr/>
                    <a:lstStyle/>
                    <a:p>
                      <a:pPr marL="0" algn="ctr" rtl="0" eaLnBrk="1" latinLnBrk="0" hangingPunct="1"/>
                      <a:r>
                        <a:rPr kumimoji="0" lang="en-US" altLang="zh-TW" sz="2400" kern="1200" dirty="0" smtClean="0">
                          <a:latin typeface="Times New Roman" panose="02020603050405020304" pitchFamily="18" charset="0"/>
                          <a:ea typeface="標楷體" panose="03000509000000000000" pitchFamily="65" charset="-120"/>
                          <a:cs typeface="Times New Roman" panose="02020603050405020304" pitchFamily="18" charset="0"/>
                        </a:rPr>
                        <a:t>10%</a:t>
                      </a:r>
                      <a:endParaRPr kumimoji="0" lang="zh-TW" altLang="en-US" sz="24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4113598947"/>
              </p:ext>
            </p:extLst>
          </p:nvPr>
        </p:nvGraphicFramePr>
        <p:xfrm>
          <a:off x="6929454" y="4071942"/>
          <a:ext cx="1857388" cy="914400"/>
        </p:xfrm>
        <a:graphic>
          <a:graphicData uri="http://schemas.openxmlformats.org/drawingml/2006/table">
            <a:tbl>
              <a:tblPr firstRow="1" bandRow="1">
                <a:tableStyleId>{21E4AEA4-8DFA-4A89-87EB-49C32662AFE0}</a:tableStyleId>
              </a:tblPr>
              <a:tblGrid>
                <a:gridCol w="1857388"/>
              </a:tblGrid>
              <a:tr h="392909">
                <a:tc>
                  <a:txBody>
                    <a:bodyPr/>
                    <a:lstStyle/>
                    <a:p>
                      <a:pPr marL="0" algn="ctr" rtl="0" eaLnBrk="1" latinLnBrk="0" hangingPunct="1"/>
                      <a:r>
                        <a:rPr kumimoji="0"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土地增值稅</a:t>
                      </a:r>
                      <a:endParaRPr kumimoji="0" lang="zh-TW" altLang="en-US" sz="2400" b="1" kern="1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392909">
                <a:tc>
                  <a:txBody>
                    <a:bodyPr/>
                    <a:lstStyle/>
                    <a:p>
                      <a:pPr marL="0" algn="ctr" rtl="0" eaLnBrk="1" latinLnBrk="0" hangingPunct="1"/>
                      <a:r>
                        <a:rPr kumimoji="0" lang="en-US" altLang="zh-TW" sz="2400" kern="1200" dirty="0" smtClean="0">
                          <a:latin typeface="Times New Roman" panose="02020603050405020304" pitchFamily="18" charset="0"/>
                          <a:ea typeface="標楷體" panose="03000509000000000000" pitchFamily="65" charset="-120"/>
                          <a:cs typeface="Times New Roman" panose="02020603050405020304" pitchFamily="18" charset="0"/>
                        </a:rPr>
                        <a:t>50</a:t>
                      </a:r>
                      <a:endParaRPr kumimoji="0" lang="zh-TW" altLang="en-US" sz="24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sp>
        <p:nvSpPr>
          <p:cNvPr id="10" name="乘號 9"/>
          <p:cNvSpPr/>
          <p:nvPr/>
        </p:nvSpPr>
        <p:spPr>
          <a:xfrm>
            <a:off x="3643306" y="2071678"/>
            <a:ext cx="642942" cy="785818"/>
          </a:xfrm>
          <a:prstGeom prst="mathMultiply">
            <a:avLst>
              <a:gd name="adj1" fmla="val 909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 name="乘號 10"/>
          <p:cNvSpPr/>
          <p:nvPr/>
        </p:nvSpPr>
        <p:spPr>
          <a:xfrm>
            <a:off x="3714744" y="4143380"/>
            <a:ext cx="642942" cy="785818"/>
          </a:xfrm>
          <a:prstGeom prst="mathMultiply">
            <a:avLst>
              <a:gd name="adj1" fmla="val 909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等於 11"/>
          <p:cNvSpPr/>
          <p:nvPr/>
        </p:nvSpPr>
        <p:spPr>
          <a:xfrm>
            <a:off x="6072198" y="2000240"/>
            <a:ext cx="642942" cy="914400"/>
          </a:xfrm>
          <a:prstGeom prst="mathEqual">
            <a:avLst>
              <a:gd name="adj1" fmla="val 9097"/>
              <a:gd name="adj2" fmla="val 117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3" name="等於 12"/>
          <p:cNvSpPr/>
          <p:nvPr/>
        </p:nvSpPr>
        <p:spPr>
          <a:xfrm>
            <a:off x="6143636" y="4071942"/>
            <a:ext cx="642942" cy="914400"/>
          </a:xfrm>
          <a:prstGeom prst="mathEqual">
            <a:avLst>
              <a:gd name="adj1" fmla="val 9097"/>
              <a:gd name="adj2" fmla="val 117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2" name="矩形 1"/>
          <p:cNvSpPr/>
          <p:nvPr/>
        </p:nvSpPr>
        <p:spPr>
          <a:xfrm>
            <a:off x="179512" y="1353909"/>
            <a:ext cx="1172116" cy="523220"/>
          </a:xfrm>
          <a:prstGeom prst="rect">
            <a:avLst/>
          </a:prstGeom>
        </p:spPr>
        <p:txBody>
          <a:bodyPr wrap="none">
            <a:spAutoFit/>
          </a:bodyPr>
          <a:lstStyle/>
          <a:p>
            <a:r>
              <a:rPr lang="en-US" altLang="zh-TW" sz="2800" b="1"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zh-TW" altLang="en-US" sz="2800" b="1" dirty="0">
                <a:solidFill>
                  <a:prstClr val="black"/>
                </a:solidFill>
                <a:latin typeface="標楷體" pitchFamily="65" charset="-120"/>
                <a:ea typeface="標楷體" pitchFamily="65" charset="-120"/>
                <a:cs typeface="+mj-cs"/>
              </a:rPr>
              <a:t>案例</a:t>
            </a:r>
            <a:endParaRPr lang="zh-TW" altLang="en-US" sz="2800" dirty="0"/>
          </a:p>
        </p:txBody>
      </p:sp>
      <p:sp>
        <p:nvSpPr>
          <p:cNvPr id="14" name="矩形 13"/>
          <p:cNvSpPr/>
          <p:nvPr/>
        </p:nvSpPr>
        <p:spPr>
          <a:xfrm>
            <a:off x="8316417" y="142852"/>
            <a:ext cx="641280"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6</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61956" y="476672"/>
            <a:ext cx="8534400" cy="758952"/>
          </a:xfrm>
        </p:spPr>
        <p:txBody>
          <a:bodyPr>
            <a:noAutofit/>
          </a:bodyPr>
          <a:lstStyle/>
          <a:p>
            <a:pPr algn="l"/>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2800" b="1" dirty="0" smtClean="0">
                <a:solidFill>
                  <a:srgbClr val="FF0000"/>
                </a:solidFill>
                <a:latin typeface="標楷體" pitchFamily="65" charset="-120"/>
                <a:ea typeface="標楷體" pitchFamily="65" charset="-120"/>
              </a:rPr>
              <a:t>扣除土地漲價總數額</a:t>
            </a:r>
            <a:endParaRPr lang="zh-TW" altLang="en-US" sz="2800" b="1" dirty="0">
              <a:solidFill>
                <a:srgbClr val="FF0000"/>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13401370"/>
              </p:ext>
            </p:extLst>
          </p:nvPr>
        </p:nvGraphicFramePr>
        <p:xfrm>
          <a:off x="785786" y="1928802"/>
          <a:ext cx="1500198" cy="1068150"/>
        </p:xfrm>
        <a:graphic>
          <a:graphicData uri="http://schemas.openxmlformats.org/drawingml/2006/table">
            <a:tbl>
              <a:tblPr firstRow="1" bandRow="1">
                <a:tableStyleId>{21E4AEA4-8DFA-4A89-87EB-49C32662AFE0}</a:tableStyleId>
              </a:tblPr>
              <a:tblGrid>
                <a:gridCol w="1500198"/>
              </a:tblGrid>
              <a:tr h="514893">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賣價</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553257">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5,000</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477874393"/>
              </p:ext>
            </p:extLst>
          </p:nvPr>
        </p:nvGraphicFramePr>
        <p:xfrm>
          <a:off x="3214678" y="1928802"/>
          <a:ext cx="1428760" cy="1071570"/>
        </p:xfrm>
        <a:graphic>
          <a:graphicData uri="http://schemas.openxmlformats.org/drawingml/2006/table">
            <a:tbl>
              <a:tblPr firstRow="1" bandRow="1">
                <a:tableStyleId>{21E4AEA4-8DFA-4A89-87EB-49C32662AFE0}</a:tableStyleId>
              </a:tblPr>
              <a:tblGrid>
                <a:gridCol w="1428760"/>
              </a:tblGrid>
              <a:tr h="556873">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買價</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r h="514697">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2,000</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29670135"/>
              </p:ext>
            </p:extLst>
          </p:nvPr>
        </p:nvGraphicFramePr>
        <p:xfrm>
          <a:off x="5643570" y="1928802"/>
          <a:ext cx="2528830" cy="1068150"/>
        </p:xfrm>
        <a:graphic>
          <a:graphicData uri="http://schemas.openxmlformats.org/drawingml/2006/table">
            <a:tbl>
              <a:tblPr firstRow="1" bandRow="1">
                <a:tableStyleId>{21E4AEA4-8DFA-4A89-87EB-49C32662AFE0}</a:tableStyleId>
              </a:tblPr>
              <a:tblGrid>
                <a:gridCol w="2528830"/>
              </a:tblGrid>
              <a:tr h="485140">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土地漲價總數額</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583010">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500</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832762587"/>
              </p:ext>
            </p:extLst>
          </p:nvPr>
        </p:nvGraphicFramePr>
        <p:xfrm>
          <a:off x="726991" y="3579748"/>
          <a:ext cx="1785950" cy="1145396"/>
        </p:xfrm>
        <a:graphic>
          <a:graphicData uri="http://schemas.openxmlformats.org/drawingml/2006/table">
            <a:tbl>
              <a:tblPr firstRow="1" bandRow="1">
                <a:tableStyleId>{21E4AEA4-8DFA-4A89-87EB-49C32662AFE0}</a:tableStyleId>
              </a:tblPr>
              <a:tblGrid>
                <a:gridCol w="1785950"/>
              </a:tblGrid>
              <a:tr h="577886">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所得淨額</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567510">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2,500</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362596023"/>
              </p:ext>
            </p:extLst>
          </p:nvPr>
        </p:nvGraphicFramePr>
        <p:xfrm>
          <a:off x="3500430" y="3571876"/>
          <a:ext cx="1285884" cy="1085216"/>
        </p:xfrm>
        <a:graphic>
          <a:graphicData uri="http://schemas.openxmlformats.org/drawingml/2006/table">
            <a:tbl>
              <a:tblPr firstRow="1" bandRow="1">
                <a:tableStyleId>{21E4AEA4-8DFA-4A89-87EB-49C32662AFE0}</a:tableStyleId>
              </a:tblPr>
              <a:tblGrid>
                <a:gridCol w="1285884"/>
              </a:tblGrid>
              <a:tr h="558696">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稅率</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526520">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493431447"/>
              </p:ext>
            </p:extLst>
          </p:nvPr>
        </p:nvGraphicFramePr>
        <p:xfrm>
          <a:off x="6000760" y="3573015"/>
          <a:ext cx="1357322" cy="1070430"/>
        </p:xfrm>
        <a:graphic>
          <a:graphicData uri="http://schemas.openxmlformats.org/drawingml/2006/table">
            <a:tbl>
              <a:tblPr firstRow="1" bandRow="1">
                <a:tableStyleId>{21E4AEA4-8DFA-4A89-87EB-49C32662AFE0}</a:tableStyleId>
              </a:tblPr>
              <a:tblGrid>
                <a:gridCol w="1357322"/>
              </a:tblGrid>
              <a:tr h="512230">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稅額</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558200">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500</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sp>
        <p:nvSpPr>
          <p:cNvPr id="12" name="減號 11"/>
          <p:cNvSpPr/>
          <p:nvPr/>
        </p:nvSpPr>
        <p:spPr>
          <a:xfrm>
            <a:off x="2500298" y="2285992"/>
            <a:ext cx="428628" cy="35719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減號 12"/>
          <p:cNvSpPr/>
          <p:nvPr/>
        </p:nvSpPr>
        <p:spPr>
          <a:xfrm>
            <a:off x="4927953" y="2305862"/>
            <a:ext cx="428628" cy="35719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等於 13"/>
          <p:cNvSpPr/>
          <p:nvPr/>
        </p:nvSpPr>
        <p:spPr>
          <a:xfrm>
            <a:off x="8286808" y="2143116"/>
            <a:ext cx="571504" cy="642942"/>
          </a:xfrm>
          <a:prstGeom prst="mathEqual">
            <a:avLst>
              <a:gd name="adj1" fmla="val 13947"/>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5" name="乘號 14"/>
          <p:cNvSpPr/>
          <p:nvPr/>
        </p:nvSpPr>
        <p:spPr>
          <a:xfrm>
            <a:off x="2661799" y="3787754"/>
            <a:ext cx="714380" cy="714380"/>
          </a:xfrm>
          <a:prstGeom prst="mathMultiply">
            <a:avLst>
              <a:gd name="adj1" fmla="val 13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於 15"/>
          <p:cNvSpPr/>
          <p:nvPr/>
        </p:nvSpPr>
        <p:spPr>
          <a:xfrm>
            <a:off x="5152621" y="3787754"/>
            <a:ext cx="571504" cy="642942"/>
          </a:xfrm>
          <a:prstGeom prst="mathEqual">
            <a:avLst>
              <a:gd name="adj1" fmla="val 13947"/>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矩形 16"/>
          <p:cNvSpPr/>
          <p:nvPr/>
        </p:nvSpPr>
        <p:spPr>
          <a:xfrm>
            <a:off x="3214678" y="3031269"/>
            <a:ext cx="1723549" cy="461665"/>
          </a:xfrm>
          <a:prstGeom prst="rect">
            <a:avLst/>
          </a:prstGeom>
          <a:noFill/>
        </p:spPr>
        <p:txBody>
          <a:bodyPr wrap="none" lIns="91440" tIns="45720" rIns="91440" bIns="45720">
            <a:spAutoFit/>
          </a:bodyPr>
          <a:lstStyle/>
          <a:p>
            <a:pPr algn="ct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分離課稅</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
        <p:nvSpPr>
          <p:cNvPr id="18" name="矩形 17"/>
          <p:cNvSpPr/>
          <p:nvPr/>
        </p:nvSpPr>
        <p:spPr>
          <a:xfrm>
            <a:off x="0" y="5143512"/>
            <a:ext cx="8858312" cy="1569660"/>
          </a:xfrm>
          <a:prstGeom prst="rect">
            <a:avLst/>
          </a:prstGeom>
          <a:noFill/>
        </p:spPr>
        <p:txBody>
          <a:bodyPr wrap="square" lIns="91440" tIns="45720" rIns="91440" bIns="45720">
            <a:spAutoFit/>
          </a:bodyPr>
          <a:lstStyle/>
          <a:p>
            <a:pPr algn="ctr"/>
            <a:r>
              <a:rPr lang="en-US" altLang="zh-TW" sz="3200" b="1" dirty="0" smtClean="0">
                <a:latin typeface="Times New Roman" panose="02020603050405020304" pitchFamily="18" charset="0"/>
                <a:ea typeface="標楷體" pitchFamily="65" charset="-120"/>
                <a:cs typeface="Times New Roman" panose="02020603050405020304" pitchFamily="18" charset="0"/>
              </a:rPr>
              <a:t>A.(</a:t>
            </a:r>
            <a:r>
              <a:rPr lang="zh-TW" altLang="en-US" sz="3200" b="1" dirty="0" smtClean="0">
                <a:latin typeface="Times New Roman" panose="02020603050405020304" pitchFamily="18" charset="0"/>
                <a:ea typeface="標楷體" pitchFamily="65" charset="-120"/>
                <a:cs typeface="Times New Roman" panose="02020603050405020304" pitchFamily="18" charset="0"/>
              </a:rPr>
              <a:t>一般</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所得稅→ </a:t>
            </a:r>
            <a:r>
              <a:rPr lang="en-US" altLang="zh-TW" sz="3200" b="1" dirty="0" smtClean="0">
                <a:latin typeface="Times New Roman" panose="02020603050405020304" pitchFamily="18" charset="0"/>
                <a:ea typeface="標楷體" pitchFamily="65" charset="-120"/>
                <a:cs typeface="Times New Roman" panose="02020603050405020304" pitchFamily="18" charset="0"/>
              </a:rPr>
              <a:t>200+500=</a:t>
            </a:r>
            <a:r>
              <a:rPr lang="zh-TW" altLang="en-US" sz="3200" b="1" dirty="0" smtClean="0">
                <a:latin typeface="Times New Roman" panose="02020603050405020304" pitchFamily="18" charset="0"/>
                <a:ea typeface="標楷體" pitchFamily="65" charset="-120"/>
                <a:cs typeface="Times New Roman" panose="02020603050405020304" pitchFamily="18" charset="0"/>
              </a:rPr>
              <a:t>     </a:t>
            </a:r>
            <a:r>
              <a:rPr lang="en-US" altLang="zh-TW" sz="3200" b="1" dirty="0" smtClean="0">
                <a:latin typeface="Times New Roman" panose="02020603050405020304" pitchFamily="18" charset="0"/>
                <a:ea typeface="標楷體" pitchFamily="65" charset="-120"/>
                <a:cs typeface="Times New Roman" panose="02020603050405020304" pitchFamily="18" charset="0"/>
              </a:rPr>
              <a:t>700</a:t>
            </a:r>
          </a:p>
          <a:p>
            <a:pPr algn="ctr"/>
            <a:endParaRPr lang="en-US" altLang="zh-TW" sz="3200" b="1" dirty="0">
              <a:latin typeface="Times New Roman" panose="02020603050405020304" pitchFamily="18" charset="0"/>
              <a:ea typeface="標楷體" pitchFamily="65" charset="-120"/>
              <a:cs typeface="Times New Roman" panose="02020603050405020304" pitchFamily="18" charset="0"/>
            </a:endParaRPr>
          </a:p>
          <a:p>
            <a:pPr algn="ctr"/>
            <a:r>
              <a:rPr lang="en-US" altLang="zh-TW" sz="3200" b="1" dirty="0" smtClean="0">
                <a:latin typeface="Times New Roman" panose="02020603050405020304" pitchFamily="18" charset="0"/>
                <a:ea typeface="標楷體" pitchFamily="65" charset="-120"/>
                <a:cs typeface="Times New Roman" panose="02020603050405020304" pitchFamily="18" charset="0"/>
              </a:rPr>
              <a:t>B.(</a:t>
            </a:r>
            <a:r>
              <a:rPr lang="zh-TW" altLang="en-US" sz="3200" b="1" dirty="0" smtClean="0">
                <a:latin typeface="Times New Roman" panose="02020603050405020304" pitchFamily="18" charset="0"/>
                <a:ea typeface="標楷體" pitchFamily="65" charset="-120"/>
                <a:cs typeface="Times New Roman" panose="02020603050405020304" pitchFamily="18" charset="0"/>
              </a:rPr>
              <a:t>自用</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所得稅→ </a:t>
            </a:r>
            <a:r>
              <a:rPr lang="en-US" altLang="zh-TW" sz="3200" b="1" dirty="0" smtClean="0">
                <a:latin typeface="Times New Roman" panose="02020603050405020304" pitchFamily="18" charset="0"/>
                <a:ea typeface="標楷體" pitchFamily="65" charset="-120"/>
                <a:cs typeface="Times New Roman" panose="02020603050405020304" pitchFamily="18" charset="0"/>
              </a:rPr>
              <a:t>50+500=</a:t>
            </a:r>
            <a:r>
              <a:rPr lang="zh-TW" altLang="en-US" sz="3200" b="1" dirty="0" smtClean="0">
                <a:latin typeface="Times New Roman" panose="02020603050405020304" pitchFamily="18" charset="0"/>
                <a:ea typeface="標楷體" pitchFamily="65" charset="-120"/>
                <a:cs typeface="Times New Roman" panose="02020603050405020304" pitchFamily="18" charset="0"/>
              </a:rPr>
              <a:t>      </a:t>
            </a:r>
            <a:r>
              <a:rPr lang="en-US" altLang="zh-TW" sz="3200" b="1" dirty="0" smtClean="0">
                <a:latin typeface="Times New Roman" panose="02020603050405020304" pitchFamily="18" charset="0"/>
                <a:ea typeface="標楷體" pitchFamily="65" charset="-120"/>
                <a:cs typeface="Times New Roman" panose="02020603050405020304" pitchFamily="18" charset="0"/>
              </a:rPr>
              <a:t>550</a:t>
            </a:r>
            <a:endParaRPr lang="zh-TW" altLang="en-US" sz="3200" b="1" dirty="0">
              <a:latin typeface="Times New Roman" panose="02020603050405020304" pitchFamily="18" charset="0"/>
              <a:ea typeface="標楷體" pitchFamily="65" charset="-120"/>
              <a:cs typeface="Times New Roman" panose="02020603050405020304" pitchFamily="18" charset="0"/>
            </a:endParaRPr>
          </a:p>
        </p:txBody>
      </p:sp>
      <p:sp>
        <p:nvSpPr>
          <p:cNvPr id="21" name="六角星形 20"/>
          <p:cNvSpPr/>
          <p:nvPr/>
        </p:nvSpPr>
        <p:spPr>
          <a:xfrm>
            <a:off x="6572679" y="5055313"/>
            <a:ext cx="1071570" cy="785818"/>
          </a:xfrm>
          <a:prstGeom prst="star6">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六角星形 21"/>
          <p:cNvSpPr/>
          <p:nvPr/>
        </p:nvSpPr>
        <p:spPr>
          <a:xfrm>
            <a:off x="6444208" y="6000768"/>
            <a:ext cx="1200041" cy="785818"/>
          </a:xfrm>
          <a:prstGeom prst="star6">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8286809" y="153182"/>
            <a:ext cx="596412"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7</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向下箭號 11"/>
          <p:cNvSpPr/>
          <p:nvPr/>
        </p:nvSpPr>
        <p:spPr>
          <a:xfrm>
            <a:off x="4214810" y="4286256"/>
            <a:ext cx="500066" cy="7434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副標題 4"/>
          <p:cNvSpPr>
            <a:spLocks noGrp="1"/>
          </p:cNvSpPr>
          <p:nvPr>
            <p:ph sz="quarter" idx="1"/>
          </p:nvPr>
        </p:nvSpPr>
        <p:spPr>
          <a:xfrm>
            <a:off x="5868144" y="1571612"/>
            <a:ext cx="1785950"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None/>
            </a:pPr>
            <a:r>
              <a:rPr lang="zh-TW" altLang="en-US" sz="4000" b="1" dirty="0" smtClean="0">
                <a:solidFill>
                  <a:schemeClr val="tx1"/>
                </a:solidFill>
                <a:latin typeface="標楷體" pitchFamily="65" charset="-120"/>
                <a:ea typeface="標楷體" pitchFamily="65" charset="-120"/>
              </a:rPr>
              <a:t>房市</a:t>
            </a:r>
            <a:endParaRPr lang="zh-TW" altLang="en-US" sz="4000" b="1" dirty="0">
              <a:solidFill>
                <a:schemeClr val="tx1"/>
              </a:solidFill>
              <a:latin typeface="標楷體" pitchFamily="65" charset="-120"/>
              <a:ea typeface="標楷體" pitchFamily="65" charset="-120"/>
            </a:endParaRPr>
          </a:p>
        </p:txBody>
      </p:sp>
      <p:sp>
        <p:nvSpPr>
          <p:cNvPr id="4" name="橢圓 3"/>
          <p:cNvSpPr/>
          <p:nvPr/>
        </p:nvSpPr>
        <p:spPr>
          <a:xfrm>
            <a:off x="1000100" y="1571612"/>
            <a:ext cx="1785950"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標楷體" pitchFamily="65" charset="-120"/>
                <a:ea typeface="標楷體" pitchFamily="65" charset="-120"/>
              </a:rPr>
              <a:t>股市</a:t>
            </a:r>
            <a:endParaRPr lang="zh-TW" altLang="en-US" sz="4000" b="1" dirty="0">
              <a:solidFill>
                <a:schemeClr val="tx1"/>
              </a:solidFill>
              <a:latin typeface="標楷體" pitchFamily="65" charset="-120"/>
              <a:ea typeface="標楷體" pitchFamily="65" charset="-120"/>
            </a:endParaRPr>
          </a:p>
        </p:txBody>
      </p:sp>
      <p:sp>
        <p:nvSpPr>
          <p:cNvPr id="8" name="向下箭號 7"/>
          <p:cNvSpPr/>
          <p:nvPr/>
        </p:nvSpPr>
        <p:spPr>
          <a:xfrm rot="8743160">
            <a:off x="2287094" y="2417309"/>
            <a:ext cx="500066" cy="9900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下箭號 8"/>
          <p:cNvSpPr/>
          <p:nvPr/>
        </p:nvSpPr>
        <p:spPr>
          <a:xfrm rot="12779420">
            <a:off x="5915517" y="2426800"/>
            <a:ext cx="500066" cy="8510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0" name="表格 9"/>
          <p:cNvGraphicFramePr>
            <a:graphicFrameLocks noGrp="1"/>
          </p:cNvGraphicFramePr>
          <p:nvPr>
            <p:extLst>
              <p:ext uri="{D42A27DB-BD31-4B8C-83A1-F6EECF244321}">
                <p14:modId xmlns:p14="http://schemas.microsoft.com/office/powerpoint/2010/main" val="2990901579"/>
              </p:ext>
            </p:extLst>
          </p:nvPr>
        </p:nvGraphicFramePr>
        <p:xfrm>
          <a:off x="1357290" y="3143248"/>
          <a:ext cx="6000793" cy="1341120"/>
        </p:xfrm>
        <a:graphic>
          <a:graphicData uri="http://schemas.openxmlformats.org/drawingml/2006/table">
            <a:tbl>
              <a:tblPr firstRow="1" bandRow="1">
                <a:tableStyleId>{5C22544A-7EE6-4342-B048-85BDC9FD1C3A}</a:tableStyleId>
              </a:tblPr>
              <a:tblGrid>
                <a:gridCol w="1641305"/>
                <a:gridCol w="1641305"/>
                <a:gridCol w="2718183"/>
              </a:tblGrid>
              <a:tr h="568642">
                <a:tc gridSpan="3">
                  <a:txBody>
                    <a:bodyPr/>
                    <a:lstStyle/>
                    <a:p>
                      <a:pPr algn="dist"/>
                      <a:r>
                        <a:rPr lang="zh-TW" altLang="en-US" sz="4000" b="1" dirty="0" smtClean="0">
                          <a:solidFill>
                            <a:schemeClr val="tx1"/>
                          </a:solidFill>
                          <a:latin typeface="標楷體" pitchFamily="65" charset="-120"/>
                          <a:ea typeface="標楷體" pitchFamily="65" charset="-120"/>
                        </a:rPr>
                        <a:t>資金管道</a:t>
                      </a:r>
                      <a:endParaRPr lang="zh-TW" altLang="en-US" sz="4000" b="1" dirty="0">
                        <a:solidFill>
                          <a:schemeClr val="tx1"/>
                        </a:solidFill>
                        <a:latin typeface="標楷體" pitchFamily="65" charset="-120"/>
                        <a:ea typeface="標楷體" pitchFamily="65" charset="-120"/>
                      </a:endParaRPr>
                    </a:p>
                  </a:txBody>
                  <a:tcPr>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571504">
                <a:tc>
                  <a:txBody>
                    <a:bodyPr/>
                    <a:lstStyle/>
                    <a:p>
                      <a:pPr algn="ctr"/>
                      <a:r>
                        <a:rPr lang="zh-TW" altLang="en-US" sz="3600" b="1" dirty="0" smtClean="0">
                          <a:solidFill>
                            <a:schemeClr val="tx1"/>
                          </a:solidFill>
                          <a:latin typeface="標楷體" pitchFamily="65" charset="-120"/>
                          <a:ea typeface="標楷體" pitchFamily="65" charset="-120"/>
                        </a:rPr>
                        <a:t>投資</a:t>
                      </a:r>
                      <a:endParaRPr lang="zh-TW" altLang="en-US" sz="3600" b="1" dirty="0">
                        <a:solidFill>
                          <a:schemeClr val="tx1"/>
                        </a:solidFill>
                        <a:latin typeface="標楷體" pitchFamily="65" charset="-120"/>
                        <a:ea typeface="標楷體" pitchFamily="65" charset="-12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rtl="0" eaLnBrk="1" latinLnBrk="0" hangingPunct="1"/>
                      <a:r>
                        <a:rPr kumimoji="0" lang="zh-TW" altLang="en-US" sz="3600" b="1" kern="1200" dirty="0" smtClean="0">
                          <a:solidFill>
                            <a:schemeClr val="tx1"/>
                          </a:solidFill>
                          <a:latin typeface="標楷體" pitchFamily="65" charset="-120"/>
                          <a:ea typeface="標楷體" pitchFamily="65" charset="-120"/>
                          <a:cs typeface="+mn-cs"/>
                        </a:rPr>
                        <a:t>投機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rtl="0" eaLnBrk="1" latinLnBrk="0" hangingPunct="1"/>
                      <a:r>
                        <a:rPr kumimoji="0" lang="zh-TW" altLang="en-US" sz="3600" b="1" kern="1200" dirty="0" smtClean="0">
                          <a:solidFill>
                            <a:schemeClr val="tx1"/>
                          </a:solidFill>
                          <a:latin typeface="標楷體" pitchFamily="65" charset="-120"/>
                          <a:ea typeface="標楷體" pitchFamily="65" charset="-120"/>
                          <a:cs typeface="+mn-cs"/>
                        </a:rPr>
                        <a:t>自住、自用</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952823846"/>
              </p:ext>
            </p:extLst>
          </p:nvPr>
        </p:nvGraphicFramePr>
        <p:xfrm>
          <a:off x="3247632" y="5076519"/>
          <a:ext cx="2476496" cy="1357298"/>
        </p:xfrm>
        <a:graphic>
          <a:graphicData uri="http://schemas.openxmlformats.org/drawingml/2006/table">
            <a:tbl>
              <a:tblPr firstRow="1" bandRow="1">
                <a:tableStyleId>{5C22544A-7EE6-4342-B048-85BDC9FD1C3A}</a:tableStyleId>
              </a:tblPr>
              <a:tblGrid>
                <a:gridCol w="1238248"/>
                <a:gridCol w="1238248"/>
              </a:tblGrid>
              <a:tr h="473476">
                <a:tc gridSpan="2">
                  <a:txBody>
                    <a:bodyPr/>
                    <a:lstStyle/>
                    <a:p>
                      <a:pPr marL="0" algn="ctr" rtl="0" eaLnBrk="1" latinLnBrk="0" hangingPunct="1"/>
                      <a:r>
                        <a:rPr kumimoji="0" lang="zh-TW" altLang="en-US" sz="2400" b="1" kern="1200" dirty="0" smtClean="0">
                          <a:solidFill>
                            <a:schemeClr val="tx1"/>
                          </a:solidFill>
                          <a:latin typeface="標楷體" pitchFamily="65" charset="-120"/>
                          <a:ea typeface="標楷體" pitchFamily="65" charset="-120"/>
                          <a:cs typeface="+mn-cs"/>
                        </a:rPr>
                        <a:t>金融機構</a:t>
                      </a:r>
                    </a:p>
                  </a:txBody>
                  <a:tcPr/>
                </a:tc>
                <a:tc hMerge="1">
                  <a:txBody>
                    <a:bodyPr/>
                    <a:lstStyle/>
                    <a:p>
                      <a:endParaRPr lang="zh-TW" altLang="en-US"/>
                    </a:p>
                  </a:txBody>
                  <a:tcPr/>
                </a:tc>
              </a:tr>
              <a:tr h="410346">
                <a:tc>
                  <a:txBody>
                    <a:bodyPr/>
                    <a:lstStyle/>
                    <a:p>
                      <a:pPr algn="ctr"/>
                      <a:r>
                        <a:rPr kumimoji="0" lang="zh-TW" altLang="en-US" sz="2000" b="1" kern="1200" dirty="0" smtClean="0">
                          <a:solidFill>
                            <a:schemeClr val="dk1"/>
                          </a:solidFill>
                          <a:latin typeface="標楷體" pitchFamily="65" charset="-120"/>
                          <a:ea typeface="標楷體" pitchFamily="65" charset="-120"/>
                          <a:cs typeface="+mn-cs"/>
                        </a:rPr>
                        <a:t>債券</a:t>
                      </a:r>
                    </a:p>
                  </a:txBody>
                  <a:tcPr>
                    <a:lnR w="12700" cap="flat" cmpd="sng" algn="ctr">
                      <a:solidFill>
                        <a:schemeClr val="tx1"/>
                      </a:solidFill>
                      <a:prstDash val="solid"/>
                      <a:round/>
                      <a:headEnd type="none" w="med" len="med"/>
                      <a:tailEnd type="none" w="med" len="med"/>
                    </a:lnR>
                  </a:tcPr>
                </a:tc>
                <a:tc>
                  <a:txBody>
                    <a:bodyPr/>
                    <a:lstStyle/>
                    <a:p>
                      <a:pPr marL="0" algn="ctr" rtl="0" eaLnBrk="1" latinLnBrk="0" hangingPunct="1"/>
                      <a:r>
                        <a:rPr kumimoji="0" lang="zh-TW" altLang="en-US" sz="2000" b="1" kern="1200" dirty="0" smtClean="0">
                          <a:solidFill>
                            <a:schemeClr val="dk1"/>
                          </a:solidFill>
                          <a:latin typeface="標楷體" pitchFamily="65" charset="-120"/>
                          <a:ea typeface="標楷體" pitchFamily="65" charset="-120"/>
                          <a:cs typeface="+mn-cs"/>
                        </a:rPr>
                        <a:t>基金</a:t>
                      </a:r>
                    </a:p>
                  </a:txBody>
                  <a:tcPr>
                    <a:lnL w="12700" cap="flat" cmpd="sng" algn="ctr">
                      <a:solidFill>
                        <a:schemeClr val="tx1"/>
                      </a:solidFill>
                      <a:prstDash val="solid"/>
                      <a:round/>
                      <a:headEnd type="none" w="med" len="med"/>
                      <a:tailEnd type="none" w="med" len="med"/>
                    </a:lnL>
                  </a:tcPr>
                </a:tc>
              </a:tr>
              <a:tr h="473476">
                <a:tc gridSpan="2">
                  <a:txBody>
                    <a:bodyPr/>
                    <a:lstStyle/>
                    <a:p>
                      <a:pPr marL="0" algn="ctr" rtl="0" eaLnBrk="1" latinLnBrk="0" hangingPunct="1"/>
                      <a:r>
                        <a:rPr kumimoji="0" lang="zh-TW" altLang="en-US" sz="2400" b="1" kern="1200" dirty="0" smtClean="0">
                          <a:solidFill>
                            <a:schemeClr val="tx1"/>
                          </a:solidFill>
                          <a:latin typeface="標楷體" pitchFamily="65" charset="-120"/>
                          <a:ea typeface="標楷體" pitchFamily="65" charset="-120"/>
                          <a:cs typeface="+mn-cs"/>
                        </a:rPr>
                        <a:t>存       款</a:t>
                      </a:r>
                    </a:p>
                  </a:txBody>
                  <a:tcPr/>
                </a:tc>
                <a:tc hMerge="1">
                  <a:txBody>
                    <a:bodyPr/>
                    <a:lstStyle/>
                    <a:p>
                      <a:endParaRPr lang="zh-TW" altLang="en-US"/>
                    </a:p>
                  </a:txBody>
                  <a:tcPr/>
                </a:tc>
              </a:tr>
            </a:tbl>
          </a:graphicData>
        </a:graphic>
      </p:graphicFrame>
      <p:sp>
        <p:nvSpPr>
          <p:cNvPr id="13" name="矩形 12"/>
          <p:cNvSpPr/>
          <p:nvPr/>
        </p:nvSpPr>
        <p:spPr>
          <a:xfrm>
            <a:off x="8316416" y="142852"/>
            <a:ext cx="648072" cy="369332"/>
          </a:xfrm>
          <a:prstGeom prst="rect">
            <a:avLst/>
          </a:prstGeom>
          <a:noFill/>
        </p:spPr>
        <p:txBody>
          <a:bodyPr wrap="square" lIns="91440" tIns="45720" rIns="91440" bIns="45720">
            <a:spAutoFit/>
          </a:bodyPr>
          <a:lstStyle/>
          <a:p>
            <a:pPr algn="ctr"/>
            <a:r>
              <a:rPr lang="en-US" altLang="zh-TW" dirty="0">
                <a:latin typeface="Times New Roman" panose="02020603050405020304" pitchFamily="18" charset="0"/>
                <a:ea typeface="標楷體" pitchFamily="65" charset="-120"/>
                <a:cs typeface="Times New Roman" panose="02020603050405020304" pitchFamily="18" charset="0"/>
              </a:rPr>
              <a:t>2</a:t>
            </a:r>
            <a:r>
              <a:rPr lang="en-US" altLang="zh-TW" dirty="0" smtClean="0">
                <a:latin typeface="Times New Roman" panose="02020603050405020304" pitchFamily="18" charset="0"/>
                <a:ea typeface="標楷體" pitchFamily="65" charset="-120"/>
                <a:cs typeface="Times New Roman" panose="02020603050405020304" pitchFamily="18" charset="0"/>
              </a:rPr>
              <a:t>/3</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42844" y="476672"/>
            <a:ext cx="8534400" cy="758952"/>
          </a:xfrm>
        </p:spPr>
        <p:txBody>
          <a:bodyPr>
            <a:normAutofit/>
          </a:bodyPr>
          <a:lstStyle/>
          <a:p>
            <a:pPr algn="l"/>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en-US" altLang="zh-TW" sz="2800" b="1" dirty="0" smtClean="0">
                <a:solidFill>
                  <a:schemeClr val="tx1"/>
                </a:solidFill>
                <a:latin typeface="標楷體" pitchFamily="65" charset="-120"/>
                <a:ea typeface="標楷體" pitchFamily="65" charset="-120"/>
              </a:rPr>
              <a:t>.</a:t>
            </a:r>
            <a:r>
              <a:rPr lang="zh-TW" altLang="en-US" sz="2800" b="1" dirty="0" smtClean="0">
                <a:solidFill>
                  <a:schemeClr val="tx1"/>
                </a:solidFill>
                <a:latin typeface="標楷體" pitchFamily="65" charset="-120"/>
                <a:ea typeface="標楷體" pitchFamily="65" charset="-120"/>
              </a:rPr>
              <a:t>扣抵土增稅稅額</a:t>
            </a:r>
            <a:endParaRPr lang="zh-TW" altLang="en-US" sz="2800" b="1" dirty="0">
              <a:solidFill>
                <a:schemeClr val="tx1"/>
              </a:solidFill>
              <a:latin typeface="標楷體" pitchFamily="65" charset="-120"/>
              <a:ea typeface="標楷體" pitchFamily="65" charset="-120"/>
            </a:endParaRPr>
          </a:p>
        </p:txBody>
      </p:sp>
      <p:sp>
        <p:nvSpPr>
          <p:cNvPr id="2" name="副標題 1"/>
          <p:cNvSpPr>
            <a:spLocks noGrp="1"/>
          </p:cNvSpPr>
          <p:nvPr>
            <p:ph sz="quarter" idx="1"/>
          </p:nvPr>
        </p:nvSpPr>
        <p:spPr/>
        <p:txBody>
          <a:bodyPr>
            <a:normAutofit/>
          </a:bodyPr>
          <a:lstStyle/>
          <a:p>
            <a:pPr marL="0" indent="0" algn="ctr">
              <a:buNone/>
            </a:pP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假設分離課稅稅率</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en-US" altLang="zh-TW" sz="2400" b="1" dirty="0" smtClean="0">
                <a:latin typeface="Times New Roman" panose="02020603050405020304" pitchFamily="18" charset="0"/>
                <a:ea typeface="標楷體" pitchFamily="65" charset="-120"/>
                <a:cs typeface="Times New Roman" panose="02020603050405020304" pitchFamily="18" charset="0"/>
              </a:rPr>
              <a:t>20</a:t>
            </a: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804262618"/>
              </p:ext>
            </p:extLst>
          </p:nvPr>
        </p:nvGraphicFramePr>
        <p:xfrm>
          <a:off x="285720" y="2285992"/>
          <a:ext cx="928694" cy="924878"/>
        </p:xfrm>
        <a:graphic>
          <a:graphicData uri="http://schemas.openxmlformats.org/drawingml/2006/table">
            <a:tbl>
              <a:tblPr firstRow="1" bandRow="1">
                <a:tableStyleId>{5C22544A-7EE6-4342-B048-85BDC9FD1C3A}</a:tableStyleId>
              </a:tblPr>
              <a:tblGrid>
                <a:gridCol w="928694"/>
              </a:tblGrid>
              <a:tr h="429407">
                <a:tc>
                  <a:txBody>
                    <a:bodyPr/>
                    <a:lstStyle/>
                    <a:p>
                      <a:pPr algn="ctr"/>
                      <a:r>
                        <a:rPr lang="zh-TW" altLang="en-US" sz="2000" b="1" dirty="0" smtClean="0">
                          <a:solidFill>
                            <a:schemeClr val="tx1"/>
                          </a:solidFill>
                          <a:latin typeface="標楷體" pitchFamily="65" charset="-120"/>
                          <a:ea typeface="標楷體" pitchFamily="65" charset="-120"/>
                        </a:rPr>
                        <a:t>賣價</a:t>
                      </a:r>
                      <a:endParaRPr lang="zh-TW" altLang="en-US" sz="2000" b="1" dirty="0">
                        <a:solidFill>
                          <a:schemeClr val="tx1"/>
                        </a:solidFill>
                        <a:latin typeface="標楷體" pitchFamily="65" charset="-120"/>
                        <a:ea typeface="標楷體" pitchFamily="65" charset="-120"/>
                      </a:endParaRPr>
                    </a:p>
                  </a:txBody>
                  <a:tcPr/>
                </a:tc>
              </a:tr>
              <a:tr h="495471">
                <a:tc>
                  <a:txBody>
                    <a:bodyPr/>
                    <a:lstStyle/>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5,000</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586541764"/>
              </p:ext>
            </p:extLst>
          </p:nvPr>
        </p:nvGraphicFramePr>
        <p:xfrm>
          <a:off x="1571604" y="2285992"/>
          <a:ext cx="1000132" cy="924879"/>
        </p:xfrm>
        <a:graphic>
          <a:graphicData uri="http://schemas.openxmlformats.org/drawingml/2006/table">
            <a:tbl>
              <a:tblPr firstRow="1" bandRow="1">
                <a:tableStyleId>{5C22544A-7EE6-4342-B048-85BDC9FD1C3A}</a:tableStyleId>
              </a:tblPr>
              <a:tblGrid>
                <a:gridCol w="1000132"/>
              </a:tblGrid>
              <a:tr h="467679">
                <a:tc>
                  <a:txBody>
                    <a:bodyPr/>
                    <a:lstStyle/>
                    <a:p>
                      <a:pPr marL="0" algn="ctr" rtl="0" eaLnBrk="1" latinLnBrk="0" hangingPunct="1"/>
                      <a:r>
                        <a:rPr kumimoji="0" lang="zh-TW" altLang="en-US" sz="2000" b="1" kern="1200" dirty="0" smtClean="0">
                          <a:solidFill>
                            <a:schemeClr val="tx1"/>
                          </a:solidFill>
                          <a:latin typeface="標楷體" pitchFamily="65" charset="-120"/>
                          <a:ea typeface="標楷體" pitchFamily="65" charset="-120"/>
                          <a:cs typeface="+mn-cs"/>
                        </a:rPr>
                        <a:t>買價</a:t>
                      </a:r>
                    </a:p>
                  </a:txBody>
                  <a:tcPr/>
                </a:tc>
              </a:tr>
              <a:tr h="457200">
                <a:tc>
                  <a:txBody>
                    <a:bodyPr/>
                    <a:lstStyle/>
                    <a:p>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2,000</a:t>
                      </a:r>
                      <a:endPar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212904979"/>
              </p:ext>
            </p:extLst>
          </p:nvPr>
        </p:nvGraphicFramePr>
        <p:xfrm>
          <a:off x="2786050" y="2285992"/>
          <a:ext cx="928694" cy="926984"/>
        </p:xfrm>
        <a:graphic>
          <a:graphicData uri="http://schemas.openxmlformats.org/drawingml/2006/table">
            <a:tbl>
              <a:tblPr firstRow="1" bandRow="1">
                <a:tableStyleId>{5C22544A-7EE6-4342-B048-85BDC9FD1C3A}</a:tableStyleId>
              </a:tblPr>
              <a:tblGrid>
                <a:gridCol w="928694"/>
              </a:tblGrid>
              <a:tr h="463492">
                <a:tc>
                  <a:txBody>
                    <a:bodyPr/>
                    <a:lstStyle/>
                    <a:p>
                      <a:pPr marL="0" algn="ctr" rtl="0" eaLnBrk="1" latinLnBrk="0" hangingPunct="1"/>
                      <a:r>
                        <a:rPr kumimoji="0" lang="zh-TW" altLang="en-US" sz="2000" b="1" kern="1200" dirty="0" smtClean="0">
                          <a:solidFill>
                            <a:schemeClr val="tx1"/>
                          </a:solidFill>
                          <a:latin typeface="標楷體" pitchFamily="65" charset="-120"/>
                          <a:ea typeface="標楷體" pitchFamily="65" charset="-120"/>
                          <a:cs typeface="+mn-cs"/>
                        </a:rPr>
                        <a:t>成本</a:t>
                      </a:r>
                    </a:p>
                  </a:txBody>
                  <a:tcPr/>
                </a:tc>
              </a:tr>
              <a:tr h="463492">
                <a:tc>
                  <a:txBody>
                    <a:bodyPr/>
                    <a:lstStyle/>
                    <a:p>
                      <a:pPr algn="ctr"/>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508690569"/>
              </p:ext>
            </p:extLst>
          </p:nvPr>
        </p:nvGraphicFramePr>
        <p:xfrm>
          <a:off x="4071934" y="2285992"/>
          <a:ext cx="1357322" cy="926984"/>
        </p:xfrm>
        <a:graphic>
          <a:graphicData uri="http://schemas.openxmlformats.org/drawingml/2006/table">
            <a:tbl>
              <a:tblPr firstRow="1" bandRow="1">
                <a:tableStyleId>{5C22544A-7EE6-4342-B048-85BDC9FD1C3A}</a:tableStyleId>
              </a:tblPr>
              <a:tblGrid>
                <a:gridCol w="1357322"/>
              </a:tblGrid>
              <a:tr h="463492">
                <a:tc>
                  <a:txBody>
                    <a:bodyPr/>
                    <a:lstStyle/>
                    <a:p>
                      <a:r>
                        <a:rPr lang="zh-TW" altLang="en-US" sz="2000" dirty="0" smtClean="0">
                          <a:solidFill>
                            <a:schemeClr val="tx1"/>
                          </a:solidFill>
                          <a:latin typeface="標楷體" pitchFamily="65" charset="-120"/>
                          <a:ea typeface="標楷體" pitchFamily="65" charset="-120"/>
                        </a:rPr>
                        <a:t>所得淨額</a:t>
                      </a:r>
                      <a:endParaRPr lang="zh-TW" altLang="en-US" sz="2000" dirty="0">
                        <a:solidFill>
                          <a:schemeClr val="tx1"/>
                        </a:solidFill>
                        <a:latin typeface="標楷體" pitchFamily="65" charset="-120"/>
                        <a:ea typeface="標楷體" pitchFamily="65" charset="-120"/>
                      </a:endParaRPr>
                    </a:p>
                  </a:txBody>
                  <a:tcPr/>
                </a:tc>
              </a:tr>
              <a:tr h="463492">
                <a:tc>
                  <a:txBody>
                    <a:bodyPr/>
                    <a:lstStyle/>
                    <a:p>
                      <a:pPr marL="0" algn="ctr" rtl="0" eaLnBrk="1" latinLnBrk="0" hangingPunct="1"/>
                      <a:r>
                        <a:rPr kumimoji="0" lang="en-US" altLang="zh-TW"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3,000</a:t>
                      </a:r>
                      <a:endParaRPr kumimoji="0" lang="zh-TW" altLang="en-US"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715146999"/>
              </p:ext>
            </p:extLst>
          </p:nvPr>
        </p:nvGraphicFramePr>
        <p:xfrm>
          <a:off x="6215074" y="2350768"/>
          <a:ext cx="857256" cy="862208"/>
        </p:xfrm>
        <a:graphic>
          <a:graphicData uri="http://schemas.openxmlformats.org/drawingml/2006/table">
            <a:tbl>
              <a:tblPr firstRow="1" bandRow="1">
                <a:tableStyleId>{5C22544A-7EE6-4342-B048-85BDC9FD1C3A}</a:tableStyleId>
              </a:tblPr>
              <a:tblGrid>
                <a:gridCol w="857256"/>
              </a:tblGrid>
              <a:tr h="431104">
                <a:tc>
                  <a:txBody>
                    <a:bodyPr/>
                    <a:lstStyle/>
                    <a:p>
                      <a:r>
                        <a:rPr kumimoji="0" lang="zh-TW" altLang="en-US" sz="2000" b="1" kern="1200" dirty="0" smtClean="0">
                          <a:solidFill>
                            <a:schemeClr val="tx1"/>
                          </a:solidFill>
                          <a:latin typeface="標楷體" pitchFamily="65" charset="-120"/>
                          <a:ea typeface="標楷體" pitchFamily="65" charset="-120"/>
                          <a:cs typeface="+mn-cs"/>
                        </a:rPr>
                        <a:t>稅率</a:t>
                      </a:r>
                    </a:p>
                  </a:txBody>
                  <a:tcPr/>
                </a:tc>
              </a:tr>
              <a:tr h="431104">
                <a:tc>
                  <a:txBody>
                    <a:bodyPr/>
                    <a:lstStyle/>
                    <a:p>
                      <a:pPr marL="0" algn="ctr" rtl="0" eaLnBrk="1" latinLnBrk="0" hangingPunct="1"/>
                      <a:r>
                        <a:rPr kumimoji="0" lang="en-US" altLang="zh-TW"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20%</a:t>
                      </a:r>
                      <a:endParaRPr kumimoji="0" lang="zh-TW" altLang="en-US"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867536963"/>
              </p:ext>
            </p:extLst>
          </p:nvPr>
        </p:nvGraphicFramePr>
        <p:xfrm>
          <a:off x="7668344" y="2313937"/>
          <a:ext cx="1000132" cy="928694"/>
        </p:xfrm>
        <a:graphic>
          <a:graphicData uri="http://schemas.openxmlformats.org/drawingml/2006/table">
            <a:tbl>
              <a:tblPr firstRow="1" bandRow="1">
                <a:tableStyleId>{5C22544A-7EE6-4342-B048-85BDC9FD1C3A}</a:tableStyleId>
              </a:tblPr>
              <a:tblGrid>
                <a:gridCol w="1000132"/>
              </a:tblGrid>
              <a:tr h="464347">
                <a:tc>
                  <a:txBody>
                    <a:bodyPr/>
                    <a:lstStyle/>
                    <a:p>
                      <a:pPr marL="0" algn="ctr" rtl="0" eaLnBrk="1" latinLnBrk="0" hangingPunct="1"/>
                      <a:r>
                        <a:rPr kumimoji="0" lang="zh-TW" altLang="en-US" sz="2000" b="1" kern="1200" dirty="0" smtClean="0">
                          <a:solidFill>
                            <a:schemeClr val="tx1"/>
                          </a:solidFill>
                          <a:latin typeface="標楷體" pitchFamily="65" charset="-120"/>
                          <a:ea typeface="標楷體" pitchFamily="65" charset="-120"/>
                          <a:cs typeface="+mn-cs"/>
                        </a:rPr>
                        <a:t>稅額</a:t>
                      </a:r>
                    </a:p>
                  </a:txBody>
                  <a:tcPr/>
                </a:tc>
              </a:tr>
              <a:tr h="464347">
                <a:tc>
                  <a:txBody>
                    <a:bodyPr/>
                    <a:lstStyle/>
                    <a:p>
                      <a:pPr marL="0" algn="ctr" rtl="0" eaLnBrk="1" latinLnBrk="0" hangingPunct="1"/>
                      <a:r>
                        <a:rPr kumimoji="0" lang="en-US" altLang="zh-TW"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600</a:t>
                      </a:r>
                      <a:endParaRPr kumimoji="0" lang="zh-TW" altLang="en-US"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bl>
          </a:graphicData>
        </a:graphic>
      </p:graphicFrame>
      <p:sp>
        <p:nvSpPr>
          <p:cNvPr id="10" name="減號 9"/>
          <p:cNvSpPr/>
          <p:nvPr/>
        </p:nvSpPr>
        <p:spPr>
          <a:xfrm flipV="1">
            <a:off x="1214414" y="2571744"/>
            <a:ext cx="285752" cy="357190"/>
          </a:xfrm>
          <a:prstGeom prst="mathMinus">
            <a:avLst>
              <a:gd name="adj1" fmla="val 1005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 name="減號 10"/>
          <p:cNvSpPr/>
          <p:nvPr/>
        </p:nvSpPr>
        <p:spPr>
          <a:xfrm flipV="1">
            <a:off x="2546046" y="2643182"/>
            <a:ext cx="285752" cy="357190"/>
          </a:xfrm>
          <a:prstGeom prst="mathMinus">
            <a:avLst>
              <a:gd name="adj1" fmla="val 1005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等於 11"/>
          <p:cNvSpPr/>
          <p:nvPr/>
        </p:nvSpPr>
        <p:spPr>
          <a:xfrm>
            <a:off x="3714744" y="2357430"/>
            <a:ext cx="357190" cy="785818"/>
          </a:xfrm>
          <a:prstGeom prst="mathEqual">
            <a:avLst>
              <a:gd name="adj1" fmla="val 6212"/>
              <a:gd name="adj2" fmla="val 117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3" name="乘號 12"/>
          <p:cNvSpPr/>
          <p:nvPr/>
        </p:nvSpPr>
        <p:spPr>
          <a:xfrm>
            <a:off x="5500694" y="2428868"/>
            <a:ext cx="642942" cy="571504"/>
          </a:xfrm>
          <a:prstGeom prst="mathMultiply">
            <a:avLst>
              <a:gd name="adj1" fmla="val 110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 name="等於 13"/>
          <p:cNvSpPr/>
          <p:nvPr/>
        </p:nvSpPr>
        <p:spPr>
          <a:xfrm>
            <a:off x="7215206" y="2285992"/>
            <a:ext cx="357190" cy="785818"/>
          </a:xfrm>
          <a:prstGeom prst="mathEqual">
            <a:avLst>
              <a:gd name="adj1" fmla="val 6212"/>
              <a:gd name="adj2" fmla="val 117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5" name="矩形 14"/>
          <p:cNvSpPr/>
          <p:nvPr/>
        </p:nvSpPr>
        <p:spPr>
          <a:xfrm>
            <a:off x="142844" y="3429000"/>
            <a:ext cx="8858312" cy="2785378"/>
          </a:xfrm>
          <a:prstGeom prst="rect">
            <a:avLst/>
          </a:prstGeom>
          <a:noFill/>
        </p:spPr>
        <p:txBody>
          <a:bodyPr wrap="square" lIns="91440" tIns="45720" rIns="91440" bIns="45720">
            <a:spAutoFit/>
          </a:bodyPr>
          <a:lstStyle/>
          <a:p>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A.</a:t>
            </a:r>
            <a:r>
              <a:rPr lang="zh-TW" altLang="en-US" sz="2400" b="1" cap="all" spc="250" dirty="0" smtClean="0">
                <a:latin typeface="Times New Roman" panose="02020603050405020304" pitchFamily="18" charset="0"/>
                <a:ea typeface="標楷體" pitchFamily="65" charset="-120"/>
                <a:cs typeface="Times New Roman" panose="02020603050405020304" pitchFamily="18" charset="0"/>
              </a:rPr>
              <a:t>扣抵</a:t>
            </a:r>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a:t>
            </a:r>
            <a:r>
              <a:rPr lang="zh-TW" altLang="en-US" sz="24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一般</a:t>
            </a:r>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a:t>
            </a:r>
            <a:r>
              <a:rPr lang="zh-TW" altLang="en-US" sz="2400" b="1" cap="all" spc="250" dirty="0" smtClean="0">
                <a:latin typeface="Times New Roman" panose="02020603050405020304" pitchFamily="18" charset="0"/>
                <a:ea typeface="標楷體" pitchFamily="65" charset="-120"/>
                <a:cs typeface="Times New Roman" panose="02020603050405020304" pitchFamily="18" charset="0"/>
              </a:rPr>
              <a:t>土地增值稅</a:t>
            </a:r>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(200) →</a:t>
            </a:r>
            <a:r>
              <a:rPr lang="zh-TW" altLang="en-US" sz="24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稅額</a:t>
            </a:r>
            <a:r>
              <a:rPr lang="en-US" altLang="zh-TW" sz="24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=400</a:t>
            </a:r>
            <a:endParaRPr lang="en-US" altLang="zh-TW" sz="2400" b="1" cap="all" spc="250" dirty="0" smtClean="0">
              <a:latin typeface="Times New Roman" panose="02020603050405020304" pitchFamily="18" charset="0"/>
              <a:ea typeface="標楷體" pitchFamily="65" charset="-120"/>
              <a:cs typeface="Times New Roman" panose="02020603050405020304" pitchFamily="18" charset="0"/>
            </a:endParaRPr>
          </a:p>
          <a:p>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B.</a:t>
            </a:r>
            <a:r>
              <a:rPr lang="zh-TW" altLang="en-US" sz="2400" b="1" cap="all" spc="250" dirty="0" smtClean="0">
                <a:latin typeface="Times New Roman" panose="02020603050405020304" pitchFamily="18" charset="0"/>
                <a:ea typeface="標楷體" pitchFamily="65" charset="-120"/>
                <a:cs typeface="Times New Roman" panose="02020603050405020304" pitchFamily="18" charset="0"/>
              </a:rPr>
              <a:t>扣抵</a:t>
            </a:r>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a:t>
            </a:r>
            <a:r>
              <a:rPr lang="zh-TW" altLang="en-US" sz="24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自用</a:t>
            </a:r>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a:t>
            </a:r>
            <a:r>
              <a:rPr lang="zh-TW" altLang="en-US" sz="2400" b="1" cap="all" spc="250" dirty="0" smtClean="0">
                <a:latin typeface="Times New Roman" panose="02020603050405020304" pitchFamily="18" charset="0"/>
                <a:ea typeface="標楷體" pitchFamily="65" charset="-120"/>
                <a:cs typeface="Times New Roman" panose="02020603050405020304" pitchFamily="18" charset="0"/>
              </a:rPr>
              <a:t>土地增值稅  </a:t>
            </a:r>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(50) →</a:t>
            </a:r>
            <a:r>
              <a:rPr lang="zh-TW" altLang="en-US" sz="24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稅額</a:t>
            </a:r>
            <a:r>
              <a:rPr lang="en-US" altLang="zh-TW" sz="24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=550 </a:t>
            </a:r>
            <a:endParaRPr lang="en-US" altLang="zh-TW" sz="2400" b="1" cap="all" spc="250" dirty="0" smtClean="0">
              <a:latin typeface="Times New Roman" panose="02020603050405020304" pitchFamily="18" charset="0"/>
              <a:ea typeface="標楷體" pitchFamily="65" charset="-120"/>
              <a:cs typeface="Times New Roman" panose="02020603050405020304" pitchFamily="18" charset="0"/>
            </a:endParaRPr>
          </a:p>
          <a:p>
            <a:endParaRPr lang="en-US" altLang="zh-TW" sz="29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endParaRPr>
          </a:p>
          <a:p>
            <a:r>
              <a:rPr lang="zh-TW" altLang="en-US" sz="29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                </a:t>
            </a:r>
            <a:r>
              <a:rPr lang="en-US" altLang="zh-TW" sz="2900" b="1" dirty="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rPr>
              <a:t>C</a:t>
            </a:r>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a:t>
            </a:r>
            <a:r>
              <a:rPr lang="zh-TW" altLang="en-US" sz="2400" b="1" cap="all" spc="250" dirty="0" smtClean="0">
                <a:latin typeface="Times New Roman" panose="02020603050405020304" pitchFamily="18" charset="0"/>
                <a:ea typeface="標楷體" pitchFamily="65" charset="-120"/>
                <a:cs typeface="Times New Roman" panose="02020603050405020304" pitchFamily="18" charset="0"/>
              </a:rPr>
              <a:t>房地合一所得稅</a:t>
            </a:r>
            <a:r>
              <a:rPr lang="en-US" altLang="zh-TW" sz="2400" b="1" cap="all" spc="250" dirty="0" smtClean="0">
                <a:latin typeface="Times New Roman" panose="02020603050405020304" pitchFamily="18" charset="0"/>
                <a:ea typeface="標楷體" pitchFamily="65" charset="-120"/>
                <a:cs typeface="Times New Roman" panose="02020603050405020304" pitchFamily="18" charset="0"/>
              </a:rPr>
              <a:t>→600</a:t>
            </a:r>
          </a:p>
          <a:p>
            <a:endParaRPr lang="en-US" altLang="zh-TW" sz="2900" b="1" dirty="0" smtClean="0">
              <a:ln w="12700">
                <a:solidFill>
                  <a:schemeClr val="tx2">
                    <a:satMod val="155000"/>
                  </a:schemeClr>
                </a:solidFill>
                <a:prstDash val="solid"/>
              </a:ln>
              <a:latin typeface="Times New Roman" panose="02020603050405020304" pitchFamily="18" charset="0"/>
              <a:ea typeface="標楷體" pitchFamily="65" charset="-120"/>
              <a:cs typeface="Times New Roman" panose="02020603050405020304" pitchFamily="18" charset="0"/>
            </a:endParaRPr>
          </a:p>
          <a:p>
            <a:r>
              <a:rPr lang="en-US" altLang="zh-TW" sz="2800" b="1" cap="all" spc="250" dirty="0">
                <a:latin typeface="Times New Roman" panose="02020603050405020304" pitchFamily="18" charset="0"/>
                <a:ea typeface="標楷體" pitchFamily="65" charset="-120"/>
                <a:cs typeface="Times New Roman" panose="02020603050405020304" pitchFamily="18" charset="0"/>
              </a:rPr>
              <a:t>D</a:t>
            </a:r>
            <a:r>
              <a:rPr lang="en-US" altLang="zh-TW" sz="2800" b="1" cap="all" spc="250" dirty="0" smtClean="0">
                <a:latin typeface="Times New Roman" panose="02020603050405020304" pitchFamily="18" charset="0"/>
                <a:ea typeface="標楷體" pitchFamily="65" charset="-120"/>
                <a:cs typeface="Times New Roman" panose="02020603050405020304" pitchFamily="18" charset="0"/>
              </a:rPr>
              <a:t>.</a:t>
            </a:r>
            <a:r>
              <a:rPr lang="zh-TW" altLang="en-US" sz="2800" b="1" cap="all" spc="250" dirty="0" smtClean="0">
                <a:latin typeface="Times New Roman" panose="02020603050405020304" pitchFamily="18" charset="0"/>
                <a:ea typeface="標楷體" pitchFamily="65" charset="-120"/>
                <a:cs typeface="Times New Roman" panose="02020603050405020304" pitchFamily="18" charset="0"/>
              </a:rPr>
              <a:t>扣抵稅額</a:t>
            </a:r>
            <a:r>
              <a:rPr lang="en-US" altLang="zh-TW" sz="2800" b="1" cap="all" spc="250" dirty="0" smtClean="0">
                <a:latin typeface="Times New Roman" panose="02020603050405020304" pitchFamily="18" charset="0"/>
                <a:ea typeface="標楷體" pitchFamily="65" charset="-120"/>
                <a:cs typeface="Times New Roman" panose="02020603050405020304" pitchFamily="18" charset="0"/>
              </a:rPr>
              <a:t>→</a:t>
            </a:r>
            <a:r>
              <a:rPr lang="zh-TW" altLang="en-US" sz="2800" b="1" cap="all" spc="250" dirty="0" smtClean="0">
                <a:latin typeface="Times New Roman" panose="02020603050405020304" pitchFamily="18" charset="0"/>
                <a:ea typeface="標楷體" pitchFamily="65" charset="-120"/>
                <a:cs typeface="Times New Roman" panose="02020603050405020304" pitchFamily="18" charset="0"/>
              </a:rPr>
              <a:t>公平</a:t>
            </a:r>
            <a:r>
              <a:rPr lang="en-US" altLang="zh-TW" sz="2800" b="1" cap="all" spc="250" dirty="0" smtClean="0">
                <a:latin typeface="Times New Roman" panose="02020603050405020304" pitchFamily="18" charset="0"/>
                <a:ea typeface="標楷體" pitchFamily="65" charset="-120"/>
                <a:cs typeface="Times New Roman" panose="02020603050405020304" pitchFamily="18" charset="0"/>
              </a:rPr>
              <a:t>→</a:t>
            </a:r>
            <a:r>
              <a:rPr lang="zh-TW" altLang="en-US" sz="40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優惠稅率</a:t>
            </a:r>
            <a:r>
              <a:rPr lang="en-US" altLang="zh-TW" sz="40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40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失去作用</a:t>
            </a:r>
            <a:r>
              <a:rPr lang="en-US" altLang="zh-TW" sz="4000" b="1" cap="all" spc="25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p>
        </p:txBody>
      </p:sp>
      <p:sp>
        <p:nvSpPr>
          <p:cNvPr id="17" name="七角星形 16"/>
          <p:cNvSpPr/>
          <p:nvPr/>
        </p:nvSpPr>
        <p:spPr>
          <a:xfrm rot="21409602">
            <a:off x="358352" y="4280671"/>
            <a:ext cx="6072198" cy="1216478"/>
          </a:xfrm>
          <a:prstGeom prst="star7">
            <a:avLst>
              <a:gd name="adj" fmla="val 32783"/>
              <a:gd name="hf" fmla="val 102572"/>
              <a:gd name="vf" fmla="val 105210"/>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副標題 1"/>
          <p:cNvSpPr txBox="1">
            <a:spLocks/>
          </p:cNvSpPr>
          <p:nvPr/>
        </p:nvSpPr>
        <p:spPr>
          <a:xfrm>
            <a:off x="5857884" y="1928802"/>
            <a:ext cx="1571636" cy="428628"/>
          </a:xfrm>
          <a:prstGeom prst="rect">
            <a:avLst/>
          </a:prstGeom>
        </p:spPr>
        <p:txBody>
          <a:bodyPr vert="horz">
            <a:normAutofit fontScale="85000"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altLang="zh-TW" sz="2400" b="1" i="0" u="none" strike="noStrike" kern="1200" cap="all" spc="25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400" b="1" i="0" u="none" strike="noStrike" kern="1200" cap="all" spc="250" normalizeH="0" baseline="0" noProof="0" dirty="0" smtClean="0">
                <a:ln>
                  <a:noFill/>
                </a:ln>
                <a:solidFill>
                  <a:schemeClr val="tx1"/>
                </a:solidFill>
                <a:effectLst/>
                <a:uLnTx/>
                <a:uFillTx/>
                <a:latin typeface="標楷體" pitchFamily="65" charset="-120"/>
                <a:ea typeface="標楷體" pitchFamily="65" charset="-120"/>
                <a:cs typeface="+mn-cs"/>
              </a:rPr>
              <a:t>分離課稅</a:t>
            </a:r>
            <a:r>
              <a:rPr kumimoji="0" lang="en-US" altLang="zh-TW" sz="2400" b="1" i="0" u="none" strike="noStrike" kern="1200" cap="all" spc="250" normalizeH="0" baseline="0" noProof="0" dirty="0" smtClean="0">
                <a:ln>
                  <a:noFill/>
                </a:ln>
                <a:solidFill>
                  <a:schemeClr val="tx1"/>
                </a:solidFill>
                <a:effectLst/>
                <a:uLnTx/>
                <a:uFillTx/>
                <a:latin typeface="標楷體" pitchFamily="65" charset="-120"/>
                <a:ea typeface="標楷體" pitchFamily="65" charset="-120"/>
                <a:cs typeface="+mn-cs"/>
              </a:rPr>
              <a:t>)</a:t>
            </a:r>
            <a:endParaRPr kumimoji="0" lang="zh-TW" altLang="en-US" sz="2400" b="1" i="0" u="none" strike="noStrike" kern="1200" cap="all" spc="250" normalizeH="0" baseline="0" noProof="0" dirty="0">
              <a:ln>
                <a:noFill/>
              </a:ln>
              <a:solidFill>
                <a:schemeClr val="tx1"/>
              </a:solidFill>
              <a:effectLst/>
              <a:uLnTx/>
              <a:uFillTx/>
              <a:latin typeface="標楷體" pitchFamily="65" charset="-120"/>
              <a:ea typeface="標楷體" pitchFamily="65" charset="-120"/>
              <a:cs typeface="+mn-cs"/>
            </a:endParaRPr>
          </a:p>
        </p:txBody>
      </p:sp>
      <p:sp>
        <p:nvSpPr>
          <p:cNvPr id="19" name="矩形 18"/>
          <p:cNvSpPr/>
          <p:nvPr/>
        </p:nvSpPr>
        <p:spPr>
          <a:xfrm>
            <a:off x="8316416" y="142852"/>
            <a:ext cx="615165" cy="369332"/>
          </a:xfrm>
          <a:prstGeom prst="rect">
            <a:avLst/>
          </a:prstGeom>
          <a:noFill/>
        </p:spPr>
        <p:txBody>
          <a:bodyPr wrap="squar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8</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83486" y="512184"/>
            <a:ext cx="8534400" cy="758952"/>
          </a:xfrm>
        </p:spPr>
        <p:txBody>
          <a:bodyPr>
            <a:normAutofit/>
          </a:bodyPr>
          <a:lstStyle/>
          <a:p>
            <a:pPr algn="l"/>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4.</a:t>
            </a:r>
            <a:r>
              <a:rPr lang="zh-TW" altLang="en-US" sz="2800" b="1" dirty="0" smtClean="0">
                <a:solidFill>
                  <a:schemeClr val="tx1"/>
                </a:solidFill>
                <a:latin typeface="標楷體" pitchFamily="65" charset="-120"/>
                <a:ea typeface="標楷體" pitchFamily="65" charset="-120"/>
              </a:rPr>
              <a:t>扣除與扣抵之比較   </a:t>
            </a:r>
            <a:endParaRPr lang="zh-TW" altLang="en-US" sz="2800" b="1" dirty="0">
              <a:solidFill>
                <a:schemeClr val="tx1"/>
              </a:solidFill>
              <a:latin typeface="標楷體" pitchFamily="65" charset="-120"/>
              <a:ea typeface="標楷體" pitchFamily="65" charset="-120"/>
            </a:endParaRPr>
          </a:p>
        </p:txBody>
      </p:sp>
      <p:sp>
        <p:nvSpPr>
          <p:cNvPr id="4" name="矩形 3"/>
          <p:cNvSpPr/>
          <p:nvPr/>
        </p:nvSpPr>
        <p:spPr>
          <a:xfrm>
            <a:off x="285720" y="1428736"/>
            <a:ext cx="3857652" cy="584775"/>
          </a:xfrm>
          <a:prstGeom prst="rect">
            <a:avLst/>
          </a:prstGeom>
          <a:noFill/>
        </p:spPr>
        <p:txBody>
          <a:bodyPr wrap="square" lIns="91440" tIns="45720" rIns="91440" bIns="45720">
            <a:spAutoFit/>
          </a:bodyPr>
          <a:lstStyle/>
          <a:p>
            <a:pPr algn="ct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房地產出售成本</a:t>
            </a:r>
            <a:r>
              <a:rPr lang="en-US" altLang="zh-TW" sz="3200" b="1" dirty="0" smtClean="0">
                <a:latin typeface="標楷體" pitchFamily="65" charset="-120"/>
                <a:ea typeface="標楷體" pitchFamily="65" charset="-120"/>
              </a:rPr>
              <a:t>)</a:t>
            </a:r>
            <a:endParaRPr lang="zh-TW" altLang="en-US" sz="3200" b="1" dirty="0">
              <a:latin typeface="標楷體" pitchFamily="65" charset="-120"/>
              <a:ea typeface="標楷體" pitchFamily="65" charset="-120"/>
            </a:endParaRPr>
          </a:p>
        </p:txBody>
      </p:sp>
      <p:sp>
        <p:nvSpPr>
          <p:cNvPr id="5" name="流程圖: 程序 4"/>
          <p:cNvSpPr/>
          <p:nvPr/>
        </p:nvSpPr>
        <p:spPr>
          <a:xfrm>
            <a:off x="928662" y="2928934"/>
            <a:ext cx="1500198" cy="928694"/>
          </a:xfrm>
          <a:prstGeom prst="flowChartProcess">
            <a:avLst/>
          </a:prstGeom>
          <a:ln w="57150">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房地出售</a:t>
            </a:r>
            <a:endParaRPr lang="en-US" altLang="zh-TW" sz="2400" b="1" dirty="0" smtClean="0">
              <a:solidFill>
                <a:schemeClr val="tx1"/>
              </a:solidFill>
              <a:latin typeface="標楷體" pitchFamily="65" charset="-120"/>
              <a:ea typeface="標楷體" pitchFamily="65" charset="-120"/>
            </a:endParaRPr>
          </a:p>
          <a:p>
            <a:pPr algn="ctr"/>
            <a:r>
              <a:rPr lang="zh-TW" altLang="en-US" sz="2400" b="1" dirty="0" smtClean="0">
                <a:solidFill>
                  <a:schemeClr val="tx1"/>
                </a:solidFill>
                <a:latin typeface="標楷體" pitchFamily="65" charset="-120"/>
                <a:ea typeface="標楷體" pitchFamily="65" charset="-120"/>
              </a:rPr>
              <a:t>成   本</a:t>
            </a:r>
            <a:endParaRPr lang="zh-TW" altLang="en-US" sz="2400" b="1" dirty="0">
              <a:solidFill>
                <a:schemeClr val="tx1"/>
              </a:solidFill>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561618561"/>
              </p:ext>
            </p:extLst>
          </p:nvPr>
        </p:nvGraphicFramePr>
        <p:xfrm>
          <a:off x="3500430" y="2922111"/>
          <a:ext cx="1285884" cy="942340"/>
        </p:xfrm>
        <a:graphic>
          <a:graphicData uri="http://schemas.openxmlformats.org/drawingml/2006/table">
            <a:tbl>
              <a:tblPr firstRow="1" bandRow="1">
                <a:tableStyleId>{21E4AEA4-8DFA-4A89-87EB-49C32662AFE0}</a:tableStyleId>
              </a:tblPr>
              <a:tblGrid>
                <a:gridCol w="1285884"/>
              </a:tblGrid>
              <a:tr h="485140">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所得稅</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r h="372116">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500</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4001402612"/>
              </p:ext>
            </p:extLst>
          </p:nvPr>
        </p:nvGraphicFramePr>
        <p:xfrm>
          <a:off x="6228184" y="2643182"/>
          <a:ext cx="1643074" cy="1500198"/>
        </p:xfrm>
        <a:graphic>
          <a:graphicData uri="http://schemas.openxmlformats.org/drawingml/2006/table">
            <a:tbl>
              <a:tblPr firstRow="1" bandRow="1">
                <a:tableStyleId>{5C22544A-7EE6-4342-B048-85BDC9FD1C3A}</a:tableStyleId>
              </a:tblPr>
              <a:tblGrid>
                <a:gridCol w="821537"/>
                <a:gridCol w="821537"/>
              </a:tblGrid>
              <a:tr h="500066">
                <a:tc gridSpan="2">
                  <a:txBody>
                    <a:bodyPr/>
                    <a:lstStyle/>
                    <a:p>
                      <a:pPr algn="ctr"/>
                      <a:r>
                        <a:rPr lang="zh-TW" altLang="en-US" sz="2000" b="1" dirty="0" smtClean="0">
                          <a:solidFill>
                            <a:schemeClr val="tx1"/>
                          </a:solidFill>
                          <a:latin typeface="標楷體" pitchFamily="65" charset="-120"/>
                          <a:ea typeface="標楷體" pitchFamily="65" charset="-120"/>
                        </a:rPr>
                        <a:t>土地增值稅</a:t>
                      </a:r>
                      <a:endParaRPr lang="zh-TW" altLang="en-US" sz="2000" b="1" dirty="0">
                        <a:solidFill>
                          <a:schemeClr val="tx1"/>
                        </a:solidFill>
                        <a:latin typeface="標楷體" pitchFamily="65" charset="-120"/>
                        <a:ea typeface="標楷體" pitchFamily="65" charset="-120"/>
                      </a:endParaRPr>
                    </a:p>
                  </a:txBody>
                  <a:tcPr/>
                </a:tc>
                <a:tc hMerge="1">
                  <a:txBody>
                    <a:bodyPr/>
                    <a:lstStyle/>
                    <a:p>
                      <a:endParaRPr lang="zh-TW" altLang="en-US" dirty="0"/>
                    </a:p>
                  </a:txBody>
                  <a:tcPr/>
                </a:tc>
              </a:tr>
              <a:tr h="500066">
                <a:tc>
                  <a:txBody>
                    <a:bodyPr/>
                    <a:lstStyle/>
                    <a:p>
                      <a:pPr algn="ctr"/>
                      <a:r>
                        <a:rPr lang="zh-TW" altLang="en-US" sz="2400" b="1" dirty="0" smtClean="0">
                          <a:solidFill>
                            <a:schemeClr val="tx1"/>
                          </a:solidFill>
                          <a:latin typeface="標楷體" pitchFamily="65" charset="-120"/>
                          <a:ea typeface="標楷體" pitchFamily="65" charset="-120"/>
                        </a:rPr>
                        <a:t>一般</a:t>
                      </a:r>
                      <a:endParaRPr lang="zh-TW" altLang="en-US" sz="2400" b="1" dirty="0">
                        <a:solidFill>
                          <a:schemeClr val="tx1"/>
                        </a:solidFill>
                        <a:latin typeface="標楷體" pitchFamily="65" charset="-120"/>
                        <a:ea typeface="標楷體" pitchFamily="65" charset="-120"/>
                      </a:endParaRPr>
                    </a:p>
                  </a:txBody>
                  <a:tcPr/>
                </a:tc>
                <a:tc>
                  <a:txBody>
                    <a:bodyPr/>
                    <a:lstStyle/>
                    <a:p>
                      <a:pPr algn="ctr"/>
                      <a:r>
                        <a:rPr lang="zh-TW" altLang="en-US" sz="2400" b="1" dirty="0" smtClean="0">
                          <a:solidFill>
                            <a:schemeClr val="tx1"/>
                          </a:solidFill>
                          <a:latin typeface="標楷體" pitchFamily="65" charset="-120"/>
                          <a:ea typeface="標楷體" pitchFamily="65" charset="-120"/>
                        </a:rPr>
                        <a:t>自用</a:t>
                      </a:r>
                      <a:endParaRPr lang="zh-TW" altLang="en-US" sz="2400" b="1" dirty="0">
                        <a:solidFill>
                          <a:schemeClr val="tx1"/>
                        </a:solidFill>
                        <a:latin typeface="標楷體" pitchFamily="65" charset="-120"/>
                        <a:ea typeface="標楷體" pitchFamily="65" charset="-120"/>
                      </a:endParaRPr>
                    </a:p>
                  </a:txBody>
                  <a:tcPr/>
                </a:tc>
              </a:tr>
              <a:tr h="500066">
                <a:tc>
                  <a:txBody>
                    <a:bodyPr/>
                    <a:lstStyle/>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200</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50</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bl>
          </a:graphicData>
        </a:graphic>
      </p:graphicFrame>
      <p:sp>
        <p:nvSpPr>
          <p:cNvPr id="8" name="等於 7"/>
          <p:cNvSpPr/>
          <p:nvPr/>
        </p:nvSpPr>
        <p:spPr>
          <a:xfrm>
            <a:off x="2786050" y="3000372"/>
            <a:ext cx="357190" cy="785818"/>
          </a:xfrm>
          <a:prstGeom prst="mathEqual">
            <a:avLst>
              <a:gd name="adj1" fmla="val 6212"/>
              <a:gd name="adj2" fmla="val 117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 name="加號 9"/>
          <p:cNvSpPr/>
          <p:nvPr/>
        </p:nvSpPr>
        <p:spPr>
          <a:xfrm>
            <a:off x="5000628" y="3071810"/>
            <a:ext cx="571504" cy="571504"/>
          </a:xfrm>
          <a:prstGeom prst="mathPlus">
            <a:avLst>
              <a:gd name="adj1" fmla="val 1775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矩形 11"/>
          <p:cNvSpPr/>
          <p:nvPr/>
        </p:nvSpPr>
        <p:spPr>
          <a:xfrm>
            <a:off x="668662" y="4214818"/>
            <a:ext cx="6475106" cy="2062103"/>
          </a:xfrm>
          <a:prstGeom prst="rect">
            <a:avLst/>
          </a:prstGeom>
          <a:noFill/>
        </p:spPr>
        <p:txBody>
          <a:bodyPr wrap="square" lIns="91440" tIns="45720" rIns="91440" bIns="45720">
            <a:spAutoFit/>
          </a:bodyPr>
          <a:lstStyle/>
          <a:p>
            <a:r>
              <a:rPr lang="en-US" altLang="zh-TW" sz="3200" b="1" dirty="0" smtClean="0">
                <a:latin typeface="Times New Roman" panose="02020603050405020304" pitchFamily="18" charset="0"/>
                <a:ea typeface="標楷體" pitchFamily="65" charset="-120"/>
                <a:cs typeface="Times New Roman" panose="02020603050405020304" pitchFamily="18" charset="0"/>
              </a:rPr>
              <a:t>(1)(</a:t>
            </a:r>
            <a:r>
              <a:rPr lang="zh-TW" altLang="en-US"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一般增值稅</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 所得稅額</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700</a:t>
            </a:r>
            <a:r>
              <a:rPr lang="zh-TW" altLang="en-US" sz="3200" b="1" dirty="0" smtClean="0">
                <a:latin typeface="Times New Roman" panose="02020603050405020304" pitchFamily="18" charset="0"/>
                <a:ea typeface="標楷體" pitchFamily="65" charset="-120"/>
                <a:cs typeface="Times New Roman" panose="02020603050405020304" pitchFamily="18" charset="0"/>
              </a:rPr>
              <a:t> </a:t>
            </a:r>
            <a:r>
              <a:rPr lang="en-US" altLang="zh-TW" sz="3200" b="1" dirty="0" smtClean="0">
                <a:latin typeface="Times New Roman" panose="02020603050405020304" pitchFamily="18" charset="0"/>
                <a:ea typeface="標楷體" pitchFamily="65" charset="-120"/>
                <a:cs typeface="Times New Roman" panose="02020603050405020304" pitchFamily="18" charset="0"/>
              </a:rPr>
              <a:t>(2)(</a:t>
            </a:r>
            <a:r>
              <a:rPr lang="zh-TW" altLang="en-US"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自用增值稅</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 所得稅額</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550</a:t>
            </a:r>
          </a:p>
          <a:p>
            <a:pPr algn="ctr"/>
            <a:endParaRPr lang="en-US" altLang="zh-TW" sz="3200" b="1" dirty="0" smtClean="0">
              <a:latin typeface="Times New Roman" panose="02020603050405020304" pitchFamily="18" charset="0"/>
              <a:ea typeface="標楷體" pitchFamily="65" charset="-120"/>
              <a:cs typeface="Times New Roman" panose="02020603050405020304" pitchFamily="18" charset="0"/>
            </a:endParaRPr>
          </a:p>
          <a:p>
            <a:r>
              <a:rPr lang="en-US" altLang="zh-TW" sz="3200" b="1" dirty="0">
                <a:latin typeface="Times New Roman" panose="02020603050405020304" pitchFamily="18" charset="0"/>
                <a:ea typeface="標楷體" pitchFamily="65" charset="-120"/>
                <a:cs typeface="Times New Roman" panose="02020603050405020304" pitchFamily="18" charset="0"/>
              </a:rPr>
              <a:t>B</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扣抵→ </a:t>
            </a:r>
            <a:r>
              <a:rPr lang="en-US" altLang="zh-TW" sz="3200" b="1" dirty="0" smtClean="0">
                <a:latin typeface="Times New Roman" panose="02020603050405020304" pitchFamily="18" charset="0"/>
                <a:ea typeface="標楷體" pitchFamily="65" charset="-120"/>
                <a:cs typeface="Times New Roman" panose="02020603050405020304" pitchFamily="18" charset="0"/>
              </a:rPr>
              <a:t>600</a:t>
            </a:r>
            <a:endParaRPr lang="zh-TW" altLang="en-US" sz="3200" b="1" dirty="0">
              <a:latin typeface="Times New Roman" panose="02020603050405020304" pitchFamily="18" charset="0"/>
              <a:ea typeface="標楷體" pitchFamily="65" charset="-120"/>
              <a:cs typeface="Times New Roman" panose="02020603050405020304" pitchFamily="18" charset="0"/>
            </a:endParaRPr>
          </a:p>
        </p:txBody>
      </p:sp>
      <p:sp>
        <p:nvSpPr>
          <p:cNvPr id="13" name="矩形 12"/>
          <p:cNvSpPr/>
          <p:nvPr/>
        </p:nvSpPr>
        <p:spPr>
          <a:xfrm>
            <a:off x="668662" y="2143116"/>
            <a:ext cx="2122697" cy="584775"/>
          </a:xfrm>
          <a:prstGeom prst="rect">
            <a:avLst/>
          </a:prstGeom>
          <a:noFill/>
        </p:spPr>
        <p:txBody>
          <a:bodyPr wrap="none" lIns="91440" tIns="45720" rIns="91440" bIns="45720">
            <a:spAutoFit/>
          </a:bodyPr>
          <a:lstStyle/>
          <a:p>
            <a:pPr algn="ctr"/>
            <a:r>
              <a:rPr lang="en-US" altLang="zh-TW" sz="3200" b="1" dirty="0">
                <a:latin typeface="Times New Roman" panose="02020603050405020304" pitchFamily="18" charset="0"/>
                <a:ea typeface="標楷體" pitchFamily="65" charset="-120"/>
                <a:cs typeface="Times New Roman" panose="02020603050405020304" pitchFamily="18" charset="0"/>
              </a:rPr>
              <a:t>A</a:t>
            </a:r>
            <a:r>
              <a:rPr lang="en-US" altLang="zh-TW" sz="32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扣除</a:t>
            </a:r>
            <a:r>
              <a:rPr lang="en-US" altLang="zh-TW" sz="3200" b="1" dirty="0" smtClean="0">
                <a:latin typeface="標楷體" pitchFamily="65" charset="-120"/>
                <a:ea typeface="標楷體" pitchFamily="65" charset="-120"/>
              </a:rPr>
              <a:t> </a:t>
            </a:r>
            <a:r>
              <a:rPr lang="en-US" altLang="zh-TW" sz="3200" b="1" dirty="0" smtClean="0">
                <a:solidFill>
                  <a:srgbClr val="FF0000"/>
                </a:solidFill>
                <a:latin typeface="標楷體" pitchFamily="65" charset="-120"/>
                <a:ea typeface="標楷體" pitchFamily="65" charset="-120"/>
              </a:rPr>
              <a:t>→</a:t>
            </a:r>
            <a:endParaRPr lang="zh-TW" altLang="en-US" sz="3200" b="1" dirty="0">
              <a:solidFill>
                <a:srgbClr val="FF0000"/>
              </a:solidFill>
              <a:latin typeface="標楷體" pitchFamily="65" charset="-120"/>
              <a:ea typeface="標楷體" pitchFamily="65" charset="-120"/>
            </a:endParaRPr>
          </a:p>
        </p:txBody>
      </p:sp>
      <p:sp>
        <p:nvSpPr>
          <p:cNvPr id="11" name="矩形 10"/>
          <p:cNvSpPr/>
          <p:nvPr/>
        </p:nvSpPr>
        <p:spPr>
          <a:xfrm>
            <a:off x="8316416" y="166434"/>
            <a:ext cx="641279" cy="369332"/>
          </a:xfrm>
          <a:prstGeom prst="rect">
            <a:avLst/>
          </a:prstGeom>
          <a:noFill/>
        </p:spPr>
        <p:txBody>
          <a:bodyPr wrap="square" lIns="91440" tIns="45720" rIns="91440" bIns="45720">
            <a:spAutoFit/>
          </a:bodyPr>
          <a:lstStyle/>
          <a:p>
            <a:pPr algn="ctr"/>
            <a:r>
              <a:rPr lang="en-US" altLang="zh-TW" dirty="0">
                <a:latin typeface="Times New Roman" panose="02020603050405020304" pitchFamily="18" charset="0"/>
                <a:ea typeface="標楷體" pitchFamily="65" charset="-120"/>
                <a:cs typeface="Times New Roman" panose="02020603050405020304" pitchFamily="18" charset="0"/>
              </a:rPr>
              <a:t>9</a:t>
            </a:r>
            <a:r>
              <a:rPr lang="en-US" altLang="zh-TW" dirty="0" smtClean="0">
                <a:latin typeface="Times New Roman" panose="02020603050405020304" pitchFamily="18" charset="0"/>
                <a:ea typeface="標楷體" pitchFamily="65" charset="-120"/>
                <a:cs typeface="Times New Roman" panose="02020603050405020304" pitchFamily="18" charset="0"/>
              </a:rPr>
              <a:t>/10</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83487" y="512184"/>
            <a:ext cx="8534400" cy="758952"/>
          </a:xfrm>
        </p:spPr>
        <p:txBody>
          <a:bodyPr>
            <a:normAutofit/>
          </a:bodyPr>
          <a:lstStyle/>
          <a:p>
            <a:pPr algn="l"/>
            <a:r>
              <a:rPr lang="zh-TW" altLang="en-US" sz="3600" b="1" dirty="0" smtClean="0">
                <a:solidFill>
                  <a:schemeClr val="tx1"/>
                </a:solidFill>
                <a:latin typeface="標楷體" pitchFamily="65" charset="-120"/>
                <a:ea typeface="標楷體" pitchFamily="65" charset="-120"/>
              </a:rPr>
              <a:t>   </a:t>
            </a:r>
            <a:endParaRPr lang="zh-TW" altLang="en-US" sz="3600" dirty="0">
              <a:solidFill>
                <a:schemeClr val="tx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781096074"/>
              </p:ext>
            </p:extLst>
          </p:nvPr>
        </p:nvGraphicFramePr>
        <p:xfrm>
          <a:off x="214282" y="1556792"/>
          <a:ext cx="8786874" cy="3443843"/>
        </p:xfrm>
        <a:graphic>
          <a:graphicData uri="http://schemas.openxmlformats.org/drawingml/2006/table">
            <a:tbl>
              <a:tblPr firstRow="1" bandRow="1">
                <a:tableStyleId>{5C22544A-7EE6-4342-B048-85BDC9FD1C3A}</a:tableStyleId>
              </a:tblPr>
              <a:tblGrid>
                <a:gridCol w="1464479"/>
                <a:gridCol w="1464479"/>
                <a:gridCol w="1464479"/>
                <a:gridCol w="1464479"/>
                <a:gridCol w="1464479"/>
                <a:gridCol w="1464479"/>
              </a:tblGrid>
              <a:tr h="776011">
                <a:tc rowSpan="2" gridSpan="2">
                  <a:txBody>
                    <a:bodyPr/>
                    <a:lstStyle/>
                    <a:p>
                      <a:pPr algn="ctr"/>
                      <a:r>
                        <a:rPr lang="zh-TW" altLang="en-US" sz="4000" dirty="0" smtClean="0">
                          <a:solidFill>
                            <a:schemeClr val="tx1"/>
                          </a:solidFill>
                          <a:latin typeface="Times New Roman" panose="02020603050405020304" pitchFamily="18" charset="0"/>
                          <a:ea typeface="標楷體" pitchFamily="65" charset="-120"/>
                          <a:cs typeface="Times New Roman" panose="02020603050405020304" pitchFamily="18" charset="0"/>
                        </a:rPr>
                        <a:t>土地</a:t>
                      </a:r>
                      <a:endParaRPr lang="en-US" altLang="zh-TW" sz="40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zh-TW" altLang="en-US" sz="4000" dirty="0" smtClean="0">
                          <a:solidFill>
                            <a:schemeClr val="tx1"/>
                          </a:solidFill>
                          <a:latin typeface="Times New Roman" panose="02020603050405020304" pitchFamily="18" charset="0"/>
                          <a:ea typeface="標楷體" pitchFamily="65" charset="-120"/>
                          <a:cs typeface="Times New Roman" panose="02020603050405020304" pitchFamily="18" charset="0"/>
                        </a:rPr>
                        <a:t>增值稅</a:t>
                      </a:r>
                      <a:endParaRPr lang="zh-TW" altLang="en-US" sz="40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rowSpan="2" hMerge="1">
                  <a:txBody>
                    <a:bodyPr/>
                    <a:lstStyle/>
                    <a:p>
                      <a:endParaRPr lang="zh-TW" altLang="en-US" dirty="0"/>
                    </a:p>
                  </a:txBody>
                  <a:tcPr/>
                </a:tc>
                <a:tc gridSpan="4">
                  <a:txBody>
                    <a:bodyPr/>
                    <a:lstStyle/>
                    <a:p>
                      <a:pPr algn="ctr"/>
                      <a:r>
                        <a:rPr lang="zh-TW" altLang="en-US" sz="3600" dirty="0" smtClean="0">
                          <a:solidFill>
                            <a:schemeClr val="tx1"/>
                          </a:solidFill>
                          <a:latin typeface="Times New Roman" panose="02020603050405020304" pitchFamily="18" charset="0"/>
                          <a:ea typeface="標楷體" pitchFamily="65" charset="-120"/>
                          <a:cs typeface="Times New Roman" panose="02020603050405020304" pitchFamily="18" charset="0"/>
                        </a:rPr>
                        <a:t>土地交易所得稅</a:t>
                      </a:r>
                      <a:endParaRPr lang="zh-TW" altLang="en-US" sz="36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812963">
                <a:tc gridSpan="2" vMerge="1">
                  <a:txBody>
                    <a:bodyPr/>
                    <a:lstStyle/>
                    <a:p>
                      <a:endParaRPr lang="zh-TW" altLang="en-US"/>
                    </a:p>
                  </a:txBody>
                  <a:tcPr/>
                </a:tc>
                <a:tc hMerge="1" vMerge="1">
                  <a:txBody>
                    <a:bodyPr/>
                    <a:lstStyle/>
                    <a:p>
                      <a:endParaRPr lang="zh-TW" altLang="en-US" dirty="0"/>
                    </a:p>
                  </a:txBody>
                  <a:tcPr/>
                </a:tc>
                <a:tc gridSpan="2">
                  <a:txBody>
                    <a:bodyPr/>
                    <a:lstStyle/>
                    <a:p>
                      <a:pPr algn="ctr"/>
                      <a:r>
                        <a:rPr lang="zh-TW" altLang="en-US" sz="3600" b="1" dirty="0" smtClean="0">
                          <a:latin typeface="Times New Roman" panose="02020603050405020304" pitchFamily="18" charset="0"/>
                          <a:ea typeface="標楷體" pitchFamily="65" charset="-120"/>
                          <a:cs typeface="Times New Roman" panose="02020603050405020304" pitchFamily="18" charset="0"/>
                        </a:rPr>
                        <a:t>扣抵後</a:t>
                      </a:r>
                      <a:endParaRPr lang="zh-TW" altLang="en-US" sz="3600" b="1" dirty="0">
                        <a:latin typeface="Times New Roman" panose="02020603050405020304" pitchFamily="18" charset="0"/>
                        <a:ea typeface="標楷體" pitchFamily="65" charset="-120"/>
                        <a:cs typeface="Times New Roman" panose="02020603050405020304" pitchFamily="18" charset="0"/>
                      </a:endParaRPr>
                    </a:p>
                  </a:txBody>
                  <a:tcPr/>
                </a:tc>
                <a:tc hMerge="1">
                  <a:txBody>
                    <a:bodyPr/>
                    <a:lstStyle/>
                    <a:p>
                      <a:endParaRPr lang="zh-TW" altLang="en-US" dirty="0"/>
                    </a:p>
                  </a:txBody>
                  <a:tcPr/>
                </a:tc>
                <a:tc gridSpan="2">
                  <a:txBody>
                    <a:bodyPr/>
                    <a:lstStyle/>
                    <a:p>
                      <a:pPr algn="ctr"/>
                      <a:r>
                        <a:rPr lang="zh-TW" altLang="en-US" sz="3600" b="1" dirty="0" smtClean="0">
                          <a:solidFill>
                            <a:srgbClr val="FF0000"/>
                          </a:solidFill>
                          <a:latin typeface="Times New Roman" panose="02020603050405020304" pitchFamily="18" charset="0"/>
                          <a:ea typeface="標楷體" pitchFamily="65" charset="-120"/>
                          <a:cs typeface="Times New Roman" panose="02020603050405020304" pitchFamily="18" charset="0"/>
                        </a:rPr>
                        <a:t>扣除後</a:t>
                      </a:r>
                      <a:endParaRPr lang="zh-TW" altLang="en-US" sz="36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c hMerge="1">
                  <a:txBody>
                    <a:bodyPr/>
                    <a:lstStyle/>
                    <a:p>
                      <a:endParaRPr lang="zh-TW" altLang="en-US" dirty="0"/>
                    </a:p>
                  </a:txBody>
                  <a:tcPr/>
                </a:tc>
              </a:tr>
              <a:tr h="931047">
                <a:tc>
                  <a:txBody>
                    <a:bodyPr/>
                    <a:lstStyle/>
                    <a:p>
                      <a:pPr algn="ct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一般</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600" b="1" dirty="0" smtClean="0">
                          <a:solidFill>
                            <a:srgbClr val="FF0000"/>
                          </a:solidFill>
                          <a:latin typeface="Times New Roman" panose="02020603050405020304" pitchFamily="18" charset="0"/>
                          <a:ea typeface="標楷體" pitchFamily="65" charset="-120"/>
                          <a:cs typeface="Times New Roman" panose="02020603050405020304" pitchFamily="18" charset="0"/>
                        </a:rPr>
                        <a:t>200</a:t>
                      </a:r>
                      <a:endParaRPr lang="zh-TW" altLang="en-US" sz="36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600" b="1" dirty="0" smtClean="0">
                          <a:latin typeface="Times New Roman" panose="02020603050405020304" pitchFamily="18" charset="0"/>
                          <a:ea typeface="標楷體" pitchFamily="65" charset="-120"/>
                          <a:cs typeface="Times New Roman" panose="02020603050405020304" pitchFamily="18" charset="0"/>
                        </a:rPr>
                        <a:t>+400</a:t>
                      </a:r>
                      <a:endParaRPr lang="zh-TW" altLang="en-US" sz="3600" b="1" dirty="0">
                        <a:latin typeface="Times New Roman" panose="02020603050405020304" pitchFamily="18" charset="0"/>
                        <a:ea typeface="標楷體" pitchFamily="65" charset="-120"/>
                        <a:cs typeface="Times New Roman" panose="02020603050405020304" pitchFamily="18" charset="0"/>
                      </a:endParaRPr>
                    </a:p>
                  </a:txBody>
                  <a:tcPr/>
                </a:tc>
                <a:tc rowSpan="2">
                  <a:txBody>
                    <a:bodyPr/>
                    <a:lstStyle/>
                    <a:p>
                      <a:pPr algn="ctr"/>
                      <a:endParaRPr lang="en-US" altLang="zh-TW" sz="2400" b="1" dirty="0" smtClean="0">
                        <a:latin typeface="Times New Roman" panose="02020603050405020304" pitchFamily="18" charset="0"/>
                        <a:ea typeface="標楷體" pitchFamily="65" charset="-120"/>
                        <a:cs typeface="Times New Roman" panose="02020603050405020304" pitchFamily="18" charset="0"/>
                      </a:endParaRPr>
                    </a:p>
                    <a:p>
                      <a:pPr algn="ctr"/>
                      <a:r>
                        <a:rPr lang="en-US" altLang="zh-TW" sz="4400" b="1" dirty="0" smtClean="0">
                          <a:latin typeface="Times New Roman" panose="02020603050405020304" pitchFamily="18" charset="0"/>
                          <a:ea typeface="標楷體" pitchFamily="65" charset="-120"/>
                          <a:cs typeface="Times New Roman" panose="02020603050405020304" pitchFamily="18" charset="0"/>
                        </a:rPr>
                        <a:t>600</a:t>
                      </a:r>
                      <a:endParaRPr lang="zh-TW" altLang="en-US" sz="4400" b="1" dirty="0">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4400" b="1" dirty="0" smtClean="0">
                          <a:latin typeface="Times New Roman" panose="02020603050405020304" pitchFamily="18" charset="0"/>
                          <a:ea typeface="標楷體" pitchFamily="65" charset="-120"/>
                          <a:cs typeface="Times New Roman" panose="02020603050405020304" pitchFamily="18" charset="0"/>
                        </a:rPr>
                        <a:t>+500</a:t>
                      </a:r>
                      <a:endParaRPr lang="zh-TW" altLang="en-US" sz="4400" b="1" dirty="0">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4400" b="1" dirty="0" smtClean="0">
                          <a:solidFill>
                            <a:srgbClr val="FF0000"/>
                          </a:solidFill>
                          <a:latin typeface="Times New Roman" panose="02020603050405020304" pitchFamily="18" charset="0"/>
                          <a:ea typeface="標楷體" pitchFamily="65" charset="-120"/>
                          <a:cs typeface="Times New Roman" panose="02020603050405020304" pitchFamily="18" charset="0"/>
                        </a:rPr>
                        <a:t>700</a:t>
                      </a:r>
                      <a:endParaRPr lang="zh-TW" altLang="en-US" sz="44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r>
              <a:tr h="923822">
                <a:tc>
                  <a:txBody>
                    <a:bodyPr/>
                    <a:lstStyle/>
                    <a:p>
                      <a:pPr algn="ct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自用</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600" b="1" dirty="0" smtClean="0">
                          <a:solidFill>
                            <a:srgbClr val="FF0000"/>
                          </a:solidFill>
                          <a:latin typeface="Times New Roman" panose="02020603050405020304" pitchFamily="18" charset="0"/>
                          <a:ea typeface="標楷體" pitchFamily="65" charset="-120"/>
                          <a:cs typeface="Times New Roman" panose="02020603050405020304" pitchFamily="18" charset="0"/>
                        </a:rPr>
                        <a:t>50</a:t>
                      </a:r>
                      <a:endParaRPr lang="zh-TW" altLang="en-US" sz="36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3600" b="1" dirty="0" smtClean="0">
                          <a:latin typeface="Times New Roman" panose="02020603050405020304" pitchFamily="18" charset="0"/>
                          <a:ea typeface="標楷體" pitchFamily="65" charset="-120"/>
                          <a:cs typeface="Times New Roman" panose="02020603050405020304" pitchFamily="18" charset="0"/>
                        </a:rPr>
                        <a:t>+550</a:t>
                      </a:r>
                      <a:endParaRPr lang="zh-TW" altLang="en-US" sz="3600" b="1" dirty="0">
                        <a:latin typeface="Times New Roman" panose="02020603050405020304" pitchFamily="18" charset="0"/>
                        <a:ea typeface="標楷體" pitchFamily="65" charset="-120"/>
                        <a:cs typeface="Times New Roman" panose="02020603050405020304" pitchFamily="18" charset="0"/>
                      </a:endParaRPr>
                    </a:p>
                  </a:txBody>
                  <a:tcPr/>
                </a:tc>
                <a:tc vMerge="1">
                  <a:txBody>
                    <a:bodyPr/>
                    <a:lstStyle/>
                    <a:p>
                      <a:endParaRPr lang="zh-TW" altLang="en-US" dirty="0"/>
                    </a:p>
                  </a:txBody>
                  <a:tcPr/>
                </a:tc>
                <a:tc>
                  <a:txBody>
                    <a:bodyPr/>
                    <a:lstStyle/>
                    <a:p>
                      <a:pPr algn="ctr"/>
                      <a:r>
                        <a:rPr lang="en-US" altLang="zh-TW" sz="4400" b="1" dirty="0" smtClean="0">
                          <a:latin typeface="Times New Roman" panose="02020603050405020304" pitchFamily="18" charset="0"/>
                          <a:ea typeface="標楷體" pitchFamily="65" charset="-120"/>
                          <a:cs typeface="Times New Roman" panose="02020603050405020304" pitchFamily="18" charset="0"/>
                        </a:rPr>
                        <a:t>+500</a:t>
                      </a:r>
                      <a:endParaRPr lang="zh-TW" altLang="en-US" sz="4400" b="1" dirty="0">
                        <a:latin typeface="Times New Roman" panose="02020603050405020304" pitchFamily="18" charset="0"/>
                        <a:ea typeface="標楷體" pitchFamily="65" charset="-120"/>
                        <a:cs typeface="Times New Roman" panose="02020603050405020304" pitchFamily="18" charset="0"/>
                      </a:endParaRPr>
                    </a:p>
                  </a:txBody>
                  <a:tcPr/>
                </a:tc>
                <a:tc>
                  <a:txBody>
                    <a:bodyPr/>
                    <a:lstStyle/>
                    <a:p>
                      <a:pPr algn="ctr"/>
                      <a:r>
                        <a:rPr lang="en-US" altLang="zh-TW" sz="4400" b="1" dirty="0" smtClean="0">
                          <a:solidFill>
                            <a:srgbClr val="FF0000"/>
                          </a:solidFill>
                          <a:latin typeface="Times New Roman" panose="02020603050405020304" pitchFamily="18" charset="0"/>
                          <a:ea typeface="標楷體" pitchFamily="65" charset="-120"/>
                          <a:cs typeface="Times New Roman" panose="02020603050405020304" pitchFamily="18" charset="0"/>
                        </a:rPr>
                        <a:t>550</a:t>
                      </a:r>
                      <a:endParaRPr lang="zh-TW" altLang="en-US" sz="44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tc>
              </a:tr>
            </a:tbl>
          </a:graphicData>
        </a:graphic>
      </p:graphicFrame>
      <p:sp>
        <p:nvSpPr>
          <p:cNvPr id="5" name="矩形 4"/>
          <p:cNvSpPr/>
          <p:nvPr/>
        </p:nvSpPr>
        <p:spPr>
          <a:xfrm>
            <a:off x="179512" y="5357827"/>
            <a:ext cx="8784976" cy="1107996"/>
          </a:xfrm>
          <a:prstGeom prst="rect">
            <a:avLst/>
          </a:prstGeom>
          <a:noFill/>
        </p:spPr>
        <p:txBody>
          <a:bodyPr wrap="square" lIns="91440" tIns="45720" rIns="91440" bIns="45720">
            <a:spAutoFit/>
          </a:bodyPr>
          <a:lstStyle/>
          <a:p>
            <a:pPr algn="ctr"/>
            <a:r>
              <a:rPr lang="en-US" altLang="zh-TW" sz="6600" b="1" dirty="0" smtClean="0">
                <a:solidFill>
                  <a:srgbClr val="FF0000"/>
                </a:solidFill>
                <a:latin typeface="標楷體" pitchFamily="65" charset="-120"/>
                <a:ea typeface="標楷體" pitchFamily="65" charset="-120"/>
              </a:rPr>
              <a:t>(</a:t>
            </a:r>
            <a:r>
              <a:rPr lang="en-US" altLang="zh-TW" sz="6600" b="1" dirty="0" smtClean="0">
                <a:solidFill>
                  <a:srgbClr val="FF0000"/>
                </a:solidFill>
                <a:latin typeface="Times New Roman" panose="02020603050405020304" pitchFamily="18" charset="0"/>
                <a:ea typeface="標楷體" pitchFamily="65" charset="-120"/>
                <a:cs typeface="Times New Roman" panose="02020603050405020304" pitchFamily="18" charset="0"/>
              </a:rPr>
              <a:t>3.5~11</a:t>
            </a:r>
            <a:r>
              <a:rPr lang="zh-TW" altLang="en-US" sz="6600" b="1" dirty="0" smtClean="0">
                <a:solidFill>
                  <a:srgbClr val="FF0000"/>
                </a:solidFill>
                <a:latin typeface="Times New Roman" panose="02020603050405020304" pitchFamily="18" charset="0"/>
                <a:ea typeface="標楷體" pitchFamily="65" charset="-120"/>
                <a:cs typeface="Times New Roman" panose="02020603050405020304" pitchFamily="18" charset="0"/>
              </a:rPr>
              <a:t>倍</a:t>
            </a:r>
            <a:r>
              <a:rPr lang="en-US" altLang="zh-TW" sz="66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66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zh-TW" altLang="en-US" sz="66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6" name="矩形 5"/>
          <p:cNvSpPr/>
          <p:nvPr/>
        </p:nvSpPr>
        <p:spPr>
          <a:xfrm>
            <a:off x="8244408" y="153182"/>
            <a:ext cx="713289" cy="369332"/>
          </a:xfrm>
          <a:prstGeom prst="rect">
            <a:avLst/>
          </a:prstGeom>
          <a:noFill/>
        </p:spPr>
        <p:txBody>
          <a:bodyPr wrap="squar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10/10</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476672"/>
            <a:ext cx="8534400" cy="758952"/>
          </a:xfrm>
        </p:spPr>
        <p:txBody>
          <a:bodyPr>
            <a:normAutofit/>
          </a:bodyPr>
          <a:lstStyle/>
          <a:p>
            <a:pPr algn="l"/>
            <a:r>
              <a:rPr lang="zh-TW" altLang="en-US" sz="3200" b="1" dirty="0">
                <a:solidFill>
                  <a:srgbClr val="FF0000"/>
                </a:solidFill>
                <a:latin typeface="標楷體" pitchFamily="65" charset="-120"/>
                <a:ea typeface="標楷體" pitchFamily="65" charset="-120"/>
              </a:rPr>
              <a:t>二</a:t>
            </a:r>
            <a:r>
              <a:rPr lang="zh-TW" altLang="en-US" sz="3200" b="1" dirty="0" smtClean="0">
                <a:solidFill>
                  <a:srgbClr val="FF0000"/>
                </a:solidFill>
                <a:latin typeface="標楷體" pitchFamily="65" charset="-120"/>
                <a:ea typeface="標楷體" pitchFamily="65" charset="-120"/>
              </a:rPr>
              <a:t>、提     醒</a:t>
            </a:r>
            <a:endParaRPr lang="zh-TW" altLang="en-US" sz="3200" b="1" dirty="0">
              <a:solidFill>
                <a:srgbClr val="FF0000"/>
              </a:solidFill>
              <a:latin typeface="標楷體" pitchFamily="65" charset="-120"/>
              <a:ea typeface="標楷體" pitchFamily="65" charset="-120"/>
            </a:endParaRPr>
          </a:p>
        </p:txBody>
      </p:sp>
      <p:sp>
        <p:nvSpPr>
          <p:cNvPr id="2" name="副標題 1"/>
          <p:cNvSpPr>
            <a:spLocks noGrp="1"/>
          </p:cNvSpPr>
          <p:nvPr>
            <p:ph sz="quarter" idx="1"/>
          </p:nvPr>
        </p:nvSpPr>
        <p:spPr/>
        <p:txBody>
          <a:bodyPr>
            <a:noAutofit/>
          </a:bodyPr>
          <a:lstStyle/>
          <a:p>
            <a:pPr marL="0" indent="0">
              <a:buNone/>
            </a:pP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一</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dirty="0">
                <a:solidFill>
                  <a:prstClr val="black"/>
                </a:solidFill>
                <a:latin typeface="Times New Roman" panose="02020603050405020304" pitchFamily="18" charset="0"/>
                <a:ea typeface="標楷體" pitchFamily="65" charset="-120"/>
                <a:cs typeface="Times New Roman" panose="02020603050405020304" pitchFamily="18" charset="0"/>
              </a:rPr>
              <a:t>累進稅率</a:t>
            </a:r>
            <a:r>
              <a:rPr lang="en-US" altLang="zh-TW" sz="4000" b="1" dirty="0">
                <a:solidFill>
                  <a:prstClr val="black"/>
                </a:solidFill>
                <a:latin typeface="Times New Roman" panose="02020603050405020304" pitchFamily="18" charset="0"/>
                <a:ea typeface="標楷體" pitchFamily="65" charset="-120"/>
                <a:cs typeface="Times New Roman" panose="02020603050405020304" pitchFamily="18" charset="0"/>
              </a:rPr>
              <a:t>→(15~45%)</a:t>
            </a:r>
            <a:endPar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      以稅率</a:t>
            </a:r>
            <a:r>
              <a:rPr lang="en-US" altLang="zh-TW"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20%</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為例</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      交易所得稅可能高於</a:t>
            </a:r>
            <a:endPar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buNone/>
            </a:pP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      土地增值稅</a:t>
            </a:r>
            <a:r>
              <a:rPr lang="en-US" altLang="zh-TW"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3.5</a:t>
            </a:r>
            <a:r>
              <a:rPr lang="zh-TW" altLang="en-US"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倍</a:t>
            </a:r>
            <a:r>
              <a:rPr lang="en-US" altLang="zh-TW"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~11</a:t>
            </a:r>
            <a:r>
              <a:rPr lang="zh-TW" altLang="en-US"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倍</a:t>
            </a:r>
            <a:endParaRPr lang="en-US" altLang="zh-TW" sz="40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二</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dirty="0">
                <a:latin typeface="Times New Roman" panose="02020603050405020304" pitchFamily="18" charset="0"/>
                <a:ea typeface="標楷體" pitchFamily="65" charset="-120"/>
                <a:cs typeface="Times New Roman" panose="02020603050405020304" pitchFamily="18" charset="0"/>
              </a:rPr>
              <a:t>若是</a:t>
            </a:r>
            <a:r>
              <a:rPr lang="en-US" altLang="zh-TW"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45%!!</a:t>
            </a:r>
          </a:p>
          <a:p>
            <a:pPr algn="l">
              <a:buNone/>
            </a:pPr>
            <a:r>
              <a:rPr lang="zh-TW" altLang="en-US" sz="40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4400" b="1" dirty="0" smtClean="0">
                <a:solidFill>
                  <a:srgbClr val="FF0000"/>
                </a:solidFill>
                <a:latin typeface="Times New Roman" panose="02020603050405020304" pitchFamily="18" charset="0"/>
                <a:ea typeface="標楷體" pitchFamily="65" charset="-120"/>
                <a:cs typeface="Times New Roman" panose="02020603050405020304" pitchFamily="18" charset="0"/>
              </a:rPr>
              <a:t>稅額將更加倍</a:t>
            </a:r>
            <a:r>
              <a:rPr lang="en-US" altLang="zh-TW" sz="44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zh-TW" altLang="en-US" sz="44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7" name="投影片編號版面配置區 6"/>
          <p:cNvSpPr>
            <a:spLocks noGrp="1"/>
          </p:cNvSpPr>
          <p:nvPr>
            <p:ph type="sldNum" sz="quarter" idx="12"/>
          </p:nvPr>
        </p:nvSpPr>
        <p:spPr/>
        <p:txBody>
          <a:bodyPr/>
          <a:lstStyle/>
          <a:p>
            <a:endParaRPr lang="zh-TW" altLang="en-US" dirty="0"/>
          </a:p>
        </p:txBody>
      </p:sp>
      <p:sp>
        <p:nvSpPr>
          <p:cNvPr id="5" name="矩形 4"/>
          <p:cNvSpPr/>
          <p:nvPr/>
        </p:nvSpPr>
        <p:spPr>
          <a:xfrm>
            <a:off x="8415569" y="142852"/>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sz="quarter" idx="1"/>
          </p:nvPr>
        </p:nvSpPr>
        <p:spPr/>
        <p:txBody>
          <a:bodyPr>
            <a:noAutofit/>
          </a:bodyPr>
          <a:lstStyle/>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三</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施行前善用</a:t>
            </a:r>
            <a:r>
              <a:rPr lang="zh-TW" altLang="en-US"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房地產分離價</a:t>
            </a:r>
            <a:endParaRPr lang="en-US" altLang="zh-TW"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四</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開始重現</a:t>
            </a:r>
            <a:r>
              <a:rPr lang="zh-TW" altLang="en-US"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產權＞屋況</a:t>
            </a:r>
            <a:endParaRPr lang="en-US" altLang="zh-TW"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五</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查詢</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實價登錄資訊</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會增加</a:t>
            </a:r>
            <a:endPar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六</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觀望、選屋期間</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會拉長</a:t>
            </a:r>
            <a:endPar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七</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注重</a:t>
            </a:r>
            <a:r>
              <a:rPr lang="zh-TW" altLang="en-US"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稅費成本</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與</a:t>
            </a:r>
            <a:r>
              <a:rPr lang="zh-TW" altLang="en-US"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負擔</a:t>
            </a:r>
            <a:endParaRPr lang="en-US" altLang="zh-TW"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八</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重視</a:t>
            </a:r>
            <a:r>
              <a:rPr lang="zh-TW" altLang="en-US"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理財規劃</a:t>
            </a:r>
            <a:endParaRPr lang="en-US" altLang="zh-TW"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九</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關心實價登錄備註之</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特殊交易情事</a:t>
            </a:r>
            <a:endParaRPr lang="zh-TW" altLang="en-US" sz="3600" b="1" u="sng"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 name="矩形 3"/>
          <p:cNvSpPr/>
          <p:nvPr/>
        </p:nvSpPr>
        <p:spPr>
          <a:xfrm>
            <a:off x="8478077" y="153182"/>
            <a:ext cx="479619" cy="369332"/>
          </a:xfrm>
          <a:prstGeom prst="rect">
            <a:avLst/>
          </a:prstGeom>
          <a:noFill/>
        </p:spPr>
        <p:txBody>
          <a:bodyPr wrap="none" lIns="91440" tIns="45720" rIns="91440" bIns="45720">
            <a:spAutoFit/>
          </a:bodyPr>
          <a:lstStyle/>
          <a:p>
            <a:pPr algn="ctr"/>
            <a:r>
              <a:rPr lang="en-US" altLang="zh-TW" dirty="0">
                <a:latin typeface="Times New Roman" panose="02020603050405020304" pitchFamily="18" charset="0"/>
                <a:ea typeface="標楷體" pitchFamily="65" charset="-120"/>
                <a:cs typeface="Times New Roman" panose="02020603050405020304" pitchFamily="18" charset="0"/>
              </a:rPr>
              <a:t>2</a:t>
            </a:r>
            <a:r>
              <a:rPr lang="en-US" altLang="zh-TW" dirty="0" smtClean="0">
                <a:latin typeface="Times New Roman" panose="02020603050405020304" pitchFamily="18" charset="0"/>
                <a:ea typeface="標楷體" pitchFamily="65" charset="-120"/>
                <a:cs typeface="Times New Roman" panose="02020603050405020304" pitchFamily="18" charset="0"/>
              </a:rPr>
              <a:t>/4</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600" b="1" dirty="0" smtClean="0">
                <a:solidFill>
                  <a:srgbClr val="0070C0"/>
                </a:solidFill>
                <a:latin typeface="標楷體" pitchFamily="65" charset="-120"/>
                <a:ea typeface="標楷體" pitchFamily="65" charset="-120"/>
              </a:rPr>
              <a:t>  </a:t>
            </a:r>
            <a:endParaRPr lang="zh-TW" altLang="en-US" sz="3600" b="1" dirty="0">
              <a:solidFill>
                <a:srgbClr val="0070C0"/>
              </a:solidFill>
              <a:latin typeface="標楷體" pitchFamily="65" charset="-120"/>
              <a:ea typeface="標楷體" pitchFamily="65" charset="-120"/>
            </a:endParaRPr>
          </a:p>
        </p:txBody>
      </p:sp>
      <p:sp>
        <p:nvSpPr>
          <p:cNvPr id="2" name="副標題 1"/>
          <p:cNvSpPr>
            <a:spLocks noGrp="1"/>
          </p:cNvSpPr>
          <p:nvPr>
            <p:ph sz="quarter" idx="1"/>
          </p:nvPr>
        </p:nvSpPr>
        <p:spPr>
          <a:xfrm>
            <a:off x="301752" y="1527048"/>
            <a:ext cx="8503920" cy="4830910"/>
          </a:xfrm>
        </p:spPr>
        <p:txBody>
          <a:bodyPr>
            <a:normAutofit/>
          </a:bodyPr>
          <a:lstStyle/>
          <a:p>
            <a:pPr marL="0" indent="0" algn="l">
              <a:buNone/>
            </a:pPr>
            <a:r>
              <a:rPr lang="zh-TW" altLang="en-US" sz="3200" b="1" dirty="0" smtClean="0">
                <a:solidFill>
                  <a:schemeClr val="tx1"/>
                </a:solidFill>
                <a:latin typeface="標楷體" pitchFamily="65" charset="-120"/>
                <a:ea typeface="標楷體" pitchFamily="65" charset="-120"/>
              </a:rPr>
              <a:t>   </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十</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標楷體" pitchFamily="65" charset="-120"/>
                <a:ea typeface="標楷體" pitchFamily="65" charset="-120"/>
              </a:rPr>
              <a:t>施行前交易量可能爆增</a:t>
            </a:r>
            <a:r>
              <a:rPr lang="en-US" altLang="zh-TW" sz="3200" b="1" dirty="0" smtClean="0">
                <a:solidFill>
                  <a:schemeClr val="tx1"/>
                </a:solidFill>
                <a:latin typeface="標楷體" pitchFamily="65" charset="-120"/>
                <a:ea typeface="標楷體" pitchFamily="65" charset="-120"/>
              </a:rPr>
              <a:t>?</a:t>
            </a:r>
          </a:p>
          <a:p>
            <a:pPr algn="l">
              <a:buNone/>
            </a:pPr>
            <a:r>
              <a:rPr lang="zh-TW" altLang="en-US" sz="2700" b="1" dirty="0" smtClean="0">
                <a:solidFill>
                  <a:schemeClr val="tx1"/>
                </a:solidFill>
                <a:latin typeface="標楷體" pitchFamily="65" charset="-120"/>
                <a:ea typeface="標楷體" pitchFamily="65" charset="-120"/>
              </a:rPr>
              <a:t>         </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父母</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土地→</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子女</a:t>
            </a:r>
            <a:endParaRPr lang="en-US" altLang="zh-TW"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l">
              <a:buNone/>
            </a:pP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投資</a:t>
            </a: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chemeClr val="tx1"/>
                </a:solidFill>
                <a:latin typeface="Times New Roman" panose="02020603050405020304" pitchFamily="18" charset="0"/>
                <a:ea typeface="標楷體" pitchFamily="65" charset="-120"/>
                <a:cs typeface="Times New Roman" panose="02020603050405020304" pitchFamily="18" charset="0"/>
              </a:rPr>
              <a:t>機</a:t>
            </a:r>
            <a:r>
              <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客→</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人頭</a:t>
            </a:r>
            <a:endParaRPr lang="en-US" altLang="zh-TW"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l">
              <a:buNone/>
            </a:pP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法人</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土地→</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自然人</a:t>
            </a:r>
            <a:endParaRPr lang="en-US" altLang="zh-TW"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l">
              <a:buNone/>
            </a:pP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4.</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自然人</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土地→</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法人</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人公司</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b="1" dirty="0" smtClean="0">
                <a:latin typeface="Times New Roman" panose="02020603050405020304" pitchFamily="18" charset="0"/>
                <a:ea typeface="標楷體" pitchFamily="65" charset="-120"/>
                <a:cs typeface="Times New Roman" panose="02020603050405020304" pitchFamily="18" charset="0"/>
              </a:rPr>
              <a:t> </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5.</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借名</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登記</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返還</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6.</a:t>
            </a:r>
            <a:r>
              <a:rPr lang="zh-TW" altLang="en-US" sz="27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借人頭增加</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戶以上</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7.</a:t>
            </a:r>
            <a:r>
              <a:rPr lang="zh-TW" altLang="en-US" sz="2700" b="1" u="sng" dirty="0" smtClean="0">
                <a:solidFill>
                  <a:srgbClr val="FF0000"/>
                </a:solidFill>
                <a:latin typeface="Times New Roman" panose="02020603050405020304" pitchFamily="18" charset="0"/>
                <a:ea typeface="標楷體" pitchFamily="65" charset="-120"/>
                <a:cs typeface="Times New Roman" panose="02020603050405020304" pitchFamily="18" charset="0"/>
              </a:rPr>
              <a:t>繼承</a:t>
            </a:r>
            <a:r>
              <a:rPr lang="zh-TW" altLang="en-US" sz="2700" b="1" dirty="0" smtClean="0">
                <a:solidFill>
                  <a:srgbClr val="FF0000"/>
                </a:solidFill>
                <a:latin typeface="Times New Roman" panose="02020603050405020304" pitchFamily="18" charset="0"/>
                <a:ea typeface="標楷體" pitchFamily="65" charset="-120"/>
                <a:cs typeface="Times New Roman" panose="02020603050405020304" pitchFamily="18" charset="0"/>
              </a:rPr>
              <a:t> 取得者→</a:t>
            </a:r>
            <a:r>
              <a:rPr lang="zh-TW" altLang="en-US" sz="2700" b="1" u="sng" dirty="0" smtClean="0">
                <a:solidFill>
                  <a:srgbClr val="FF0000"/>
                </a:solidFill>
                <a:latin typeface="Times New Roman" panose="02020603050405020304" pitchFamily="18" charset="0"/>
                <a:ea typeface="標楷體" pitchFamily="65" charset="-120"/>
                <a:cs typeface="Times New Roman" panose="02020603050405020304" pitchFamily="18" charset="0"/>
              </a:rPr>
              <a:t>處分</a:t>
            </a:r>
            <a:r>
              <a:rPr lang="en-US" altLang="zh-TW" sz="27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b="1" dirty="0" smtClean="0">
                <a:latin typeface="Times New Roman" panose="02020603050405020304" pitchFamily="18" charset="0"/>
                <a:ea typeface="標楷體" pitchFamily="65" charset="-120"/>
                <a:cs typeface="Times New Roman" panose="02020603050405020304" pitchFamily="18" charset="0"/>
              </a:rPr>
              <a:t> </a:t>
            </a:r>
            <a:r>
              <a:rPr lang="zh-TW" altLang="en-US"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700" b="1" dirty="0" smtClean="0">
                <a:solidFill>
                  <a:schemeClr val="tx1"/>
                </a:solidFill>
                <a:latin typeface="Times New Roman" panose="02020603050405020304" pitchFamily="18" charset="0"/>
                <a:ea typeface="標楷體" pitchFamily="65" charset="-120"/>
                <a:cs typeface="Times New Roman" panose="02020603050405020304" pitchFamily="18" charset="0"/>
              </a:rPr>
              <a:t>8.</a:t>
            </a:r>
            <a:r>
              <a:rPr lang="zh-TW" altLang="en-US" sz="2700" b="1" u="sng" dirty="0" smtClean="0">
                <a:solidFill>
                  <a:srgbClr val="FF0000"/>
                </a:solidFill>
                <a:latin typeface="Times New Roman" panose="02020603050405020304" pitchFamily="18" charset="0"/>
                <a:ea typeface="標楷體" pitchFamily="65" charset="-120"/>
                <a:cs typeface="Times New Roman" panose="02020603050405020304" pitchFamily="18" charset="0"/>
              </a:rPr>
              <a:t>受贈</a:t>
            </a:r>
            <a:r>
              <a:rPr lang="zh-TW" altLang="en-US" sz="2700" b="1" dirty="0" smtClean="0">
                <a:solidFill>
                  <a:srgbClr val="FF0000"/>
                </a:solidFill>
                <a:latin typeface="Times New Roman" panose="02020603050405020304" pitchFamily="18" charset="0"/>
                <a:ea typeface="標楷體" pitchFamily="65" charset="-120"/>
                <a:cs typeface="Times New Roman" panose="02020603050405020304" pitchFamily="18" charset="0"/>
              </a:rPr>
              <a:t> 取得者→</a:t>
            </a:r>
            <a:r>
              <a:rPr lang="zh-TW" altLang="en-US" sz="2700" b="1" u="sng" dirty="0" smtClean="0">
                <a:solidFill>
                  <a:srgbClr val="FF0000"/>
                </a:solidFill>
                <a:latin typeface="Times New Roman" panose="02020603050405020304" pitchFamily="18" charset="0"/>
                <a:ea typeface="標楷體" pitchFamily="65" charset="-120"/>
                <a:cs typeface="Times New Roman" panose="02020603050405020304" pitchFamily="18" charset="0"/>
              </a:rPr>
              <a:t>處分</a:t>
            </a:r>
            <a:r>
              <a:rPr lang="en-US" altLang="zh-TW" sz="27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p>
          <a:p>
            <a:endParaRPr lang="zh-TW" altLang="en-US" dirty="0">
              <a:latin typeface="Times New Roman" panose="02020603050405020304" pitchFamily="18" charset="0"/>
              <a:cs typeface="Times New Roman" panose="02020603050405020304" pitchFamily="18" charset="0"/>
            </a:endParaRPr>
          </a:p>
        </p:txBody>
      </p:sp>
      <p:sp>
        <p:nvSpPr>
          <p:cNvPr id="4" name="矩形 3"/>
          <p:cNvSpPr/>
          <p:nvPr/>
        </p:nvSpPr>
        <p:spPr>
          <a:xfrm>
            <a:off x="8478077" y="142852"/>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3</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b="1" dirty="0" smtClean="0">
                <a:solidFill>
                  <a:srgbClr val="0070C0"/>
                </a:solidFill>
                <a:latin typeface="標楷體" pitchFamily="65" charset="-120"/>
                <a:ea typeface="標楷體" pitchFamily="65" charset="-120"/>
              </a:rPr>
              <a:t>  </a:t>
            </a:r>
            <a:endParaRPr lang="zh-TW" altLang="en-US" sz="6600" b="1" dirty="0" smtClean="0">
              <a:solidFill>
                <a:srgbClr val="0070C0"/>
              </a:solidFill>
              <a:latin typeface="標楷體" pitchFamily="65" charset="-120"/>
              <a:ea typeface="標楷體" pitchFamily="65" charset="-120"/>
            </a:endParaRPr>
          </a:p>
        </p:txBody>
      </p:sp>
      <p:sp>
        <p:nvSpPr>
          <p:cNvPr id="2" name="副標題 1"/>
          <p:cNvSpPr>
            <a:spLocks noGrp="1"/>
          </p:cNvSpPr>
          <p:nvPr>
            <p:ph sz="quarter" idx="1"/>
          </p:nvPr>
        </p:nvSpPr>
        <p:spPr/>
        <p:txBody>
          <a:bodyPr>
            <a:noAutofit/>
          </a:bodyPr>
          <a:lstStyle/>
          <a:p>
            <a:pPr marL="0" indent="0" algn="l">
              <a:buNone/>
            </a:pP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dirty="0">
                <a:latin typeface="Times New Roman" panose="02020603050405020304" pitchFamily="18" charset="0"/>
                <a:ea typeface="標楷體" pitchFamily="65" charset="-120"/>
                <a:cs typeface="Times New Roman" panose="02020603050405020304" pitchFamily="18" charset="0"/>
              </a:rPr>
              <a:t>十一</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假買方、假贈與、假交換</a:t>
            </a:r>
            <a:endParaRPr lang="en-US" altLang="zh-TW" sz="40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l">
              <a:buNone/>
            </a:pP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           會增加</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十二</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市場量縮價跌</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algn="l">
              <a:buNone/>
            </a:pP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打房、打到經濟</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 如何因應</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p:txBody>
      </p:sp>
      <p:sp>
        <p:nvSpPr>
          <p:cNvPr id="4" name="矩形 3"/>
          <p:cNvSpPr/>
          <p:nvPr/>
        </p:nvSpPr>
        <p:spPr>
          <a:xfrm>
            <a:off x="8460432" y="142852"/>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4</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42844" y="548680"/>
            <a:ext cx="8534400" cy="758952"/>
          </a:xfrm>
        </p:spPr>
        <p:txBody>
          <a:bodyPr>
            <a:normAutofit/>
          </a:bodyPr>
          <a:lstStyle/>
          <a:p>
            <a:pPr algn="l"/>
            <a:r>
              <a:rPr lang="zh-TW" altLang="en-US" sz="3200" b="1" dirty="0">
                <a:solidFill>
                  <a:srgbClr val="FF0000"/>
                </a:solidFill>
                <a:latin typeface="標楷體" pitchFamily="65" charset="-120"/>
                <a:ea typeface="標楷體" pitchFamily="65" charset="-120"/>
              </a:rPr>
              <a:t>四</a:t>
            </a:r>
            <a:r>
              <a:rPr lang="zh-TW" altLang="en-US" sz="3200" b="1" dirty="0" smtClean="0">
                <a:solidFill>
                  <a:srgbClr val="FF0000"/>
                </a:solidFill>
                <a:latin typeface="標楷體" pitchFamily="65" charset="-120"/>
                <a:ea typeface="標楷體" pitchFamily="65" charset="-120"/>
              </a:rPr>
              <a:t>、繼承後出售之合一所得</a:t>
            </a:r>
            <a:endParaRPr lang="zh-TW" altLang="en-US" sz="3200" b="1" dirty="0">
              <a:solidFill>
                <a:srgbClr val="FF0000"/>
              </a:solidFill>
              <a:latin typeface="標楷體" pitchFamily="65" charset="-120"/>
              <a:ea typeface="標楷體" pitchFamily="65" charset="-120"/>
            </a:endParaRPr>
          </a:p>
        </p:txBody>
      </p:sp>
      <p:sp>
        <p:nvSpPr>
          <p:cNvPr id="5" name="圓角矩形 4"/>
          <p:cNvSpPr/>
          <p:nvPr/>
        </p:nvSpPr>
        <p:spPr>
          <a:xfrm>
            <a:off x="142844" y="1571612"/>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一</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繼承  </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公告現值</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500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   </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市價</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1,000</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6" name="圓角矩形 5"/>
          <p:cNvSpPr/>
          <p:nvPr/>
        </p:nvSpPr>
        <p:spPr>
          <a:xfrm>
            <a:off x="142844" y="3000372"/>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二</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繼承人  </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出售</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1,200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7" name="圓角矩形 6"/>
          <p:cNvSpPr/>
          <p:nvPr/>
        </p:nvSpPr>
        <p:spPr>
          <a:xfrm>
            <a:off x="142844" y="4286256"/>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000" b="1" dirty="0" smtClean="0">
                <a:solidFill>
                  <a:schemeClr val="tx1"/>
                </a:solidFill>
                <a:latin typeface="標楷體" pitchFamily="65" charset="-120"/>
                <a:ea typeface="標楷體" pitchFamily="65" charset="-120"/>
              </a:rPr>
              <a:t> </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三</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土地增值稅</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0</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40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8" name="圓角矩形 7"/>
          <p:cNvSpPr/>
          <p:nvPr/>
        </p:nvSpPr>
        <p:spPr>
          <a:xfrm>
            <a:off x="142844" y="5301208"/>
            <a:ext cx="8858312" cy="112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四</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交易所得額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1,200–500–0=700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r>
            <a:b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br>
            <a:r>
              <a:rPr lang="zh-TW" altLang="en-US" sz="3600" b="1" dirty="0" smtClean="0">
                <a:solidFill>
                  <a:schemeClr val="tx1"/>
                </a:solidFill>
                <a:latin typeface="標楷體" pitchFamily="65" charset="-120"/>
                <a:ea typeface="標楷體" pitchFamily="65" charset="-120"/>
              </a:rPr>
              <a:t>             </a:t>
            </a:r>
            <a:r>
              <a:rPr lang="en-US" altLang="zh-TW" sz="4400" b="1" dirty="0" smtClean="0">
                <a:solidFill>
                  <a:schemeClr val="tx1"/>
                </a:solidFill>
                <a:latin typeface="標楷體" pitchFamily="65" charset="-120"/>
                <a:ea typeface="標楷體" pitchFamily="65" charset="-120"/>
              </a:rPr>
              <a:t>(</a:t>
            </a:r>
            <a:r>
              <a:rPr lang="zh-TW" altLang="en-US" sz="4400" b="1" dirty="0" smtClean="0">
                <a:solidFill>
                  <a:schemeClr val="tx1"/>
                </a:solidFill>
                <a:latin typeface="標楷體" pitchFamily="65" charset="-120"/>
                <a:ea typeface="標楷體" pitchFamily="65" charset="-120"/>
              </a:rPr>
              <a:t>合理嗎</a:t>
            </a:r>
            <a:r>
              <a:rPr lang="en-US" altLang="zh-TW" sz="4400" b="1" dirty="0" smtClean="0">
                <a:solidFill>
                  <a:schemeClr val="tx1"/>
                </a:solidFill>
                <a:latin typeface="標楷體" pitchFamily="65" charset="-120"/>
                <a:ea typeface="標楷體" pitchFamily="65" charset="-120"/>
              </a:rPr>
              <a:t>?)</a:t>
            </a:r>
            <a:endParaRPr lang="zh-TW" altLang="en-US" sz="4400" b="1" dirty="0">
              <a:solidFill>
                <a:schemeClr val="tx1"/>
              </a:solidFill>
              <a:latin typeface="標楷體" pitchFamily="65" charset="-120"/>
              <a:ea typeface="標楷體" pitchFamily="65" charset="-120"/>
            </a:endParaRPr>
          </a:p>
        </p:txBody>
      </p:sp>
      <p:sp>
        <p:nvSpPr>
          <p:cNvPr id="10" name="投影片編號版面配置區 9"/>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42844" y="476672"/>
            <a:ext cx="8534400" cy="758952"/>
          </a:xfrm>
        </p:spPr>
        <p:txBody>
          <a:bodyPr>
            <a:normAutofit/>
          </a:bodyPr>
          <a:lstStyle/>
          <a:p>
            <a:pPr algn="l"/>
            <a:r>
              <a:rPr lang="zh-TW" altLang="en-US" sz="3200" b="1" dirty="0">
                <a:solidFill>
                  <a:srgbClr val="FF0000"/>
                </a:solidFill>
                <a:latin typeface="標楷體" pitchFamily="65" charset="-120"/>
                <a:ea typeface="標楷體" pitchFamily="65" charset="-120"/>
              </a:rPr>
              <a:t>五</a:t>
            </a:r>
            <a:r>
              <a:rPr lang="zh-TW" altLang="en-US" sz="3200" b="1" dirty="0" smtClean="0">
                <a:solidFill>
                  <a:srgbClr val="FF0000"/>
                </a:solidFill>
                <a:latin typeface="標楷體" pitchFamily="65" charset="-120"/>
                <a:ea typeface="標楷體" pitchFamily="65" charset="-120"/>
              </a:rPr>
              <a:t>、受贈後出售之合一所得</a:t>
            </a:r>
          </a:p>
        </p:txBody>
      </p:sp>
      <p:sp>
        <p:nvSpPr>
          <p:cNvPr id="4" name="圓角矩形 3"/>
          <p:cNvSpPr/>
          <p:nvPr/>
        </p:nvSpPr>
        <p:spPr>
          <a:xfrm>
            <a:off x="142844" y="1412776"/>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一</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贈與人  </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買入成本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1,000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5" name="圓角矩形 4"/>
          <p:cNvSpPr/>
          <p:nvPr/>
        </p:nvSpPr>
        <p:spPr>
          <a:xfrm>
            <a:off x="126076" y="2204864"/>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二</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贈與於 受贈人 </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公告現值</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500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6" name="圓角矩形 5"/>
          <p:cNvSpPr/>
          <p:nvPr/>
        </p:nvSpPr>
        <p:spPr>
          <a:xfrm>
            <a:off x="160085" y="3030498"/>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三</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贈與 </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土地增值稅</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50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7" name="圓角矩形 6"/>
          <p:cNvSpPr/>
          <p:nvPr/>
        </p:nvSpPr>
        <p:spPr>
          <a:xfrm>
            <a:off x="158327" y="3908793"/>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四</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受贈人</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出售</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1,200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8" name="圓角矩形 7"/>
          <p:cNvSpPr/>
          <p:nvPr/>
        </p:nvSpPr>
        <p:spPr>
          <a:xfrm>
            <a:off x="142844" y="4797152"/>
            <a:ext cx="8858312" cy="1493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五</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u="sng" dirty="0" smtClean="0">
                <a:solidFill>
                  <a:schemeClr val="tx1"/>
                </a:solidFill>
                <a:latin typeface="標楷體" pitchFamily="65" charset="-120"/>
                <a:ea typeface="標楷體" pitchFamily="65" charset="-120"/>
              </a:rPr>
              <a:t>交易所得額</a:t>
            </a:r>
            <a:r>
              <a:rPr lang="en-US" altLang="zh-TW" sz="3600" b="1" dirty="0" smtClean="0">
                <a:solidFill>
                  <a:schemeClr val="tx1"/>
                </a:solidFill>
                <a:latin typeface="標楷體" pitchFamily="65" charset="-120"/>
                <a:ea typeface="標楷體" pitchFamily="65" charset="-120"/>
              </a:rPr>
              <a:t/>
            </a:r>
            <a:br>
              <a:rPr lang="en-US" altLang="zh-TW" sz="3600" b="1" dirty="0" smtClean="0">
                <a:solidFill>
                  <a:schemeClr val="tx1"/>
                </a:solidFill>
                <a:latin typeface="標楷體" pitchFamily="65" charset="-120"/>
                <a:ea typeface="標楷體" pitchFamily="65" charset="-120"/>
              </a:rPr>
            </a:b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1,200–500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50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650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r>
              <a:rPr lang="en-US" altLang="zh-TW" sz="3600" b="1" dirty="0" smtClean="0">
                <a:solidFill>
                  <a:prstClr val="black"/>
                </a:solidFill>
                <a:latin typeface="標楷體" pitchFamily="65" charset="-120"/>
                <a:ea typeface="標楷體" pitchFamily="65" charset="-120"/>
              </a:rPr>
              <a:t>(</a:t>
            </a:r>
            <a:r>
              <a:rPr lang="zh-TW" altLang="en-US" sz="3600" b="1" dirty="0" smtClean="0">
                <a:solidFill>
                  <a:prstClr val="black"/>
                </a:solidFill>
                <a:latin typeface="標楷體" pitchFamily="65" charset="-120"/>
                <a:ea typeface="標楷體" pitchFamily="65" charset="-120"/>
              </a:rPr>
              <a:t>合理嗎</a:t>
            </a:r>
            <a:r>
              <a:rPr lang="en-US" altLang="zh-TW" sz="3600" b="1" dirty="0" smtClean="0">
                <a:solidFill>
                  <a:prstClr val="black"/>
                </a:solidFill>
                <a:latin typeface="標楷體" pitchFamily="65" charset="-120"/>
                <a:ea typeface="標楷體" pitchFamily="65" charset="-120"/>
              </a:rPr>
              <a:t>?)</a:t>
            </a:r>
            <a:endParaRPr lang="zh-TW" altLang="en-US" sz="3600" b="1" dirty="0">
              <a:solidFill>
                <a:prstClr val="black"/>
              </a:solidFill>
              <a:latin typeface="標楷體" pitchFamily="65" charset="-120"/>
              <a:ea typeface="標楷體" pitchFamily="65" charset="-120"/>
            </a:endParaRPr>
          </a:p>
          <a:p>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11" name="投影片編號版面配置區 10"/>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7504" y="404664"/>
            <a:ext cx="8928992" cy="758952"/>
          </a:xfrm>
        </p:spPr>
        <p:txBody>
          <a:bodyPr>
            <a:normAutofit/>
          </a:bodyPr>
          <a:lstStyle/>
          <a:p>
            <a:pPr algn="l"/>
            <a:r>
              <a:rPr lang="zh-TW" altLang="en-US" sz="3200" b="1" dirty="0">
                <a:solidFill>
                  <a:srgbClr val="FF0000"/>
                </a:solidFill>
                <a:latin typeface="標楷體" pitchFamily="65" charset="-120"/>
                <a:ea typeface="標楷體" pitchFamily="65" charset="-120"/>
              </a:rPr>
              <a:t>六</a:t>
            </a:r>
            <a:r>
              <a:rPr lang="zh-TW" altLang="en-US" sz="3200" b="1" dirty="0" smtClean="0">
                <a:solidFill>
                  <a:srgbClr val="FF0000"/>
                </a:solidFill>
                <a:latin typeface="標楷體" pitchFamily="65" charset="-120"/>
                <a:ea typeface="標楷體" pitchFamily="65" charset="-120"/>
              </a:rPr>
              <a:t>、同售價之繼承、贈與比較</a:t>
            </a:r>
            <a:endParaRPr lang="zh-TW" altLang="en-US" sz="3200" b="1" dirty="0">
              <a:solidFill>
                <a:srgbClr val="FF0000"/>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350476814"/>
              </p:ext>
            </p:extLst>
          </p:nvPr>
        </p:nvGraphicFramePr>
        <p:xfrm>
          <a:off x="179512" y="1214422"/>
          <a:ext cx="8784976" cy="5240625"/>
        </p:xfrm>
        <a:graphic>
          <a:graphicData uri="http://schemas.openxmlformats.org/drawingml/2006/table">
            <a:tbl>
              <a:tblPr firstRow="1" bandRow="1">
                <a:tableStyleId>{5C22544A-7EE6-4342-B048-85BDC9FD1C3A}</a:tableStyleId>
              </a:tblPr>
              <a:tblGrid>
                <a:gridCol w="2939915"/>
                <a:gridCol w="2905145"/>
                <a:gridCol w="2939916"/>
              </a:tblGrid>
              <a:tr h="712618">
                <a:tc>
                  <a:txBody>
                    <a:bodyPr/>
                    <a:lstStyle/>
                    <a:p>
                      <a:pPr algn="ctr"/>
                      <a:endParaRPr lang="zh-TW" altLang="en-US" sz="2000" b="1" dirty="0">
                        <a:latin typeface="標楷體" pitchFamily="65" charset="-120"/>
                        <a:ea typeface="標楷體" pitchFamily="65" charset="-120"/>
                      </a:endParaRPr>
                    </a:p>
                  </a:txBody>
                  <a:tcPr/>
                </a:tc>
                <a:tc>
                  <a:txBody>
                    <a:bodyPr/>
                    <a:lstStyle/>
                    <a:p>
                      <a:pPr algn="ctr"/>
                      <a:r>
                        <a:rPr lang="zh-TW" altLang="en-US" sz="3200" b="1" dirty="0" smtClean="0">
                          <a:solidFill>
                            <a:schemeClr val="tx1"/>
                          </a:solidFill>
                          <a:latin typeface="標楷體" pitchFamily="65" charset="-120"/>
                          <a:ea typeface="標楷體" pitchFamily="65" charset="-120"/>
                        </a:rPr>
                        <a:t>繼承</a:t>
                      </a:r>
                      <a:endParaRPr lang="zh-TW" altLang="en-US" sz="3200" b="1" dirty="0">
                        <a:solidFill>
                          <a:schemeClr val="tx1"/>
                        </a:solidFill>
                        <a:latin typeface="標楷體" pitchFamily="65" charset="-120"/>
                        <a:ea typeface="標楷體" pitchFamily="65" charset="-120"/>
                      </a:endParaRPr>
                    </a:p>
                  </a:txBody>
                  <a:tcPr anchor="ctr"/>
                </a:tc>
                <a:tc>
                  <a:txBody>
                    <a:bodyPr/>
                    <a:lstStyle/>
                    <a:p>
                      <a:pPr algn="ctr"/>
                      <a:r>
                        <a:rPr lang="zh-TW" altLang="en-US" sz="2800" b="1" dirty="0" smtClean="0">
                          <a:solidFill>
                            <a:schemeClr val="tx1"/>
                          </a:solidFill>
                          <a:latin typeface="標楷體" pitchFamily="65" charset="-120"/>
                          <a:ea typeface="標楷體" pitchFamily="65" charset="-120"/>
                        </a:rPr>
                        <a:t>贈與</a:t>
                      </a:r>
                      <a:endParaRPr lang="zh-TW" altLang="en-US" sz="2800" b="1" dirty="0">
                        <a:solidFill>
                          <a:schemeClr val="tx1"/>
                        </a:solidFill>
                        <a:latin typeface="標楷體" pitchFamily="65" charset="-120"/>
                        <a:ea typeface="標楷體" pitchFamily="65" charset="-120"/>
                      </a:endParaRPr>
                    </a:p>
                  </a:txBody>
                  <a:tcPr anchor="ctr"/>
                </a:tc>
              </a:tr>
              <a:tr h="1302468">
                <a:tc>
                  <a:txBody>
                    <a:bodyPr/>
                    <a:lstStyle/>
                    <a:p>
                      <a:pPr algn="ctr"/>
                      <a:r>
                        <a:rPr lang="zh-TW" altLang="en-US" sz="3600" b="1" dirty="0" smtClean="0">
                          <a:latin typeface="標楷體" pitchFamily="65" charset="-120"/>
                          <a:ea typeface="標楷體" pitchFamily="65" charset="-120"/>
                        </a:rPr>
                        <a:t>原所有人</a:t>
                      </a:r>
                      <a:endParaRPr lang="en-US" altLang="zh-TW" sz="3600" b="1" dirty="0" smtClean="0">
                        <a:latin typeface="標楷體" pitchFamily="65" charset="-120"/>
                        <a:ea typeface="標楷體" pitchFamily="65" charset="-120"/>
                      </a:endParaRPr>
                    </a:p>
                    <a:p>
                      <a:pPr algn="ctr"/>
                      <a:r>
                        <a:rPr lang="zh-TW" altLang="en-US" sz="3600" b="1" dirty="0" smtClean="0">
                          <a:latin typeface="標楷體" pitchFamily="65" charset="-120"/>
                          <a:ea typeface="標楷體" pitchFamily="65" charset="-120"/>
                        </a:rPr>
                        <a:t>取得價</a:t>
                      </a:r>
                      <a:endParaRPr lang="zh-TW" altLang="en-US" sz="3600" b="1" dirty="0">
                        <a:latin typeface="標楷體" pitchFamily="65" charset="-120"/>
                        <a:ea typeface="標楷體" pitchFamily="65" charset="-120"/>
                      </a:endParaRPr>
                    </a:p>
                  </a:txBody>
                  <a:tcPr/>
                </a:tc>
                <a:tc>
                  <a:txBody>
                    <a:bodyPr/>
                    <a:lstStyle/>
                    <a:p>
                      <a:pPr algn="ctr"/>
                      <a:r>
                        <a:rPr lang="en-US" altLang="zh-TW" sz="3600" b="1" dirty="0" smtClean="0">
                          <a:latin typeface="Times New Roman" panose="02020603050405020304" pitchFamily="18" charset="0"/>
                          <a:ea typeface="標楷體" pitchFamily="65" charset="-120"/>
                          <a:cs typeface="Times New Roman" panose="02020603050405020304" pitchFamily="18" charset="0"/>
                        </a:rPr>
                        <a:t>1</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,000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3600" b="1" dirty="0">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3600" b="1"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1,000</a:t>
                      </a:r>
                      <a:r>
                        <a:rPr kumimoji="0" lang="zh-TW" altLang="en-US" sz="3600" b="1" kern="1200" dirty="0" smtClean="0">
                          <a:solidFill>
                            <a:schemeClr val="dk1"/>
                          </a:solidFill>
                          <a:latin typeface="Times New Roman" panose="02020603050405020304" pitchFamily="18" charset="0"/>
                          <a:ea typeface="標楷體" pitchFamily="65" charset="-120"/>
                          <a:cs typeface="Times New Roman" panose="02020603050405020304" pitchFamily="18" charset="0"/>
                        </a:rPr>
                        <a:t>萬</a:t>
                      </a:r>
                    </a:p>
                  </a:txBody>
                  <a:tcPr anchor="ctr"/>
                </a:tc>
              </a:tr>
              <a:tr h="787632">
                <a:tc>
                  <a:txBody>
                    <a:bodyPr/>
                    <a:lstStyle/>
                    <a:p>
                      <a:pPr algn="ctr"/>
                      <a:r>
                        <a:rPr lang="zh-TW" altLang="en-US" sz="3600" b="1" dirty="0" smtClean="0">
                          <a:latin typeface="標楷體" pitchFamily="65" charset="-120"/>
                          <a:ea typeface="標楷體" pitchFamily="65" charset="-120"/>
                        </a:rPr>
                        <a:t>賣方成本</a:t>
                      </a:r>
                      <a:endParaRPr lang="zh-TW" altLang="en-US" sz="3600" b="1" dirty="0">
                        <a:latin typeface="標楷體" pitchFamily="65" charset="-120"/>
                        <a:ea typeface="標楷體" pitchFamily="65" charset="-120"/>
                      </a:endParaRPr>
                    </a:p>
                  </a:txBody>
                  <a:tcPr/>
                </a:tc>
                <a:tc gridSpan="2">
                  <a:txBody>
                    <a:bodyPr/>
                    <a:lstStyle/>
                    <a:p>
                      <a:pPr algn="ct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500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hMerge="1">
                  <a:txBody>
                    <a:bodyPr/>
                    <a:lstStyle/>
                    <a:p>
                      <a:endParaRPr lang="zh-TW" altLang="en-US" dirty="0"/>
                    </a:p>
                  </a:txBody>
                  <a:tcPr/>
                </a:tc>
              </a:tr>
              <a:tr h="787632">
                <a:tc>
                  <a:txBody>
                    <a:bodyPr/>
                    <a:lstStyle/>
                    <a:p>
                      <a:pPr algn="ctr"/>
                      <a:r>
                        <a:rPr lang="zh-TW" altLang="en-US" sz="3600" b="1" dirty="0" smtClean="0">
                          <a:latin typeface="標楷體" pitchFamily="65" charset="-120"/>
                          <a:ea typeface="標楷體" pitchFamily="65" charset="-120"/>
                        </a:rPr>
                        <a:t>土增稅</a:t>
                      </a:r>
                      <a:endParaRPr lang="zh-TW" altLang="en-US" sz="3600" b="1" dirty="0">
                        <a:latin typeface="標楷體" pitchFamily="65" charset="-120"/>
                        <a:ea typeface="標楷體" pitchFamily="65" charset="-120"/>
                      </a:endParaRPr>
                    </a:p>
                  </a:txBody>
                  <a:tcPr/>
                </a:tc>
                <a:tc>
                  <a:txBody>
                    <a:bodyPr/>
                    <a:lstStyle/>
                    <a:p>
                      <a:pPr algn="ctr"/>
                      <a:r>
                        <a:rPr lang="en-US" altLang="zh-TW" sz="3600" b="1" dirty="0" smtClean="0">
                          <a:latin typeface="Times New Roman" panose="02020603050405020304" pitchFamily="18" charset="0"/>
                          <a:ea typeface="標楷體" pitchFamily="65" charset="-120"/>
                          <a:cs typeface="Times New Roman" panose="02020603050405020304" pitchFamily="18" charset="0"/>
                        </a:rPr>
                        <a:t>0</a:t>
                      </a:r>
                      <a:endParaRPr lang="zh-TW" altLang="en-US" sz="3600" b="1" dirty="0">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3600" b="1" dirty="0" smtClean="0">
                          <a:latin typeface="Times New Roman" panose="02020603050405020304" pitchFamily="18" charset="0"/>
                          <a:ea typeface="標楷體" pitchFamily="65" charset="-120"/>
                          <a:cs typeface="Times New Roman" panose="02020603050405020304" pitchFamily="18" charset="0"/>
                        </a:rPr>
                        <a:t>50</a:t>
                      </a:r>
                      <a:endParaRPr lang="zh-TW" altLang="en-US" sz="3600" b="1" dirty="0">
                        <a:latin typeface="Times New Roman" panose="02020603050405020304" pitchFamily="18" charset="0"/>
                        <a:ea typeface="標楷體" pitchFamily="65" charset="-120"/>
                        <a:cs typeface="Times New Roman" panose="02020603050405020304" pitchFamily="18" charset="0"/>
                      </a:endParaRPr>
                    </a:p>
                  </a:txBody>
                  <a:tcPr anchor="ctr"/>
                </a:tc>
              </a:tr>
              <a:tr h="787632">
                <a:tc>
                  <a:txBody>
                    <a:bodyPr/>
                    <a:lstStyle/>
                    <a:p>
                      <a:pPr algn="ctr"/>
                      <a:r>
                        <a:rPr lang="zh-TW" altLang="en-US" sz="3600" b="1" dirty="0" smtClean="0">
                          <a:latin typeface="標楷體" pitchFamily="65" charset="-120"/>
                          <a:ea typeface="標楷體" pitchFamily="65" charset="-120"/>
                        </a:rPr>
                        <a:t>售價</a:t>
                      </a:r>
                      <a:endParaRPr lang="zh-TW" altLang="en-US" sz="3600" b="1" dirty="0">
                        <a:latin typeface="標楷體" pitchFamily="65" charset="-120"/>
                        <a:ea typeface="標楷體" pitchFamily="65" charset="-120"/>
                      </a:endParaRPr>
                    </a:p>
                  </a:txBody>
                  <a:tcPr/>
                </a:tc>
                <a:tc gridSpan="2">
                  <a:txBody>
                    <a:bodyPr/>
                    <a:lstStyle/>
                    <a:p>
                      <a:pPr algn="ctr"/>
                      <a:r>
                        <a:rPr lang="en-US" altLang="zh-TW" sz="3600" b="1" dirty="0" smtClean="0">
                          <a:latin typeface="Times New Roman" panose="02020603050405020304" pitchFamily="18" charset="0"/>
                          <a:ea typeface="標楷體" pitchFamily="65" charset="-120"/>
                          <a:cs typeface="Times New Roman" panose="02020603050405020304" pitchFamily="18" charset="0"/>
                        </a:rPr>
                        <a:t>1</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,200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萬</a:t>
                      </a:r>
                      <a:endParaRPr lang="zh-TW" altLang="en-US" sz="3600" b="1" dirty="0">
                        <a:latin typeface="Times New Roman" panose="02020603050405020304" pitchFamily="18" charset="0"/>
                        <a:ea typeface="標楷體" pitchFamily="65" charset="-120"/>
                        <a:cs typeface="Times New Roman" panose="02020603050405020304" pitchFamily="18" charset="0"/>
                      </a:endParaRPr>
                    </a:p>
                  </a:txBody>
                  <a:tcPr anchor="ctr"/>
                </a:tc>
                <a:tc hMerge="1">
                  <a:txBody>
                    <a:bodyPr/>
                    <a:lstStyle/>
                    <a:p>
                      <a:endParaRPr lang="zh-TW" altLang="en-US" dirty="0"/>
                    </a:p>
                  </a:txBody>
                  <a:tcPr/>
                </a:tc>
              </a:tr>
              <a:tr h="862643">
                <a:tc>
                  <a:txBody>
                    <a:bodyPr/>
                    <a:lstStyle/>
                    <a:p>
                      <a:pPr algn="ctr"/>
                      <a:r>
                        <a:rPr lang="zh-TW" altLang="en-US" sz="3600" b="1" dirty="0" smtClean="0">
                          <a:solidFill>
                            <a:srgbClr val="FF0000"/>
                          </a:solidFill>
                          <a:latin typeface="標楷體" pitchFamily="65" charset="-120"/>
                          <a:ea typeface="標楷體" pitchFamily="65" charset="-120"/>
                        </a:rPr>
                        <a:t>交易所得</a:t>
                      </a:r>
                      <a:endParaRPr lang="zh-TW" altLang="en-US" sz="3600" b="1" dirty="0">
                        <a:solidFill>
                          <a:srgbClr val="FF0000"/>
                        </a:solidFill>
                        <a:latin typeface="標楷體" pitchFamily="65" charset="-120"/>
                        <a:ea typeface="標楷體" pitchFamily="65" charset="-120"/>
                      </a:endParaRPr>
                    </a:p>
                  </a:txBody>
                  <a:tcPr anchor="ctr"/>
                </a:tc>
                <a:tc gridSpan="2">
                  <a:txBody>
                    <a:bodyPr/>
                    <a:lstStyle/>
                    <a:p>
                      <a:pPr algn="ctr"/>
                      <a:r>
                        <a:rPr lang="en-US" altLang="zh-TW"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700</a:t>
                      </a:r>
                      <a:r>
                        <a:rPr lang="zh-TW" altLang="en-US"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萬＞</a:t>
                      </a:r>
                      <a:r>
                        <a:rPr lang="en-US" altLang="zh-TW"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650</a:t>
                      </a:r>
                      <a:r>
                        <a:rPr lang="zh-TW" altLang="en-US" sz="4000" b="1" dirty="0" smtClean="0">
                          <a:solidFill>
                            <a:srgbClr val="FF0000"/>
                          </a:solidFill>
                          <a:latin typeface="Times New Roman" panose="02020603050405020304" pitchFamily="18" charset="0"/>
                          <a:ea typeface="標楷體" pitchFamily="65" charset="-120"/>
                          <a:cs typeface="Times New Roman" panose="02020603050405020304" pitchFamily="18" charset="0"/>
                        </a:rPr>
                        <a:t>萬</a:t>
                      </a:r>
                      <a:endParaRPr lang="zh-TW" altLang="en-US" sz="40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tc>
                <a:tc hMerge="1">
                  <a:txBody>
                    <a:bodyPr/>
                    <a:lstStyle/>
                    <a:p>
                      <a:endParaRPr lang="zh-TW" altLang="en-US" dirty="0"/>
                    </a:p>
                  </a:txBody>
                  <a:tcPr/>
                </a:tc>
              </a:tr>
            </a:tbl>
          </a:graphicData>
        </a:graphic>
      </p:graphicFrame>
      <p:sp>
        <p:nvSpPr>
          <p:cNvPr id="7" name="投影片編號版面配置區 6"/>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sz="quarter" idx="1"/>
          </p:nvPr>
        </p:nvSpPr>
        <p:spPr>
          <a:xfrm>
            <a:off x="142844" y="1357298"/>
            <a:ext cx="8662828" cy="4670312"/>
          </a:xfrm>
        </p:spPr>
        <p:txBody>
          <a:bodyPr>
            <a:normAutofit/>
          </a:bodyPr>
          <a:lstStyle/>
          <a:p>
            <a:pPr algn="l">
              <a:buNone/>
            </a:pP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四</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經濟數據</a:t>
            </a:r>
            <a:endParaRPr lang="en-US" altLang="zh-TW" sz="3200" b="1" dirty="0" smtClean="0">
              <a:solidFill>
                <a:schemeClr val="tx1"/>
              </a:solidFill>
              <a:latin typeface="標楷體" pitchFamily="65" charset="-120"/>
              <a:ea typeface="標楷體" pitchFamily="65" charset="-120"/>
            </a:endParaRPr>
          </a:p>
          <a:p>
            <a:pPr algn="l"/>
            <a:endParaRPr lang="zh-TW" altLang="en-US" sz="1800" dirty="0">
              <a:solidFill>
                <a:schemeClr val="tx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2273218824"/>
              </p:ext>
            </p:extLst>
          </p:nvPr>
        </p:nvGraphicFramePr>
        <p:xfrm>
          <a:off x="142844" y="1916832"/>
          <a:ext cx="8858312" cy="4608513"/>
        </p:xfrm>
        <a:graphic>
          <a:graphicData uri="http://schemas.openxmlformats.org/drawingml/2006/table">
            <a:tbl>
              <a:tblPr firstRow="1" bandRow="1">
                <a:tableStyleId>{5C22544A-7EE6-4342-B048-85BDC9FD1C3A}</a:tableStyleId>
              </a:tblPr>
              <a:tblGrid>
                <a:gridCol w="1980884"/>
                <a:gridCol w="1719357"/>
                <a:gridCol w="1719357"/>
                <a:gridCol w="1719357"/>
                <a:gridCol w="1719357"/>
              </a:tblGrid>
              <a:tr h="589795">
                <a:tc>
                  <a:txBody>
                    <a:bodyPr/>
                    <a:lstStyle/>
                    <a:p>
                      <a:endParaRPr lang="zh-TW" alt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97</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102</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103</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104</a:t>
                      </a:r>
                      <a:r>
                        <a:rPr kumimoji="0" lang="zh-TW"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年</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962297">
                <a:tc>
                  <a:txBody>
                    <a:bodyPr/>
                    <a:lstStyle/>
                    <a:p>
                      <a:pPr algn="ct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遺贈稅率</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~50</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4</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~50</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zh-TW" altLang="en-US" sz="2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altLang="zh-TW" sz="4000" b="1"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10</a:t>
                      </a:r>
                      <a:r>
                        <a:rPr kumimoji="0" lang="zh-TW" altLang="en-US" sz="4000" b="1"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altLang="zh-TW" sz="4000" b="1"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10</a:t>
                      </a:r>
                      <a:r>
                        <a:rPr kumimoji="0" lang="zh-TW" altLang="en-US" sz="4000" b="1"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10</a:t>
                      </a:r>
                      <a:r>
                        <a:rPr kumimoji="0" lang="zh-TW"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795">
                <a:tc>
                  <a:txBody>
                    <a:bodyPr/>
                    <a:lstStyle/>
                    <a:p>
                      <a:pPr algn="ct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股        市</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0" dirty="0" smtClean="0">
                          <a:solidFill>
                            <a:schemeClr val="tx1"/>
                          </a:solidFill>
                          <a:latin typeface="Times New Roman" panose="02020603050405020304" pitchFamily="18" charset="0"/>
                          <a:ea typeface="標楷體" pitchFamily="65" charset="-120"/>
                          <a:cs typeface="Times New Roman" panose="02020603050405020304" pitchFamily="18" charset="0"/>
                        </a:rPr>
                        <a:t>3,955</a:t>
                      </a:r>
                      <a:r>
                        <a:rPr lang="zh-TW" altLang="en-US" sz="2800" b="0" dirty="0" smtClean="0">
                          <a:solidFill>
                            <a:schemeClr val="tx1"/>
                          </a:solidFill>
                          <a:latin typeface="Times New Roman" panose="02020603050405020304" pitchFamily="18" charset="0"/>
                          <a:ea typeface="標楷體" pitchFamily="65" charset="-120"/>
                          <a:cs typeface="Times New Roman" panose="02020603050405020304" pitchFamily="18" charset="0"/>
                        </a:rPr>
                        <a:t>點</a:t>
                      </a:r>
                      <a:endParaRPr lang="zh-TW" altLang="en-US" sz="2800" b="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altLang="zh-TW"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8,647</a:t>
                      </a:r>
                      <a:r>
                        <a:rPr kumimoji="0" lang="zh-TW" altLang="en-US"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altLang="zh-TW"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9,593</a:t>
                      </a:r>
                      <a:r>
                        <a:rPr kumimoji="0" lang="zh-TW" altLang="en-US"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lang="en-US" altLang="zh-TW" sz="2800" dirty="0" smtClean="0">
                          <a:effectLst/>
                          <a:latin typeface="Times New Roman" panose="02020603050405020304" pitchFamily="18" charset="0"/>
                          <a:cs typeface="Times New Roman" panose="02020603050405020304" pitchFamily="18" charset="0"/>
                        </a:rPr>
                        <a:t>9</a:t>
                      </a: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a:t>
                      </a:r>
                      <a:r>
                        <a:rPr lang="en-US" altLang="zh-TW" sz="2800" dirty="0" smtClean="0">
                          <a:effectLst/>
                          <a:latin typeface="Times New Roman" panose="02020603050405020304" pitchFamily="18" charset="0"/>
                          <a:cs typeface="Times New Roman" panose="02020603050405020304" pitchFamily="18" charset="0"/>
                        </a:rPr>
                        <a:t>369</a:t>
                      </a:r>
                      <a:r>
                        <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點</a:t>
                      </a:r>
                      <a:endParaRPr kumimoji="0" lang="zh-TW" altLang="en-US"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4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外        匯</a:t>
                      </a: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a:t>
                      </a:r>
                      <a:r>
                        <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億元美金</a:t>
                      </a: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a:t>
                      </a:r>
                      <a:endPar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0" dirty="0" smtClean="0">
                          <a:solidFill>
                            <a:schemeClr val="tx1"/>
                          </a:solidFill>
                          <a:latin typeface="Times New Roman" panose="02020603050405020304" pitchFamily="18" charset="0"/>
                          <a:ea typeface="標楷體" pitchFamily="65" charset="-120"/>
                          <a:cs typeface="Times New Roman" panose="02020603050405020304" pitchFamily="18" charset="0"/>
                        </a:rPr>
                        <a:t>2,917.07</a:t>
                      </a:r>
                      <a:endParaRPr lang="zh-TW" altLang="en-US" sz="2800" b="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altLang="zh-TW"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4,168.11</a:t>
                      </a:r>
                      <a:endParaRPr kumimoji="0" lang="zh-TW" altLang="en-US"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altLang="zh-TW"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4,206.96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2,085.55</a:t>
                      </a:r>
                    </a:p>
                    <a:p>
                      <a:pPr marL="0" algn="ctr" rtl="0" eaLnBrk="1" latinLnBrk="0" hangingPunct="1"/>
                      <a:r>
                        <a:rPr kumimoji="0" lang="en-US" altLang="zh-TW"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a:t>
                      </a:r>
                      <a:r>
                        <a:rPr kumimoji="0" lang="zh-TW" altLang="en-US"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自</a:t>
                      </a:r>
                      <a:r>
                        <a:rPr kumimoji="0" lang="en-US" altLang="zh-TW"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2015.05</a:t>
                      </a:r>
                      <a:r>
                        <a:rPr kumimoji="0" lang="zh-TW" altLang="en-US"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止</a:t>
                      </a:r>
                      <a:r>
                        <a:rPr kumimoji="0" lang="en-US" altLang="zh-TW" sz="1800" b="0"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a:t>
                      </a:r>
                      <a:endParaRPr kumimoji="0" lang="en-US" altLang="zh-TW" sz="1800" b="0" kern="12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795">
                <a:tc>
                  <a:txBody>
                    <a:bodyPr/>
                    <a:lstStyle/>
                    <a:p>
                      <a:pPr algn="ct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匯        率</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0" dirty="0" smtClean="0">
                          <a:solidFill>
                            <a:schemeClr val="tx1"/>
                          </a:solidFill>
                          <a:latin typeface="Times New Roman" panose="02020603050405020304" pitchFamily="18" charset="0"/>
                          <a:ea typeface="標楷體" pitchFamily="65" charset="-120"/>
                          <a:cs typeface="Times New Roman" panose="02020603050405020304" pitchFamily="18" charset="0"/>
                        </a:rPr>
                        <a:t>1 : 31.517</a:t>
                      </a:r>
                      <a:endParaRPr lang="zh-TW" altLang="en-US" sz="2800" b="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altLang="zh-TW"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1 : 29.77</a:t>
                      </a:r>
                      <a:endParaRPr kumimoji="0" lang="zh-TW" altLang="en-US" sz="2800" b="0"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1 : 30.975</a:t>
                      </a:r>
                      <a:endPar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rPr>
                        <a:t>1 : 30.95</a:t>
                      </a:r>
                      <a:endParaRPr kumimoji="0" lang="zh-TW"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2451">
                <a:tc>
                  <a:txBody>
                    <a:bodyPr/>
                    <a:lstStyle/>
                    <a:p>
                      <a:pPr algn="ct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利        率</a:t>
                      </a:r>
                      <a:endParaRPr lang="zh-TW" altLang="en-US" sz="32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4">
                  <a:txBody>
                    <a:bodyPr/>
                    <a:lstStyle/>
                    <a:p>
                      <a:pPr algn="ct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2.70</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1.36</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1.36</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kumimoji="0" lang="zh-TW"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a:t>
                      </a:r>
                      <a:r>
                        <a:rPr kumimoji="0" lang="en-US" altLang="zh-TW"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1.36</a:t>
                      </a:r>
                      <a:r>
                        <a:rPr kumimoji="0" lang="zh-TW"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標楷體" pitchFamily="65" charset="-120"/>
                          <a:cs typeface="Times New Roman" panose="02020603050405020304" pitchFamily="18" charset="0"/>
                        </a:rPr>
                        <a:t>％</a:t>
                      </a:r>
                      <a:endParaRPr lang="zh-TW" altLang="en-US" sz="2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a:p>
                  </a:txBody>
                  <a:tcPr/>
                </a:tc>
              </a:tr>
            </a:tbl>
          </a:graphicData>
        </a:graphic>
      </p:graphicFrame>
      <p:sp>
        <p:nvSpPr>
          <p:cNvPr id="5" name="矩形 4"/>
          <p:cNvSpPr/>
          <p:nvPr/>
        </p:nvSpPr>
        <p:spPr>
          <a:xfrm>
            <a:off x="8244408" y="142852"/>
            <a:ext cx="720080" cy="369332"/>
          </a:xfrm>
          <a:prstGeom prst="rect">
            <a:avLst/>
          </a:prstGeom>
          <a:noFill/>
        </p:spPr>
        <p:txBody>
          <a:bodyPr wrap="square" lIns="91440" tIns="45720" rIns="91440" bIns="45720">
            <a:spAutoFit/>
          </a:bodyPr>
          <a:lstStyle/>
          <a:p>
            <a:pPr algn="ctr"/>
            <a:r>
              <a:rPr lang="en-US" altLang="zh-TW" dirty="0">
                <a:latin typeface="Times New Roman" panose="02020603050405020304" pitchFamily="18" charset="0"/>
                <a:ea typeface="標楷體" pitchFamily="65" charset="-120"/>
                <a:cs typeface="Times New Roman" panose="02020603050405020304" pitchFamily="18" charset="0"/>
              </a:rPr>
              <a:t>3</a:t>
            </a:r>
            <a:r>
              <a:rPr lang="en-US" altLang="zh-TW" dirty="0" smtClean="0">
                <a:latin typeface="Times New Roman" panose="02020603050405020304" pitchFamily="18" charset="0"/>
                <a:ea typeface="標楷體" pitchFamily="65" charset="-120"/>
                <a:cs typeface="Times New Roman" panose="02020603050405020304" pitchFamily="18" charset="0"/>
              </a:rPr>
              <a:t>/3</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0234" y="512184"/>
            <a:ext cx="8534400" cy="758952"/>
          </a:xfrm>
        </p:spPr>
        <p:txBody>
          <a:bodyPr>
            <a:normAutofit/>
          </a:bodyPr>
          <a:lstStyle/>
          <a:p>
            <a:pPr algn="l"/>
            <a:r>
              <a:rPr lang="zh-TW" altLang="en-US" sz="3200" b="1" dirty="0">
                <a:solidFill>
                  <a:srgbClr val="FF0000"/>
                </a:solidFill>
                <a:latin typeface="標楷體" pitchFamily="65" charset="-120"/>
                <a:ea typeface="標楷體" pitchFamily="65" charset="-120"/>
              </a:rPr>
              <a:t>七</a:t>
            </a:r>
            <a:r>
              <a:rPr lang="zh-TW" altLang="en-US" sz="3200" b="1" dirty="0" smtClean="0">
                <a:solidFill>
                  <a:srgbClr val="FF0000"/>
                </a:solidFill>
                <a:latin typeface="標楷體" pitchFamily="65" charset="-120"/>
                <a:ea typeface="標楷體" pitchFamily="65" charset="-120"/>
              </a:rPr>
              <a:t>、房價、地價分離   </a:t>
            </a:r>
            <a:endParaRPr lang="zh-TW" altLang="en-US" sz="3200" b="1" dirty="0">
              <a:solidFill>
                <a:srgbClr val="FF0000"/>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964692919"/>
              </p:ext>
            </p:extLst>
          </p:nvPr>
        </p:nvGraphicFramePr>
        <p:xfrm>
          <a:off x="142844" y="1428736"/>
          <a:ext cx="8858312" cy="5143537"/>
        </p:xfrm>
        <a:graphic>
          <a:graphicData uri="http://schemas.openxmlformats.org/drawingml/2006/table">
            <a:tbl>
              <a:tblPr firstRow="1" bandRow="1">
                <a:tableStyleId>{5C22544A-7EE6-4342-B048-85BDC9FD1C3A}</a:tableStyleId>
              </a:tblPr>
              <a:tblGrid>
                <a:gridCol w="8858312"/>
              </a:tblGrid>
              <a:tr h="1294216">
                <a:tc>
                  <a:txBody>
                    <a:bodyPr/>
                    <a:lstStyle/>
                    <a:p>
                      <a:pPr algn="ctr"/>
                      <a:r>
                        <a:rPr lang="zh-TW" altLang="en-US" sz="4000" dirty="0" smtClean="0">
                          <a:solidFill>
                            <a:schemeClr val="tx1"/>
                          </a:solidFill>
                          <a:latin typeface="標楷體" pitchFamily="65" charset="-120"/>
                          <a:ea typeface="標楷體" pitchFamily="65" charset="-120"/>
                        </a:rPr>
                        <a:t>加值型及非加值型營業稅法施行細則</a:t>
                      </a:r>
                      <a:endParaRPr lang="zh-TW" altLang="en-US" sz="4000" dirty="0">
                        <a:solidFill>
                          <a:schemeClr val="tx1"/>
                        </a:solidFill>
                        <a:latin typeface="標楷體" pitchFamily="65" charset="-120"/>
                        <a:ea typeface="標楷體" pitchFamily="65" charset="-120"/>
                      </a:endParaRPr>
                    </a:p>
                  </a:txBody>
                  <a:tcPr anchor="ctr"/>
                </a:tc>
              </a:tr>
              <a:tr h="944834">
                <a:tc>
                  <a:txBody>
                    <a:bodyPr/>
                    <a:lstStyle/>
                    <a:p>
                      <a:pPr algn="ctr"/>
                      <a:r>
                        <a:rPr lang="zh-TW" altLang="en-US" sz="4800" dirty="0" smtClean="0">
                          <a:solidFill>
                            <a:schemeClr val="tx1"/>
                          </a:solidFill>
                          <a:latin typeface="Times New Roman" panose="02020603050405020304" pitchFamily="18" charset="0"/>
                          <a:ea typeface="標楷體" pitchFamily="65" charset="-120"/>
                          <a:cs typeface="Times New Roman" panose="02020603050405020304" pitchFamily="18" charset="0"/>
                        </a:rPr>
                        <a:t>第</a:t>
                      </a:r>
                      <a:r>
                        <a:rPr lang="en-US" altLang="zh-TW" sz="4800" dirty="0" smtClean="0">
                          <a:solidFill>
                            <a:schemeClr val="tx1"/>
                          </a:solidFill>
                          <a:latin typeface="Times New Roman" panose="02020603050405020304" pitchFamily="18" charset="0"/>
                          <a:ea typeface="標楷體" pitchFamily="65" charset="-120"/>
                          <a:cs typeface="Times New Roman" panose="02020603050405020304" pitchFamily="18" charset="0"/>
                        </a:rPr>
                        <a:t>21</a:t>
                      </a:r>
                      <a:r>
                        <a:rPr lang="zh-TW" altLang="en-US" sz="4800" dirty="0" smtClean="0">
                          <a:solidFill>
                            <a:schemeClr val="tx1"/>
                          </a:solidFill>
                          <a:latin typeface="Times New Roman" panose="02020603050405020304" pitchFamily="18" charset="0"/>
                          <a:ea typeface="標楷體" pitchFamily="65" charset="-120"/>
                          <a:cs typeface="Times New Roman" panose="02020603050405020304" pitchFamily="18" charset="0"/>
                        </a:rPr>
                        <a:t>條</a:t>
                      </a:r>
                      <a:endParaRPr lang="zh-TW" altLang="en-US" sz="4800"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2904487">
                <a:tc>
                  <a:txBody>
                    <a:bodyPr/>
                    <a:lstStyle/>
                    <a:p>
                      <a:r>
                        <a:rPr lang="zh-TW" altLang="en-US" sz="2000" b="1" dirty="0" smtClean="0">
                          <a:latin typeface="標楷體" pitchFamily="65" charset="-120"/>
                          <a:ea typeface="標楷體" pitchFamily="65" charset="-120"/>
                        </a:rPr>
                        <a:t>營業人以</a:t>
                      </a:r>
                      <a:r>
                        <a:rPr lang="zh-TW" altLang="en-US" sz="2000" b="1" dirty="0" smtClean="0">
                          <a:solidFill>
                            <a:srgbClr val="FF0000"/>
                          </a:solidFill>
                          <a:latin typeface="標楷體" pitchFamily="65" charset="-120"/>
                          <a:ea typeface="標楷體" pitchFamily="65" charset="-120"/>
                        </a:rPr>
                        <a:t>土地及其定著物合併銷售</a:t>
                      </a:r>
                      <a:r>
                        <a:rPr lang="zh-TW" altLang="en-US" sz="2000" b="1" dirty="0" smtClean="0">
                          <a:latin typeface="標楷體" pitchFamily="65" charset="-120"/>
                          <a:ea typeface="標楷體" pitchFamily="65" charset="-120"/>
                        </a:rPr>
                        <a:t>時，除銷售價格按土地與定著物分別載名者外，依房屋評定標準價格</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含營業稅</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佔算定著物部分之銷售額，其計算公式如下</a:t>
                      </a:r>
                      <a:r>
                        <a:rPr lang="en-US" altLang="zh-TW" sz="2000" b="1" dirty="0" smtClean="0">
                          <a:latin typeface="標楷體" pitchFamily="65" charset="-120"/>
                          <a:ea typeface="標楷體" pitchFamily="65" charset="-120"/>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標楷體" pitchFamily="65" charset="-120"/>
                          <a:ea typeface="標楷體" pitchFamily="65" charset="-120"/>
                        </a:rPr>
                        <a:t>定著物部分之銷售價格 </a:t>
                      </a:r>
                      <a:r>
                        <a:rPr lang="en-US" altLang="zh-TW" sz="2000" b="1" dirty="0" smtClean="0">
                          <a:latin typeface="標楷體" pitchFamily="65" charset="-120"/>
                          <a:ea typeface="標楷體" pitchFamily="65" charset="-120"/>
                        </a:rPr>
                        <a:t>=       </a:t>
                      </a:r>
                      <a:r>
                        <a:rPr lang="zh-TW" altLang="en-US" sz="2000" b="1" u="none" dirty="0" smtClean="0">
                          <a:latin typeface="標楷體" pitchFamily="65" charset="-120"/>
                          <a:ea typeface="標楷體" pitchFamily="65" charset="-120"/>
                        </a:rPr>
                        <a:t>房屋評定標準價格</a:t>
                      </a:r>
                      <a:r>
                        <a:rPr lang="en-US" altLang="zh-TW" sz="2000" b="1" u="none" dirty="0" smtClean="0">
                          <a:latin typeface="標楷體" pitchFamily="65" charset="-120"/>
                          <a:ea typeface="標楷體" pitchFamily="65" charset="-120"/>
                        </a:rPr>
                        <a:t>×(1+</a:t>
                      </a:r>
                      <a:r>
                        <a:rPr lang="zh-TW" altLang="en-US" sz="2000" b="1" u="none" dirty="0" smtClean="0">
                          <a:latin typeface="標楷體" pitchFamily="65" charset="-120"/>
                          <a:ea typeface="標楷體" pitchFamily="65" charset="-120"/>
                        </a:rPr>
                        <a:t>徵收率</a:t>
                      </a:r>
                      <a:r>
                        <a:rPr lang="en-US" altLang="zh-TW" sz="2000" b="1" u="none" dirty="0" smtClean="0">
                          <a:latin typeface="標楷體" pitchFamily="65" charset="-120"/>
                          <a:ea typeface="標楷體" pitchFamily="65" charset="-120"/>
                        </a:rPr>
                        <a:t>)</a:t>
                      </a:r>
                    </a:p>
                    <a:p>
                      <a:endParaRPr lang="en-US" altLang="zh-TW" sz="2000" b="1" dirty="0" smtClean="0">
                        <a:latin typeface="標楷體" pitchFamily="65" charset="-120"/>
                        <a:ea typeface="標楷體" pitchFamily="65" charset="-120"/>
                      </a:endParaRPr>
                    </a:p>
                    <a:p>
                      <a:r>
                        <a:rPr lang="zh-TW" altLang="en-US" sz="2000" b="1" dirty="0" smtClean="0">
                          <a:latin typeface="標楷體" pitchFamily="65" charset="-120"/>
                          <a:ea typeface="標楷體" pitchFamily="65" charset="-120"/>
                        </a:rPr>
                        <a:t>土地及其定著物之銷售價格 </a:t>
                      </a:r>
                      <a:r>
                        <a:rPr lang="en-US" altLang="zh-TW" sz="2000" b="1" dirty="0" smtClean="0">
                          <a:latin typeface="標楷體" pitchFamily="65" charset="-120"/>
                          <a:ea typeface="標楷體" pitchFamily="65" charset="-120"/>
                        </a:rPr>
                        <a:t>×</a:t>
                      </a:r>
                      <a:endParaRPr lang="en-US" altLang="zh-TW" sz="2000" b="1" u="none" dirty="0" smtClean="0">
                        <a:latin typeface="標楷體" pitchFamily="65" charset="-120"/>
                        <a:ea typeface="標楷體"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u="none" dirty="0" smtClean="0">
                          <a:latin typeface="標楷體" pitchFamily="65" charset="-120"/>
                          <a:ea typeface="標楷體" pitchFamily="65" charset="-120"/>
                        </a:rPr>
                        <a:t>                           土地公告現值</a:t>
                      </a:r>
                      <a:r>
                        <a:rPr lang="en-US" altLang="zh-TW" sz="2000" b="1" u="none" dirty="0" smtClean="0">
                          <a:latin typeface="標楷體" pitchFamily="65" charset="-120"/>
                          <a:ea typeface="標楷體" pitchFamily="65" charset="-120"/>
                        </a:rPr>
                        <a:t>+</a:t>
                      </a:r>
                      <a:r>
                        <a:rPr lang="zh-TW" altLang="en-US" sz="2000" b="1" u="none" dirty="0" smtClean="0">
                          <a:latin typeface="標楷體" pitchFamily="65" charset="-120"/>
                          <a:ea typeface="標楷體" pitchFamily="65" charset="-120"/>
                        </a:rPr>
                        <a:t>房屋評定標準價格</a:t>
                      </a:r>
                      <a:r>
                        <a:rPr lang="en-US" altLang="zh-TW" sz="2000" b="1" u="none" dirty="0" smtClean="0">
                          <a:latin typeface="標楷體" pitchFamily="65" charset="-120"/>
                          <a:ea typeface="標楷體" pitchFamily="65" charset="-120"/>
                        </a:rPr>
                        <a:t>×</a:t>
                      </a:r>
                      <a:r>
                        <a:rPr kumimoji="0" lang="en-US" altLang="zh-TW" sz="2000" b="1" i="0" u="none" strike="noStrike" kern="1200" cap="none" spc="0" normalizeH="0" baseline="0" noProof="0" dirty="0" smtClean="0">
                          <a:ln>
                            <a:noFill/>
                          </a:ln>
                          <a:solidFill>
                            <a:prstClr val="black"/>
                          </a:solidFill>
                          <a:effectLst/>
                          <a:uLnTx/>
                          <a:uFillTx/>
                          <a:latin typeface="標楷體" pitchFamily="65" charset="-120"/>
                          <a:ea typeface="標楷體" pitchFamily="65" charset="-120"/>
                          <a:cs typeface="+mn-cs"/>
                        </a:rPr>
                        <a:t>(1+</a:t>
                      </a:r>
                      <a:r>
                        <a:rPr kumimoji="0" lang="zh-TW" altLang="en-US" sz="2000" b="1" i="0" u="none" strike="noStrike" kern="1200" cap="none" spc="0" normalizeH="0" baseline="0" noProof="0" dirty="0" smtClean="0">
                          <a:ln>
                            <a:noFill/>
                          </a:ln>
                          <a:solidFill>
                            <a:prstClr val="black"/>
                          </a:solidFill>
                          <a:effectLst/>
                          <a:uLnTx/>
                          <a:uFillTx/>
                          <a:latin typeface="標楷體" pitchFamily="65" charset="-120"/>
                          <a:ea typeface="標楷體" pitchFamily="65" charset="-120"/>
                          <a:cs typeface="+mn-cs"/>
                        </a:rPr>
                        <a:t>徵收率</a:t>
                      </a:r>
                      <a:r>
                        <a:rPr kumimoji="0" lang="en-US" altLang="zh-TW" sz="2000" b="1" i="0" u="none" strike="noStrike" kern="1200" cap="none" spc="0" normalizeH="0" baseline="0" noProof="0" dirty="0" smtClean="0">
                          <a:ln>
                            <a:noFill/>
                          </a:ln>
                          <a:solidFill>
                            <a:prstClr val="black"/>
                          </a:solidFill>
                          <a:effectLst/>
                          <a:uLnTx/>
                          <a:uFillTx/>
                          <a:latin typeface="標楷體" pitchFamily="65" charset="-120"/>
                          <a:ea typeface="標楷體" pitchFamily="65" charset="-120"/>
                          <a:cs typeface="+mn-cs"/>
                        </a:rPr>
                        <a:t>)</a:t>
                      </a:r>
                    </a:p>
                    <a:p>
                      <a:endParaRPr lang="en-US" altLang="zh-TW" sz="2000" b="1" u="none" dirty="0" smtClean="0">
                        <a:latin typeface="標楷體" pitchFamily="65" charset="-120"/>
                        <a:ea typeface="標楷體" pitchFamily="65" charset="-120"/>
                      </a:endParaRPr>
                    </a:p>
                    <a:p>
                      <a:r>
                        <a:rPr lang="zh-TW" altLang="en-US" sz="2000" b="1" u="none" dirty="0" smtClean="0">
                          <a:latin typeface="標楷體" pitchFamily="65" charset="-120"/>
                          <a:ea typeface="標楷體" pitchFamily="65" charset="-120"/>
                        </a:rPr>
                        <a:t>定著物部分之銷售額＝定著物部分之銷售價額</a:t>
                      </a:r>
                      <a:r>
                        <a:rPr lang="en-US" altLang="zh-TW" sz="2000" b="1" u="none" dirty="0" smtClean="0">
                          <a:latin typeface="標楷體" pitchFamily="65" charset="-120"/>
                          <a:ea typeface="標楷體" pitchFamily="65" charset="-120"/>
                        </a:rPr>
                        <a:t>÷(1+</a:t>
                      </a:r>
                      <a:r>
                        <a:rPr lang="zh-TW" altLang="en-US" sz="2000" b="1" u="none" dirty="0" smtClean="0">
                          <a:latin typeface="標楷體" pitchFamily="65" charset="-120"/>
                          <a:ea typeface="標楷體" pitchFamily="65" charset="-120"/>
                        </a:rPr>
                        <a:t>徵收率</a:t>
                      </a:r>
                      <a:r>
                        <a:rPr lang="en-US" altLang="zh-TW" sz="2000" b="1" u="none" dirty="0" smtClean="0">
                          <a:latin typeface="標楷體" pitchFamily="65" charset="-120"/>
                          <a:ea typeface="標楷體" pitchFamily="65" charset="-120"/>
                        </a:rPr>
                        <a:t>)</a:t>
                      </a:r>
                      <a:endParaRPr lang="zh-TW" altLang="en-US" sz="2000" b="1" u="none" dirty="0">
                        <a:latin typeface="標楷體" pitchFamily="65" charset="-120"/>
                        <a:ea typeface="標楷體" pitchFamily="65" charset="-120"/>
                      </a:endParaRPr>
                    </a:p>
                  </a:txBody>
                  <a:tcPr/>
                </a:tc>
              </a:tr>
            </a:tbl>
          </a:graphicData>
        </a:graphic>
      </p:graphicFrame>
      <p:cxnSp>
        <p:nvCxnSpPr>
          <p:cNvPr id="6" name="直線接點 5"/>
          <p:cNvCxnSpPr/>
          <p:nvPr/>
        </p:nvCxnSpPr>
        <p:spPr>
          <a:xfrm>
            <a:off x="3707904" y="5446812"/>
            <a:ext cx="5256584" cy="0"/>
          </a:xfrm>
          <a:prstGeom prst="line">
            <a:avLst/>
          </a:prstGeom>
        </p:spPr>
        <p:style>
          <a:lnRef idx="3">
            <a:schemeClr val="dk1"/>
          </a:lnRef>
          <a:fillRef idx="0">
            <a:schemeClr val="dk1"/>
          </a:fillRef>
          <a:effectRef idx="2">
            <a:schemeClr val="dk1"/>
          </a:effectRef>
          <a:fontRef idx="minor">
            <a:schemeClr val="tx1"/>
          </a:fontRef>
        </p:style>
      </p:cxnSp>
      <p:sp>
        <p:nvSpPr>
          <p:cNvPr id="5" name="矩形 4"/>
          <p:cNvSpPr/>
          <p:nvPr/>
        </p:nvSpPr>
        <p:spPr>
          <a:xfrm>
            <a:off x="8238268" y="142852"/>
            <a:ext cx="479618" cy="369332"/>
          </a:xfrm>
          <a:prstGeom prst="rect">
            <a:avLst/>
          </a:prstGeom>
          <a:noFill/>
        </p:spPr>
        <p:txBody>
          <a:bodyPr wrap="none" lIns="91440" tIns="45720" rIns="91440" bIns="45720">
            <a:spAutoFit/>
          </a:bodyPr>
          <a:lstStyle/>
          <a:p>
            <a:pPr algn="ctr"/>
            <a:r>
              <a:rPr lang="en-US" altLang="zh-TW" dirty="0" smtClean="0">
                <a:latin typeface="Times New Roman" panose="02020603050405020304" pitchFamily="18" charset="0"/>
                <a:ea typeface="標楷體" pitchFamily="65" charset="-120"/>
                <a:cs typeface="Times New Roman" panose="02020603050405020304" pitchFamily="18" charset="0"/>
              </a:rPr>
              <a:t>1/4</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9" name="投影片編號版面配置區 8"/>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600" b="1" dirty="0" smtClean="0">
                <a:solidFill>
                  <a:srgbClr val="0070C0"/>
                </a:solidFill>
                <a:latin typeface="標楷體" pitchFamily="65" charset="-120"/>
                <a:ea typeface="標楷體" pitchFamily="65" charset="-120"/>
              </a:rPr>
              <a:t>    </a:t>
            </a:r>
            <a:endParaRPr lang="zh-TW" altLang="en-US" sz="3600" b="1" dirty="0">
              <a:solidFill>
                <a:srgbClr val="0070C0"/>
              </a:solidFill>
              <a:latin typeface="標楷體" pitchFamily="65" charset="-120"/>
              <a:ea typeface="標楷體" pitchFamily="65" charset="-120"/>
            </a:endParaRPr>
          </a:p>
        </p:txBody>
      </p:sp>
      <p:sp>
        <p:nvSpPr>
          <p:cNvPr id="4" name="內容版面配置區 3"/>
          <p:cNvSpPr>
            <a:spLocks noGrp="1"/>
          </p:cNvSpPr>
          <p:nvPr>
            <p:ph sz="quarter" idx="1"/>
          </p:nvPr>
        </p:nvSpPr>
        <p:spPr/>
        <p:txBody>
          <a:bodyPr/>
          <a:lstStyle/>
          <a:p>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1463822218"/>
              </p:ext>
            </p:extLst>
          </p:nvPr>
        </p:nvGraphicFramePr>
        <p:xfrm>
          <a:off x="142844" y="1071546"/>
          <a:ext cx="8858310" cy="5525806"/>
        </p:xfrm>
        <a:graphic>
          <a:graphicData uri="http://schemas.openxmlformats.org/drawingml/2006/table">
            <a:tbl>
              <a:tblPr firstRow="1" bandRow="1">
                <a:tableStyleId>{16D9F66E-5EB9-4882-86FB-DCBF35E3C3E4}</a:tableStyleId>
              </a:tblPr>
              <a:tblGrid>
                <a:gridCol w="745910"/>
                <a:gridCol w="574719"/>
                <a:gridCol w="807051"/>
                <a:gridCol w="953787"/>
                <a:gridCol w="660314"/>
                <a:gridCol w="641069"/>
                <a:gridCol w="745910"/>
                <a:gridCol w="745910"/>
                <a:gridCol w="745910"/>
                <a:gridCol w="745910"/>
                <a:gridCol w="745910"/>
                <a:gridCol w="745910"/>
              </a:tblGrid>
              <a:tr h="740851">
                <a:tc gridSpan="12">
                  <a:txBody>
                    <a:bodyPr/>
                    <a:lstStyle/>
                    <a:p>
                      <a:pPr algn="ctr"/>
                      <a:r>
                        <a:rPr lang="zh-TW" altLang="en-US" sz="3600" dirty="0" smtClean="0">
                          <a:latin typeface="Times New Roman" panose="02020603050405020304" pitchFamily="18" charset="0"/>
                          <a:ea typeface="標楷體" pitchFamily="65" charset="-120"/>
                          <a:cs typeface="Times New Roman" panose="02020603050405020304" pitchFamily="18" charset="0"/>
                        </a:rPr>
                        <a:t>房地總價</a:t>
                      </a:r>
                      <a:r>
                        <a:rPr lang="en-US" altLang="zh-TW" sz="3600" dirty="0" smtClean="0">
                          <a:solidFill>
                            <a:srgbClr val="FF0000"/>
                          </a:solidFill>
                          <a:latin typeface="Times New Roman" panose="02020603050405020304" pitchFamily="18" charset="0"/>
                          <a:ea typeface="標楷體" pitchFamily="65" charset="-120"/>
                          <a:cs typeface="Times New Roman" panose="02020603050405020304" pitchFamily="18" charset="0"/>
                        </a:rPr>
                        <a:t>1,000</a:t>
                      </a:r>
                      <a:r>
                        <a:rPr lang="zh-TW" altLang="en-US" sz="3600" dirty="0" smtClean="0">
                          <a:latin typeface="Times New Roman" panose="02020603050405020304" pitchFamily="18" charset="0"/>
                          <a:ea typeface="標楷體" pitchFamily="65" charset="-120"/>
                          <a:cs typeface="Times New Roman" panose="02020603050405020304" pitchFamily="18" charset="0"/>
                        </a:rPr>
                        <a:t>萬</a:t>
                      </a:r>
                      <a:endParaRPr lang="zh-TW" altLang="en-US" sz="3600" dirty="0">
                        <a:latin typeface="Times New Roman" panose="02020603050405020304" pitchFamily="18" charset="0"/>
                        <a:ea typeface="標楷體" pitchFamily="65" charset="-120"/>
                        <a:cs typeface="Times New Roman" panose="02020603050405020304" pitchFamily="18" charset="0"/>
                      </a:endParaRPr>
                    </a:p>
                  </a:txBody>
                  <a:tcPr anchor="ctr"/>
                </a:tc>
                <a:tc hMerge="1">
                  <a:txBody>
                    <a:bodyPr/>
                    <a:lstStyle/>
                    <a:p>
                      <a:endParaRPr lang="zh-TW" altLang="en-US" dirty="0"/>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968366">
                <a:tc>
                  <a:txBody>
                    <a:bodyPr/>
                    <a:lstStyle/>
                    <a:p>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gridSpan="2">
                  <a:txBody>
                    <a:bodyPr/>
                    <a:lstStyle/>
                    <a:p>
                      <a:pPr algn="l"/>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 公 定</a:t>
                      </a:r>
                      <a:endPar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zh-TW" altLang="en-US"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價</a:t>
                      </a:r>
                      <a:endParaRPr lang="zh-TW" altLang="en-US" sz="16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hMerge="1">
                  <a:txBody>
                    <a:bodyPr/>
                    <a:lstStyle/>
                    <a:p>
                      <a:endParaRPr lang="zh-TW" altLang="en-US"/>
                    </a:p>
                  </a:txBody>
                  <a:tcPr/>
                </a:tc>
                <a:tc>
                  <a:txBody>
                    <a:bodyPr/>
                    <a:lstStyle/>
                    <a:p>
                      <a:pPr marL="0" rtl="0" eaLnBrk="1" latinLnBrk="0" hangingPunct="1"/>
                      <a:r>
                        <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法定</a:t>
                      </a:r>
                      <a:endParaRPr kumimoji="0" lang="en-US" altLang="zh-TW"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algn="ctr" rtl="0" eaLnBrk="1" latinLnBrk="0" hangingPunct="1"/>
                      <a:r>
                        <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比</a:t>
                      </a:r>
                      <a:endParaRPr kumimoji="0" lang="zh-TW" altLang="en-US" sz="2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gridSpan="8">
                  <a:txBody>
                    <a:bodyPr/>
                    <a:lstStyle/>
                    <a:p>
                      <a:pPr algn="ctr"/>
                      <a:r>
                        <a:rPr lang="zh-TW" altLang="en-US" sz="5400" b="1" dirty="0" smtClean="0">
                          <a:solidFill>
                            <a:schemeClr val="tx1"/>
                          </a:solidFill>
                          <a:latin typeface="Times New Roman" panose="02020603050405020304" pitchFamily="18" charset="0"/>
                          <a:ea typeface="標楷體" pitchFamily="65" charset="-120"/>
                          <a:cs typeface="Times New Roman" panose="02020603050405020304" pitchFamily="18" charset="0"/>
                        </a:rPr>
                        <a:t>約定比</a:t>
                      </a:r>
                      <a:endParaRPr lang="zh-TW" altLang="en-US" sz="5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98732">
                <a:tc rowSpan="3">
                  <a:txBody>
                    <a:bodyPr/>
                    <a:lstStyle/>
                    <a:p>
                      <a:r>
                        <a:rPr lang="zh-TW" altLang="en-US" sz="4400" b="1" dirty="0" smtClean="0">
                          <a:solidFill>
                            <a:schemeClr val="tx1"/>
                          </a:solidFill>
                          <a:latin typeface="Times New Roman" panose="02020603050405020304" pitchFamily="18" charset="0"/>
                          <a:ea typeface="標楷體" pitchFamily="65" charset="-120"/>
                          <a:cs typeface="Times New Roman" panose="02020603050405020304" pitchFamily="18" charset="0"/>
                        </a:rPr>
                        <a:t>房</a:t>
                      </a:r>
                      <a:endParaRPr lang="en-US" altLang="zh-TW" sz="44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r>
                        <a:rPr lang="zh-TW" altLang="en-US" sz="4400" b="1" dirty="0" smtClean="0">
                          <a:solidFill>
                            <a:schemeClr val="tx1"/>
                          </a:solidFill>
                          <a:latin typeface="Times New Roman" panose="02020603050405020304" pitchFamily="18" charset="0"/>
                          <a:ea typeface="標楷體" pitchFamily="65" charset="-120"/>
                          <a:cs typeface="Times New Roman" panose="02020603050405020304" pitchFamily="18" charset="0"/>
                        </a:rPr>
                        <a:t>價</a:t>
                      </a:r>
                      <a:endParaRPr lang="en-US" altLang="zh-TW" sz="44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endParaRPr lang="zh-TW" altLang="en-US" sz="4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B w="3175" cap="flat" cmpd="sng" algn="ctr">
                      <a:solidFill>
                        <a:schemeClr val="accent6">
                          <a:lumMod val="60000"/>
                          <a:lumOff val="40000"/>
                        </a:schemeClr>
                      </a:solidFill>
                      <a:prstDash val="solid"/>
                      <a:round/>
                      <a:headEnd type="none" w="med" len="med"/>
                      <a:tailEnd type="none" w="med" len="med"/>
                    </a:lnB>
                  </a:tcPr>
                </a:tc>
                <a:tc rowSpan="2" gridSpan="2">
                  <a:txBody>
                    <a:bodyPr/>
                    <a:lstStyle/>
                    <a:p>
                      <a:pPr algn="ct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100</a:t>
                      </a:r>
                      <a:endPar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rowSpan="2" hMerge="1">
                  <a:txBody>
                    <a:bodyPr/>
                    <a:lstStyle/>
                    <a:p>
                      <a:endParaRPr lang="zh-TW" altLang="en-US"/>
                    </a:p>
                  </a:txBody>
                  <a:tcPr/>
                </a:tc>
                <a:tc rowSpan="2">
                  <a:txBody>
                    <a:bodyPr/>
                    <a:lstStyle/>
                    <a:p>
                      <a:pPr marL="0" algn="ctr" rtl="0" eaLnBrk="1" latinLnBrk="0" hangingPunct="1"/>
                      <a:r>
                        <a:rPr kumimoji="0" lang="en-US" altLang="zh-TW" sz="2800" b="1"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250</a:t>
                      </a:r>
                      <a:endParaRPr kumimoji="0" lang="zh-TW" altLang="en-US" sz="2800" b="1" kern="12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1</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2</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3</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4</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5</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6</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7</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8</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419626">
                <a:tc vMerge="1">
                  <a:txBody>
                    <a:bodyPr/>
                    <a:lstStyle/>
                    <a:p>
                      <a:endParaRPr lang="zh-TW" altLang="en-US" dirty="0"/>
                    </a:p>
                  </a:txBody>
                  <a:tcPr>
                    <a:lnT w="3175" cap="flat" cmpd="sng" algn="ctr">
                      <a:solidFill>
                        <a:schemeClr val="accent6">
                          <a:lumMod val="60000"/>
                          <a:lumOff val="40000"/>
                        </a:schemeClr>
                      </a:solidFill>
                      <a:prstDash val="solid"/>
                      <a:round/>
                      <a:headEnd type="none" w="med" len="med"/>
                      <a:tailEnd type="none" w="med" len="med"/>
                    </a:lnT>
                  </a:tcPr>
                </a:tc>
                <a:tc gridSpan="2" vMerge="1">
                  <a:txBody>
                    <a:bodyPr/>
                    <a:lstStyle/>
                    <a:p>
                      <a:endParaRPr lang="zh-TW" altLang="en-US"/>
                    </a:p>
                  </a:txBody>
                  <a:tcPr>
                    <a:lnT w="3175" cap="flat" cmpd="sng" algn="ctr">
                      <a:solidFill>
                        <a:schemeClr val="accent6">
                          <a:lumMod val="60000"/>
                          <a:lumOff val="40000"/>
                        </a:schemeClr>
                      </a:solidFill>
                      <a:prstDash val="solid"/>
                      <a:round/>
                      <a:headEnd type="none" w="med" len="med"/>
                      <a:tailEnd type="none" w="med" len="med"/>
                    </a:lnT>
                  </a:tcPr>
                </a:tc>
                <a:tc hMerge="1" vMerge="1">
                  <a:txBody>
                    <a:bodyPr/>
                    <a:lstStyle/>
                    <a:p>
                      <a:endParaRPr lang="zh-TW" altLang="en-US"/>
                    </a:p>
                  </a:txBody>
                  <a:tcPr/>
                </a:tc>
                <a:tc vMerge="1">
                  <a:txBody>
                    <a:bodyPr/>
                    <a:lstStyle/>
                    <a:p>
                      <a:endParaRPr lang="zh-TW" altLang="en-US" dirty="0"/>
                    </a:p>
                  </a:txBody>
                  <a:tcP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100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200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250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300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400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500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600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700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1284287">
                <a:tc vMerge="1">
                  <a:txBody>
                    <a:bodyPr/>
                    <a:lstStyle/>
                    <a:p>
                      <a:endParaRPr lang="zh-TW" altLang="en-US" dirty="0"/>
                    </a:p>
                  </a:txBody>
                  <a:tcPr>
                    <a:lnB w="3175" cap="flat" cmpd="sng" algn="ctr">
                      <a:solidFill>
                        <a:schemeClr val="accent6">
                          <a:lumMod val="60000"/>
                          <a:lumOff val="40000"/>
                        </a:schemeClr>
                      </a:solidFill>
                      <a:prstDash val="solid"/>
                      <a:round/>
                      <a:headEnd type="none" w="med" len="med"/>
                      <a:tailEnd type="none" w="med" len="med"/>
                    </a:lnB>
                  </a:tcPr>
                </a:tc>
                <a:tc>
                  <a:txBody>
                    <a:bodyPr/>
                    <a:lstStyle/>
                    <a:p>
                      <a:pPr algn="ctr"/>
                      <a:r>
                        <a:rPr lang="zh-TW" altLang="en-US"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比例</a:t>
                      </a: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B w="3175" cap="flat" cmpd="sng" algn="ctr">
                      <a:solidFill>
                        <a:schemeClr val="accent6">
                          <a:lumMod val="60000"/>
                          <a:lumOff val="40000"/>
                        </a:schemeClr>
                      </a:solidFill>
                      <a:prstDash val="solid"/>
                      <a:round/>
                      <a:headEnd type="none" w="med" len="med"/>
                      <a:tailEnd type="none" w="med" len="med"/>
                    </a:lnB>
                  </a:tcPr>
                </a:tc>
                <a:tc>
                  <a:txBody>
                    <a:bodyPr/>
                    <a:lstStyle/>
                    <a:p>
                      <a:pPr algn="ctr"/>
                      <a:r>
                        <a:rPr lang="en-US" altLang="zh-TW" sz="2400" b="1" dirty="0" smtClean="0">
                          <a:solidFill>
                            <a:schemeClr val="tx1"/>
                          </a:solidFill>
                          <a:latin typeface="Times New Roman" panose="02020603050405020304" pitchFamily="18" charset="0"/>
                          <a:ea typeface="標楷體" pitchFamily="65" charset="-120"/>
                          <a:cs typeface="Times New Roman" panose="02020603050405020304" pitchFamily="18" charset="0"/>
                        </a:rPr>
                        <a:t>(25)</a:t>
                      </a:r>
                      <a:endParaRPr lang="zh-TW" altLang="en-US" sz="24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endParaRPr lang="zh-TW" altLang="en-US" sz="1800" b="1" dirty="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(10)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(20)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(25)</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(30)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(40)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(50)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(60)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(70)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548741">
                <a:tc rowSpan="2">
                  <a:txBody>
                    <a:bodyPr/>
                    <a:lstStyle/>
                    <a:p>
                      <a:pPr marL="0" algn="l" rtl="0" eaLnBrk="1" latinLnBrk="0" hangingPunct="1"/>
                      <a:r>
                        <a:rPr kumimoji="0" lang="zh-TW" altLang="en-US" sz="4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地</a:t>
                      </a:r>
                      <a:endParaRPr kumimoji="0" lang="en-US" altLang="zh-TW" sz="4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algn="l" rtl="0" eaLnBrk="1" latinLnBrk="0" hangingPunct="1"/>
                      <a:r>
                        <a:rPr kumimoji="0" lang="zh-TW" altLang="en-US" sz="4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價</a:t>
                      </a:r>
                    </a:p>
                  </a:txBody>
                  <a:tcPr anchor="ctr">
                    <a:lnT w="3175" cap="flat" cmpd="sng" algn="ctr">
                      <a:solidFill>
                        <a:schemeClr val="accent6">
                          <a:lumMod val="60000"/>
                          <a:lumOff val="40000"/>
                        </a:schemeClr>
                      </a:solidFill>
                      <a:prstDash val="solid"/>
                      <a:round/>
                      <a:headEnd type="none" w="med" len="med"/>
                      <a:tailEnd type="none" w="med" len="med"/>
                    </a:lnT>
                  </a:tcPr>
                </a:tc>
                <a:tc gridSpan="2">
                  <a:txBody>
                    <a:bodyPr/>
                    <a:lstStyle/>
                    <a:p>
                      <a:pPr algn="ct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300</a:t>
                      </a:r>
                      <a:endPar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T w="3175" cap="flat" cmpd="sng" algn="ctr">
                      <a:solidFill>
                        <a:schemeClr val="accent6">
                          <a:lumMod val="60000"/>
                          <a:lumOff val="40000"/>
                        </a:schemeClr>
                      </a:solidFill>
                      <a:prstDash val="solid"/>
                      <a:round/>
                      <a:headEnd type="none" w="med" len="med"/>
                      <a:tailEnd type="none" w="med" len="med"/>
                    </a:lnT>
                  </a:tcPr>
                </a:tc>
                <a:tc hMerge="1">
                  <a:txBody>
                    <a:bodyPr/>
                    <a:lstStyle/>
                    <a:p>
                      <a:endParaRPr lang="zh-TW" altLang="en-US"/>
                    </a:p>
                  </a:txBody>
                  <a:tcPr/>
                </a:tc>
                <a:tc>
                  <a:txBody>
                    <a:bodyPr/>
                    <a:lstStyle/>
                    <a:p>
                      <a:r>
                        <a:rPr kumimoji="0" lang="zh-TW" altLang="en-US" sz="2800" b="1"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kumimoji="0" lang="en-US" altLang="zh-TW" sz="2800" b="1"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750</a:t>
                      </a:r>
                      <a:endParaRPr kumimoji="0" lang="zh-TW" altLang="en-US" sz="2800" b="1" kern="12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900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800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750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700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600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500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400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300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r h="1065203">
                <a:tc vMerge="1">
                  <a:txBody>
                    <a:bodyPr/>
                    <a:lstStyle/>
                    <a:p>
                      <a:endParaRPr lang="zh-TW" altLang="en-US" dirty="0"/>
                    </a:p>
                  </a:txBody>
                  <a:tcPr/>
                </a:tc>
                <a:tc>
                  <a:txBody>
                    <a:bodyPr/>
                    <a:lstStyle/>
                    <a:p>
                      <a:pPr marL="0" algn="ctr" rtl="0" eaLnBrk="1" latinLnBrk="0" hangingPunct="1"/>
                      <a:r>
                        <a:rPr kumimoji="0" lang="zh-TW" altLang="en-US"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比例</a:t>
                      </a:r>
                      <a:endParaRPr kumimoji="0" lang="en-US" altLang="zh-TW"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algn="ctr" rtl="0" eaLnBrk="1" latinLnBrk="0" hangingPunct="1"/>
                      <a:r>
                        <a:rPr kumimoji="0" lang="en-US" altLang="zh-TW"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kumimoji="0" lang="zh-TW" altLang="en-US" sz="20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r>
                        <a:rPr kumimoji="0" lang="en-US" altLang="zh-TW"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rPr>
                        <a:t>(75)</a:t>
                      </a:r>
                      <a:endParaRPr kumimoji="0" lang="zh-TW" altLang="en-US" sz="24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endParaRPr lang="zh-TW" altLang="en-US" sz="18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R w="57150" cap="flat" cmpd="sng" algn="ctr">
                      <a:solidFill>
                        <a:schemeClr val="tx1"/>
                      </a:solidFill>
                      <a:prstDash val="solid"/>
                      <a:round/>
                      <a:headEnd type="none" w="med" len="med"/>
                      <a:tailEnd type="none" w="med" len="med"/>
                    </a:lnR>
                  </a:tcP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(90)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lnL w="57150" cap="flat" cmpd="sng" algn="ctr">
                      <a:solidFill>
                        <a:schemeClr val="tx1"/>
                      </a:solidFill>
                      <a:prstDash val="solid"/>
                      <a:round/>
                      <a:headEnd type="none" w="med" len="med"/>
                      <a:tailEnd type="none" w="med" len="med"/>
                    </a:lnL>
                  </a:tcP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(80)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(75)</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(70)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(60)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(50)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(40)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algn="ctr"/>
                      <a:endPar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2000" b="1" dirty="0" smtClean="0">
                          <a:solidFill>
                            <a:schemeClr val="tx1"/>
                          </a:solidFill>
                          <a:latin typeface="Times New Roman" panose="02020603050405020304" pitchFamily="18" charset="0"/>
                          <a:ea typeface="標楷體" pitchFamily="65" charset="-120"/>
                          <a:cs typeface="Times New Roman" panose="02020603050405020304" pitchFamily="18" charset="0"/>
                        </a:rPr>
                        <a:t>(30)</a:t>
                      </a:r>
                      <a:endParaRPr lang="zh-TW" altLang="en-US" sz="2000" b="1"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sp>
        <p:nvSpPr>
          <p:cNvPr id="5" name="矩形 4"/>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600" b="1" dirty="0" smtClean="0">
                <a:solidFill>
                  <a:srgbClr val="0070C0"/>
                </a:solidFill>
                <a:latin typeface="標楷體" pitchFamily="65" charset="-120"/>
                <a:ea typeface="標楷體" pitchFamily="65" charset="-120"/>
              </a:rPr>
              <a:t>   </a:t>
            </a:r>
            <a:endParaRPr lang="zh-TW" altLang="en-US" sz="3600" dirty="0">
              <a:solidFill>
                <a:srgbClr val="0070C0"/>
              </a:solidFill>
            </a:endParaRPr>
          </a:p>
        </p:txBody>
      </p:sp>
      <p:sp>
        <p:nvSpPr>
          <p:cNvPr id="10" name="內容版面配置區 9"/>
          <p:cNvSpPr>
            <a:spLocks noGrp="1"/>
          </p:cNvSpPr>
          <p:nvPr>
            <p:ph sz="quarter" idx="1"/>
          </p:nvPr>
        </p:nvSpPr>
        <p:spPr/>
        <p:txBody>
          <a:bodyPr/>
          <a:lstStyle/>
          <a:p>
            <a:endParaRPr lang="zh-TW" altLang="en-US"/>
          </a:p>
        </p:txBody>
      </p:sp>
      <p:sp>
        <p:nvSpPr>
          <p:cNvPr id="4" name="圓角矩形 3"/>
          <p:cNvSpPr/>
          <p:nvPr/>
        </p:nvSpPr>
        <p:spPr>
          <a:xfrm>
            <a:off x="142844" y="1500174"/>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一</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先算出</a:t>
            </a:r>
            <a:r>
              <a:rPr lang="zh-TW" altLang="en-US" sz="3600" b="1" u="sng" dirty="0" smtClean="0">
                <a:solidFill>
                  <a:schemeClr val="tx1"/>
                </a:solidFill>
                <a:latin typeface="標楷體" pitchFamily="65" charset="-120"/>
                <a:ea typeface="標楷體" pitchFamily="65" charset="-120"/>
              </a:rPr>
              <a:t>法定比</a:t>
            </a:r>
            <a:endParaRPr lang="zh-TW" altLang="en-US" sz="3600" b="1" u="sng" dirty="0">
              <a:solidFill>
                <a:schemeClr val="tx1"/>
              </a:solidFill>
              <a:latin typeface="標楷體" pitchFamily="65" charset="-120"/>
              <a:ea typeface="標楷體" pitchFamily="65" charset="-120"/>
            </a:endParaRPr>
          </a:p>
        </p:txBody>
      </p:sp>
      <p:sp>
        <p:nvSpPr>
          <p:cNvPr id="5" name="圓角矩形 4"/>
          <p:cNvSpPr/>
          <p:nvPr/>
        </p:nvSpPr>
        <p:spPr>
          <a:xfrm>
            <a:off x="142844" y="2357430"/>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二</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再算出</a:t>
            </a:r>
            <a:r>
              <a:rPr lang="zh-TW" altLang="en-US" sz="3600" b="1" u="sng" dirty="0" smtClean="0">
                <a:solidFill>
                  <a:schemeClr val="tx1"/>
                </a:solidFill>
                <a:latin typeface="標楷體" pitchFamily="65" charset="-120"/>
                <a:ea typeface="標楷體" pitchFamily="65" charset="-120"/>
              </a:rPr>
              <a:t>法定分離價</a:t>
            </a:r>
            <a:endParaRPr lang="zh-TW" altLang="en-US" sz="3600" b="1" u="sng" dirty="0">
              <a:solidFill>
                <a:schemeClr val="tx1"/>
              </a:solidFill>
              <a:latin typeface="標楷體" pitchFamily="65" charset="-120"/>
              <a:ea typeface="標楷體" pitchFamily="65" charset="-120"/>
            </a:endParaRPr>
          </a:p>
        </p:txBody>
      </p:sp>
      <p:sp>
        <p:nvSpPr>
          <p:cNvPr id="6" name="圓角矩形 5"/>
          <p:cNvSpPr/>
          <p:nvPr/>
        </p:nvSpPr>
        <p:spPr>
          <a:xfrm>
            <a:off x="142844" y="3286124"/>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三</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不得</a:t>
            </a:r>
            <a:r>
              <a:rPr lang="zh-TW" altLang="en-US" sz="3600" b="1" u="sng" dirty="0" smtClean="0">
                <a:solidFill>
                  <a:schemeClr val="tx1"/>
                </a:solidFill>
                <a:latin typeface="標楷體" pitchFamily="65" charset="-120"/>
                <a:ea typeface="標楷體" pitchFamily="65" charset="-120"/>
              </a:rPr>
              <a:t>低於公定價</a:t>
            </a:r>
            <a:endParaRPr lang="zh-TW" altLang="en-US" sz="3600" b="1" u="sng" dirty="0">
              <a:solidFill>
                <a:schemeClr val="tx1"/>
              </a:solidFill>
              <a:latin typeface="標楷體" pitchFamily="65" charset="-120"/>
              <a:ea typeface="標楷體" pitchFamily="65" charset="-120"/>
            </a:endParaRPr>
          </a:p>
        </p:txBody>
      </p:sp>
      <p:sp>
        <p:nvSpPr>
          <p:cNvPr id="7" name="圓角矩形 6"/>
          <p:cNvSpPr/>
          <p:nvPr/>
        </p:nvSpPr>
        <p:spPr>
          <a:xfrm>
            <a:off x="142844" y="4143380"/>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四</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試算</a:t>
            </a:r>
            <a:r>
              <a:rPr lang="zh-TW" altLang="en-US" sz="3600" b="1" u="sng" dirty="0" smtClean="0">
                <a:solidFill>
                  <a:schemeClr val="tx1"/>
                </a:solidFill>
                <a:latin typeface="標楷體" pitchFamily="65" charset="-120"/>
                <a:ea typeface="標楷體" pitchFamily="65" charset="-120"/>
              </a:rPr>
              <a:t>房屋交易所得稅</a:t>
            </a:r>
            <a:endParaRPr lang="zh-TW" altLang="en-US" sz="3600" b="1" u="sng" dirty="0">
              <a:solidFill>
                <a:schemeClr val="tx1"/>
              </a:solidFill>
              <a:latin typeface="標楷體" pitchFamily="65" charset="-120"/>
              <a:ea typeface="標楷體" pitchFamily="65" charset="-120"/>
            </a:endParaRPr>
          </a:p>
        </p:txBody>
      </p:sp>
      <p:sp>
        <p:nvSpPr>
          <p:cNvPr id="8" name="圓角矩形 7"/>
          <p:cNvSpPr/>
          <p:nvPr/>
        </p:nvSpPr>
        <p:spPr>
          <a:xfrm>
            <a:off x="142844" y="4929198"/>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五</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加減</a:t>
            </a:r>
            <a:r>
              <a:rPr lang="en-US" altLang="zh-TW"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20%~30%</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契約自由</a:t>
            </a: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VS.</a:t>
            </a:r>
            <a:r>
              <a:rPr lang="zh-TW" altLang="en-US"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顯不相當</a:t>
            </a:r>
            <a:r>
              <a:rPr lang="en-US" altLang="zh-TW" sz="28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36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9" name="圓角矩形 8"/>
          <p:cNvSpPr/>
          <p:nvPr/>
        </p:nvSpPr>
        <p:spPr>
          <a:xfrm>
            <a:off x="142844" y="5786454"/>
            <a:ext cx="88583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3600" b="1" dirty="0" smtClean="0">
              <a:solidFill>
                <a:schemeClr val="tx1"/>
              </a:solidFill>
              <a:latin typeface="標楷體" pitchFamily="65" charset="-120"/>
              <a:ea typeface="標楷體" pitchFamily="65" charset="-120"/>
            </a:endParaRPr>
          </a:p>
          <a:p>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六</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小心</a:t>
            </a:r>
            <a:r>
              <a:rPr lang="zh-TW" altLang="en-US" sz="3600" b="1" u="sng" dirty="0" smtClean="0">
                <a:solidFill>
                  <a:schemeClr val="tx1"/>
                </a:solidFill>
                <a:latin typeface="標楷體" pitchFamily="65" charset="-120"/>
                <a:ea typeface="標楷體" pitchFamily="65" charset="-120"/>
              </a:rPr>
              <a:t>買入預售屋</a:t>
            </a:r>
            <a:r>
              <a:rPr lang="zh-TW" altLang="en-US" sz="3600" b="1" dirty="0" smtClean="0">
                <a:solidFill>
                  <a:schemeClr val="tx1"/>
                </a:solidFill>
                <a:latin typeface="標楷體" pitchFamily="65" charset="-120"/>
                <a:ea typeface="標楷體" pitchFamily="65" charset="-120"/>
              </a:rPr>
              <a:t>時</a:t>
            </a:r>
            <a:r>
              <a:rPr lang="zh-TW" altLang="en-US" sz="2800" b="1" dirty="0" smtClean="0">
                <a:solidFill>
                  <a:schemeClr val="tx1"/>
                </a:solidFill>
                <a:latin typeface="標楷體" pitchFamily="65" charset="-120"/>
                <a:ea typeface="標楷體" pitchFamily="65" charset="-120"/>
              </a:rPr>
              <a:t>之</a:t>
            </a:r>
            <a:r>
              <a:rPr lang="zh-TW" altLang="en-US" sz="3600" b="1" u="sng" dirty="0" smtClean="0">
                <a:solidFill>
                  <a:schemeClr val="tx1"/>
                </a:solidFill>
                <a:latin typeface="標楷體" pitchFamily="65" charset="-120"/>
                <a:ea typeface="標楷體" pitchFamily="65" charset="-120"/>
              </a:rPr>
              <a:t>約定比</a:t>
            </a:r>
          </a:p>
          <a:p>
            <a:endParaRPr lang="zh-TW" altLang="en-US" sz="3600" b="1" dirty="0">
              <a:solidFill>
                <a:schemeClr val="tx1"/>
              </a:solidFill>
              <a:latin typeface="標楷體" pitchFamily="65" charset="-120"/>
              <a:ea typeface="標楷體" pitchFamily="65" charset="-120"/>
            </a:endParaRPr>
          </a:p>
        </p:txBody>
      </p:sp>
      <p:sp>
        <p:nvSpPr>
          <p:cNvPr id="11" name="矩形 10"/>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3/4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4" name="投影片編號版面配置區 13"/>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600" b="1" dirty="0" smtClean="0">
                <a:solidFill>
                  <a:srgbClr val="0070C0"/>
                </a:solidFill>
                <a:latin typeface="標楷體" pitchFamily="65" charset="-120"/>
                <a:ea typeface="標楷體" pitchFamily="65" charset="-120"/>
              </a:rPr>
              <a:t>    </a:t>
            </a:r>
            <a:endParaRPr lang="zh-TW" altLang="en-US" sz="3600" dirty="0">
              <a:solidFill>
                <a:srgbClr val="0070C0"/>
              </a:solidFill>
            </a:endParaRPr>
          </a:p>
        </p:txBody>
      </p:sp>
      <p:sp>
        <p:nvSpPr>
          <p:cNvPr id="4" name="矩形 3"/>
          <p:cNvSpPr/>
          <p:nvPr/>
        </p:nvSpPr>
        <p:spPr>
          <a:xfrm>
            <a:off x="928662" y="2571744"/>
            <a:ext cx="1214446" cy="1857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5400" b="1" dirty="0" smtClean="0">
                <a:solidFill>
                  <a:schemeClr val="tx1"/>
                </a:solidFill>
                <a:latin typeface="Times New Roman" panose="02020603050405020304" pitchFamily="18" charset="0"/>
                <a:ea typeface="標楷體" pitchFamily="65" charset="-120"/>
                <a:cs typeface="Times New Roman" panose="02020603050405020304" pitchFamily="18" charset="0"/>
              </a:rPr>
              <a:t>200</a:t>
            </a:r>
            <a:endParaRPr lang="zh-TW" altLang="en-US" sz="54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6" name="矩形 5"/>
          <p:cNvSpPr/>
          <p:nvPr/>
        </p:nvSpPr>
        <p:spPr>
          <a:xfrm>
            <a:off x="714348" y="4429132"/>
            <a:ext cx="1785950" cy="11430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5400" b="1" dirty="0" smtClean="0">
                <a:solidFill>
                  <a:schemeClr val="tx1"/>
                </a:solidFill>
                <a:latin typeface="Times New Roman" panose="02020603050405020304" pitchFamily="18" charset="0"/>
                <a:ea typeface="標楷體" pitchFamily="65" charset="-120"/>
                <a:cs typeface="Times New Roman" panose="02020603050405020304" pitchFamily="18" charset="0"/>
              </a:rPr>
              <a:t>300</a:t>
            </a:r>
            <a:endParaRPr lang="zh-TW" altLang="en-US" sz="54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p:txBody>
      </p:sp>
      <p:cxnSp>
        <p:nvCxnSpPr>
          <p:cNvPr id="8" name="直線接點 7"/>
          <p:cNvCxnSpPr/>
          <p:nvPr/>
        </p:nvCxnSpPr>
        <p:spPr>
          <a:xfrm>
            <a:off x="285720" y="4429132"/>
            <a:ext cx="2357454" cy="1588"/>
          </a:xfrm>
          <a:prstGeom prst="line">
            <a:avLst/>
          </a:prstGeom>
          <a:ln>
            <a:solidFill>
              <a:schemeClr val="tx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15" name="直線單箭頭接點 14"/>
          <p:cNvCxnSpPr/>
          <p:nvPr/>
        </p:nvCxnSpPr>
        <p:spPr>
          <a:xfrm>
            <a:off x="2928926" y="3929066"/>
            <a:ext cx="228601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矩形 15"/>
          <p:cNvSpPr/>
          <p:nvPr/>
        </p:nvSpPr>
        <p:spPr>
          <a:xfrm>
            <a:off x="6286512" y="2500306"/>
            <a:ext cx="1214446" cy="1857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5400" b="1" dirty="0" smtClean="0">
                <a:solidFill>
                  <a:schemeClr val="tx1"/>
                </a:solidFill>
                <a:latin typeface="Times New Roman" panose="02020603050405020304" pitchFamily="18" charset="0"/>
                <a:ea typeface="標楷體" pitchFamily="65" charset="-120"/>
                <a:cs typeface="Times New Roman" panose="02020603050405020304" pitchFamily="18" charset="0"/>
              </a:rPr>
              <a:t>100</a:t>
            </a:r>
            <a:endParaRPr lang="zh-TW" altLang="en-US" sz="54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17" name="矩形 16"/>
          <p:cNvSpPr/>
          <p:nvPr/>
        </p:nvSpPr>
        <p:spPr>
          <a:xfrm>
            <a:off x="6000760" y="4357694"/>
            <a:ext cx="1785950" cy="11430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5400" b="1" dirty="0" smtClean="0">
                <a:solidFill>
                  <a:schemeClr val="tx1"/>
                </a:solidFill>
                <a:latin typeface="Times New Roman" panose="02020603050405020304" pitchFamily="18" charset="0"/>
                <a:ea typeface="標楷體" pitchFamily="65" charset="-120"/>
                <a:cs typeface="Times New Roman" panose="02020603050405020304" pitchFamily="18" charset="0"/>
              </a:rPr>
              <a:t>900</a:t>
            </a:r>
            <a:endParaRPr lang="zh-TW" altLang="en-US" sz="54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p:txBody>
      </p:sp>
      <p:cxnSp>
        <p:nvCxnSpPr>
          <p:cNvPr id="18" name="直線接點 17"/>
          <p:cNvCxnSpPr/>
          <p:nvPr/>
        </p:nvCxnSpPr>
        <p:spPr>
          <a:xfrm>
            <a:off x="5786446" y="4357694"/>
            <a:ext cx="2357454" cy="1588"/>
          </a:xfrm>
          <a:prstGeom prst="line">
            <a:avLst/>
          </a:prstGeom>
          <a:ln>
            <a:solidFill>
              <a:schemeClr val="tx1">
                <a:lumMod val="85000"/>
                <a:lumOff val="15000"/>
              </a:schemeClr>
            </a:solidFill>
          </a:ln>
        </p:spPr>
        <p:style>
          <a:lnRef idx="3">
            <a:schemeClr val="dk1"/>
          </a:lnRef>
          <a:fillRef idx="0">
            <a:schemeClr val="dk1"/>
          </a:fillRef>
          <a:effectRef idx="2">
            <a:schemeClr val="dk1"/>
          </a:effectRef>
          <a:fontRef idx="minor">
            <a:schemeClr val="tx1"/>
          </a:fontRef>
        </p:style>
      </p:cxnSp>
      <p:sp>
        <p:nvSpPr>
          <p:cNvPr id="19" name="矩形 18"/>
          <p:cNvSpPr/>
          <p:nvPr/>
        </p:nvSpPr>
        <p:spPr>
          <a:xfrm>
            <a:off x="642910" y="1643050"/>
            <a:ext cx="1857388" cy="584775"/>
          </a:xfrm>
          <a:prstGeom prst="rect">
            <a:avLst/>
          </a:prstGeom>
          <a:noFill/>
        </p:spPr>
        <p:txBody>
          <a:bodyPr wrap="square" lIns="91440" tIns="45720" rIns="91440" bIns="45720">
            <a:spAutoFit/>
          </a:bodyPr>
          <a:lstStyle/>
          <a:p>
            <a:pPr algn="ct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公定值</a:t>
            </a:r>
            <a:r>
              <a:rPr lang="en-US" altLang="zh-TW" sz="3200" b="1" dirty="0" smtClean="0">
                <a:latin typeface="標楷體" pitchFamily="65" charset="-120"/>
                <a:ea typeface="標楷體" pitchFamily="65" charset="-120"/>
              </a:rPr>
              <a:t>)</a:t>
            </a:r>
            <a:endParaRPr lang="zh-TW" altLang="en-US" sz="3200" b="1" dirty="0" smtClean="0">
              <a:latin typeface="標楷體" pitchFamily="65" charset="-120"/>
              <a:ea typeface="標楷體" pitchFamily="65" charset="-120"/>
            </a:endParaRPr>
          </a:p>
        </p:txBody>
      </p:sp>
      <p:sp>
        <p:nvSpPr>
          <p:cNvPr id="21" name="矩形 20"/>
          <p:cNvSpPr/>
          <p:nvPr/>
        </p:nvSpPr>
        <p:spPr>
          <a:xfrm>
            <a:off x="3428992" y="2928934"/>
            <a:ext cx="1214446" cy="646331"/>
          </a:xfrm>
          <a:prstGeom prst="rect">
            <a:avLst/>
          </a:prstGeom>
          <a:noFill/>
        </p:spPr>
        <p:txBody>
          <a:bodyPr wrap="square" lIns="91440" tIns="45720" rIns="91440" bIns="45720">
            <a:spAutoFit/>
          </a:bodyPr>
          <a:lstStyle/>
          <a:p>
            <a:pPr algn="ctr"/>
            <a:r>
              <a:rPr lang="zh-TW" altLang="en-US" sz="3600" b="1" dirty="0" smtClean="0">
                <a:latin typeface="標楷體" pitchFamily="65" charset="-120"/>
                <a:ea typeface="標楷體" pitchFamily="65" charset="-120"/>
              </a:rPr>
              <a:t>出售</a:t>
            </a:r>
          </a:p>
        </p:txBody>
      </p:sp>
      <p:sp>
        <p:nvSpPr>
          <p:cNvPr id="22" name="矩形 21"/>
          <p:cNvSpPr/>
          <p:nvPr/>
        </p:nvSpPr>
        <p:spPr>
          <a:xfrm>
            <a:off x="3143240" y="4071942"/>
            <a:ext cx="1714512" cy="646331"/>
          </a:xfrm>
          <a:prstGeom prst="rect">
            <a:avLst/>
          </a:prstGeom>
          <a:noFill/>
        </p:spPr>
        <p:txBody>
          <a:bodyPr wrap="square" lIns="91440" tIns="45720" rIns="91440" bIns="45720">
            <a:spAutoFit/>
          </a:bodyPr>
          <a:lstStyle/>
          <a:p>
            <a:pPr algn="ctr"/>
            <a:r>
              <a:rPr lang="en-US" altLang="zh-TW" sz="3600" b="1" dirty="0" smtClean="0">
                <a:latin typeface="Times New Roman" panose="02020603050405020304" pitchFamily="18" charset="0"/>
                <a:ea typeface="標楷體" pitchFamily="65" charset="-120"/>
                <a:cs typeface="Times New Roman" panose="02020603050405020304" pitchFamily="18" charset="0"/>
              </a:rPr>
              <a:t>1,000</a:t>
            </a:r>
            <a:r>
              <a:rPr lang="zh-TW" altLang="en-US" sz="3600" b="1" dirty="0" smtClean="0">
                <a:latin typeface="標楷體" pitchFamily="65" charset="-120"/>
                <a:ea typeface="標楷體" pitchFamily="65" charset="-120"/>
              </a:rPr>
              <a:t>萬</a:t>
            </a:r>
          </a:p>
        </p:txBody>
      </p:sp>
      <p:sp>
        <p:nvSpPr>
          <p:cNvPr id="23" name="矩形 22"/>
          <p:cNvSpPr/>
          <p:nvPr/>
        </p:nvSpPr>
        <p:spPr>
          <a:xfrm>
            <a:off x="8072462" y="2928934"/>
            <a:ext cx="785818" cy="923330"/>
          </a:xfrm>
          <a:prstGeom prst="rect">
            <a:avLst/>
          </a:prstGeom>
          <a:noFill/>
        </p:spPr>
        <p:txBody>
          <a:bodyPr wrap="square" lIns="91440" tIns="45720" rIns="91440" bIns="45720">
            <a:spAutoFit/>
          </a:bodyPr>
          <a:lstStyle/>
          <a:p>
            <a:pPr algn="ctr"/>
            <a:r>
              <a:rPr lang="en-US" altLang="zh-TW" sz="5400" b="1" dirty="0" smtClean="0">
                <a:latin typeface="標楷體" pitchFamily="65" charset="-120"/>
                <a:ea typeface="標楷體" pitchFamily="65" charset="-120"/>
              </a:rPr>
              <a:t>?</a:t>
            </a:r>
          </a:p>
        </p:txBody>
      </p:sp>
      <p:sp>
        <p:nvSpPr>
          <p:cNvPr id="24" name="矩形 23"/>
          <p:cNvSpPr/>
          <p:nvPr/>
        </p:nvSpPr>
        <p:spPr>
          <a:xfrm>
            <a:off x="8001024" y="4429132"/>
            <a:ext cx="785818" cy="923330"/>
          </a:xfrm>
          <a:prstGeom prst="rect">
            <a:avLst/>
          </a:prstGeom>
          <a:noFill/>
        </p:spPr>
        <p:txBody>
          <a:bodyPr wrap="square" lIns="91440" tIns="45720" rIns="91440" bIns="45720">
            <a:spAutoFit/>
          </a:bodyPr>
          <a:lstStyle/>
          <a:p>
            <a:pPr algn="ctr"/>
            <a:r>
              <a:rPr lang="en-US" altLang="zh-TW" sz="5400" b="1" dirty="0" smtClean="0">
                <a:latin typeface="標楷體" pitchFamily="65" charset="-120"/>
                <a:ea typeface="標楷體" pitchFamily="65" charset="-120"/>
              </a:rPr>
              <a:t>?</a:t>
            </a:r>
          </a:p>
        </p:txBody>
      </p:sp>
      <p:sp>
        <p:nvSpPr>
          <p:cNvPr id="27" name="矩形 26"/>
          <p:cNvSpPr/>
          <p:nvPr/>
        </p:nvSpPr>
        <p:spPr>
          <a:xfrm>
            <a:off x="4716016" y="5715016"/>
            <a:ext cx="3999388" cy="661720"/>
          </a:xfrm>
          <a:prstGeom prst="rect">
            <a:avLst/>
          </a:prstGeom>
          <a:noFill/>
        </p:spPr>
        <p:txBody>
          <a:bodyPr wrap="square" lIns="91440" tIns="45720" rIns="91440" bIns="45720">
            <a:spAutoFit/>
          </a:bodyPr>
          <a:lstStyle/>
          <a:p>
            <a:pPr algn="ctr"/>
            <a:r>
              <a:rPr lang="en-US" altLang="zh-TW" sz="3700" b="1" dirty="0" smtClean="0">
                <a:latin typeface="標楷體" pitchFamily="65" charset="-120"/>
                <a:ea typeface="標楷體" pitchFamily="65" charset="-120"/>
              </a:rPr>
              <a:t>(</a:t>
            </a:r>
            <a:r>
              <a:rPr lang="zh-TW" altLang="en-US" sz="3700" b="1" dirty="0" smtClean="0">
                <a:latin typeface="標楷體" pitchFamily="65" charset="-120"/>
                <a:ea typeface="標楷體" pitchFamily="65" charset="-120"/>
              </a:rPr>
              <a:t>分離價不相當</a:t>
            </a:r>
            <a:r>
              <a:rPr lang="en-US" altLang="zh-TW" sz="3700" b="1" dirty="0" smtClean="0">
                <a:latin typeface="標楷體" pitchFamily="65" charset="-120"/>
                <a:ea typeface="標楷體" pitchFamily="65" charset="-120"/>
              </a:rPr>
              <a:t>?)</a:t>
            </a:r>
            <a:endParaRPr lang="zh-TW" altLang="en-US" sz="3700" b="1" dirty="0" smtClean="0">
              <a:latin typeface="標楷體" pitchFamily="65" charset="-120"/>
              <a:ea typeface="標楷體" pitchFamily="65" charset="-120"/>
            </a:endParaRPr>
          </a:p>
        </p:txBody>
      </p:sp>
      <p:sp>
        <p:nvSpPr>
          <p:cNvPr id="20" name="矩形 19"/>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9" name="投影片編號版面配置區 8"/>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01752" y="228600"/>
            <a:ext cx="8534400" cy="824136"/>
          </a:xfrm>
        </p:spPr>
        <p:txBody>
          <a:bodyPr>
            <a:normAutofit/>
          </a:bodyPr>
          <a:lstStyle/>
          <a:p>
            <a:pPr marL="274320" lvl="0" indent="-274320">
              <a:spcBef>
                <a:spcPct val="20000"/>
              </a:spcBef>
            </a:pPr>
            <a:r>
              <a:rPr lang="zh-TW" altLang="en-US" sz="3600" b="1" dirty="0">
                <a:solidFill>
                  <a:srgbClr val="0070C0"/>
                </a:solidFill>
                <a:latin typeface="標楷體" pitchFamily="65" charset="-120"/>
                <a:ea typeface="標楷體" pitchFamily="65" charset="-120"/>
                <a:cs typeface="+mn-cs"/>
              </a:rPr>
              <a:t>捌、稅制改革</a:t>
            </a:r>
            <a:r>
              <a:rPr lang="zh-TW" altLang="en-US" sz="3600" b="1" dirty="0" smtClean="0">
                <a:solidFill>
                  <a:srgbClr val="0070C0"/>
                </a:solidFill>
                <a:latin typeface="標楷體" pitchFamily="65" charset="-120"/>
                <a:ea typeface="標楷體" pitchFamily="65" charset="-120"/>
                <a:cs typeface="+mn-cs"/>
              </a:rPr>
              <a:t>建言</a:t>
            </a:r>
            <a:endParaRPr lang="zh-TW" altLang="en-US" sz="3600" b="1" dirty="0">
              <a:solidFill>
                <a:srgbClr val="0070C0"/>
              </a:solidFill>
              <a:latin typeface="標楷體" pitchFamily="65" charset="-120"/>
              <a:ea typeface="標楷體" pitchFamily="65" charset="-120"/>
            </a:endParaRPr>
          </a:p>
        </p:txBody>
      </p:sp>
      <p:sp>
        <p:nvSpPr>
          <p:cNvPr id="4" name="圓角矩形 3"/>
          <p:cNvSpPr/>
          <p:nvPr/>
        </p:nvSpPr>
        <p:spPr>
          <a:xfrm>
            <a:off x="1000100" y="1894776"/>
            <a:ext cx="7143800" cy="4414543"/>
          </a:xfrm>
          <a:prstGeom prst="roundRect">
            <a:avLst/>
          </a:prstGeom>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7200" b="1" dirty="0" smtClean="0">
                <a:solidFill>
                  <a:schemeClr val="tx1"/>
                </a:solidFill>
                <a:latin typeface="標楷體" pitchFamily="65" charset="-120"/>
                <a:ea typeface="標楷體" pitchFamily="65" charset="-120"/>
              </a:rPr>
              <a:t>支    持</a:t>
            </a:r>
            <a:endParaRPr lang="en-US" altLang="zh-TW" sz="7200" b="1" dirty="0" smtClean="0">
              <a:solidFill>
                <a:schemeClr val="tx1"/>
              </a:solidFill>
              <a:latin typeface="標楷體" pitchFamily="65" charset="-120"/>
              <a:ea typeface="標楷體" pitchFamily="65" charset="-120"/>
            </a:endParaRPr>
          </a:p>
          <a:p>
            <a:pPr algn="ctr"/>
            <a:r>
              <a:rPr lang="zh-TW" altLang="en-US" sz="7200" b="1" dirty="0" smtClean="0">
                <a:solidFill>
                  <a:schemeClr val="tx1"/>
                </a:solidFill>
                <a:latin typeface="標楷體" pitchFamily="65" charset="-120"/>
                <a:ea typeface="標楷體" pitchFamily="65" charset="-120"/>
              </a:rPr>
              <a:t>稅制改革</a:t>
            </a:r>
            <a:endParaRPr lang="en-US" altLang="zh-TW" sz="5400" b="1" dirty="0" smtClean="0">
              <a:solidFill>
                <a:schemeClr val="tx1"/>
              </a:solidFill>
              <a:latin typeface="標楷體" pitchFamily="65" charset="-120"/>
              <a:ea typeface="標楷體" pitchFamily="65" charset="-120"/>
            </a:endParaRPr>
          </a:p>
          <a:p>
            <a:pPr algn="ct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但一定要</a:t>
            </a:r>
            <a:r>
              <a:rPr lang="en-US" altLang="zh-TW" sz="4000" b="1" dirty="0" smtClean="0">
                <a:solidFill>
                  <a:schemeClr val="tx1"/>
                </a:solidFill>
                <a:latin typeface="標楷體" pitchFamily="65" charset="-120"/>
                <a:ea typeface="標楷體" pitchFamily="65" charset="-120"/>
              </a:rPr>
              <a:t>?)</a:t>
            </a:r>
          </a:p>
          <a:p>
            <a:pPr algn="ctr"/>
            <a:r>
              <a:rPr lang="zh-TW" altLang="en-US" sz="7200" b="1" dirty="0" smtClean="0">
                <a:solidFill>
                  <a:schemeClr val="tx1"/>
                </a:solidFill>
                <a:latin typeface="標楷體" pitchFamily="65" charset="-120"/>
                <a:ea typeface="標楷體" pitchFamily="65" charset="-120"/>
              </a:rPr>
              <a:t>房地合一所得稅</a:t>
            </a:r>
            <a:endParaRPr lang="en-US" altLang="zh-TW" sz="7200" b="1" dirty="0" smtClean="0">
              <a:solidFill>
                <a:schemeClr val="tx1"/>
              </a:solidFill>
              <a:latin typeface="標楷體" pitchFamily="65" charset="-120"/>
              <a:ea typeface="標楷體" pitchFamily="65" charset="-120"/>
            </a:endParaRPr>
          </a:p>
        </p:txBody>
      </p:sp>
      <p:sp>
        <p:nvSpPr>
          <p:cNvPr id="2" name="矩形 1"/>
          <p:cNvSpPr/>
          <p:nvPr/>
        </p:nvSpPr>
        <p:spPr>
          <a:xfrm>
            <a:off x="107504" y="1310002"/>
            <a:ext cx="2880320" cy="584775"/>
          </a:xfrm>
          <a:prstGeom prst="rect">
            <a:avLst/>
          </a:prstGeom>
        </p:spPr>
        <p:txBody>
          <a:bodyPr wrap="square">
            <a:spAutoFit/>
          </a:bodyPr>
          <a:lstStyle/>
          <a:p>
            <a:r>
              <a:rPr lang="zh-TW" altLang="en-US" sz="3200" b="1" dirty="0">
                <a:latin typeface="標楷體" pitchFamily="65" charset="-120"/>
                <a:ea typeface="標楷體" pitchFamily="65" charset="-120"/>
                <a:cs typeface="+mj-cs"/>
              </a:rPr>
              <a:t>一、原   則</a:t>
            </a:r>
            <a:endParaRPr lang="zh-TW" altLang="en-US" sz="32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476672"/>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二、方   向</a:t>
            </a:r>
          </a:p>
        </p:txBody>
      </p:sp>
      <p:sp>
        <p:nvSpPr>
          <p:cNvPr id="4" name="橢圓 3"/>
          <p:cNvSpPr/>
          <p:nvPr/>
        </p:nvSpPr>
        <p:spPr>
          <a:xfrm>
            <a:off x="428596" y="1714488"/>
            <a:ext cx="2286016"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持有稅</a:t>
            </a:r>
            <a:endParaRPr lang="zh-TW" altLang="en-US" sz="3600" b="1" dirty="0">
              <a:solidFill>
                <a:schemeClr val="tx1"/>
              </a:solidFill>
              <a:latin typeface="標楷體" pitchFamily="65" charset="-120"/>
              <a:ea typeface="標楷體" pitchFamily="65" charset="-120"/>
            </a:endParaRPr>
          </a:p>
        </p:txBody>
      </p:sp>
      <p:sp>
        <p:nvSpPr>
          <p:cNvPr id="5" name="橢圓 4"/>
          <p:cNvSpPr/>
          <p:nvPr/>
        </p:nvSpPr>
        <p:spPr>
          <a:xfrm>
            <a:off x="5429256" y="1714488"/>
            <a:ext cx="2286016"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交易稅</a:t>
            </a:r>
          </a:p>
        </p:txBody>
      </p:sp>
      <p:sp>
        <p:nvSpPr>
          <p:cNvPr id="6" name="橢圓 5"/>
          <p:cNvSpPr/>
          <p:nvPr/>
        </p:nvSpPr>
        <p:spPr>
          <a:xfrm>
            <a:off x="2714612" y="4286256"/>
            <a:ext cx="2928958" cy="1857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smtClean="0">
                <a:solidFill>
                  <a:schemeClr val="tx1"/>
                </a:solidFill>
                <a:latin typeface="標楷體" pitchFamily="65" charset="-120"/>
                <a:ea typeface="標楷體" pitchFamily="65" charset="-120"/>
              </a:rPr>
              <a:t>全面性</a:t>
            </a:r>
            <a:endParaRPr lang="en-US" altLang="zh-TW" sz="4400" b="1" dirty="0" smtClean="0">
              <a:solidFill>
                <a:schemeClr val="tx1"/>
              </a:solidFill>
              <a:latin typeface="標楷體" pitchFamily="65" charset="-120"/>
              <a:ea typeface="標楷體" pitchFamily="65" charset="-120"/>
            </a:endParaRPr>
          </a:p>
          <a:p>
            <a:pPr algn="ctr"/>
            <a:r>
              <a:rPr lang="zh-TW" altLang="en-US" sz="4400" b="1" dirty="0" smtClean="0">
                <a:solidFill>
                  <a:schemeClr val="tx1"/>
                </a:solidFill>
                <a:latin typeface="標楷體" pitchFamily="65" charset="-120"/>
                <a:ea typeface="標楷體" pitchFamily="65" charset="-120"/>
              </a:rPr>
              <a:t>配套</a:t>
            </a:r>
            <a:r>
              <a:rPr lang="en-US" altLang="zh-TW" sz="4400" b="1" dirty="0" smtClean="0">
                <a:solidFill>
                  <a:schemeClr val="tx1"/>
                </a:solidFill>
                <a:latin typeface="標楷體" pitchFamily="65" charset="-120"/>
                <a:ea typeface="標楷體" pitchFamily="65" charset="-120"/>
              </a:rPr>
              <a:t>?</a:t>
            </a:r>
            <a:endParaRPr lang="zh-TW" altLang="en-US" sz="4400" b="1" dirty="0" smtClean="0">
              <a:solidFill>
                <a:schemeClr val="tx1"/>
              </a:solidFill>
              <a:latin typeface="標楷體" pitchFamily="65" charset="-120"/>
              <a:ea typeface="標楷體" pitchFamily="65" charset="-120"/>
            </a:endParaRPr>
          </a:p>
        </p:txBody>
      </p:sp>
      <p:sp>
        <p:nvSpPr>
          <p:cNvPr id="7" name="橢圓 6"/>
          <p:cNvSpPr/>
          <p:nvPr/>
        </p:nvSpPr>
        <p:spPr>
          <a:xfrm>
            <a:off x="571472" y="1785926"/>
            <a:ext cx="2000264" cy="1071570"/>
          </a:xfrm>
          <a:prstGeom prst="ellipse">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5572132" y="1785926"/>
            <a:ext cx="2071702" cy="1071570"/>
          </a:xfrm>
          <a:prstGeom prst="ellipse">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2857488" y="4429132"/>
            <a:ext cx="2643206" cy="1571636"/>
          </a:xfrm>
          <a:prstGeom prst="ellipse">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0" name="表格 9"/>
          <p:cNvGraphicFramePr>
            <a:graphicFrameLocks noGrp="1"/>
          </p:cNvGraphicFramePr>
          <p:nvPr>
            <p:extLst>
              <p:ext uri="{D42A27DB-BD31-4B8C-83A1-F6EECF244321}">
                <p14:modId xmlns:p14="http://schemas.microsoft.com/office/powerpoint/2010/main" val="3444001226"/>
              </p:ext>
            </p:extLst>
          </p:nvPr>
        </p:nvGraphicFramePr>
        <p:xfrm>
          <a:off x="642910" y="3824355"/>
          <a:ext cx="1714512" cy="2114156"/>
        </p:xfrm>
        <a:graphic>
          <a:graphicData uri="http://schemas.openxmlformats.org/drawingml/2006/table">
            <a:tbl>
              <a:tblPr firstRow="1" bandRow="1">
                <a:tableStyleId>{00A15C55-8517-42AA-B614-E9B94910E393}</a:tableStyleId>
              </a:tblPr>
              <a:tblGrid>
                <a:gridCol w="857256"/>
                <a:gridCol w="857256"/>
              </a:tblGrid>
              <a:tr h="536666">
                <a:tc gridSpan="2">
                  <a:txBody>
                    <a:bodyPr/>
                    <a:lstStyle/>
                    <a:p>
                      <a:pPr algn="ctr"/>
                      <a:r>
                        <a:rPr lang="zh-TW" altLang="en-US" sz="3200" b="1" dirty="0" smtClean="0">
                          <a:solidFill>
                            <a:schemeClr val="tx1"/>
                          </a:solidFill>
                          <a:latin typeface="標楷體" pitchFamily="65" charset="-120"/>
                          <a:ea typeface="標楷體" pitchFamily="65" charset="-120"/>
                        </a:rPr>
                        <a:t>調漲</a:t>
                      </a:r>
                      <a:endParaRPr lang="zh-TW" altLang="en-US" sz="3200" b="1" dirty="0">
                        <a:solidFill>
                          <a:schemeClr val="tx1"/>
                        </a:solidFill>
                        <a:latin typeface="標楷體" pitchFamily="65" charset="-120"/>
                        <a:ea typeface="標楷體" pitchFamily="65" charset="-120"/>
                      </a:endParaRPr>
                    </a:p>
                  </a:txBody>
                  <a:tcPr/>
                </a:tc>
                <a:tc hMerge="1">
                  <a:txBody>
                    <a:bodyPr/>
                    <a:lstStyle/>
                    <a:p>
                      <a:endParaRPr lang="zh-TW" altLang="en-US" dirty="0"/>
                    </a:p>
                  </a:txBody>
                  <a:tcPr/>
                </a:tc>
              </a:tr>
              <a:tr h="1535036">
                <a:tc>
                  <a:txBody>
                    <a:bodyPr/>
                    <a:lstStyle/>
                    <a:p>
                      <a:pPr algn="ctr"/>
                      <a:r>
                        <a:rPr lang="zh-TW" altLang="en-US" sz="2800" b="1" dirty="0" smtClean="0">
                          <a:solidFill>
                            <a:schemeClr val="tx1"/>
                          </a:solidFill>
                          <a:latin typeface="標楷體" pitchFamily="65" charset="-120"/>
                          <a:ea typeface="標楷體" pitchFamily="65" charset="-120"/>
                        </a:rPr>
                        <a:t>地</a:t>
                      </a:r>
                      <a:endParaRPr lang="en-US" altLang="zh-TW" sz="2800" b="1" dirty="0" smtClean="0">
                        <a:solidFill>
                          <a:schemeClr val="tx1"/>
                        </a:solidFill>
                        <a:latin typeface="標楷體" pitchFamily="65" charset="-120"/>
                        <a:ea typeface="標楷體" pitchFamily="65" charset="-120"/>
                      </a:endParaRPr>
                    </a:p>
                    <a:p>
                      <a:pPr algn="ctr"/>
                      <a:r>
                        <a:rPr lang="zh-TW" altLang="en-US" sz="2800" b="1" dirty="0" smtClean="0">
                          <a:solidFill>
                            <a:schemeClr val="tx1"/>
                          </a:solidFill>
                          <a:latin typeface="標楷體" pitchFamily="65" charset="-120"/>
                          <a:ea typeface="標楷體" pitchFamily="65" charset="-120"/>
                        </a:rPr>
                        <a:t>價</a:t>
                      </a:r>
                      <a:endParaRPr lang="en-US" altLang="zh-TW" sz="2800" b="1" dirty="0" smtClean="0">
                        <a:solidFill>
                          <a:schemeClr val="tx1"/>
                        </a:solidFill>
                        <a:latin typeface="標楷體" pitchFamily="65" charset="-120"/>
                        <a:ea typeface="標楷體" pitchFamily="65" charset="-120"/>
                      </a:endParaRPr>
                    </a:p>
                    <a:p>
                      <a:pPr algn="ctr"/>
                      <a:r>
                        <a:rPr lang="zh-TW" altLang="en-US" sz="2800" b="1" dirty="0" smtClean="0">
                          <a:solidFill>
                            <a:schemeClr val="tx1"/>
                          </a:solidFill>
                          <a:latin typeface="標楷體" pitchFamily="65" charset="-120"/>
                          <a:ea typeface="標楷體" pitchFamily="65" charset="-120"/>
                        </a:rPr>
                        <a:t>稅</a:t>
                      </a:r>
                      <a:endParaRPr lang="zh-TW" altLang="en-US" sz="2400" b="1" dirty="0">
                        <a:solidFill>
                          <a:schemeClr val="tx1"/>
                        </a:solidFill>
                        <a:latin typeface="標楷體" pitchFamily="65" charset="-120"/>
                        <a:ea typeface="標楷體" pitchFamily="65" charset="-120"/>
                      </a:endParaRPr>
                    </a:p>
                  </a:txBody>
                  <a:tcPr/>
                </a:tc>
                <a:tc>
                  <a:txBody>
                    <a:bodyPr/>
                    <a:lstStyle/>
                    <a:p>
                      <a:pPr marL="0" algn="ctr" rtl="0" eaLnBrk="1" latinLnBrk="0" hangingPunct="1"/>
                      <a:r>
                        <a:rPr kumimoji="0" lang="zh-TW" altLang="en-US" sz="2800" b="1" kern="1200" dirty="0" smtClean="0">
                          <a:solidFill>
                            <a:schemeClr val="tx1"/>
                          </a:solidFill>
                          <a:latin typeface="標楷體" pitchFamily="65" charset="-120"/>
                          <a:ea typeface="標楷體" pitchFamily="65" charset="-120"/>
                          <a:cs typeface="+mn-cs"/>
                        </a:rPr>
                        <a:t>房</a:t>
                      </a:r>
                      <a:endParaRPr kumimoji="0" lang="en-US" altLang="zh-TW" sz="2800" b="1" kern="1200" dirty="0" smtClean="0">
                        <a:solidFill>
                          <a:schemeClr val="tx1"/>
                        </a:solidFill>
                        <a:latin typeface="標楷體" pitchFamily="65" charset="-120"/>
                        <a:ea typeface="標楷體" pitchFamily="65" charset="-120"/>
                        <a:cs typeface="+mn-cs"/>
                      </a:endParaRPr>
                    </a:p>
                    <a:p>
                      <a:pPr marL="0" algn="ctr" rtl="0" eaLnBrk="1" latinLnBrk="0" hangingPunct="1"/>
                      <a:r>
                        <a:rPr kumimoji="0" lang="zh-TW" altLang="en-US" sz="2800" b="1" kern="1200" dirty="0" smtClean="0">
                          <a:solidFill>
                            <a:schemeClr val="tx1"/>
                          </a:solidFill>
                          <a:latin typeface="標楷體" pitchFamily="65" charset="-120"/>
                          <a:ea typeface="標楷體" pitchFamily="65" charset="-120"/>
                          <a:cs typeface="+mn-cs"/>
                        </a:rPr>
                        <a:t>屋</a:t>
                      </a:r>
                      <a:endParaRPr kumimoji="0" lang="en-US" altLang="zh-TW" sz="2800" b="1" kern="1200" dirty="0" smtClean="0">
                        <a:solidFill>
                          <a:schemeClr val="tx1"/>
                        </a:solidFill>
                        <a:latin typeface="標楷體" pitchFamily="65" charset="-120"/>
                        <a:ea typeface="標楷體" pitchFamily="65" charset="-120"/>
                        <a:cs typeface="+mn-cs"/>
                      </a:endParaRPr>
                    </a:p>
                    <a:p>
                      <a:pPr marL="0" algn="ctr" rtl="0" eaLnBrk="1" latinLnBrk="0" hangingPunct="1"/>
                      <a:r>
                        <a:rPr kumimoji="0" lang="zh-TW" altLang="en-US" sz="2800" b="1" kern="1200" dirty="0" smtClean="0">
                          <a:solidFill>
                            <a:schemeClr val="tx1"/>
                          </a:solidFill>
                          <a:latin typeface="標楷體" pitchFamily="65" charset="-120"/>
                          <a:ea typeface="標楷體" pitchFamily="65" charset="-120"/>
                          <a:cs typeface="+mn-cs"/>
                        </a:rPr>
                        <a:t>稅</a:t>
                      </a:r>
                    </a:p>
                  </a:txBody>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330355238"/>
              </p:ext>
            </p:extLst>
          </p:nvPr>
        </p:nvGraphicFramePr>
        <p:xfrm>
          <a:off x="5857884" y="3857628"/>
          <a:ext cx="1857387" cy="2286016"/>
        </p:xfrm>
        <a:graphic>
          <a:graphicData uri="http://schemas.openxmlformats.org/drawingml/2006/table">
            <a:tbl>
              <a:tblPr firstRow="1" bandRow="1">
                <a:tableStyleId>{5C22544A-7EE6-4342-B048-85BDC9FD1C3A}</a:tableStyleId>
              </a:tblPr>
              <a:tblGrid>
                <a:gridCol w="619129"/>
                <a:gridCol w="619129"/>
                <a:gridCol w="619129"/>
              </a:tblGrid>
              <a:tr h="60325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kern="1200" dirty="0" smtClean="0">
                          <a:solidFill>
                            <a:schemeClr val="tx1"/>
                          </a:solidFill>
                          <a:latin typeface="標楷體" pitchFamily="65" charset="-120"/>
                          <a:ea typeface="標楷體" pitchFamily="65" charset="-120"/>
                          <a:cs typeface="+mn-cs"/>
                        </a:rPr>
                        <a:t>調漲</a:t>
                      </a:r>
                    </a:p>
                  </a:txBody>
                  <a:tcPr/>
                </a:tc>
                <a:tc hMerge="1">
                  <a:txBody>
                    <a:bodyPr/>
                    <a:lstStyle/>
                    <a:p>
                      <a:endParaRPr lang="zh-TW" altLang="en-US" dirty="0"/>
                    </a:p>
                  </a:txBody>
                  <a:tcPr/>
                </a:tc>
                <a:tc hMerge="1">
                  <a:txBody>
                    <a:bodyPr/>
                    <a:lstStyle/>
                    <a:p>
                      <a:endParaRPr lang="zh-TW" altLang="en-US" dirty="0"/>
                    </a:p>
                  </a:txBody>
                  <a:tcPr/>
                </a:tc>
              </a:tr>
              <a:tr h="1682762">
                <a:tc>
                  <a:txBody>
                    <a:bodyPr/>
                    <a:lstStyle/>
                    <a:p>
                      <a:r>
                        <a:rPr lang="zh-TW" altLang="en-US" sz="2000" b="1" dirty="0" smtClean="0">
                          <a:solidFill>
                            <a:schemeClr val="tx1"/>
                          </a:solidFill>
                          <a:latin typeface="標楷體" pitchFamily="65" charset="-120"/>
                          <a:ea typeface="標楷體" pitchFamily="65" charset="-120"/>
                        </a:rPr>
                        <a:t>土</a:t>
                      </a:r>
                      <a:endParaRPr lang="en-US" altLang="zh-TW" sz="2000" b="1" dirty="0" smtClean="0">
                        <a:solidFill>
                          <a:schemeClr val="tx1"/>
                        </a:solidFill>
                        <a:latin typeface="標楷體" pitchFamily="65" charset="-120"/>
                        <a:ea typeface="標楷體" pitchFamily="65" charset="-120"/>
                      </a:endParaRPr>
                    </a:p>
                    <a:p>
                      <a:r>
                        <a:rPr lang="zh-TW" altLang="en-US" sz="2000" b="1" dirty="0" smtClean="0">
                          <a:solidFill>
                            <a:schemeClr val="tx1"/>
                          </a:solidFill>
                          <a:latin typeface="標楷體" pitchFamily="65" charset="-120"/>
                          <a:ea typeface="標楷體" pitchFamily="65" charset="-120"/>
                        </a:rPr>
                        <a:t>地</a:t>
                      </a:r>
                      <a:endParaRPr lang="en-US" altLang="zh-TW" sz="2000" b="1" dirty="0" smtClean="0">
                        <a:solidFill>
                          <a:schemeClr val="tx1"/>
                        </a:solidFill>
                        <a:latin typeface="標楷體" pitchFamily="65" charset="-120"/>
                        <a:ea typeface="標楷體" pitchFamily="65" charset="-120"/>
                      </a:endParaRPr>
                    </a:p>
                    <a:p>
                      <a:r>
                        <a:rPr lang="zh-TW" altLang="en-US" sz="2000" b="1" dirty="0" smtClean="0">
                          <a:solidFill>
                            <a:schemeClr val="tx1"/>
                          </a:solidFill>
                          <a:latin typeface="標楷體" pitchFamily="65" charset="-120"/>
                          <a:ea typeface="標楷體" pitchFamily="65" charset="-120"/>
                        </a:rPr>
                        <a:t>增</a:t>
                      </a:r>
                      <a:endParaRPr lang="en-US" altLang="zh-TW" sz="2000" b="1" dirty="0" smtClean="0">
                        <a:solidFill>
                          <a:schemeClr val="tx1"/>
                        </a:solidFill>
                        <a:latin typeface="標楷體" pitchFamily="65" charset="-120"/>
                        <a:ea typeface="標楷體" pitchFamily="65" charset="-120"/>
                      </a:endParaRPr>
                    </a:p>
                    <a:p>
                      <a:r>
                        <a:rPr lang="zh-TW" altLang="en-US" sz="2000" b="1" dirty="0" smtClean="0">
                          <a:solidFill>
                            <a:schemeClr val="tx1"/>
                          </a:solidFill>
                          <a:latin typeface="標楷體" pitchFamily="65" charset="-120"/>
                          <a:ea typeface="標楷體" pitchFamily="65" charset="-120"/>
                        </a:rPr>
                        <a:t>值</a:t>
                      </a:r>
                      <a:endParaRPr lang="en-US" altLang="zh-TW" sz="2000" b="1" dirty="0" smtClean="0">
                        <a:solidFill>
                          <a:schemeClr val="tx1"/>
                        </a:solidFill>
                        <a:latin typeface="標楷體" pitchFamily="65" charset="-120"/>
                        <a:ea typeface="標楷體" pitchFamily="65" charset="-120"/>
                      </a:endParaRPr>
                    </a:p>
                    <a:p>
                      <a:r>
                        <a:rPr lang="zh-TW" altLang="en-US" sz="2000" b="1" dirty="0" smtClean="0">
                          <a:solidFill>
                            <a:schemeClr val="tx1"/>
                          </a:solidFill>
                          <a:latin typeface="標楷體" pitchFamily="65" charset="-120"/>
                          <a:ea typeface="標楷體" pitchFamily="65" charset="-120"/>
                        </a:rPr>
                        <a:t>稅</a:t>
                      </a:r>
                      <a:endParaRPr lang="zh-TW" altLang="en-US" sz="2000" b="1" dirty="0">
                        <a:solidFill>
                          <a:schemeClr val="tx1"/>
                        </a:solidFill>
                        <a:latin typeface="標楷體" pitchFamily="65" charset="-120"/>
                        <a:ea typeface="標楷體" pitchFamily="65" charset="-120"/>
                      </a:endParaRPr>
                    </a:p>
                  </a:txBody>
                  <a:tcPr/>
                </a:tc>
                <a:tc>
                  <a:txBody>
                    <a:bodyPr/>
                    <a:lstStyle/>
                    <a:p>
                      <a:pPr marL="0" algn="l" rtl="0" eaLnBrk="1" latinLnBrk="0" hangingPunct="1"/>
                      <a:r>
                        <a:rPr kumimoji="0" lang="zh-TW" altLang="en-US" sz="2800" b="1" kern="1200" dirty="0" smtClean="0">
                          <a:solidFill>
                            <a:schemeClr val="tx1"/>
                          </a:solidFill>
                          <a:latin typeface="標楷體" pitchFamily="65" charset="-120"/>
                          <a:ea typeface="標楷體" pitchFamily="65" charset="-120"/>
                          <a:cs typeface="+mn-cs"/>
                        </a:rPr>
                        <a:t>契</a:t>
                      </a:r>
                      <a:endParaRPr kumimoji="0" lang="en-US" altLang="zh-TW" sz="2800" b="1" kern="1200" dirty="0" smtClean="0">
                        <a:solidFill>
                          <a:schemeClr val="tx1"/>
                        </a:solidFill>
                        <a:latin typeface="標楷體" pitchFamily="65" charset="-120"/>
                        <a:ea typeface="標楷體" pitchFamily="65" charset="-120"/>
                        <a:cs typeface="+mn-cs"/>
                      </a:endParaRPr>
                    </a:p>
                    <a:p>
                      <a:pPr marL="0" algn="l" rtl="0" eaLnBrk="1" latinLnBrk="0" hangingPunct="1"/>
                      <a:endParaRPr kumimoji="0" lang="en-US" altLang="zh-TW" sz="2800" b="1" kern="1200" dirty="0" smtClean="0">
                        <a:solidFill>
                          <a:schemeClr val="tx1"/>
                        </a:solidFill>
                        <a:latin typeface="標楷體" pitchFamily="65" charset="-120"/>
                        <a:ea typeface="標楷體" pitchFamily="65" charset="-120"/>
                        <a:cs typeface="+mn-cs"/>
                      </a:endParaRPr>
                    </a:p>
                    <a:p>
                      <a:pPr marL="0" algn="l" rtl="0" eaLnBrk="1" latinLnBrk="0" hangingPunct="1"/>
                      <a:r>
                        <a:rPr kumimoji="0" lang="zh-TW" altLang="en-US" sz="2800" b="1" kern="1200" dirty="0" smtClean="0">
                          <a:solidFill>
                            <a:schemeClr val="tx1"/>
                          </a:solidFill>
                          <a:latin typeface="標楷體" pitchFamily="65" charset="-120"/>
                          <a:ea typeface="標楷體" pitchFamily="65" charset="-120"/>
                          <a:cs typeface="+mn-cs"/>
                        </a:rPr>
                        <a:t>稅</a:t>
                      </a:r>
                      <a:endParaRPr kumimoji="0" lang="zh-TW" altLang="en-US" sz="2000" b="1" kern="1200" dirty="0" smtClean="0">
                        <a:solidFill>
                          <a:schemeClr val="tx1"/>
                        </a:solidFill>
                        <a:latin typeface="標楷體" pitchFamily="65" charset="-120"/>
                        <a:ea typeface="標楷體" pitchFamily="65" charset="-120"/>
                        <a:cs typeface="+mn-cs"/>
                      </a:endParaRPr>
                    </a:p>
                  </a:txBody>
                  <a:tcPr anchor="ctr"/>
                </a:tc>
                <a:tc>
                  <a:txBody>
                    <a:bodyPr/>
                    <a:lstStyle/>
                    <a:p>
                      <a:r>
                        <a:rPr lang="zh-TW" altLang="en-US" sz="3200" b="1" dirty="0" smtClean="0">
                          <a:latin typeface="標楷體" pitchFamily="65" charset="-120"/>
                          <a:ea typeface="標楷體" pitchFamily="65" charset="-120"/>
                        </a:rPr>
                        <a:t>所得稅</a:t>
                      </a:r>
                      <a:endParaRPr lang="zh-TW" altLang="en-US" sz="3200" b="1" dirty="0">
                        <a:latin typeface="標楷體" pitchFamily="65" charset="-120"/>
                        <a:ea typeface="標楷體" pitchFamily="65" charset="-120"/>
                      </a:endParaRPr>
                    </a:p>
                  </a:txBody>
                  <a:tcPr/>
                </a:tc>
              </a:tr>
            </a:tbl>
          </a:graphicData>
        </a:graphic>
      </p:graphicFrame>
      <p:sp>
        <p:nvSpPr>
          <p:cNvPr id="12" name="矩形 11"/>
          <p:cNvSpPr/>
          <p:nvPr/>
        </p:nvSpPr>
        <p:spPr>
          <a:xfrm>
            <a:off x="1248438" y="6066841"/>
            <a:ext cx="646331" cy="646331"/>
          </a:xfrm>
          <a:prstGeom prst="rect">
            <a:avLst/>
          </a:prstGeom>
        </p:spPr>
        <p:txBody>
          <a:bodyPr wrap="square">
            <a:spAutoFit/>
          </a:bodyPr>
          <a:lstStyle/>
          <a:p>
            <a:r>
              <a:rPr lang="zh-TW" altLang="en-US" sz="3600" b="1" dirty="0" smtClean="0">
                <a:latin typeface="標楷體" pitchFamily="65" charset="-120"/>
                <a:ea typeface="標楷體" pitchFamily="65" charset="-120"/>
              </a:rPr>
              <a:t>？</a:t>
            </a:r>
            <a:endParaRPr lang="zh-TW" altLang="en-US" sz="3600" b="1" dirty="0">
              <a:latin typeface="標楷體" pitchFamily="65" charset="-120"/>
              <a:ea typeface="標楷體" pitchFamily="65" charset="-120"/>
            </a:endParaRPr>
          </a:p>
        </p:txBody>
      </p:sp>
      <p:sp>
        <p:nvSpPr>
          <p:cNvPr id="13" name="矩形 12"/>
          <p:cNvSpPr/>
          <p:nvPr/>
        </p:nvSpPr>
        <p:spPr>
          <a:xfrm>
            <a:off x="6572264" y="6072206"/>
            <a:ext cx="646331" cy="646331"/>
          </a:xfrm>
          <a:prstGeom prst="rect">
            <a:avLst/>
          </a:prstGeom>
        </p:spPr>
        <p:txBody>
          <a:bodyPr wrap="square">
            <a:spAutoFit/>
          </a:bodyPr>
          <a:lstStyle/>
          <a:p>
            <a:r>
              <a:rPr lang="zh-TW" altLang="en-US" sz="3600" b="1" dirty="0" smtClean="0">
                <a:latin typeface="標楷體" pitchFamily="65" charset="-120"/>
                <a:ea typeface="標楷體" pitchFamily="65" charset="-120"/>
              </a:rPr>
              <a:t>？</a:t>
            </a:r>
            <a:endParaRPr lang="zh-TW" altLang="en-US" sz="3600" b="1" dirty="0">
              <a:latin typeface="標楷體" pitchFamily="65" charset="-120"/>
              <a:ea typeface="標楷體" pitchFamily="65" charset="-120"/>
            </a:endParaRPr>
          </a:p>
        </p:txBody>
      </p:sp>
      <p:sp>
        <p:nvSpPr>
          <p:cNvPr id="14" name="向下箭號 13"/>
          <p:cNvSpPr/>
          <p:nvPr/>
        </p:nvSpPr>
        <p:spPr>
          <a:xfrm>
            <a:off x="1357290" y="3071810"/>
            <a:ext cx="285752" cy="71438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5" name="向下箭號 14"/>
          <p:cNvSpPr/>
          <p:nvPr/>
        </p:nvSpPr>
        <p:spPr>
          <a:xfrm>
            <a:off x="6572264" y="3000372"/>
            <a:ext cx="428628" cy="85725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6" name="＞形箭號 15"/>
          <p:cNvSpPr/>
          <p:nvPr/>
        </p:nvSpPr>
        <p:spPr>
          <a:xfrm rot="3111971">
            <a:off x="2157603" y="3055510"/>
            <a:ext cx="920803"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形箭號 16"/>
          <p:cNvSpPr/>
          <p:nvPr/>
        </p:nvSpPr>
        <p:spPr>
          <a:xfrm rot="7504567">
            <a:off x="5217425" y="3059780"/>
            <a:ext cx="920803"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9" name="矩形 18"/>
          <p:cNvSpPr/>
          <p:nvPr/>
        </p:nvSpPr>
        <p:spPr>
          <a:xfrm>
            <a:off x="3071802" y="2857496"/>
            <a:ext cx="2143140" cy="769441"/>
          </a:xfrm>
          <a:prstGeom prst="rect">
            <a:avLst/>
          </a:prstGeom>
          <a:noFill/>
        </p:spPr>
        <p:txBody>
          <a:bodyPr wrap="square" lIns="91440" tIns="45720" rIns="91440" bIns="45720">
            <a:spAutoFit/>
          </a:bodyPr>
          <a:lstStyle/>
          <a:p>
            <a:pPr algn="ctr"/>
            <a:r>
              <a:rPr lang="en-US" altLang="zh-TW" sz="4400" b="1" dirty="0" smtClean="0">
                <a:solidFill>
                  <a:srgbClr val="FF0000"/>
                </a:solidFill>
                <a:latin typeface="標楷體" pitchFamily="65" charset="-120"/>
                <a:ea typeface="標楷體" pitchFamily="65" charset="-120"/>
              </a:rPr>
              <a:t>(</a:t>
            </a:r>
            <a:r>
              <a:rPr lang="zh-TW" altLang="en-US" sz="4400" b="1" dirty="0" smtClean="0">
                <a:solidFill>
                  <a:srgbClr val="FF0000"/>
                </a:solidFill>
                <a:latin typeface="標楷體" pitchFamily="65" charset="-120"/>
                <a:ea typeface="標楷體" pitchFamily="65" charset="-120"/>
              </a:rPr>
              <a:t>加稅</a:t>
            </a:r>
            <a:r>
              <a:rPr lang="en-US" altLang="zh-TW" sz="4400" b="1" dirty="0" smtClean="0">
                <a:solidFill>
                  <a:srgbClr val="FF0000"/>
                </a:solidFill>
                <a:latin typeface="標楷體" pitchFamily="65" charset="-120"/>
                <a:ea typeface="標楷體" pitchFamily="65" charset="-120"/>
              </a:rPr>
              <a:t>)</a:t>
            </a:r>
            <a:endParaRPr lang="zh-TW" altLang="en-US" sz="4400" b="1" dirty="0" smtClean="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476672"/>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三、目  標</a:t>
            </a:r>
          </a:p>
        </p:txBody>
      </p:sp>
      <p:sp>
        <p:nvSpPr>
          <p:cNvPr id="4" name="橢圓 3"/>
          <p:cNvSpPr/>
          <p:nvPr/>
        </p:nvSpPr>
        <p:spPr>
          <a:xfrm>
            <a:off x="428596" y="1643050"/>
            <a:ext cx="2286016"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稅制</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改革</a:t>
            </a:r>
            <a:endParaRPr lang="zh-TW" altLang="en-US" sz="3600" b="1" dirty="0">
              <a:solidFill>
                <a:schemeClr val="tx1"/>
              </a:solidFill>
              <a:latin typeface="標楷體" pitchFamily="65" charset="-120"/>
              <a:ea typeface="標楷體" pitchFamily="65" charset="-120"/>
            </a:endParaRPr>
          </a:p>
        </p:txBody>
      </p:sp>
      <p:sp>
        <p:nvSpPr>
          <p:cNvPr id="5" name="橢圓 4"/>
          <p:cNvSpPr/>
          <p:nvPr/>
        </p:nvSpPr>
        <p:spPr>
          <a:xfrm>
            <a:off x="571472" y="1714488"/>
            <a:ext cx="2000264" cy="1071570"/>
          </a:xfrm>
          <a:prstGeom prst="ellipse">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5653802" y="1702156"/>
            <a:ext cx="2286016"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住房</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改革</a:t>
            </a:r>
          </a:p>
        </p:txBody>
      </p:sp>
      <p:sp>
        <p:nvSpPr>
          <p:cNvPr id="7" name="橢圓 6"/>
          <p:cNvSpPr/>
          <p:nvPr/>
        </p:nvSpPr>
        <p:spPr>
          <a:xfrm>
            <a:off x="5760959" y="1760342"/>
            <a:ext cx="2071702" cy="1071570"/>
          </a:xfrm>
          <a:prstGeom prst="ellipse">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2786050" y="4000504"/>
            <a:ext cx="2928958" cy="1857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smtClean="0">
                <a:solidFill>
                  <a:schemeClr val="tx1"/>
                </a:solidFill>
                <a:latin typeface="標楷體" pitchFamily="65" charset="-120"/>
                <a:ea typeface="標楷體" pitchFamily="65" charset="-120"/>
              </a:rPr>
              <a:t>連動</a:t>
            </a:r>
            <a:r>
              <a:rPr lang="en-US" altLang="zh-TW" sz="5400" b="1" dirty="0" smtClean="0">
                <a:solidFill>
                  <a:schemeClr val="tx1"/>
                </a:solidFill>
                <a:latin typeface="標楷體" pitchFamily="65" charset="-120"/>
                <a:ea typeface="標楷體" pitchFamily="65" charset="-120"/>
              </a:rPr>
              <a:t>?</a:t>
            </a:r>
            <a:endParaRPr lang="zh-TW" altLang="en-US" sz="5400" b="1" dirty="0" smtClean="0">
              <a:solidFill>
                <a:schemeClr val="tx1"/>
              </a:solidFill>
              <a:latin typeface="標楷體" pitchFamily="65" charset="-120"/>
              <a:ea typeface="標楷體" pitchFamily="65" charset="-120"/>
            </a:endParaRPr>
          </a:p>
        </p:txBody>
      </p:sp>
      <p:sp>
        <p:nvSpPr>
          <p:cNvPr id="9" name="橢圓 8"/>
          <p:cNvSpPr/>
          <p:nvPr/>
        </p:nvSpPr>
        <p:spPr>
          <a:xfrm>
            <a:off x="2928926" y="4143380"/>
            <a:ext cx="2643206" cy="1571636"/>
          </a:xfrm>
          <a:prstGeom prst="ellipse">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714348" y="4214818"/>
            <a:ext cx="1571636" cy="128588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富人稅</a:t>
            </a:r>
            <a:endParaRPr lang="en-US" altLang="zh-TW" sz="3200" b="1" dirty="0" smtClean="0">
              <a:solidFill>
                <a:schemeClr val="tx1"/>
              </a:solidFill>
              <a:latin typeface="標楷體" pitchFamily="65" charset="-120"/>
              <a:ea typeface="標楷體" pitchFamily="65" charset="-120"/>
            </a:endParaRPr>
          </a:p>
          <a:p>
            <a:pPr algn="ctr"/>
            <a:r>
              <a:rPr lang="zh-TW" altLang="en-US" sz="3200" b="1" dirty="0" smtClean="0">
                <a:solidFill>
                  <a:schemeClr val="tx1"/>
                </a:solidFill>
                <a:latin typeface="標楷體" pitchFamily="65" charset="-120"/>
                <a:ea typeface="標楷體" pitchFamily="65" charset="-120"/>
              </a:rPr>
              <a:t>豪宅稅</a:t>
            </a:r>
            <a:endParaRPr lang="zh-TW" altLang="en-US" sz="3200" b="1" dirty="0">
              <a:solidFill>
                <a:schemeClr val="tx1"/>
              </a:solidFill>
              <a:latin typeface="標楷體" pitchFamily="65" charset="-120"/>
              <a:ea typeface="標楷體" pitchFamily="65" charset="-120"/>
            </a:endParaRPr>
          </a:p>
        </p:txBody>
      </p:sp>
      <p:sp>
        <p:nvSpPr>
          <p:cNvPr id="12" name="矩形 11"/>
          <p:cNvSpPr/>
          <p:nvPr/>
        </p:nvSpPr>
        <p:spPr>
          <a:xfrm>
            <a:off x="1000100" y="5500702"/>
            <a:ext cx="1071570" cy="707886"/>
          </a:xfrm>
          <a:prstGeom prst="rect">
            <a:avLst/>
          </a:prstGeom>
        </p:spPr>
        <p:txBody>
          <a:bodyPr wrap="square">
            <a:spAutoFit/>
          </a:bodyPr>
          <a:lstStyle/>
          <a:p>
            <a:r>
              <a:rPr lang="zh-TW" altLang="en-US"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
        <p:nvSpPr>
          <p:cNvPr id="13" name="圓角矩形 12"/>
          <p:cNvSpPr/>
          <p:nvPr/>
        </p:nvSpPr>
        <p:spPr>
          <a:xfrm>
            <a:off x="5857884" y="4643446"/>
            <a:ext cx="1000132" cy="92869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社會住宅</a:t>
            </a:r>
            <a:endParaRPr lang="zh-TW" altLang="en-US" sz="2800" b="1" dirty="0">
              <a:solidFill>
                <a:schemeClr val="tx1"/>
              </a:solidFill>
              <a:latin typeface="標楷體" pitchFamily="65" charset="-120"/>
              <a:ea typeface="標楷體" pitchFamily="65" charset="-120"/>
            </a:endParaRPr>
          </a:p>
        </p:txBody>
      </p:sp>
      <p:sp>
        <p:nvSpPr>
          <p:cNvPr id="15" name="圓角矩形 14"/>
          <p:cNvSpPr/>
          <p:nvPr/>
        </p:nvSpPr>
        <p:spPr>
          <a:xfrm>
            <a:off x="7143768" y="4630202"/>
            <a:ext cx="1000132" cy="92869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合宜住宅</a:t>
            </a:r>
            <a:endParaRPr lang="zh-TW" altLang="en-US" sz="2800" b="1" dirty="0">
              <a:solidFill>
                <a:schemeClr val="tx1"/>
              </a:solidFill>
              <a:latin typeface="標楷體" pitchFamily="65" charset="-120"/>
              <a:ea typeface="標楷體" pitchFamily="65" charset="-120"/>
            </a:endParaRPr>
          </a:p>
        </p:txBody>
      </p:sp>
      <p:sp>
        <p:nvSpPr>
          <p:cNvPr id="16" name="矩形 15"/>
          <p:cNvSpPr/>
          <p:nvPr/>
        </p:nvSpPr>
        <p:spPr>
          <a:xfrm>
            <a:off x="6072198" y="5715016"/>
            <a:ext cx="1071570" cy="707886"/>
          </a:xfrm>
          <a:prstGeom prst="rect">
            <a:avLst/>
          </a:prstGeom>
        </p:spPr>
        <p:txBody>
          <a:bodyPr wrap="square">
            <a:spAutoFit/>
          </a:bodyPr>
          <a:lstStyle/>
          <a:p>
            <a:r>
              <a:rPr lang="zh-TW" altLang="en-US"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
        <p:nvSpPr>
          <p:cNvPr id="17" name="矩形 16"/>
          <p:cNvSpPr/>
          <p:nvPr/>
        </p:nvSpPr>
        <p:spPr>
          <a:xfrm>
            <a:off x="7286644" y="5715016"/>
            <a:ext cx="1071570" cy="707886"/>
          </a:xfrm>
          <a:prstGeom prst="rect">
            <a:avLst/>
          </a:prstGeom>
        </p:spPr>
        <p:txBody>
          <a:bodyPr wrap="square">
            <a:spAutoFit/>
          </a:bodyPr>
          <a:lstStyle/>
          <a:p>
            <a:r>
              <a:rPr lang="zh-TW" altLang="en-US"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
        <p:nvSpPr>
          <p:cNvPr id="18" name="向下箭號 17"/>
          <p:cNvSpPr/>
          <p:nvPr/>
        </p:nvSpPr>
        <p:spPr>
          <a:xfrm>
            <a:off x="1285852" y="2928934"/>
            <a:ext cx="357190" cy="92869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9" name="向下箭號 18"/>
          <p:cNvSpPr/>
          <p:nvPr/>
        </p:nvSpPr>
        <p:spPr>
          <a:xfrm>
            <a:off x="6750859" y="2953473"/>
            <a:ext cx="285752" cy="10001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0" name="左中括弧 19"/>
          <p:cNvSpPr/>
          <p:nvPr/>
        </p:nvSpPr>
        <p:spPr>
          <a:xfrm rot="5400000">
            <a:off x="6607983" y="3607595"/>
            <a:ext cx="571504" cy="1357322"/>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21" name="＞形箭號 20"/>
          <p:cNvSpPr/>
          <p:nvPr/>
        </p:nvSpPr>
        <p:spPr>
          <a:xfrm rot="3111971">
            <a:off x="2086165" y="3055510"/>
            <a:ext cx="920803"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2" name="＞形箭號 21"/>
          <p:cNvSpPr/>
          <p:nvPr/>
        </p:nvSpPr>
        <p:spPr>
          <a:xfrm rot="7829602">
            <a:off x="5193401" y="3063702"/>
            <a:ext cx="920803"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23" name="圖片 22" descr="illustration-cartoon-retail-shop-store-office-apartments-high-residential-building-tower-blank-banner-closed-door-windows-white-29936291.jpg"/>
          <p:cNvPicPr>
            <a:picLocks noChangeAspect="1"/>
          </p:cNvPicPr>
          <p:nvPr/>
        </p:nvPicPr>
        <p:blipFill>
          <a:blip r:embed="rId2" cstate="print"/>
          <a:srcRect r="13301" b="8163"/>
          <a:stretch>
            <a:fillRect/>
          </a:stretch>
        </p:blipFill>
        <p:spPr>
          <a:xfrm>
            <a:off x="3428992" y="1428736"/>
            <a:ext cx="1571636" cy="2216288"/>
          </a:xfrm>
          <a:prstGeom prst="rect">
            <a:avLst/>
          </a:prstGeom>
        </p:spPr>
      </p:pic>
      <p:sp>
        <p:nvSpPr>
          <p:cNvPr id="24" name="矩形 23"/>
          <p:cNvSpPr/>
          <p:nvPr/>
        </p:nvSpPr>
        <p:spPr>
          <a:xfrm>
            <a:off x="3500430" y="1500174"/>
            <a:ext cx="1500198" cy="500066"/>
          </a:xfrm>
          <a:prstGeom prst="rect">
            <a:avLst/>
          </a:prstGeom>
          <a:solidFill>
            <a:schemeClr val="bg1"/>
          </a:solidFill>
          <a:ln w="571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居住正義</a:t>
            </a:r>
            <a:endParaRPr lang="zh-TW" altLang="en-US" sz="2400" b="1"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476672"/>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四、目  的</a:t>
            </a:r>
            <a:endParaRPr lang="zh-TW" altLang="en-US" sz="3200" b="1" dirty="0">
              <a:solidFill>
                <a:schemeClr val="tx1"/>
              </a:solidFill>
              <a:latin typeface="標楷體" pitchFamily="65" charset="-120"/>
              <a:ea typeface="標楷體" pitchFamily="65" charset="-120"/>
            </a:endParaRPr>
          </a:p>
        </p:txBody>
      </p:sp>
      <p:sp>
        <p:nvSpPr>
          <p:cNvPr id="2" name="副標題 1"/>
          <p:cNvSpPr>
            <a:spLocks noGrp="1"/>
          </p:cNvSpPr>
          <p:nvPr>
            <p:ph sz="quarter" idx="1"/>
          </p:nvPr>
        </p:nvSpPr>
        <p:spPr/>
        <p:txBody>
          <a:bodyPr>
            <a:noAutofit/>
          </a:bodyPr>
          <a:lstStyle/>
          <a:p>
            <a:pPr marL="0" indent="0" algn="l">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一</a:t>
            </a:r>
            <a:r>
              <a:rPr lang="en-US" altLang="zh-TW" sz="3600" b="1" dirty="0" smtClean="0">
                <a:solidFill>
                  <a:schemeClr val="tx1"/>
                </a:solidFill>
                <a:latin typeface="標楷體" pitchFamily="65" charset="-120"/>
                <a:ea typeface="標楷體" pitchFamily="65" charset="-120"/>
              </a:rPr>
              <a:t>)</a:t>
            </a:r>
            <a:r>
              <a:rPr lang="zh-TW" altLang="en-US" sz="3600" b="1" u="sng" dirty="0" smtClean="0">
                <a:solidFill>
                  <a:schemeClr val="tx1"/>
                </a:solidFill>
                <a:latin typeface="標楷體" pitchFamily="65" charset="-120"/>
                <a:ea typeface="標楷體" pitchFamily="65" charset="-120"/>
              </a:rPr>
              <a:t>增加稅收</a:t>
            </a:r>
            <a:r>
              <a:rPr lang="zh-TW" altLang="en-US" sz="3600" b="1" dirty="0" smtClean="0">
                <a:solidFill>
                  <a:schemeClr val="tx1"/>
                </a:solidFill>
                <a:latin typeface="標楷體" pitchFamily="65" charset="-120"/>
                <a:ea typeface="標楷體" pitchFamily="65" charset="-120"/>
              </a:rPr>
              <a:t>、穩定財政 </a:t>
            </a:r>
            <a:r>
              <a:rPr lang="en-US" altLang="zh-TW" sz="3600" b="1" dirty="0" smtClean="0">
                <a:solidFill>
                  <a:schemeClr val="tx1"/>
                </a:solidFill>
                <a:latin typeface="標楷體" panose="03000509000000000000" pitchFamily="65" charset="-120"/>
                <a:ea typeface="標楷體" panose="03000509000000000000" pitchFamily="65" charset="-120"/>
              </a:rPr>
              <a:t>?</a:t>
            </a:r>
          </a:p>
          <a:p>
            <a:pPr marL="0" indent="0">
              <a:buNone/>
            </a:pPr>
            <a:r>
              <a:rPr lang="en-US" altLang="zh-TW" sz="3600" b="1" dirty="0" smtClean="0">
                <a:solidFill>
                  <a:schemeClr val="tx1"/>
                </a:solidFill>
                <a:latin typeface="標楷體" panose="03000509000000000000" pitchFamily="65" charset="-120"/>
                <a:ea typeface="標楷體" panose="03000509000000000000" pitchFamily="65" charset="-120"/>
              </a:rPr>
              <a:t>(</a:t>
            </a:r>
            <a:r>
              <a:rPr lang="zh-TW" altLang="en-US" sz="3600" b="1" dirty="0" smtClean="0">
                <a:solidFill>
                  <a:schemeClr val="tx1"/>
                </a:solidFill>
                <a:latin typeface="標楷體" pitchFamily="65" charset="-120"/>
                <a:ea typeface="標楷體" pitchFamily="65" charset="-120"/>
              </a:rPr>
              <a:t>二</a:t>
            </a:r>
            <a:r>
              <a:rPr lang="en-US" altLang="zh-TW" sz="3600" b="1" dirty="0" smtClean="0">
                <a:solidFill>
                  <a:schemeClr val="tx1"/>
                </a:solidFill>
                <a:latin typeface="標楷體" pitchFamily="65" charset="-120"/>
                <a:ea typeface="標楷體" pitchFamily="65" charset="-120"/>
              </a:rPr>
              <a:t>)</a:t>
            </a:r>
            <a:r>
              <a:rPr lang="zh-TW" altLang="en-US" sz="3600" b="1" u="sng" dirty="0" smtClean="0">
                <a:solidFill>
                  <a:schemeClr val="tx1"/>
                </a:solidFill>
                <a:latin typeface="標楷體" pitchFamily="65" charset="-120"/>
                <a:ea typeface="標楷體" pitchFamily="65" charset="-120"/>
              </a:rPr>
              <a:t>公平、合理</a:t>
            </a: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避免重複課稅</a:t>
            </a:r>
            <a:r>
              <a:rPr lang="en-US" altLang="zh-TW" sz="3200" b="1" dirty="0" smtClean="0">
                <a:solidFill>
                  <a:srgbClr val="FF0000"/>
                </a:solidFill>
                <a:latin typeface="標楷體" pitchFamily="65" charset="-120"/>
                <a:ea typeface="標楷體" pitchFamily="65" charset="-120"/>
              </a:rPr>
              <a:t>)</a:t>
            </a:r>
            <a:r>
              <a:rPr lang="en-US" altLang="zh-TW" sz="3600" b="1" dirty="0">
                <a:solidFill>
                  <a:prstClr val="black"/>
                </a:solidFill>
                <a:latin typeface="標楷體" panose="03000509000000000000" pitchFamily="65" charset="-120"/>
                <a:ea typeface="標楷體" panose="03000509000000000000" pitchFamily="65" charset="-120"/>
              </a:rPr>
              <a:t> ?</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三</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拉近</a:t>
            </a:r>
            <a:r>
              <a:rPr lang="zh-TW" altLang="en-US" sz="3600" b="1" u="sng" dirty="0" smtClean="0">
                <a:solidFill>
                  <a:schemeClr val="tx1"/>
                </a:solidFill>
                <a:latin typeface="標楷體" pitchFamily="65" charset="-120"/>
                <a:ea typeface="標楷體" pitchFamily="65" charset="-120"/>
              </a:rPr>
              <a:t>貧富差距 </a:t>
            </a:r>
            <a:r>
              <a:rPr lang="en-US" altLang="zh-TW" sz="3600" b="1" dirty="0" smtClean="0">
                <a:solidFill>
                  <a:prstClr val="black"/>
                </a:solidFill>
                <a:latin typeface="標楷體" panose="03000509000000000000" pitchFamily="65" charset="-120"/>
                <a:ea typeface="標楷體" panose="03000509000000000000" pitchFamily="65" charset="-120"/>
              </a:rPr>
              <a:t>?</a:t>
            </a:r>
            <a:endParaRPr lang="en-US" altLang="zh-TW" sz="3600" b="1" u="sng" dirty="0" smtClean="0">
              <a:solidFill>
                <a:schemeClr val="tx1"/>
              </a:solidFill>
              <a:latin typeface="標楷體" pitchFamily="65" charset="-120"/>
              <a:ea typeface="標楷體" pitchFamily="65" charset="-120"/>
            </a:endParaRPr>
          </a:p>
          <a:p>
            <a:pPr marL="0" indent="0">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四</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打擊</a:t>
            </a:r>
            <a:r>
              <a:rPr lang="zh-TW" altLang="en-US" sz="3600" b="1" u="sng" dirty="0" smtClean="0">
                <a:solidFill>
                  <a:schemeClr val="tx1"/>
                </a:solidFill>
                <a:latin typeface="標楷體" pitchFamily="65" charset="-120"/>
                <a:ea typeface="標楷體" pitchFamily="65" charset="-120"/>
              </a:rPr>
              <a:t>投機 </a:t>
            </a:r>
            <a:r>
              <a:rPr lang="en-US" altLang="zh-TW" sz="3600" b="1" dirty="0" smtClean="0">
                <a:solidFill>
                  <a:prstClr val="black"/>
                </a:solidFill>
                <a:latin typeface="標楷體" panose="03000509000000000000" pitchFamily="65" charset="-120"/>
                <a:ea typeface="標楷體" panose="03000509000000000000" pitchFamily="65" charset="-120"/>
              </a:rPr>
              <a:t>?</a:t>
            </a:r>
            <a:endParaRPr lang="en-US" altLang="zh-TW" sz="3600" b="1" u="sng" dirty="0" smtClean="0">
              <a:solidFill>
                <a:schemeClr val="tx1"/>
              </a:solidFill>
              <a:latin typeface="標楷體" pitchFamily="65" charset="-120"/>
              <a:ea typeface="標楷體" pitchFamily="65" charset="-120"/>
            </a:endParaRPr>
          </a:p>
          <a:p>
            <a:pPr marL="0" indent="0">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五</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健全</a:t>
            </a:r>
            <a:r>
              <a:rPr lang="zh-TW" altLang="en-US" sz="3600" b="1" u="sng" dirty="0" smtClean="0">
                <a:solidFill>
                  <a:schemeClr val="tx1"/>
                </a:solidFill>
                <a:latin typeface="標楷體" pitchFamily="65" charset="-120"/>
                <a:ea typeface="標楷體" pitchFamily="65" charset="-120"/>
              </a:rPr>
              <a:t>稅制 </a:t>
            </a:r>
            <a:r>
              <a:rPr lang="en-US" altLang="zh-TW" sz="3600" b="1" dirty="0" smtClean="0">
                <a:solidFill>
                  <a:prstClr val="black"/>
                </a:solidFill>
                <a:latin typeface="標楷體" panose="03000509000000000000" pitchFamily="65" charset="-120"/>
                <a:ea typeface="標楷體" panose="03000509000000000000" pitchFamily="65" charset="-120"/>
              </a:rPr>
              <a:t>?</a:t>
            </a:r>
            <a:endParaRPr lang="en-US" altLang="zh-TW" sz="3600" b="1" u="sng" dirty="0" smtClean="0">
              <a:solidFill>
                <a:schemeClr val="tx1"/>
              </a:solidFill>
              <a:latin typeface="標楷體" pitchFamily="65" charset="-120"/>
              <a:ea typeface="標楷體" pitchFamily="65" charset="-120"/>
            </a:endParaRPr>
          </a:p>
          <a:p>
            <a:pPr marL="0" indent="0">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六</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房地產</a:t>
            </a:r>
            <a:r>
              <a:rPr lang="zh-TW" altLang="en-US" sz="3600" b="1" u="sng" dirty="0" smtClean="0">
                <a:solidFill>
                  <a:schemeClr val="tx1"/>
                </a:solidFill>
                <a:latin typeface="標楷體" pitchFamily="65" charset="-120"/>
                <a:ea typeface="標楷體" pitchFamily="65" charset="-120"/>
              </a:rPr>
              <a:t>市場</a:t>
            </a:r>
            <a:r>
              <a:rPr lang="zh-TW" altLang="en-US" sz="3600" b="1" dirty="0" smtClean="0">
                <a:solidFill>
                  <a:schemeClr val="tx1"/>
                </a:solidFill>
                <a:latin typeface="標楷體" pitchFamily="65" charset="-120"/>
                <a:ea typeface="標楷體" pitchFamily="65" charset="-120"/>
              </a:rPr>
              <a:t>合理化 </a:t>
            </a:r>
            <a:r>
              <a:rPr lang="en-US" altLang="zh-TW" sz="3600" b="1" dirty="0" smtClean="0">
                <a:solidFill>
                  <a:prstClr val="black"/>
                </a:solidFill>
                <a:latin typeface="標楷體" panose="03000509000000000000" pitchFamily="65" charset="-120"/>
                <a:ea typeface="標楷體" panose="03000509000000000000" pitchFamily="65" charset="-120"/>
              </a:rPr>
              <a:t>?</a:t>
            </a:r>
            <a:endParaRPr lang="en-US" altLang="zh-TW" sz="3600" b="1" dirty="0" smtClean="0">
              <a:solidFill>
                <a:schemeClr val="tx1"/>
              </a:solidFill>
              <a:latin typeface="標楷體" pitchFamily="65" charset="-120"/>
              <a:ea typeface="標楷體" pitchFamily="65" charset="-120"/>
            </a:endParaRPr>
          </a:p>
          <a:p>
            <a:pPr marL="0" indent="0">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七</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實現</a:t>
            </a:r>
            <a:r>
              <a:rPr lang="zh-TW" altLang="en-US" sz="3600" b="1" u="sng" dirty="0" smtClean="0">
                <a:solidFill>
                  <a:schemeClr val="tx1"/>
                </a:solidFill>
                <a:latin typeface="標楷體" pitchFamily="65" charset="-120"/>
                <a:ea typeface="標楷體" pitchFamily="65" charset="-120"/>
              </a:rPr>
              <a:t>居住正義</a:t>
            </a:r>
            <a:r>
              <a:rPr lang="zh-TW" altLang="en-US" sz="3600" b="1" dirty="0" smtClean="0">
                <a:solidFill>
                  <a:schemeClr val="tx1"/>
                </a:solidFill>
                <a:latin typeface="標楷體" pitchFamily="65" charset="-120"/>
                <a:ea typeface="標楷體" pitchFamily="65" charset="-120"/>
              </a:rPr>
              <a:t> </a:t>
            </a: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住房改革</a:t>
            </a:r>
            <a:r>
              <a:rPr lang="en-US" altLang="zh-TW" sz="3200" b="1" dirty="0" smtClean="0">
                <a:solidFill>
                  <a:srgbClr val="FF0000"/>
                </a:solidFill>
                <a:latin typeface="標楷體" pitchFamily="65" charset="-120"/>
                <a:ea typeface="標楷體" pitchFamily="65" charset="-120"/>
              </a:rPr>
              <a:t>)</a:t>
            </a:r>
            <a:r>
              <a:rPr lang="en-US" altLang="zh-TW" sz="3600" b="1" dirty="0">
                <a:solidFill>
                  <a:prstClr val="black"/>
                </a:solidFill>
                <a:latin typeface="標楷體" panose="03000509000000000000" pitchFamily="65" charset="-120"/>
                <a:ea typeface="標楷體" panose="03000509000000000000" pitchFamily="65" charset="-120"/>
              </a:rPr>
              <a:t> </a:t>
            </a:r>
            <a:r>
              <a:rPr lang="en-US" altLang="zh-TW" sz="3600" b="1" dirty="0" smtClean="0">
                <a:solidFill>
                  <a:prstClr val="black"/>
                </a:solidFill>
                <a:latin typeface="標楷體" panose="03000509000000000000" pitchFamily="65" charset="-120"/>
                <a:ea typeface="標楷體" panose="03000509000000000000" pitchFamily="65" charset="-120"/>
              </a:rPr>
              <a:t>?</a:t>
            </a:r>
            <a:r>
              <a:rPr lang="en-US" altLang="zh-TW" sz="3600" b="1" dirty="0">
                <a:solidFill>
                  <a:prstClr val="black"/>
                </a:solidFill>
                <a:latin typeface="標楷體" panose="03000509000000000000" pitchFamily="65" charset="-120"/>
                <a:ea typeface="標楷體" panose="03000509000000000000" pitchFamily="65" charset="-120"/>
              </a:rPr>
              <a:t> ?</a:t>
            </a:r>
            <a:endParaRPr lang="zh-TW" altLang="en-US" sz="3600" b="1" dirty="0">
              <a:solidFill>
                <a:srgbClr val="FF0000"/>
              </a:solidFill>
              <a:latin typeface="標楷體" pitchFamily="65" charset="-120"/>
              <a:ea typeface="標楷體" pitchFamily="65" charset="-120"/>
            </a:endParaRPr>
          </a:p>
        </p:txBody>
      </p:sp>
      <p:sp>
        <p:nvSpPr>
          <p:cNvPr id="4" name="矩形 3"/>
          <p:cNvSpPr/>
          <p:nvPr/>
        </p:nvSpPr>
        <p:spPr>
          <a:xfrm>
            <a:off x="8460432" y="142852"/>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4480" y="214290"/>
            <a:ext cx="5429288" cy="1143008"/>
          </a:xfrm>
          <a:prstGeom prst="rect">
            <a:avLst/>
          </a:prstGeom>
          <a:effectLst>
            <a:innerShdw blurRad="63500" dist="50800" dir="81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貧富差距的問題</a:t>
            </a:r>
            <a:endParaRPr lang="zh-TW" altLang="en-US" sz="4800" b="1" dirty="0">
              <a:solidFill>
                <a:schemeClr val="tx1"/>
              </a:solidFill>
              <a:latin typeface="標楷體" pitchFamily="65" charset="-120"/>
              <a:ea typeface="標楷體" pitchFamily="65" charset="-120"/>
            </a:endParaRPr>
          </a:p>
        </p:txBody>
      </p:sp>
      <p:sp>
        <p:nvSpPr>
          <p:cNvPr id="6" name="＞形箭號 5"/>
          <p:cNvSpPr/>
          <p:nvPr/>
        </p:nvSpPr>
        <p:spPr>
          <a:xfrm rot="6846456">
            <a:off x="2649370" y="1444566"/>
            <a:ext cx="884600" cy="586863"/>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 name="＞形箭號 6"/>
          <p:cNvSpPr/>
          <p:nvPr/>
        </p:nvSpPr>
        <p:spPr>
          <a:xfrm rot="4534811">
            <a:off x="5310665" y="1421376"/>
            <a:ext cx="882427" cy="586863"/>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 name="圓角矩形 7"/>
          <p:cNvSpPr/>
          <p:nvPr/>
        </p:nvSpPr>
        <p:spPr>
          <a:xfrm>
            <a:off x="4572000" y="2143116"/>
            <a:ext cx="3214710" cy="107157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收入報酬所得稅薪資調升</a:t>
            </a:r>
            <a:endParaRPr lang="zh-TW" altLang="en-US" sz="3200" b="1" dirty="0">
              <a:solidFill>
                <a:schemeClr val="tx1"/>
              </a:solidFill>
              <a:latin typeface="標楷體" pitchFamily="65" charset="-120"/>
              <a:ea typeface="標楷體" pitchFamily="65" charset="-120"/>
            </a:endParaRPr>
          </a:p>
        </p:txBody>
      </p:sp>
      <p:sp>
        <p:nvSpPr>
          <p:cNvPr id="9" name="圓角矩形 8"/>
          <p:cNvSpPr/>
          <p:nvPr/>
        </p:nvSpPr>
        <p:spPr>
          <a:xfrm>
            <a:off x="1357290" y="2143116"/>
            <a:ext cx="3214710" cy="107157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房地產持有稅</a:t>
            </a:r>
            <a:endParaRPr lang="zh-TW" altLang="en-US" sz="3600" b="1" dirty="0">
              <a:solidFill>
                <a:schemeClr val="tx1"/>
              </a:solidFill>
              <a:latin typeface="標楷體" pitchFamily="65" charset="-120"/>
              <a:ea typeface="標楷體" pitchFamily="65" charset="-120"/>
            </a:endParaRPr>
          </a:p>
        </p:txBody>
      </p:sp>
      <p:sp>
        <p:nvSpPr>
          <p:cNvPr id="10" name="＞形箭號 9"/>
          <p:cNvSpPr/>
          <p:nvPr/>
        </p:nvSpPr>
        <p:spPr>
          <a:xfrm rot="5400000">
            <a:off x="4222489" y="2992693"/>
            <a:ext cx="714381" cy="586863"/>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1" name="圓角矩形 10"/>
          <p:cNvSpPr/>
          <p:nvPr/>
        </p:nvSpPr>
        <p:spPr>
          <a:xfrm>
            <a:off x="1500166" y="3643314"/>
            <a:ext cx="6429420" cy="5715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非房地合一所得稅</a:t>
            </a:r>
            <a:endParaRPr lang="zh-TW" altLang="en-US" sz="3600" b="1" dirty="0">
              <a:solidFill>
                <a:schemeClr val="tx1"/>
              </a:solidFill>
              <a:latin typeface="標楷體" pitchFamily="65" charset="-120"/>
              <a:ea typeface="標楷體" pitchFamily="65"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294710387"/>
              </p:ext>
            </p:extLst>
          </p:nvPr>
        </p:nvGraphicFramePr>
        <p:xfrm>
          <a:off x="1571604" y="4572008"/>
          <a:ext cx="6096000" cy="2099432"/>
        </p:xfrm>
        <a:graphic>
          <a:graphicData uri="http://schemas.openxmlformats.org/drawingml/2006/table">
            <a:tbl>
              <a:tblPr firstRow="1" bandRow="1">
                <a:tableStyleId>{69CF1AB2-1976-4502-BF36-3FF5EA218861}</a:tableStyleId>
              </a:tblPr>
              <a:tblGrid>
                <a:gridCol w="3048000"/>
                <a:gridCol w="3048000"/>
              </a:tblGrid>
              <a:tr h="607756">
                <a:tc gridSpan="2">
                  <a:txBody>
                    <a:bodyPr/>
                    <a:lstStyle/>
                    <a:p>
                      <a:pPr algn="ctr"/>
                      <a:r>
                        <a:rPr lang="zh-TW" altLang="en-US" sz="3200" dirty="0" smtClean="0">
                          <a:latin typeface="標楷體" pitchFamily="65" charset="-120"/>
                          <a:ea typeface="標楷體" pitchFamily="65" charset="-120"/>
                        </a:rPr>
                        <a:t>打  房</a:t>
                      </a:r>
                      <a:endParaRPr lang="zh-TW" altLang="en-US" sz="3200" dirty="0">
                        <a:latin typeface="標楷體" pitchFamily="65" charset="-120"/>
                        <a:ea typeface="標楷體" pitchFamily="65" charset="-120"/>
                      </a:endParaRPr>
                    </a:p>
                  </a:txBody>
                  <a:tcPr/>
                </a:tc>
                <a:tc hMerge="1">
                  <a:txBody>
                    <a:bodyPr/>
                    <a:lstStyle/>
                    <a:p>
                      <a:endParaRPr lang="zh-TW" altLang="en-US" dirty="0"/>
                    </a:p>
                  </a:txBody>
                  <a:tcPr/>
                </a:tc>
              </a:tr>
              <a:tr h="607756">
                <a:tc>
                  <a:txBody>
                    <a:bodyPr/>
                    <a:lstStyle/>
                    <a:p>
                      <a:pPr algn="ctr"/>
                      <a:r>
                        <a:rPr lang="zh-TW" altLang="en-US" sz="3200" b="1" dirty="0" smtClean="0">
                          <a:solidFill>
                            <a:schemeClr val="tx1"/>
                          </a:solidFill>
                          <a:latin typeface="標楷體" pitchFamily="65" charset="-120"/>
                          <a:ea typeface="標楷體" pitchFamily="65" charset="-120"/>
                        </a:rPr>
                        <a:t>房價下跌</a:t>
                      </a:r>
                      <a:endParaRPr lang="zh-TW" altLang="en-US" sz="3200" b="1" dirty="0">
                        <a:solidFill>
                          <a:schemeClr val="tx1"/>
                        </a:solidFill>
                        <a:latin typeface="標楷體" pitchFamily="65" charset="-120"/>
                        <a:ea typeface="標楷體" pitchFamily="65" charset="-120"/>
                      </a:endParaRPr>
                    </a:p>
                  </a:txBody>
                  <a:tcPr/>
                </a:tc>
                <a:tc>
                  <a:txBody>
                    <a:bodyPr/>
                    <a:lstStyle/>
                    <a:p>
                      <a:pPr marL="0" algn="ctr" rtl="0" eaLnBrk="1" latinLnBrk="0" hangingPunct="1"/>
                      <a:r>
                        <a:rPr kumimoji="0" lang="zh-TW" altLang="en-US" sz="3200" b="1" kern="1200" dirty="0" smtClean="0">
                          <a:solidFill>
                            <a:schemeClr val="tx1"/>
                          </a:solidFill>
                          <a:latin typeface="標楷體" pitchFamily="65" charset="-120"/>
                          <a:ea typeface="標楷體" pitchFamily="65" charset="-120"/>
                          <a:cs typeface="+mn-cs"/>
                        </a:rPr>
                        <a:t>市產經濟下滑</a:t>
                      </a:r>
                    </a:p>
                  </a:txBody>
                  <a:tcPr/>
                </a:tc>
              </a:tr>
              <a:tr h="784752">
                <a:tc>
                  <a:txBody>
                    <a:bodyPr/>
                    <a:lstStyle/>
                    <a:p>
                      <a:pPr algn="ctr"/>
                      <a:r>
                        <a:rPr lang="zh-TW" altLang="en-US" sz="3200" b="1" dirty="0" smtClean="0">
                          <a:solidFill>
                            <a:schemeClr val="tx1"/>
                          </a:solidFill>
                          <a:latin typeface="標楷體" pitchFamily="65" charset="-120"/>
                          <a:ea typeface="標楷體" pitchFamily="65" charset="-120"/>
                        </a:rPr>
                        <a:t>資產減值</a:t>
                      </a:r>
                      <a:endParaRPr lang="zh-TW" altLang="en-US" sz="3200" b="1" dirty="0">
                        <a:solidFill>
                          <a:schemeClr val="tx1"/>
                        </a:solidFill>
                        <a:latin typeface="標楷體" pitchFamily="65" charset="-120"/>
                        <a:ea typeface="標楷體" pitchFamily="65" charset="-120"/>
                      </a:endParaRPr>
                    </a:p>
                  </a:txBody>
                  <a:tcPr/>
                </a:tc>
                <a:tc>
                  <a:txBody>
                    <a:bodyPr/>
                    <a:lstStyle/>
                    <a:p>
                      <a:pPr marL="0" algn="ctr" rtl="0" eaLnBrk="1" latinLnBrk="0" hangingPunct="1"/>
                      <a:r>
                        <a:rPr kumimoji="0" lang="zh-TW" altLang="en-US" sz="3200" b="1" kern="1200" dirty="0" smtClean="0">
                          <a:solidFill>
                            <a:schemeClr val="tx1"/>
                          </a:solidFill>
                          <a:latin typeface="標楷體" pitchFamily="65" charset="-120"/>
                          <a:ea typeface="標楷體" pitchFamily="65" charset="-120"/>
                          <a:cs typeface="+mn-cs"/>
                        </a:rPr>
                        <a:t>房地產週邊行業</a:t>
                      </a:r>
                      <a:endParaRPr kumimoji="0" lang="en-US" altLang="zh-TW" sz="3200" b="1" kern="1200" dirty="0" smtClean="0">
                        <a:solidFill>
                          <a:schemeClr val="tx1"/>
                        </a:solidFill>
                        <a:latin typeface="標楷體" pitchFamily="65" charset="-120"/>
                        <a:ea typeface="標楷體" pitchFamily="65" charset="-120"/>
                        <a:cs typeface="+mn-cs"/>
                      </a:endParaRPr>
                    </a:p>
                    <a:p>
                      <a:pPr marL="0" algn="ctr" rtl="0" eaLnBrk="1" latinLnBrk="0" hangingPunct="1"/>
                      <a:r>
                        <a:rPr kumimoji="0" lang="en-US" altLang="zh-TW" sz="2000" b="1" kern="1200" dirty="0" smtClean="0">
                          <a:solidFill>
                            <a:srgbClr val="FF0000"/>
                          </a:solidFill>
                          <a:latin typeface="標楷體" pitchFamily="65" charset="-120"/>
                          <a:ea typeface="標楷體" pitchFamily="65" charset="-120"/>
                          <a:cs typeface="+mn-cs"/>
                        </a:rPr>
                        <a:t>(</a:t>
                      </a:r>
                      <a:r>
                        <a:rPr kumimoji="0" lang="zh-TW" altLang="en-US" sz="2000" b="1" kern="1200" dirty="0" smtClean="0">
                          <a:solidFill>
                            <a:srgbClr val="FF0000"/>
                          </a:solidFill>
                          <a:latin typeface="標楷體" pitchFamily="65" charset="-120"/>
                          <a:ea typeface="標楷體" pitchFamily="65" charset="-120"/>
                          <a:cs typeface="+mn-cs"/>
                        </a:rPr>
                        <a:t>失業潮</a:t>
                      </a:r>
                      <a:r>
                        <a:rPr kumimoji="0" lang="en-US" altLang="zh-TW" sz="2000" b="1" kern="1200" dirty="0" smtClean="0">
                          <a:solidFill>
                            <a:srgbClr val="FF0000"/>
                          </a:solidFill>
                          <a:latin typeface="標楷體" pitchFamily="65" charset="-120"/>
                          <a:ea typeface="標楷體" pitchFamily="65" charset="-120"/>
                          <a:cs typeface="+mn-cs"/>
                        </a:rPr>
                        <a:t>?)</a:t>
                      </a:r>
                      <a:endParaRPr kumimoji="0" lang="zh-TW" altLang="en-US" sz="2000" b="1" kern="1200" dirty="0" smtClean="0">
                        <a:solidFill>
                          <a:srgbClr val="FF0000"/>
                        </a:solidFill>
                        <a:latin typeface="標楷體" pitchFamily="65" charset="-120"/>
                        <a:ea typeface="標楷體" pitchFamily="65" charset="-120"/>
                        <a:cs typeface="+mn-cs"/>
                      </a:endParaRPr>
                    </a:p>
                  </a:txBody>
                  <a:tcPr/>
                </a:tc>
              </a:tr>
            </a:tbl>
          </a:graphicData>
        </a:graphic>
      </p:graphicFrame>
      <p:sp>
        <p:nvSpPr>
          <p:cNvPr id="13" name="＞形箭號 12"/>
          <p:cNvSpPr/>
          <p:nvPr/>
        </p:nvSpPr>
        <p:spPr>
          <a:xfrm rot="5400000">
            <a:off x="4222488" y="4207140"/>
            <a:ext cx="714382" cy="586863"/>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投影片編號版面配置區 13"/>
          <p:cNvSpPr>
            <a:spLocks noGrp="1"/>
          </p:cNvSpPr>
          <p:nvPr>
            <p:ph type="sldNum" sz="quarter" idx="12"/>
          </p:nvPr>
        </p:nvSpPr>
        <p:spPr/>
        <p:txBody>
          <a:bodyPr/>
          <a:lstStyle/>
          <a:p>
            <a:endParaRPr lang="zh-TW" altLang="en-US" dirty="0"/>
          </a:p>
        </p:txBody>
      </p:sp>
      <p:sp>
        <p:nvSpPr>
          <p:cNvPr id="15" name="矩形 14"/>
          <p:cNvSpPr/>
          <p:nvPr/>
        </p:nvSpPr>
        <p:spPr>
          <a:xfrm>
            <a:off x="8495082" y="179687"/>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2</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流程圖: 直接存取儲存裝置 14"/>
          <p:cNvSpPr/>
          <p:nvPr/>
        </p:nvSpPr>
        <p:spPr>
          <a:xfrm rot="16200000">
            <a:off x="4893471" y="2750339"/>
            <a:ext cx="1000132" cy="164307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流程圖: 直接存取儲存裝置 13"/>
          <p:cNvSpPr/>
          <p:nvPr/>
        </p:nvSpPr>
        <p:spPr>
          <a:xfrm rot="16200000">
            <a:off x="4893471" y="2107397"/>
            <a:ext cx="1000132" cy="164307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流程圖: 直接存取儲存裝置 12"/>
          <p:cNvSpPr/>
          <p:nvPr/>
        </p:nvSpPr>
        <p:spPr>
          <a:xfrm rot="16200000">
            <a:off x="4893471" y="1464455"/>
            <a:ext cx="1000132" cy="164307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流程圖: 直接存取儲存裝置 7"/>
          <p:cNvSpPr/>
          <p:nvPr/>
        </p:nvSpPr>
        <p:spPr>
          <a:xfrm rot="16200000">
            <a:off x="1714480" y="3643314"/>
            <a:ext cx="1071570" cy="378621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直接存取儲存裝置 6"/>
          <p:cNvSpPr/>
          <p:nvPr/>
        </p:nvSpPr>
        <p:spPr>
          <a:xfrm rot="16200000">
            <a:off x="1714480" y="3000372"/>
            <a:ext cx="1071570" cy="378621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表格 3"/>
          <p:cNvGraphicFramePr>
            <a:graphicFrameLocks noGrp="1"/>
          </p:cNvGraphicFramePr>
          <p:nvPr/>
        </p:nvGraphicFramePr>
        <p:xfrm>
          <a:off x="500034" y="1357298"/>
          <a:ext cx="2500330" cy="1363722"/>
        </p:xfrm>
        <a:graphic>
          <a:graphicData uri="http://schemas.openxmlformats.org/drawingml/2006/table">
            <a:tbl>
              <a:tblPr firstRow="1" bandRow="1">
                <a:tableStyleId>{638B1855-1B75-4FBE-930C-398BA8C253C6}</a:tableStyleId>
              </a:tblPr>
              <a:tblGrid>
                <a:gridCol w="1250165"/>
                <a:gridCol w="1250165"/>
              </a:tblGrid>
              <a:tr h="624840">
                <a:tc gridSpan="2">
                  <a:txBody>
                    <a:bodyPr/>
                    <a:lstStyle/>
                    <a:p>
                      <a:pPr algn="ctr"/>
                      <a:r>
                        <a:rPr lang="zh-TW" altLang="en-US" sz="3500" dirty="0" smtClean="0">
                          <a:solidFill>
                            <a:schemeClr val="tx1"/>
                          </a:solidFill>
                          <a:latin typeface="標楷體" pitchFamily="65" charset="-120"/>
                          <a:ea typeface="標楷體" pitchFamily="65" charset="-120"/>
                        </a:rPr>
                        <a:t>房地產市場</a:t>
                      </a:r>
                      <a:endParaRPr lang="zh-TW" altLang="en-US" sz="3500" dirty="0">
                        <a:solidFill>
                          <a:schemeClr val="tx1"/>
                        </a:solidFill>
                        <a:latin typeface="標楷體" pitchFamily="65" charset="-120"/>
                        <a:ea typeface="標楷體" pitchFamily="65" charset="-120"/>
                      </a:endParaRPr>
                    </a:p>
                  </a:txBody>
                  <a:tcPr/>
                </a:tc>
                <a:tc hMerge="1">
                  <a:txBody>
                    <a:bodyPr/>
                    <a:lstStyle/>
                    <a:p>
                      <a:endParaRPr lang="zh-TW" altLang="en-US" dirty="0"/>
                    </a:p>
                  </a:txBody>
                  <a:tcPr/>
                </a:tc>
              </a:tr>
              <a:tr h="738882">
                <a:tc>
                  <a:txBody>
                    <a:bodyPr/>
                    <a:lstStyle/>
                    <a:p>
                      <a:pPr algn="ctr"/>
                      <a:r>
                        <a:rPr lang="zh-TW" altLang="en-US" sz="3600" b="1" dirty="0" smtClean="0">
                          <a:solidFill>
                            <a:schemeClr val="tx1"/>
                          </a:solidFill>
                          <a:latin typeface="標楷體" pitchFamily="65" charset="-120"/>
                          <a:ea typeface="標楷體" pitchFamily="65" charset="-120"/>
                        </a:rPr>
                        <a:t>停滯</a:t>
                      </a:r>
                      <a:endParaRPr lang="zh-TW" altLang="en-US" sz="3600" b="1" dirty="0">
                        <a:solidFill>
                          <a:schemeClr val="tx1"/>
                        </a:solidFill>
                        <a:latin typeface="標楷體" pitchFamily="65" charset="-120"/>
                        <a:ea typeface="標楷體" pitchFamily="65" charset="-120"/>
                      </a:endParaRPr>
                    </a:p>
                  </a:txBody>
                  <a:tcPr/>
                </a:tc>
                <a:tc>
                  <a:txBody>
                    <a:bodyPr/>
                    <a:lstStyle/>
                    <a:p>
                      <a:pPr algn="ctr"/>
                      <a:r>
                        <a:rPr lang="zh-TW" altLang="en-US" sz="3600" b="1" dirty="0" smtClean="0">
                          <a:solidFill>
                            <a:schemeClr val="tx1"/>
                          </a:solidFill>
                          <a:latin typeface="標楷體" pitchFamily="65" charset="-120"/>
                          <a:ea typeface="標楷體" pitchFamily="65" charset="-120"/>
                        </a:rPr>
                        <a:t>跌價</a:t>
                      </a:r>
                      <a:endParaRPr lang="zh-TW" altLang="en-US" sz="3600" b="1" dirty="0">
                        <a:solidFill>
                          <a:schemeClr val="tx1"/>
                        </a:solidFill>
                        <a:latin typeface="標楷體" pitchFamily="65" charset="-120"/>
                        <a:ea typeface="標楷體" pitchFamily="65" charset="-120"/>
                      </a:endParaRPr>
                    </a:p>
                  </a:txBody>
                  <a:tcPr/>
                </a:tc>
              </a:tr>
            </a:tbl>
          </a:graphicData>
        </a:graphic>
      </p:graphicFrame>
      <p:sp>
        <p:nvSpPr>
          <p:cNvPr id="6" name="流程圖: 直接存取儲存裝置 5"/>
          <p:cNvSpPr/>
          <p:nvPr/>
        </p:nvSpPr>
        <p:spPr>
          <a:xfrm rot="16200000">
            <a:off x="1714480" y="2357430"/>
            <a:ext cx="1071570" cy="378621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向下箭號 4"/>
          <p:cNvSpPr/>
          <p:nvPr/>
        </p:nvSpPr>
        <p:spPr>
          <a:xfrm>
            <a:off x="1187624" y="2862341"/>
            <a:ext cx="930731" cy="792453"/>
          </a:xfrm>
          <a:prstGeom prst="downArrow">
            <a:avLst>
              <a:gd name="adj1" fmla="val 72646"/>
              <a:gd name="adj2" fmla="val 4935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9" name="矩形 8"/>
          <p:cNvSpPr/>
          <p:nvPr/>
        </p:nvSpPr>
        <p:spPr>
          <a:xfrm>
            <a:off x="487139" y="4071942"/>
            <a:ext cx="3508797" cy="707886"/>
          </a:xfrm>
          <a:prstGeom prst="rect">
            <a:avLst/>
          </a:prstGeom>
          <a:noFill/>
        </p:spPr>
        <p:txBody>
          <a:bodyPr wrap="square" lIns="91440" tIns="45720" rIns="91440" bIns="45720">
            <a:spAutoFit/>
          </a:bodyPr>
          <a:lstStyle/>
          <a:p>
            <a:pPr algn="ctr"/>
            <a:r>
              <a:rPr lang="zh-TW" altLang="en-US" sz="4000" b="1" dirty="0">
                <a:latin typeface="標楷體" pitchFamily="65" charset="-120"/>
                <a:ea typeface="標楷體" pitchFamily="65" charset="-120"/>
              </a:rPr>
              <a:t>政府</a:t>
            </a:r>
            <a:r>
              <a:rPr lang="zh-TW" altLang="en-US" sz="4000" b="1" dirty="0" smtClean="0">
                <a:latin typeface="標楷體" pitchFamily="65" charset="-120"/>
                <a:ea typeface="標楷體" pitchFamily="65" charset="-120"/>
              </a:rPr>
              <a:t>課不到稅</a:t>
            </a:r>
          </a:p>
        </p:txBody>
      </p:sp>
      <p:sp>
        <p:nvSpPr>
          <p:cNvPr id="10" name="矩形 9"/>
          <p:cNvSpPr/>
          <p:nvPr/>
        </p:nvSpPr>
        <p:spPr>
          <a:xfrm>
            <a:off x="714348" y="4786322"/>
            <a:ext cx="2954656" cy="646331"/>
          </a:xfrm>
          <a:prstGeom prst="rect">
            <a:avLst/>
          </a:prstGeom>
          <a:noFill/>
        </p:spPr>
        <p:txBody>
          <a:bodyPr wrap="none" lIns="91440" tIns="45720" rIns="91440" bIns="45720">
            <a:spAutoFit/>
          </a:bodyPr>
          <a:lstStyle/>
          <a:p>
            <a:pPr algn="ctr"/>
            <a:r>
              <a:rPr lang="zh-TW" altLang="en-US" sz="3600" b="1" dirty="0" smtClean="0">
                <a:latin typeface="標楷體" pitchFamily="65" charset="-120"/>
                <a:ea typeface="標楷體" pitchFamily="65" charset="-120"/>
              </a:rPr>
              <a:t>有錢人不高興</a:t>
            </a:r>
          </a:p>
        </p:txBody>
      </p:sp>
      <p:sp>
        <p:nvSpPr>
          <p:cNvPr id="11" name="矩形 10"/>
          <p:cNvSpPr/>
          <p:nvPr/>
        </p:nvSpPr>
        <p:spPr>
          <a:xfrm>
            <a:off x="357158" y="5429264"/>
            <a:ext cx="3877986" cy="646331"/>
          </a:xfrm>
          <a:prstGeom prst="rect">
            <a:avLst/>
          </a:prstGeom>
          <a:noFill/>
        </p:spPr>
        <p:txBody>
          <a:bodyPr wrap="none" lIns="91440" tIns="45720" rIns="91440" bIns="45720">
            <a:spAutoFit/>
          </a:bodyPr>
          <a:lstStyle/>
          <a:p>
            <a:pPr algn="ctr"/>
            <a:r>
              <a:rPr lang="zh-TW" altLang="en-US" sz="3600" b="1" dirty="0" smtClean="0">
                <a:latin typeface="標楷體" pitchFamily="65" charset="-120"/>
                <a:ea typeface="標楷體" pitchFamily="65" charset="-120"/>
              </a:rPr>
              <a:t>沒錢人高興不起來</a:t>
            </a:r>
          </a:p>
        </p:txBody>
      </p:sp>
      <p:sp>
        <p:nvSpPr>
          <p:cNvPr id="12" name="流程圖: 直接存取儲存裝置 11"/>
          <p:cNvSpPr/>
          <p:nvPr/>
        </p:nvSpPr>
        <p:spPr>
          <a:xfrm rot="16200000">
            <a:off x="4893471" y="821513"/>
            <a:ext cx="1000132" cy="164307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矩形 15"/>
          <p:cNvSpPr/>
          <p:nvPr/>
        </p:nvSpPr>
        <p:spPr>
          <a:xfrm>
            <a:off x="4572000" y="1500174"/>
            <a:ext cx="1620957" cy="523220"/>
          </a:xfrm>
          <a:prstGeom prst="rect">
            <a:avLst/>
          </a:prstGeom>
          <a:noFill/>
        </p:spPr>
        <p:txBody>
          <a:bodyPr wrap="none" lIns="91440" tIns="45720" rIns="91440" bIns="45720">
            <a:spAutoFit/>
          </a:bodyPr>
          <a:lstStyle/>
          <a:p>
            <a:pPr algn="ctr"/>
            <a:r>
              <a:rPr lang="zh-TW" altLang="en-US" sz="2800" b="1" dirty="0" smtClean="0">
                <a:latin typeface="標楷體" pitchFamily="65" charset="-120"/>
                <a:ea typeface="標楷體" pitchFamily="65" charset="-120"/>
              </a:rPr>
              <a:t>經濟不振</a:t>
            </a:r>
          </a:p>
        </p:txBody>
      </p:sp>
      <p:sp>
        <p:nvSpPr>
          <p:cNvPr id="17" name="矩形 16"/>
          <p:cNvSpPr/>
          <p:nvPr/>
        </p:nvSpPr>
        <p:spPr>
          <a:xfrm>
            <a:off x="4786314" y="2214554"/>
            <a:ext cx="1261885" cy="523220"/>
          </a:xfrm>
          <a:prstGeom prst="rect">
            <a:avLst/>
          </a:prstGeom>
          <a:noFill/>
        </p:spPr>
        <p:txBody>
          <a:bodyPr wrap="none" lIns="91440" tIns="45720" rIns="91440" bIns="45720">
            <a:spAutoFit/>
          </a:bodyPr>
          <a:lstStyle/>
          <a:p>
            <a:pPr algn="ctr"/>
            <a:r>
              <a:rPr lang="zh-TW" altLang="en-US" sz="2800" b="1" dirty="0" smtClean="0">
                <a:latin typeface="標楷體" pitchFamily="65" charset="-120"/>
                <a:ea typeface="標楷體" pitchFamily="65" charset="-120"/>
              </a:rPr>
              <a:t>無屋者</a:t>
            </a:r>
          </a:p>
        </p:txBody>
      </p:sp>
      <p:sp>
        <p:nvSpPr>
          <p:cNvPr id="18" name="矩形 17"/>
          <p:cNvSpPr/>
          <p:nvPr/>
        </p:nvSpPr>
        <p:spPr>
          <a:xfrm>
            <a:off x="4786314" y="2857496"/>
            <a:ext cx="1261885" cy="523220"/>
          </a:xfrm>
          <a:prstGeom prst="rect">
            <a:avLst/>
          </a:prstGeom>
          <a:noFill/>
        </p:spPr>
        <p:txBody>
          <a:bodyPr wrap="none" lIns="91440" tIns="45720" rIns="91440" bIns="45720">
            <a:spAutoFit/>
          </a:bodyPr>
          <a:lstStyle/>
          <a:p>
            <a:pPr algn="ctr"/>
            <a:r>
              <a:rPr lang="zh-TW" altLang="en-US" sz="2800" b="1" dirty="0" smtClean="0">
                <a:latin typeface="標楷體" pitchFamily="65" charset="-120"/>
                <a:ea typeface="標楷體" pitchFamily="65" charset="-120"/>
              </a:rPr>
              <a:t>薪資低</a:t>
            </a:r>
          </a:p>
        </p:txBody>
      </p:sp>
      <p:sp>
        <p:nvSpPr>
          <p:cNvPr id="19" name="矩形 18"/>
          <p:cNvSpPr/>
          <p:nvPr/>
        </p:nvSpPr>
        <p:spPr>
          <a:xfrm>
            <a:off x="4714876" y="3429000"/>
            <a:ext cx="1415772" cy="584775"/>
          </a:xfrm>
          <a:prstGeom prst="rect">
            <a:avLst/>
          </a:prstGeom>
          <a:noFill/>
        </p:spPr>
        <p:txBody>
          <a:bodyPr wrap="none" lIns="91440" tIns="45720" rIns="91440" bIns="45720">
            <a:spAutoFit/>
          </a:bodyPr>
          <a:lstStyle/>
          <a:p>
            <a:pPr algn="ct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失業</a:t>
            </a:r>
            <a:r>
              <a:rPr lang="en-US" altLang="zh-TW" sz="3200" b="1" dirty="0" smtClean="0">
                <a:latin typeface="標楷體" pitchFamily="65" charset="-120"/>
                <a:ea typeface="標楷體" pitchFamily="65" charset="-120"/>
              </a:rPr>
              <a:t>)</a:t>
            </a:r>
            <a:endParaRPr lang="zh-TW" altLang="en-US" sz="3200" b="1" dirty="0" smtClean="0">
              <a:latin typeface="標楷體" pitchFamily="65" charset="-120"/>
              <a:ea typeface="標楷體" pitchFamily="65" charset="-120"/>
            </a:endParaRPr>
          </a:p>
        </p:txBody>
      </p:sp>
      <p:cxnSp>
        <p:nvCxnSpPr>
          <p:cNvPr id="21" name="直線單箭頭接點 20"/>
          <p:cNvCxnSpPr/>
          <p:nvPr/>
        </p:nvCxnSpPr>
        <p:spPr>
          <a:xfrm flipV="1">
            <a:off x="3071802" y="1643050"/>
            <a:ext cx="1428760"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直線單箭頭接點 21"/>
          <p:cNvCxnSpPr/>
          <p:nvPr/>
        </p:nvCxnSpPr>
        <p:spPr>
          <a:xfrm>
            <a:off x="3071802" y="2071678"/>
            <a:ext cx="1643074" cy="235745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流程圖: 直接存取儲存裝置 26"/>
          <p:cNvSpPr/>
          <p:nvPr/>
        </p:nvSpPr>
        <p:spPr>
          <a:xfrm rot="16200000">
            <a:off x="5107785" y="4036223"/>
            <a:ext cx="928694" cy="171451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矩形 28"/>
          <p:cNvSpPr/>
          <p:nvPr/>
        </p:nvSpPr>
        <p:spPr>
          <a:xfrm>
            <a:off x="4857752" y="4714884"/>
            <a:ext cx="1333323" cy="523220"/>
          </a:xfrm>
          <a:prstGeom prst="rect">
            <a:avLst/>
          </a:prstGeom>
          <a:noFill/>
        </p:spPr>
        <p:txBody>
          <a:bodyPr wrap="square" lIns="91440" tIns="45720" rIns="91440" bIns="45720">
            <a:spAutoFit/>
          </a:bodyPr>
          <a:lstStyle/>
          <a:p>
            <a:pPr algn="ctr"/>
            <a:r>
              <a:rPr lang="zh-TW" altLang="en-US" sz="2800" b="1" dirty="0" smtClean="0">
                <a:latin typeface="標楷體" pitchFamily="65" charset="-120"/>
                <a:ea typeface="標楷體" pitchFamily="65" charset="-120"/>
              </a:rPr>
              <a:t>有屋者</a:t>
            </a:r>
          </a:p>
        </p:txBody>
      </p:sp>
      <p:sp>
        <p:nvSpPr>
          <p:cNvPr id="30" name="流程圖: 直接存取儲存裝置 29"/>
          <p:cNvSpPr/>
          <p:nvPr/>
        </p:nvSpPr>
        <p:spPr>
          <a:xfrm rot="16200000">
            <a:off x="7429520" y="1285860"/>
            <a:ext cx="1285884" cy="171451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1" name="流程圖: 直接存取儲存裝置 30"/>
          <p:cNvSpPr/>
          <p:nvPr/>
        </p:nvSpPr>
        <p:spPr>
          <a:xfrm rot="16200000">
            <a:off x="7572396" y="4000504"/>
            <a:ext cx="1000132" cy="171451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2" name="矩形 31"/>
          <p:cNvSpPr/>
          <p:nvPr/>
        </p:nvSpPr>
        <p:spPr>
          <a:xfrm>
            <a:off x="7429520" y="1857364"/>
            <a:ext cx="1333323" cy="954107"/>
          </a:xfrm>
          <a:prstGeom prst="rect">
            <a:avLst/>
          </a:prstGeom>
          <a:noFill/>
        </p:spPr>
        <p:txBody>
          <a:bodyPr wrap="square" lIns="91440" tIns="45720" rIns="91440" bIns="45720">
            <a:spAutoFit/>
          </a:bodyPr>
          <a:lstStyle/>
          <a:p>
            <a:pPr algn="ctr"/>
            <a:r>
              <a:rPr lang="zh-TW" altLang="en-US" sz="2800" b="1" dirty="0" smtClean="0">
                <a:latin typeface="標楷體" pitchFamily="65" charset="-120"/>
                <a:ea typeface="標楷體" pitchFamily="65" charset="-120"/>
              </a:rPr>
              <a:t>買不起房  屋</a:t>
            </a:r>
          </a:p>
        </p:txBody>
      </p:sp>
      <p:sp>
        <p:nvSpPr>
          <p:cNvPr id="33" name="矩形 32"/>
          <p:cNvSpPr/>
          <p:nvPr/>
        </p:nvSpPr>
        <p:spPr>
          <a:xfrm>
            <a:off x="7215206" y="4714884"/>
            <a:ext cx="1714512" cy="523220"/>
          </a:xfrm>
          <a:prstGeom prst="rect">
            <a:avLst/>
          </a:prstGeom>
          <a:noFill/>
        </p:spPr>
        <p:txBody>
          <a:bodyPr wrap="square" lIns="91440" tIns="45720" rIns="91440" bIns="45720">
            <a:spAutoFit/>
          </a:bodyPr>
          <a:lstStyle/>
          <a:p>
            <a:pPr algn="ctr"/>
            <a:r>
              <a:rPr lang="zh-TW" altLang="en-US" sz="2800" b="1" dirty="0" smtClean="0">
                <a:latin typeface="標楷體" pitchFamily="65" charset="-120"/>
                <a:ea typeface="標楷體" pitchFamily="65" charset="-120"/>
              </a:rPr>
              <a:t>資產減值</a:t>
            </a:r>
          </a:p>
        </p:txBody>
      </p:sp>
      <p:cxnSp>
        <p:nvCxnSpPr>
          <p:cNvPr id="34" name="直線單箭頭接點 33"/>
          <p:cNvCxnSpPr/>
          <p:nvPr/>
        </p:nvCxnSpPr>
        <p:spPr>
          <a:xfrm flipV="1">
            <a:off x="6429388" y="2071678"/>
            <a:ext cx="633418" cy="95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直線單箭頭接點 35"/>
          <p:cNvCxnSpPr/>
          <p:nvPr/>
        </p:nvCxnSpPr>
        <p:spPr>
          <a:xfrm flipV="1">
            <a:off x="6500826" y="4857760"/>
            <a:ext cx="633418" cy="95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矩形 27"/>
          <p:cNvSpPr/>
          <p:nvPr/>
        </p:nvSpPr>
        <p:spPr>
          <a:xfrm>
            <a:off x="8450099"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3/4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85720" y="285728"/>
            <a:ext cx="8534400" cy="758952"/>
          </a:xfrm>
        </p:spPr>
        <p:txBody>
          <a:bodyPr>
            <a:normAutofit/>
          </a:bodyPr>
          <a:lstStyle/>
          <a:p>
            <a:pPr marL="274320" lvl="0" indent="-274320">
              <a:spcBef>
                <a:spcPct val="20000"/>
              </a:spcBef>
            </a:pPr>
            <a:r>
              <a:rPr lang="zh-TW" altLang="en-US" sz="3600" b="1" dirty="0">
                <a:solidFill>
                  <a:srgbClr val="0070C0"/>
                </a:solidFill>
                <a:latin typeface="標楷體" pitchFamily="65" charset="-120"/>
                <a:ea typeface="標楷體" pitchFamily="65" charset="-120"/>
                <a:cs typeface="+mn-cs"/>
              </a:rPr>
              <a:t>貳、房地產</a:t>
            </a:r>
            <a:r>
              <a:rPr lang="zh-TW" altLang="en-US" sz="3600" b="1" dirty="0" smtClean="0">
                <a:solidFill>
                  <a:srgbClr val="0070C0"/>
                </a:solidFill>
                <a:latin typeface="標楷體" pitchFamily="65" charset="-120"/>
                <a:ea typeface="標楷體" pitchFamily="65" charset="-120"/>
                <a:cs typeface="+mn-cs"/>
              </a:rPr>
              <a:t>稅制</a:t>
            </a:r>
            <a:endParaRPr lang="zh-TW" altLang="en-US" sz="3600" b="1" dirty="0">
              <a:solidFill>
                <a:srgbClr val="0070C0"/>
              </a:solidFill>
              <a:latin typeface="標楷體" pitchFamily="65" charset="-120"/>
              <a:ea typeface="標楷體" pitchFamily="65" charset="-120"/>
            </a:endParaRPr>
          </a:p>
        </p:txBody>
      </p:sp>
      <p:sp>
        <p:nvSpPr>
          <p:cNvPr id="4" name="六角星形 3"/>
          <p:cNvSpPr/>
          <p:nvPr/>
        </p:nvSpPr>
        <p:spPr>
          <a:xfrm>
            <a:off x="467544" y="1628800"/>
            <a:ext cx="8208912" cy="4371968"/>
          </a:xfrm>
          <a:prstGeom prst="star6">
            <a:avLst/>
          </a:prstGeom>
          <a:solidFill>
            <a:schemeClr val="accent6">
              <a:lumMod val="40000"/>
              <a:lumOff val="60000"/>
            </a:schemeClr>
          </a:solidFill>
          <a:ln w="57150">
            <a:solidFill>
              <a:schemeClr val="tx1"/>
            </a:solid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TW" sz="9600" b="1" dirty="0" smtClean="0">
                <a:solidFill>
                  <a:srgbClr val="FF0000"/>
                </a:solidFill>
                <a:latin typeface="Times New Roman" panose="02020603050405020304" pitchFamily="18" charset="0"/>
                <a:ea typeface="標楷體" pitchFamily="65" charset="-120"/>
                <a:cs typeface="Times New Roman" panose="02020603050405020304" pitchFamily="18" charset="0"/>
              </a:rPr>
              <a:t>11</a:t>
            </a:r>
            <a:r>
              <a:rPr lang="zh-TW" altLang="en-US" sz="9600" b="1" dirty="0" smtClean="0">
                <a:solidFill>
                  <a:srgbClr val="FF0000"/>
                </a:solidFill>
                <a:latin typeface="標楷體" pitchFamily="65" charset="-120"/>
                <a:ea typeface="標楷體" pitchFamily="65" charset="-120"/>
              </a:rPr>
              <a:t>稅</a:t>
            </a:r>
            <a:r>
              <a:rPr lang="en-US" altLang="zh-TW" sz="9600" b="1" dirty="0" smtClean="0">
                <a:solidFill>
                  <a:srgbClr val="FF0000"/>
                </a:solidFill>
                <a:latin typeface="標楷體" pitchFamily="65" charset="-120"/>
                <a:ea typeface="標楷體" pitchFamily="65" charset="-120"/>
              </a:rPr>
              <a:t>?</a:t>
            </a:r>
            <a:endParaRPr lang="zh-TW" altLang="en-US" sz="9600" b="1" dirty="0">
              <a:ln>
                <a:solidFill>
                  <a:schemeClr val="tx1"/>
                </a:solidFill>
              </a:ln>
              <a:solidFill>
                <a:srgbClr val="FF0000"/>
              </a:solidFill>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690803203"/>
              </p:ext>
            </p:extLst>
          </p:nvPr>
        </p:nvGraphicFramePr>
        <p:xfrm>
          <a:off x="5143504" y="2060849"/>
          <a:ext cx="3100904" cy="3744416"/>
        </p:xfrm>
        <a:graphic>
          <a:graphicData uri="http://schemas.openxmlformats.org/drawingml/2006/table">
            <a:tbl>
              <a:tblPr firstRow="1" bandRow="1">
                <a:tableStyleId>{D113A9D2-9D6B-4929-AA2D-F23B5EE8CBE7}</a:tableStyleId>
              </a:tblPr>
              <a:tblGrid>
                <a:gridCol w="2188874"/>
                <a:gridCol w="912030"/>
              </a:tblGrid>
              <a:tr h="1271002">
                <a:tc>
                  <a:txBody>
                    <a:bodyPr/>
                    <a:lstStyle/>
                    <a:p>
                      <a:pPr algn="ctr"/>
                      <a:r>
                        <a:rPr lang="zh-TW" altLang="en-US" sz="40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持有稅</a:t>
                      </a:r>
                      <a:endParaRPr lang="zh-TW" altLang="en-US" sz="4000" dirty="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4000" b="1" kern="1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2</a:t>
                      </a:r>
                      <a:endParaRPr kumimoji="0" lang="zh-TW" altLang="en-US" sz="4000" b="1" kern="1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txBody>
                  <a:tcPr anchor="ctr"/>
                </a:tc>
              </a:tr>
              <a:tr h="1202412">
                <a:tc>
                  <a:txBody>
                    <a:bodyPr/>
                    <a:lstStyle/>
                    <a:p>
                      <a:pPr algn="ctr"/>
                      <a:r>
                        <a:rPr lang="zh-TW" altLang="en-US" sz="40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交易稅</a:t>
                      </a:r>
                      <a:endParaRPr lang="zh-TW" altLang="en-US" sz="4000" b="1" dirty="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4000" b="1" kern="1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7</a:t>
                      </a:r>
                      <a:endParaRPr kumimoji="0" lang="zh-TW" altLang="en-US" sz="4000" b="1" kern="1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txBody>
                  <a:tcPr anchor="ctr"/>
                </a:tc>
              </a:tr>
              <a:tr h="1271002">
                <a:tc>
                  <a:txBody>
                    <a:bodyPr/>
                    <a:lstStyle/>
                    <a:p>
                      <a:pPr algn="ctr"/>
                      <a:r>
                        <a:rPr lang="zh-TW" altLang="en-US" sz="4000" b="1"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遺贈稅</a:t>
                      </a:r>
                      <a:endParaRPr lang="zh-TW" altLang="en-US" sz="4000" b="1" dirty="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0" algn="ctr" rtl="0" eaLnBrk="1" latinLnBrk="0" hangingPunct="1"/>
                      <a:r>
                        <a:rPr kumimoji="0" lang="en-US" altLang="zh-TW" sz="4000" b="1" kern="1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rPr>
                        <a:t>2</a:t>
                      </a:r>
                      <a:endParaRPr kumimoji="0" lang="zh-TW" altLang="en-US" sz="4000" b="1" kern="1200" dirty="0" smtClean="0">
                        <a:solidFill>
                          <a:schemeClr val="tx1">
                            <a:lumMod val="95000"/>
                            <a:lumOff val="5000"/>
                          </a:schemeClr>
                        </a:solidFill>
                        <a:latin typeface="Times New Roman" panose="02020603050405020304" pitchFamily="18" charset="0"/>
                        <a:ea typeface="標楷體" pitchFamily="65" charset="-120"/>
                        <a:cs typeface="Times New Roman" panose="02020603050405020304" pitchFamily="18" charset="0"/>
                      </a:endParaRPr>
                    </a:p>
                  </a:txBody>
                  <a:tcPr anchor="ctr"/>
                </a:tc>
              </a:tr>
            </a:tbl>
          </a:graphicData>
        </a:graphic>
      </p:graphicFrame>
      <p:sp>
        <p:nvSpPr>
          <p:cNvPr id="2" name="矩形 1"/>
          <p:cNvSpPr/>
          <p:nvPr/>
        </p:nvSpPr>
        <p:spPr>
          <a:xfrm>
            <a:off x="251520" y="1412776"/>
            <a:ext cx="2646878" cy="584775"/>
          </a:xfrm>
          <a:prstGeom prst="rect">
            <a:avLst/>
          </a:prstGeom>
        </p:spPr>
        <p:txBody>
          <a:bodyPr wrap="none">
            <a:spAutoFit/>
          </a:bodyPr>
          <a:lstStyle/>
          <a:p>
            <a:r>
              <a:rPr lang="zh-TW" altLang="en-US" sz="3200" b="1" dirty="0">
                <a:latin typeface="標楷體" pitchFamily="65" charset="-120"/>
                <a:ea typeface="標楷體" pitchFamily="65" charset="-120"/>
                <a:cs typeface="+mj-cs"/>
              </a:rPr>
              <a:t>一、房地產稅</a:t>
            </a:r>
            <a:endParaRPr lang="zh-TW" altLang="en-US" sz="3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0100" y="500042"/>
            <a:ext cx="7172300" cy="2214578"/>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zh-TW" altLang="en-US" sz="6600" b="1" dirty="0">
              <a:solidFill>
                <a:schemeClr val="tx1"/>
              </a:solidFill>
              <a:latin typeface="標楷體" pitchFamily="65" charset="-120"/>
              <a:ea typeface="標楷體" pitchFamily="65" charset="-120"/>
            </a:endParaRPr>
          </a:p>
        </p:txBody>
      </p:sp>
      <p:sp>
        <p:nvSpPr>
          <p:cNvPr id="5" name="矩形 4"/>
          <p:cNvSpPr/>
          <p:nvPr/>
        </p:nvSpPr>
        <p:spPr>
          <a:xfrm>
            <a:off x="2000232" y="1928802"/>
            <a:ext cx="492922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smtClean="0">
                <a:solidFill>
                  <a:schemeClr val="tx1"/>
                </a:solidFill>
                <a:latin typeface="標楷體" pitchFamily="65" charset="-120"/>
                <a:ea typeface="標楷體" pitchFamily="65" charset="-120"/>
              </a:rPr>
              <a:t>政府沒政策</a:t>
            </a:r>
            <a:endParaRPr lang="zh-TW" altLang="en-US" sz="4800" b="1" dirty="0">
              <a:solidFill>
                <a:schemeClr val="tx1"/>
              </a:solidFill>
              <a:latin typeface="標楷體" pitchFamily="65" charset="-120"/>
              <a:ea typeface="標楷體" pitchFamily="65" charset="-120"/>
            </a:endParaRPr>
          </a:p>
        </p:txBody>
      </p:sp>
      <p:sp>
        <p:nvSpPr>
          <p:cNvPr id="6" name="矩形 5"/>
          <p:cNvSpPr/>
          <p:nvPr/>
        </p:nvSpPr>
        <p:spPr>
          <a:xfrm>
            <a:off x="1214414" y="500042"/>
            <a:ext cx="6500858" cy="1200329"/>
          </a:xfrm>
          <a:prstGeom prst="rect">
            <a:avLst/>
          </a:prstGeom>
          <a:noFill/>
        </p:spPr>
        <p:txBody>
          <a:bodyPr wrap="square" lIns="91440" tIns="45720" rIns="91440" bIns="45720">
            <a:spAutoFit/>
          </a:bodyPr>
          <a:lstStyle/>
          <a:p>
            <a:pPr algn="ctr"/>
            <a:r>
              <a:rPr lang="zh-TW" altLang="en-US" sz="7200" b="1" dirty="0" smtClean="0">
                <a:latin typeface="標楷體" pitchFamily="65" charset="-120"/>
                <a:ea typeface="標楷體" pitchFamily="65" charset="-120"/>
              </a:rPr>
              <a:t>買不起房屋</a:t>
            </a:r>
            <a:endParaRPr lang="zh-TW" altLang="en-US" sz="7200" b="1" dirty="0">
              <a:latin typeface="標楷體" pitchFamily="65" charset="-120"/>
              <a:ea typeface="標楷體" pitchFamily="65" charset="-120"/>
            </a:endParaRPr>
          </a:p>
        </p:txBody>
      </p:sp>
      <p:sp>
        <p:nvSpPr>
          <p:cNvPr id="7" name="圓角化對角線角落矩形 6"/>
          <p:cNvSpPr/>
          <p:nvPr/>
        </p:nvSpPr>
        <p:spPr>
          <a:xfrm>
            <a:off x="668084" y="3786189"/>
            <a:ext cx="2664296" cy="2000264"/>
          </a:xfrm>
          <a:prstGeom prst="round2DiagRect">
            <a:avLst>
              <a:gd name="adj1" fmla="val 16667"/>
              <a:gd name="adj2" fmla="val 13054"/>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加稅</a:t>
            </a:r>
            <a:endParaRPr lang="en-US" altLang="zh-TW" sz="3600" b="1" dirty="0" smtClean="0">
              <a:solidFill>
                <a:schemeClr val="tx1"/>
              </a:solidFill>
              <a:latin typeface="標楷體" pitchFamily="65" charset="-120"/>
              <a:ea typeface="標楷體" pitchFamily="65" charset="-120"/>
            </a:endParaRPr>
          </a:p>
          <a:p>
            <a:pPr algn="ctr"/>
            <a:r>
              <a:rPr lang="zh-TW" altLang="en-US" sz="3600" b="1" dirty="0" smtClean="0">
                <a:solidFill>
                  <a:schemeClr val="tx1"/>
                </a:solidFill>
                <a:latin typeface="標楷體" pitchFamily="65" charset="-120"/>
                <a:ea typeface="標楷體" pitchFamily="65" charset="-120"/>
              </a:rPr>
              <a:t>給中央</a:t>
            </a:r>
            <a:endParaRPr lang="en-US" altLang="zh-TW" sz="2400" b="1" dirty="0" smtClean="0">
              <a:solidFill>
                <a:schemeClr val="tx1"/>
              </a:solidFill>
              <a:latin typeface="標楷體" pitchFamily="65" charset="-120"/>
              <a:ea typeface="標楷體" pitchFamily="65" charset="-120"/>
            </a:endParaRPr>
          </a:p>
          <a:p>
            <a:pPr algn="ct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地方如何住改</a:t>
            </a:r>
            <a:r>
              <a:rPr lang="en-US" altLang="zh-TW" sz="2400" b="1" dirty="0" smtClean="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sp>
        <p:nvSpPr>
          <p:cNvPr id="10" name="圓角化單一角落矩形 9"/>
          <p:cNvSpPr/>
          <p:nvPr/>
        </p:nvSpPr>
        <p:spPr>
          <a:xfrm>
            <a:off x="3551595" y="3812921"/>
            <a:ext cx="1214446" cy="928694"/>
          </a:xfrm>
          <a:prstGeom prst="round1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住房</a:t>
            </a:r>
            <a:endParaRPr lang="en-US" altLang="zh-TW" sz="3200" b="1" dirty="0" smtClean="0">
              <a:solidFill>
                <a:schemeClr val="tx1"/>
              </a:solidFill>
              <a:latin typeface="標楷體" pitchFamily="65" charset="-120"/>
              <a:ea typeface="標楷體" pitchFamily="65" charset="-120"/>
            </a:endParaRPr>
          </a:p>
          <a:p>
            <a:pPr algn="ctr"/>
            <a:r>
              <a:rPr lang="zh-TW" altLang="en-US" sz="3200" b="1" dirty="0" smtClean="0">
                <a:solidFill>
                  <a:schemeClr val="tx1"/>
                </a:solidFill>
                <a:latin typeface="標楷體" pitchFamily="65" charset="-120"/>
                <a:ea typeface="標楷體" pitchFamily="65" charset="-120"/>
              </a:rPr>
              <a:t>改革</a:t>
            </a:r>
            <a:endParaRPr lang="zh-TW" altLang="en-US" sz="3200" b="1" dirty="0">
              <a:solidFill>
                <a:schemeClr val="tx1"/>
              </a:solidFill>
              <a:latin typeface="標楷體" pitchFamily="65" charset="-120"/>
              <a:ea typeface="標楷體" pitchFamily="65" charset="-120"/>
            </a:endParaRPr>
          </a:p>
        </p:txBody>
      </p:sp>
      <p:sp>
        <p:nvSpPr>
          <p:cNvPr id="11" name="圓角化單一角落矩形 10"/>
          <p:cNvSpPr/>
          <p:nvPr/>
        </p:nvSpPr>
        <p:spPr>
          <a:xfrm>
            <a:off x="3551595" y="4741615"/>
            <a:ext cx="1214446" cy="928694"/>
          </a:xfrm>
          <a:prstGeom prst="round1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賦稅</a:t>
            </a:r>
            <a:endParaRPr lang="en-US" altLang="zh-TW" sz="3200" b="1" dirty="0" smtClean="0">
              <a:solidFill>
                <a:schemeClr val="tx1"/>
              </a:solidFill>
              <a:latin typeface="標楷體" pitchFamily="65" charset="-120"/>
              <a:ea typeface="標楷體" pitchFamily="65" charset="-120"/>
            </a:endParaRPr>
          </a:p>
          <a:p>
            <a:pPr algn="ctr"/>
            <a:r>
              <a:rPr lang="zh-TW" altLang="en-US" sz="3200" b="1" dirty="0" smtClean="0">
                <a:solidFill>
                  <a:schemeClr val="tx1"/>
                </a:solidFill>
                <a:latin typeface="標楷體" pitchFamily="65" charset="-120"/>
                <a:ea typeface="標楷體" pitchFamily="65" charset="-120"/>
              </a:rPr>
              <a:t>改革</a:t>
            </a:r>
          </a:p>
        </p:txBody>
      </p:sp>
      <p:sp>
        <p:nvSpPr>
          <p:cNvPr id="12" name="圓角化單一角落矩形 11"/>
          <p:cNvSpPr/>
          <p:nvPr/>
        </p:nvSpPr>
        <p:spPr>
          <a:xfrm>
            <a:off x="3551595" y="5681706"/>
            <a:ext cx="1214446" cy="428628"/>
          </a:xfrm>
          <a:prstGeom prst="round1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欠連結</a:t>
            </a:r>
          </a:p>
        </p:txBody>
      </p:sp>
      <p:sp>
        <p:nvSpPr>
          <p:cNvPr id="14" name="矩形 13"/>
          <p:cNvSpPr/>
          <p:nvPr/>
        </p:nvSpPr>
        <p:spPr>
          <a:xfrm>
            <a:off x="4914655" y="3786189"/>
            <a:ext cx="2357454" cy="428628"/>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latin typeface="標楷體" pitchFamily="65" charset="-120"/>
                <a:ea typeface="標楷體" pitchFamily="65" charset="-120"/>
              </a:rPr>
              <a:t>不作</a:t>
            </a:r>
            <a:r>
              <a:rPr lang="en-US" altLang="zh-TW" sz="3200" b="1" dirty="0" smtClean="0">
                <a:solidFill>
                  <a:schemeClr val="tx1"/>
                </a:solidFill>
                <a:latin typeface="標楷體" pitchFamily="65" charset="-120"/>
                <a:ea typeface="標楷體" pitchFamily="65" charset="-120"/>
              </a:rPr>
              <a:t>?</a:t>
            </a:r>
            <a:endParaRPr lang="zh-TW" altLang="en-US" sz="3200" b="1" dirty="0">
              <a:solidFill>
                <a:schemeClr val="tx1"/>
              </a:solidFill>
              <a:latin typeface="標楷體" pitchFamily="65" charset="-120"/>
              <a:ea typeface="標楷體" pitchFamily="65" charset="-120"/>
            </a:endParaRPr>
          </a:p>
        </p:txBody>
      </p:sp>
      <p:sp>
        <p:nvSpPr>
          <p:cNvPr id="17" name="圓角化單一角落矩形 16"/>
          <p:cNvSpPr/>
          <p:nvPr/>
        </p:nvSpPr>
        <p:spPr>
          <a:xfrm>
            <a:off x="7449888" y="3874087"/>
            <a:ext cx="1000132" cy="1000132"/>
          </a:xfrm>
          <a:prstGeom prst="round1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不會</a:t>
            </a:r>
            <a:endParaRPr lang="en-US" altLang="zh-TW" sz="2800" b="1" dirty="0" smtClean="0">
              <a:solidFill>
                <a:schemeClr val="tx1"/>
              </a:solidFill>
              <a:latin typeface="標楷體" pitchFamily="65" charset="-120"/>
              <a:ea typeface="標楷體" pitchFamily="65" charset="-120"/>
            </a:endParaRPr>
          </a:p>
          <a:p>
            <a:pPr algn="ctr"/>
            <a:r>
              <a:rPr lang="zh-TW" altLang="en-US" sz="2800" b="1" dirty="0" smtClean="0">
                <a:solidFill>
                  <a:schemeClr val="tx1"/>
                </a:solidFill>
                <a:latin typeface="標楷體" pitchFamily="65" charset="-120"/>
                <a:ea typeface="標楷體" pitchFamily="65" charset="-120"/>
              </a:rPr>
              <a:t>宣導</a:t>
            </a:r>
          </a:p>
        </p:txBody>
      </p:sp>
      <p:sp>
        <p:nvSpPr>
          <p:cNvPr id="18" name="左中括弧 17"/>
          <p:cNvSpPr/>
          <p:nvPr/>
        </p:nvSpPr>
        <p:spPr>
          <a:xfrm rot="16200000">
            <a:off x="5999532" y="4539667"/>
            <a:ext cx="142876" cy="1393041"/>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cxnSp>
        <p:nvCxnSpPr>
          <p:cNvPr id="20" name="直線接點 19"/>
          <p:cNvCxnSpPr/>
          <p:nvPr/>
        </p:nvCxnSpPr>
        <p:spPr>
          <a:xfrm rot="5400000">
            <a:off x="5927300" y="5429264"/>
            <a:ext cx="285752" cy="1588"/>
          </a:xfrm>
          <a:prstGeom prst="line">
            <a:avLst/>
          </a:prstGeom>
        </p:spPr>
        <p:style>
          <a:lnRef idx="3">
            <a:schemeClr val="dk1"/>
          </a:lnRef>
          <a:fillRef idx="0">
            <a:schemeClr val="dk1"/>
          </a:fillRef>
          <a:effectRef idx="2">
            <a:schemeClr val="dk1"/>
          </a:effectRef>
          <a:fontRef idx="minor">
            <a:schemeClr val="tx1"/>
          </a:fontRef>
        </p:style>
      </p:cxnSp>
      <p:sp>
        <p:nvSpPr>
          <p:cNvPr id="21" name="左中括弧 20"/>
          <p:cNvSpPr/>
          <p:nvPr/>
        </p:nvSpPr>
        <p:spPr>
          <a:xfrm rot="16200000" flipH="1">
            <a:off x="6021944" y="4911339"/>
            <a:ext cx="142876" cy="1464478"/>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15" name="圓角化單一角落矩形 14"/>
          <p:cNvSpPr/>
          <p:nvPr/>
        </p:nvSpPr>
        <p:spPr>
          <a:xfrm>
            <a:off x="4928722" y="4214817"/>
            <a:ext cx="1000132" cy="928694"/>
          </a:xfrm>
          <a:prstGeom prst="round1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社會</a:t>
            </a:r>
            <a:endParaRPr lang="en-US" altLang="zh-TW" sz="2800" b="1" dirty="0" smtClean="0">
              <a:solidFill>
                <a:schemeClr val="tx1"/>
              </a:solidFill>
              <a:latin typeface="標楷體" pitchFamily="65" charset="-120"/>
              <a:ea typeface="標楷體" pitchFamily="65" charset="-120"/>
            </a:endParaRPr>
          </a:p>
          <a:p>
            <a:pPr algn="ctr"/>
            <a:r>
              <a:rPr lang="zh-TW" altLang="en-US" sz="2800" b="1" dirty="0" smtClean="0">
                <a:solidFill>
                  <a:schemeClr val="tx1"/>
                </a:solidFill>
                <a:latin typeface="標楷體" pitchFamily="65" charset="-120"/>
                <a:ea typeface="標楷體" pitchFamily="65" charset="-120"/>
              </a:rPr>
              <a:t>住宅</a:t>
            </a:r>
          </a:p>
        </p:txBody>
      </p:sp>
      <p:sp>
        <p:nvSpPr>
          <p:cNvPr id="16" name="圓角化單一角落矩形 15"/>
          <p:cNvSpPr/>
          <p:nvPr/>
        </p:nvSpPr>
        <p:spPr>
          <a:xfrm>
            <a:off x="6271977" y="4214817"/>
            <a:ext cx="1000132" cy="928694"/>
          </a:xfrm>
          <a:prstGeom prst="round1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合宜</a:t>
            </a:r>
            <a:endParaRPr lang="en-US" altLang="zh-TW" sz="2800" b="1" dirty="0" smtClean="0">
              <a:solidFill>
                <a:schemeClr val="tx1"/>
              </a:solidFill>
              <a:latin typeface="標楷體" pitchFamily="65" charset="-120"/>
              <a:ea typeface="標楷體" pitchFamily="65" charset="-120"/>
            </a:endParaRPr>
          </a:p>
          <a:p>
            <a:pPr algn="ctr"/>
            <a:r>
              <a:rPr lang="zh-TW" altLang="en-US" sz="2800" b="1" dirty="0" smtClean="0">
                <a:solidFill>
                  <a:schemeClr val="tx1"/>
                </a:solidFill>
                <a:latin typeface="標楷體" pitchFamily="65" charset="-120"/>
                <a:ea typeface="標楷體" pitchFamily="65" charset="-120"/>
              </a:rPr>
              <a:t>住宅</a:t>
            </a:r>
          </a:p>
        </p:txBody>
      </p:sp>
      <p:sp>
        <p:nvSpPr>
          <p:cNvPr id="22" name="圓角化單一角落矩形 21"/>
          <p:cNvSpPr/>
          <p:nvPr/>
        </p:nvSpPr>
        <p:spPr>
          <a:xfrm>
            <a:off x="4989805" y="5724540"/>
            <a:ext cx="1000132" cy="347666"/>
          </a:xfrm>
          <a:prstGeom prst="round1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沒錢</a:t>
            </a:r>
            <a:endParaRPr lang="zh-TW" altLang="en-US" sz="2800" b="1" dirty="0">
              <a:solidFill>
                <a:schemeClr val="tx1"/>
              </a:solidFill>
              <a:latin typeface="標楷體" pitchFamily="65" charset="-120"/>
              <a:ea typeface="標楷體" pitchFamily="65" charset="-120"/>
            </a:endParaRPr>
          </a:p>
        </p:txBody>
      </p:sp>
      <p:sp>
        <p:nvSpPr>
          <p:cNvPr id="24" name="圓角化單一角落矩形 23"/>
          <p:cNvSpPr/>
          <p:nvPr/>
        </p:nvSpPr>
        <p:spPr>
          <a:xfrm>
            <a:off x="6429388" y="5681706"/>
            <a:ext cx="1000132" cy="347666"/>
          </a:xfrm>
          <a:prstGeom prst="round1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沒地</a:t>
            </a:r>
          </a:p>
        </p:txBody>
      </p:sp>
      <p:sp>
        <p:nvSpPr>
          <p:cNvPr id="27" name="向下箭號 26"/>
          <p:cNvSpPr/>
          <p:nvPr/>
        </p:nvSpPr>
        <p:spPr>
          <a:xfrm>
            <a:off x="1821637" y="2714620"/>
            <a:ext cx="357190" cy="1071570"/>
          </a:xfrm>
          <a:prstGeom prst="downArrow">
            <a:avLst/>
          </a:prstGeom>
          <a:solidFill>
            <a:srgbClr val="FF0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8" name="向下箭號 27"/>
          <p:cNvSpPr/>
          <p:nvPr/>
        </p:nvSpPr>
        <p:spPr>
          <a:xfrm>
            <a:off x="3980223" y="2733503"/>
            <a:ext cx="357190" cy="1071570"/>
          </a:xfrm>
          <a:prstGeom prst="downArrow">
            <a:avLst/>
          </a:prstGeom>
          <a:solidFill>
            <a:srgbClr val="FF0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9" name="向下箭號 28"/>
          <p:cNvSpPr/>
          <p:nvPr/>
        </p:nvSpPr>
        <p:spPr>
          <a:xfrm>
            <a:off x="5279347" y="2733503"/>
            <a:ext cx="357190" cy="1071570"/>
          </a:xfrm>
          <a:prstGeom prst="downArrow">
            <a:avLst/>
          </a:prstGeom>
          <a:solidFill>
            <a:srgbClr val="FF0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1" name="向下箭號 30"/>
          <p:cNvSpPr/>
          <p:nvPr/>
        </p:nvSpPr>
        <p:spPr>
          <a:xfrm>
            <a:off x="6605932" y="2733503"/>
            <a:ext cx="357190" cy="1071570"/>
          </a:xfrm>
          <a:prstGeom prst="downArrow">
            <a:avLst/>
          </a:prstGeom>
          <a:solidFill>
            <a:srgbClr val="FF0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2" name="向下箭號 31"/>
          <p:cNvSpPr/>
          <p:nvPr/>
        </p:nvSpPr>
        <p:spPr>
          <a:xfrm>
            <a:off x="7715272" y="2716581"/>
            <a:ext cx="285752" cy="1143008"/>
          </a:xfrm>
          <a:prstGeom prst="downArrow">
            <a:avLst/>
          </a:prstGeom>
          <a:solidFill>
            <a:srgbClr val="FF0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3" name="矩形 32"/>
          <p:cNvSpPr/>
          <p:nvPr/>
        </p:nvSpPr>
        <p:spPr>
          <a:xfrm>
            <a:off x="5330454" y="6072206"/>
            <a:ext cx="415498" cy="646331"/>
          </a:xfrm>
          <a:prstGeom prst="rect">
            <a:avLst/>
          </a:prstGeom>
        </p:spPr>
        <p:txBody>
          <a:bodyPr wrap="none">
            <a:spAutoFit/>
          </a:bodyPr>
          <a:lstStyle/>
          <a:p>
            <a:r>
              <a:rPr lang="en-US" altLang="zh-TW" sz="3600" b="1" dirty="0" smtClean="0">
                <a:latin typeface="標楷體" pitchFamily="65" charset="-120"/>
                <a:ea typeface="標楷體" pitchFamily="65" charset="-120"/>
              </a:rPr>
              <a:t>?</a:t>
            </a:r>
            <a:endParaRPr lang="zh-TW" altLang="en-US" sz="3600" dirty="0"/>
          </a:p>
        </p:txBody>
      </p:sp>
      <p:sp>
        <p:nvSpPr>
          <p:cNvPr id="34" name="矩形 33"/>
          <p:cNvSpPr/>
          <p:nvPr/>
        </p:nvSpPr>
        <p:spPr>
          <a:xfrm>
            <a:off x="6755373" y="6072206"/>
            <a:ext cx="415498" cy="646331"/>
          </a:xfrm>
          <a:prstGeom prst="rect">
            <a:avLst/>
          </a:prstGeom>
        </p:spPr>
        <p:txBody>
          <a:bodyPr wrap="square">
            <a:spAutoFit/>
          </a:bodyPr>
          <a:lstStyle/>
          <a:p>
            <a:r>
              <a:rPr lang="en-US" altLang="zh-TW" sz="3600" b="1" dirty="0" smtClean="0">
                <a:latin typeface="標楷體" pitchFamily="65" charset="-120"/>
                <a:ea typeface="標楷體" pitchFamily="65" charset="-120"/>
              </a:rPr>
              <a:t>?</a:t>
            </a:r>
            <a:endParaRPr lang="zh-TW" altLang="en-US" sz="3600" dirty="0"/>
          </a:p>
        </p:txBody>
      </p:sp>
      <p:sp>
        <p:nvSpPr>
          <p:cNvPr id="35" name="矩形 34"/>
          <p:cNvSpPr/>
          <p:nvPr/>
        </p:nvSpPr>
        <p:spPr>
          <a:xfrm>
            <a:off x="7756902" y="4893727"/>
            <a:ext cx="415498" cy="646331"/>
          </a:xfrm>
          <a:prstGeom prst="rect">
            <a:avLst/>
          </a:prstGeom>
        </p:spPr>
        <p:txBody>
          <a:bodyPr wrap="none">
            <a:spAutoFit/>
          </a:bodyPr>
          <a:lstStyle/>
          <a:p>
            <a:r>
              <a:rPr lang="en-US" altLang="zh-TW" sz="3600" b="1" dirty="0" smtClean="0">
                <a:latin typeface="標楷體" pitchFamily="65" charset="-120"/>
                <a:ea typeface="標楷體" pitchFamily="65" charset="-120"/>
              </a:rPr>
              <a:t>?</a:t>
            </a:r>
            <a:endParaRPr lang="zh-TW" altLang="en-US" sz="3600" dirty="0"/>
          </a:p>
        </p:txBody>
      </p:sp>
      <p:sp>
        <p:nvSpPr>
          <p:cNvPr id="26" name="矩形 25"/>
          <p:cNvSpPr/>
          <p:nvPr/>
        </p:nvSpPr>
        <p:spPr>
          <a:xfrm>
            <a:off x="8460432" y="142852"/>
            <a:ext cx="479619" cy="369332"/>
          </a:xfrm>
          <a:prstGeom prst="rect">
            <a:avLst/>
          </a:prstGeom>
          <a:noFill/>
        </p:spPr>
        <p:txBody>
          <a:bodyPr wrap="none" lIns="91440" tIns="45720" rIns="91440" bIns="45720">
            <a:spAutoFit/>
          </a:bodyPr>
          <a:lstStyle/>
          <a:p>
            <a:pPr lvl="0" algn="ctr"/>
            <a:r>
              <a:rPr lang="en-US" altLang="zh-TW" dirty="0">
                <a:solidFill>
                  <a:prstClr val="black"/>
                </a:solidFill>
                <a:latin typeface="Times New Roman" panose="02020603050405020304" pitchFamily="18" charset="0"/>
                <a:ea typeface="標楷體" pitchFamily="65" charset="-120"/>
                <a:cs typeface="Times New Roman" panose="02020603050405020304" pitchFamily="18" charset="0"/>
              </a:rPr>
              <a:t>4</a:t>
            </a: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57455" y="469506"/>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五、方      法   </a:t>
            </a:r>
            <a:endParaRPr lang="zh-TW" altLang="en-US" sz="3200" b="1" dirty="0">
              <a:solidFill>
                <a:schemeClr val="tx1"/>
              </a:solidFill>
              <a:latin typeface="標楷體" pitchFamily="65" charset="-120"/>
              <a:ea typeface="標楷體" pitchFamily="65" charset="-120"/>
            </a:endParaRPr>
          </a:p>
        </p:txBody>
      </p:sp>
      <p:sp>
        <p:nvSpPr>
          <p:cNvPr id="2" name="副標題 1"/>
          <p:cNvSpPr>
            <a:spLocks noGrp="1"/>
          </p:cNvSpPr>
          <p:nvPr>
            <p:ph sz="quarter" idx="1"/>
          </p:nvPr>
        </p:nvSpPr>
        <p:spPr/>
        <p:txBody>
          <a:bodyPr>
            <a:noAutofit/>
          </a:bodyPr>
          <a:lstStyle/>
          <a:p>
            <a:pPr algn="ctr">
              <a:buNone/>
            </a:pPr>
            <a:r>
              <a:rPr lang="en-US" altLang="zh-TW" sz="4800" b="1" dirty="0" smtClean="0">
                <a:solidFill>
                  <a:schemeClr val="tx1"/>
                </a:solidFill>
                <a:latin typeface="標楷體" pitchFamily="65" charset="-120"/>
                <a:ea typeface="標楷體" pitchFamily="65" charset="-120"/>
              </a:rPr>
              <a:t>(</a:t>
            </a:r>
            <a:r>
              <a:rPr lang="zh-TW" altLang="en-US" sz="4800" b="1" dirty="0" smtClean="0">
                <a:solidFill>
                  <a:schemeClr val="tx1"/>
                </a:solidFill>
                <a:latin typeface="標楷體" pitchFamily="65" charset="-120"/>
                <a:ea typeface="標楷體" pitchFamily="65" charset="-120"/>
              </a:rPr>
              <a:t>一</a:t>
            </a:r>
            <a:r>
              <a:rPr lang="en-US" altLang="zh-TW" sz="4800" b="1" dirty="0" smtClean="0">
                <a:solidFill>
                  <a:schemeClr val="tx1"/>
                </a:solidFill>
                <a:latin typeface="標楷體" pitchFamily="65" charset="-120"/>
                <a:ea typeface="標楷體" pitchFamily="65" charset="-120"/>
              </a:rPr>
              <a:t>)</a:t>
            </a:r>
          </a:p>
          <a:p>
            <a:pPr algn="ctr">
              <a:buNone/>
            </a:pPr>
            <a:r>
              <a:rPr lang="zh-TW" altLang="en-US" sz="4800" b="1" dirty="0" smtClean="0">
                <a:solidFill>
                  <a:srgbClr val="FF0000"/>
                </a:solidFill>
                <a:latin typeface="標楷體" pitchFamily="65" charset="-120"/>
                <a:ea typeface="標楷體" pitchFamily="65" charset="-120"/>
              </a:rPr>
              <a:t>行政院</a:t>
            </a:r>
            <a:endParaRPr lang="en-US" altLang="zh-TW" sz="4800" b="1" dirty="0" smtClean="0">
              <a:solidFill>
                <a:srgbClr val="FF0000"/>
              </a:solidFill>
              <a:latin typeface="標楷體" pitchFamily="65" charset="-120"/>
              <a:ea typeface="標楷體" pitchFamily="65" charset="-120"/>
            </a:endParaRPr>
          </a:p>
          <a:p>
            <a:pPr algn="ctr">
              <a:buNone/>
            </a:pPr>
            <a:r>
              <a:rPr lang="zh-TW" altLang="en-US" sz="4800" b="1" dirty="0" smtClean="0">
                <a:solidFill>
                  <a:schemeClr val="tx1"/>
                </a:solidFill>
                <a:latin typeface="標楷體" pitchFamily="65" charset="-120"/>
                <a:ea typeface="標楷體" pitchFamily="65" charset="-120"/>
              </a:rPr>
              <a:t> 應該整合</a:t>
            </a:r>
            <a:endParaRPr lang="en-US" altLang="zh-TW" sz="4800" b="1" dirty="0" smtClean="0">
              <a:solidFill>
                <a:schemeClr val="tx1"/>
              </a:solidFill>
              <a:latin typeface="標楷體" pitchFamily="65" charset="-120"/>
              <a:ea typeface="標楷體" pitchFamily="65" charset="-120"/>
            </a:endParaRPr>
          </a:p>
          <a:p>
            <a:pPr algn="ctr">
              <a:buNone/>
            </a:pPr>
            <a:r>
              <a:rPr lang="zh-TW" altLang="en-US" sz="4800" b="1" dirty="0" smtClean="0">
                <a:solidFill>
                  <a:schemeClr val="tx1"/>
                </a:solidFill>
                <a:latin typeface="標楷體" pitchFamily="65" charset="-120"/>
                <a:ea typeface="標楷體" pitchFamily="65" charset="-120"/>
              </a:rPr>
              <a:t> 相關部會同步修法</a:t>
            </a:r>
            <a:endParaRPr lang="zh-TW" altLang="en-US" sz="4800" b="1" dirty="0">
              <a:solidFill>
                <a:schemeClr val="tx1"/>
              </a:solidFill>
              <a:latin typeface="標楷體" pitchFamily="65" charset="-120"/>
              <a:ea typeface="標楷體" pitchFamily="65" charset="-120"/>
            </a:endParaRPr>
          </a:p>
        </p:txBody>
      </p:sp>
      <p:sp>
        <p:nvSpPr>
          <p:cNvPr id="4" name="矩形 3"/>
          <p:cNvSpPr/>
          <p:nvPr/>
        </p:nvSpPr>
        <p:spPr>
          <a:xfrm>
            <a:off x="8238268" y="142852"/>
            <a:ext cx="479618" cy="369332"/>
          </a:xfrm>
          <a:prstGeom prst="rect">
            <a:avLst/>
          </a:prstGeom>
          <a:noFill/>
        </p:spPr>
        <p:txBody>
          <a:bodyPr wrap="none" lIns="91440" tIns="45720" rIns="91440" bIns="45720">
            <a:spAutoFit/>
          </a:bodyPr>
          <a:lstStyle/>
          <a:p>
            <a:pPr algn="ctr"/>
            <a:r>
              <a:rPr lang="en-US" altLang="zh-TW" dirty="0" smtClean="0">
                <a:latin typeface="Times New Roman" panose="02020603050405020304" pitchFamily="18" charset="0"/>
                <a:ea typeface="標楷體" pitchFamily="65" charset="-120"/>
                <a:cs typeface="Times New Roman" panose="02020603050405020304" pitchFamily="18" charset="0"/>
              </a:rPr>
              <a:t>1/4</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01752" y="228600"/>
            <a:ext cx="8534400" cy="1040160"/>
          </a:xfrm>
        </p:spPr>
        <p:txBody>
          <a:bodyPr>
            <a:normAutofit/>
          </a:bodyPr>
          <a:lstStyle/>
          <a:p>
            <a:pPr algn="l"/>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二</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實價課稅原則</a:t>
            </a:r>
          </a:p>
        </p:txBody>
      </p:sp>
      <p:graphicFrame>
        <p:nvGraphicFramePr>
          <p:cNvPr id="4" name="表格 3"/>
          <p:cNvGraphicFramePr>
            <a:graphicFrameLocks noGrp="1"/>
          </p:cNvGraphicFramePr>
          <p:nvPr>
            <p:extLst>
              <p:ext uri="{D42A27DB-BD31-4B8C-83A1-F6EECF244321}">
                <p14:modId xmlns:p14="http://schemas.microsoft.com/office/powerpoint/2010/main" val="3465457013"/>
              </p:ext>
            </p:extLst>
          </p:nvPr>
        </p:nvGraphicFramePr>
        <p:xfrm>
          <a:off x="142844" y="1500174"/>
          <a:ext cx="8858312" cy="4929221"/>
        </p:xfrm>
        <a:graphic>
          <a:graphicData uri="http://schemas.openxmlformats.org/drawingml/2006/table">
            <a:tbl>
              <a:tblPr firstRow="1" bandRow="1">
                <a:tableStyleId>{775DCB02-9BB8-47FD-8907-85C794F793BA}</a:tableStyleId>
              </a:tblPr>
              <a:tblGrid>
                <a:gridCol w="8858312"/>
              </a:tblGrid>
              <a:tr h="1183896">
                <a:tc>
                  <a:txBody>
                    <a:bodyPr/>
                    <a:lstStyle/>
                    <a:p>
                      <a:pPr algn="ctr"/>
                      <a:r>
                        <a:rPr lang="zh-TW" altLang="en-US" sz="4800" dirty="0" smtClean="0">
                          <a:solidFill>
                            <a:schemeClr val="tx1"/>
                          </a:solidFill>
                          <a:latin typeface="標楷體" pitchFamily="65" charset="-120"/>
                          <a:ea typeface="標楷體" pitchFamily="65" charset="-120"/>
                        </a:rPr>
                        <a:t>平均地權條例</a:t>
                      </a:r>
                      <a:endParaRPr lang="zh-TW" altLang="en-US" sz="4800" dirty="0">
                        <a:solidFill>
                          <a:schemeClr val="tx1"/>
                        </a:solidFill>
                        <a:latin typeface="標楷體" pitchFamily="65" charset="-120"/>
                        <a:ea typeface="標楷體" pitchFamily="65" charset="-120"/>
                      </a:endParaRPr>
                    </a:p>
                  </a:txBody>
                  <a:tcPr/>
                </a:tc>
              </a:tr>
              <a:tr h="1183896">
                <a:tc>
                  <a:txBody>
                    <a:bodyPr/>
                    <a:lstStyle/>
                    <a:p>
                      <a:pPr marL="0" algn="ctr" rtl="0" eaLnBrk="1" latinLnBrk="0" hangingPunct="1"/>
                      <a:r>
                        <a:rPr kumimoji="0" lang="zh-TW" altLang="en-US" sz="4800" b="1" kern="1200" dirty="0" smtClean="0">
                          <a:latin typeface="Times New Roman" panose="02020603050405020304" pitchFamily="18" charset="0"/>
                          <a:ea typeface="標楷體" pitchFamily="65" charset="-120"/>
                          <a:cs typeface="Times New Roman" panose="02020603050405020304" pitchFamily="18" charset="0"/>
                        </a:rPr>
                        <a:t>第</a:t>
                      </a:r>
                      <a:r>
                        <a:rPr kumimoji="0" lang="en-US" altLang="zh-TW" sz="4800" b="1" kern="1200" dirty="0" smtClean="0">
                          <a:latin typeface="Times New Roman" panose="02020603050405020304" pitchFamily="18" charset="0"/>
                          <a:ea typeface="標楷體" pitchFamily="65" charset="-120"/>
                          <a:cs typeface="Times New Roman" panose="02020603050405020304" pitchFamily="18" charset="0"/>
                        </a:rPr>
                        <a:t>47</a:t>
                      </a:r>
                      <a:r>
                        <a:rPr kumimoji="0" lang="zh-TW" altLang="en-US" sz="4800" b="1" kern="1200" dirty="0" smtClean="0">
                          <a:latin typeface="Times New Roman" panose="02020603050405020304" pitchFamily="18" charset="0"/>
                          <a:ea typeface="標楷體" pitchFamily="65" charset="-120"/>
                          <a:cs typeface="Times New Roman" panose="02020603050405020304" pitchFamily="18" charset="0"/>
                        </a:rPr>
                        <a:t>條 第</a:t>
                      </a:r>
                      <a:r>
                        <a:rPr kumimoji="0" lang="en-US" altLang="zh-TW" sz="4800" b="1" kern="1200" dirty="0" smtClean="0">
                          <a:latin typeface="Times New Roman" panose="02020603050405020304" pitchFamily="18" charset="0"/>
                          <a:ea typeface="標楷體" pitchFamily="65" charset="-120"/>
                          <a:cs typeface="Times New Roman" panose="02020603050405020304" pitchFamily="18" charset="0"/>
                        </a:rPr>
                        <a:t>6</a:t>
                      </a:r>
                      <a:r>
                        <a:rPr kumimoji="0" lang="zh-TW" altLang="en-US" sz="4800" b="1" kern="1200" dirty="0" smtClean="0">
                          <a:latin typeface="Times New Roman" panose="02020603050405020304" pitchFamily="18" charset="0"/>
                          <a:ea typeface="標楷體" pitchFamily="65" charset="-120"/>
                          <a:cs typeface="Times New Roman" panose="02020603050405020304" pitchFamily="18" charset="0"/>
                        </a:rPr>
                        <a:t>項</a:t>
                      </a:r>
                      <a:endParaRPr kumimoji="0" lang="zh-TW" altLang="en-US" sz="4800" b="1" kern="1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r h="2561429">
                <a:tc>
                  <a:txBody>
                    <a:bodyPr/>
                    <a:lstStyle/>
                    <a:p>
                      <a:pPr algn="ct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已登錄之不動產交易價格資訊，</a:t>
                      </a:r>
                      <a:endPar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在相關</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配套措施完全建立</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endPar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lgn="l"/>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  並完成</a:t>
                      </a:r>
                      <a:r>
                        <a:rPr lang="zh-TW" altLang="en-US" sz="40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立法</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後 ， </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始得為課稅依據</a:t>
                      </a:r>
                      <a:endParaRPr lang="zh-TW" altLang="en-US" sz="3600" b="1" u="sng" dirty="0">
                        <a:solidFill>
                          <a:schemeClr val="tx1"/>
                        </a:solidFill>
                        <a:latin typeface="Times New Roman" panose="02020603050405020304" pitchFamily="18" charset="0"/>
                        <a:ea typeface="標楷體" pitchFamily="65" charset="-120"/>
                        <a:cs typeface="Times New Roman" panose="02020603050405020304" pitchFamily="18" charset="0"/>
                      </a:endParaRPr>
                    </a:p>
                  </a:txBody>
                  <a:tcPr/>
                </a:tc>
              </a:tr>
            </a:tbl>
          </a:graphicData>
        </a:graphic>
      </p:graphicFrame>
      <p:sp>
        <p:nvSpPr>
          <p:cNvPr id="5" name="圓角矩形 4"/>
          <p:cNvSpPr/>
          <p:nvPr/>
        </p:nvSpPr>
        <p:spPr>
          <a:xfrm>
            <a:off x="3143240" y="4500570"/>
            <a:ext cx="1000132" cy="500066"/>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flipH="1">
            <a:off x="5072066" y="4500570"/>
            <a:ext cx="928694" cy="500066"/>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爆炸 1 6"/>
          <p:cNvSpPr/>
          <p:nvPr/>
        </p:nvSpPr>
        <p:spPr>
          <a:xfrm>
            <a:off x="2843808" y="5229200"/>
            <a:ext cx="5874079" cy="1440160"/>
          </a:xfrm>
          <a:prstGeom prst="irregularSeal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1" name="投影片編號版面配置區 10"/>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600" b="1" dirty="0" smtClean="0">
                <a:solidFill>
                  <a:srgbClr val="0070C0"/>
                </a:solidFill>
                <a:latin typeface="標楷體" pitchFamily="65" charset="-120"/>
                <a:ea typeface="標楷體" pitchFamily="65" charset="-120"/>
              </a:rPr>
              <a:t>   </a:t>
            </a:r>
          </a:p>
        </p:txBody>
      </p:sp>
      <p:sp>
        <p:nvSpPr>
          <p:cNvPr id="2" name="副標題 1"/>
          <p:cNvSpPr>
            <a:spLocks noGrp="1"/>
          </p:cNvSpPr>
          <p:nvPr>
            <p:ph sz="quarter" idx="1"/>
          </p:nvPr>
        </p:nvSpPr>
        <p:spPr/>
        <p:txBody>
          <a:bodyPr>
            <a:normAutofit/>
          </a:bodyPr>
          <a:lstStyle/>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三</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不宜自欺欺人</a:t>
            </a:r>
            <a:endParaRPr lang="en-US" altLang="zh-TW"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實價揭露 去識別化</a:t>
            </a:r>
            <a:endPar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       2.</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不知道登錄標的</a:t>
            </a:r>
            <a:endPar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dirty="0" smtClean="0">
                <a:latin typeface="Times New Roman" panose="02020603050405020304" pitchFamily="18" charset="0"/>
                <a:ea typeface="標楷體" pitchFamily="65" charset="-120"/>
                <a:cs typeface="Times New Roman" panose="02020603050405020304" pitchFamily="18" charset="0"/>
              </a:rPr>
              <a:t>       3</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課稅</a:t>
            </a:r>
            <a:r>
              <a:rPr lang="zh-TW" altLang="en-US" sz="2800" dirty="0" smtClean="0">
                <a:solidFill>
                  <a:schemeClr val="tx1"/>
                </a:solidFill>
                <a:latin typeface="Times New Roman" panose="02020603050405020304" pitchFamily="18" charset="0"/>
                <a:ea typeface="標楷體" pitchFamily="65" charset="-120"/>
                <a:cs typeface="Times New Roman" panose="02020603050405020304" pitchFamily="18" charset="0"/>
              </a:rPr>
              <a:t>之</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參考</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課稅</a:t>
            </a:r>
            <a:r>
              <a:rPr lang="zh-TW" altLang="en-US" sz="2800" dirty="0" smtClean="0">
                <a:solidFill>
                  <a:schemeClr val="tx1"/>
                </a:solidFill>
                <a:latin typeface="Times New Roman" panose="02020603050405020304" pitchFamily="18" charset="0"/>
                <a:ea typeface="標楷體" pitchFamily="65" charset="-120"/>
                <a:cs typeface="Times New Roman" panose="02020603050405020304" pitchFamily="18" charset="0"/>
              </a:rPr>
              <a:t>之</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依據</a:t>
            </a:r>
            <a:endPar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四</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溝通協調</a:t>
            </a:r>
            <a:endParaRPr lang="en-US" altLang="zh-TW" sz="32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       1.</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尊重地政學者</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       2.</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不動產專業團體</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 name="矩形 3"/>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3/4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01752" y="228600"/>
            <a:ext cx="8518720" cy="758952"/>
          </a:xfrm>
        </p:spPr>
        <p:txBody>
          <a:bodyPr>
            <a:normAutofit/>
          </a:bodyPr>
          <a:lstStyle/>
          <a:p>
            <a:r>
              <a:rPr lang="zh-TW" altLang="en-US" sz="3600" b="1" dirty="0" smtClean="0">
                <a:solidFill>
                  <a:srgbClr val="0070C0"/>
                </a:solidFill>
                <a:latin typeface="標楷體" pitchFamily="65" charset="-120"/>
                <a:ea typeface="標楷體" pitchFamily="65" charset="-120"/>
              </a:rPr>
              <a:t>   </a:t>
            </a:r>
          </a:p>
        </p:txBody>
      </p:sp>
      <p:sp>
        <p:nvSpPr>
          <p:cNvPr id="2" name="副標題 1"/>
          <p:cNvSpPr>
            <a:spLocks noGrp="1"/>
          </p:cNvSpPr>
          <p:nvPr>
            <p:ph sz="quarter" idx="1"/>
          </p:nvPr>
        </p:nvSpPr>
        <p:spPr>
          <a:xfrm>
            <a:off x="301752" y="1527048"/>
            <a:ext cx="8503920" cy="4782272"/>
          </a:xfrm>
        </p:spPr>
        <p:txBody>
          <a:bodyPr>
            <a:normAutofit/>
          </a:bodyPr>
          <a:lstStyle/>
          <a:p>
            <a:pPr marL="0" indent="0" algn="l">
              <a:buNone/>
            </a:pP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000" b="1" dirty="0">
                <a:latin typeface="Times New Roman" panose="02020603050405020304" pitchFamily="18" charset="0"/>
                <a:ea typeface="標楷體" pitchFamily="65" charset="-120"/>
                <a:cs typeface="Times New Roman" panose="02020603050405020304" pitchFamily="18" charset="0"/>
              </a:rPr>
              <a:t>五</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44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不應粗糙</a:t>
            </a:r>
            <a:r>
              <a:rPr lang="zh-TW" altLang="en-US"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 修法</a:t>
            </a:r>
            <a:r>
              <a:rPr lang="en-US" altLang="zh-TW" sz="40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40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4000" u="sng" dirty="0" smtClean="0">
                <a:solidFill>
                  <a:schemeClr val="tx1"/>
                </a:solidFill>
                <a:latin typeface="Times New Roman" panose="02020603050405020304" pitchFamily="18" charset="0"/>
                <a:ea typeface="標楷體" pitchFamily="65" charset="-120"/>
                <a:cs typeface="Times New Roman" panose="02020603050405020304" pitchFamily="18" charset="0"/>
              </a:rPr>
              <a:t>重複課稅</a:t>
            </a:r>
            <a:r>
              <a:rPr lang="en-US" altLang="zh-TW" sz="4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40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4000" dirty="0" smtClean="0">
                <a:solidFill>
                  <a:schemeClr val="tx1"/>
                </a:solidFill>
                <a:latin typeface="Times New Roman" panose="02020603050405020304" pitchFamily="18" charset="0"/>
                <a:ea typeface="標楷體" pitchFamily="65" charset="-120"/>
                <a:cs typeface="Times New Roman" panose="02020603050405020304" pitchFamily="18" charset="0"/>
              </a:rPr>
              <a:t>違憲之虞</a:t>
            </a:r>
            <a:r>
              <a:rPr lang="en-US" altLang="zh-TW" sz="4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4000" dirty="0">
                <a:latin typeface="Times New Roman" panose="02020603050405020304" pitchFamily="18" charset="0"/>
                <a:ea typeface="標楷體" pitchFamily="65" charset="-120"/>
                <a:cs typeface="Times New Roman" panose="02020603050405020304" pitchFamily="18" charset="0"/>
              </a:rPr>
              <a:t> </a:t>
            </a:r>
            <a:r>
              <a:rPr lang="zh-TW" altLang="en-US" sz="4000" dirty="0" smtClean="0">
                <a:latin typeface="Times New Roman" panose="02020603050405020304" pitchFamily="18" charset="0"/>
                <a:ea typeface="標楷體" pitchFamily="65" charset="-120"/>
                <a:cs typeface="Times New Roman" panose="02020603050405020304" pitchFamily="18" charset="0"/>
              </a:rPr>
              <a:t>          </a:t>
            </a:r>
            <a:r>
              <a:rPr lang="en-US" altLang="zh-TW" sz="4000" b="1" dirty="0" smtClean="0">
                <a:latin typeface="Times New Roman" panose="02020603050405020304" pitchFamily="18" charset="0"/>
                <a:ea typeface="標楷體" pitchFamily="65" charset="-120"/>
                <a:cs typeface="Times New Roman" panose="02020603050405020304" pitchFamily="18" charset="0"/>
              </a:rPr>
              <a:t>(</a:t>
            </a:r>
            <a:r>
              <a:rPr lang="zh-TW" altLang="en-US" sz="4000" b="1" dirty="0" smtClean="0">
                <a:latin typeface="Times New Roman" panose="02020603050405020304" pitchFamily="18" charset="0"/>
                <a:ea typeface="標楷體" pitchFamily="65" charset="-120"/>
                <a:cs typeface="Times New Roman" panose="02020603050405020304" pitchFamily="18" charset="0"/>
              </a:rPr>
              <a:t>憲法第</a:t>
            </a:r>
            <a:r>
              <a:rPr lang="en-US" altLang="zh-TW" sz="4000" b="1" dirty="0" smtClean="0">
                <a:latin typeface="Times New Roman" panose="02020603050405020304" pitchFamily="18" charset="0"/>
                <a:ea typeface="標楷體" pitchFamily="65" charset="-120"/>
                <a:cs typeface="Times New Roman" panose="02020603050405020304" pitchFamily="18" charset="0"/>
              </a:rPr>
              <a:t>143</a:t>
            </a:r>
            <a:r>
              <a:rPr lang="zh-TW" altLang="en-US" sz="4000" b="1" dirty="0" smtClean="0">
                <a:latin typeface="Times New Roman" panose="02020603050405020304" pitchFamily="18" charset="0"/>
                <a:ea typeface="標楷體" pitchFamily="65" charset="-120"/>
                <a:cs typeface="Times New Roman" panose="02020603050405020304" pitchFamily="18" charset="0"/>
              </a:rPr>
              <a:t>條</a:t>
            </a:r>
            <a:r>
              <a:rPr lang="en-US" altLang="zh-TW" sz="4000" b="1" dirty="0" smtClean="0">
                <a:latin typeface="Times New Roman" panose="02020603050405020304" pitchFamily="18" charset="0"/>
                <a:ea typeface="標楷體" pitchFamily="65" charset="-120"/>
                <a:cs typeface="Times New Roman" panose="02020603050405020304" pitchFamily="18" charset="0"/>
              </a:rPr>
              <a:t>)</a:t>
            </a:r>
            <a:endParaRPr lang="zh-TW" altLang="en-US"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 name="矩形 3"/>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綵帶 (向上) 3"/>
          <p:cNvSpPr/>
          <p:nvPr/>
        </p:nvSpPr>
        <p:spPr>
          <a:xfrm>
            <a:off x="142844" y="142852"/>
            <a:ext cx="8858312" cy="642942"/>
          </a:xfrm>
          <a:prstGeom prst="ribbon2">
            <a:avLst>
              <a:gd name="adj1" fmla="val 16667"/>
              <a:gd name="adj2" fmla="val 75000"/>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latin typeface="標楷體" pitchFamily="65" charset="-120"/>
                <a:ea typeface="標楷體" pitchFamily="65" charset="-120"/>
              </a:rPr>
              <a:t>六、同步配套改革</a:t>
            </a:r>
            <a:endParaRPr lang="zh-TW" altLang="en-US" sz="3600" b="1" dirty="0">
              <a:solidFill>
                <a:schemeClr val="tx1"/>
              </a:solidFill>
              <a:latin typeface="標楷體" pitchFamily="65" charset="-120"/>
              <a:ea typeface="標楷體" pitchFamily="65" charset="-120"/>
            </a:endParaRPr>
          </a:p>
        </p:txBody>
      </p:sp>
      <p:cxnSp>
        <p:nvCxnSpPr>
          <p:cNvPr id="5" name="直線接點 4"/>
          <p:cNvCxnSpPr/>
          <p:nvPr/>
        </p:nvCxnSpPr>
        <p:spPr>
          <a:xfrm rot="5400000">
            <a:off x="3144034" y="856438"/>
            <a:ext cx="285752" cy="1588"/>
          </a:xfrm>
          <a:prstGeom prst="line">
            <a:avLst/>
          </a:prstGeom>
        </p:spPr>
        <p:style>
          <a:lnRef idx="3">
            <a:schemeClr val="dk1"/>
          </a:lnRef>
          <a:fillRef idx="0">
            <a:schemeClr val="dk1"/>
          </a:fillRef>
          <a:effectRef idx="2">
            <a:schemeClr val="dk1"/>
          </a:effectRef>
          <a:fontRef idx="minor">
            <a:schemeClr val="tx1"/>
          </a:fontRef>
        </p:style>
      </p:cxnSp>
      <p:sp>
        <p:nvSpPr>
          <p:cNvPr id="6" name="左中括弧 5"/>
          <p:cNvSpPr/>
          <p:nvPr/>
        </p:nvSpPr>
        <p:spPr>
          <a:xfrm rot="16200000" flipH="1">
            <a:off x="3321835" y="-1321627"/>
            <a:ext cx="142876" cy="4786346"/>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7" name="流程圖: 替代處理程序 6"/>
          <p:cNvSpPr/>
          <p:nvPr/>
        </p:nvSpPr>
        <p:spPr>
          <a:xfrm>
            <a:off x="428596" y="1142984"/>
            <a:ext cx="1357322" cy="2857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標楷體" pitchFamily="65" charset="-120"/>
                <a:ea typeface="標楷體" pitchFamily="65" charset="-120"/>
              </a:rPr>
              <a:t>住房改革</a:t>
            </a:r>
            <a:endParaRPr lang="zh-TW" altLang="en-US" sz="2000" b="1" dirty="0">
              <a:solidFill>
                <a:schemeClr val="tx1"/>
              </a:solidFill>
              <a:latin typeface="標楷體" pitchFamily="65" charset="-120"/>
              <a:ea typeface="標楷體" pitchFamily="65" charset="-120"/>
            </a:endParaRPr>
          </a:p>
        </p:txBody>
      </p:sp>
      <p:sp>
        <p:nvSpPr>
          <p:cNvPr id="9" name="流程圖: 替代處理程序 8"/>
          <p:cNvSpPr/>
          <p:nvPr/>
        </p:nvSpPr>
        <p:spPr>
          <a:xfrm>
            <a:off x="428596" y="1643050"/>
            <a:ext cx="1357322" cy="2857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標楷體" pitchFamily="65" charset="-120"/>
                <a:ea typeface="標楷體" pitchFamily="65" charset="-120"/>
              </a:rPr>
              <a:t>土地政策</a:t>
            </a:r>
            <a:r>
              <a:rPr lang="en-US" altLang="zh-TW" sz="2000" b="1" dirty="0" smtClean="0">
                <a:solidFill>
                  <a:schemeClr val="tx1"/>
                </a:solidFill>
                <a:latin typeface="標楷體" pitchFamily="65" charset="-120"/>
                <a:ea typeface="標楷體" pitchFamily="65" charset="-120"/>
              </a:rPr>
              <a:t>?</a:t>
            </a:r>
            <a:endParaRPr lang="zh-TW" altLang="en-US" sz="2000" b="1" dirty="0" smtClean="0">
              <a:solidFill>
                <a:schemeClr val="tx1"/>
              </a:solidFill>
              <a:latin typeface="標楷體" pitchFamily="65" charset="-120"/>
              <a:ea typeface="標楷體" pitchFamily="65" charset="-120"/>
            </a:endParaRPr>
          </a:p>
        </p:txBody>
      </p:sp>
      <p:sp>
        <p:nvSpPr>
          <p:cNvPr id="10" name="流程圖: 替代處理程序 9"/>
          <p:cNvSpPr/>
          <p:nvPr/>
        </p:nvSpPr>
        <p:spPr>
          <a:xfrm>
            <a:off x="428596" y="2143116"/>
            <a:ext cx="1357322" cy="2857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標楷體" pitchFamily="65" charset="-120"/>
                <a:ea typeface="標楷體" pitchFamily="65" charset="-120"/>
              </a:rPr>
              <a:t>住宅政策</a:t>
            </a:r>
            <a:r>
              <a:rPr lang="en-US" altLang="zh-TW" sz="2000" b="1" dirty="0" smtClean="0">
                <a:solidFill>
                  <a:schemeClr val="tx1"/>
                </a:solidFill>
                <a:latin typeface="標楷體" pitchFamily="65" charset="-120"/>
                <a:ea typeface="標楷體" pitchFamily="65" charset="-120"/>
              </a:rPr>
              <a:t>?</a:t>
            </a:r>
            <a:endParaRPr lang="zh-TW" altLang="en-US" sz="2000" b="1" dirty="0" smtClean="0">
              <a:solidFill>
                <a:schemeClr val="tx1"/>
              </a:solidFill>
              <a:latin typeface="標楷體" pitchFamily="65" charset="-120"/>
              <a:ea typeface="標楷體" pitchFamily="65" charset="-120"/>
            </a:endParaRPr>
          </a:p>
        </p:txBody>
      </p:sp>
      <p:sp>
        <p:nvSpPr>
          <p:cNvPr id="11" name="流程圖: 替代處理程序 10"/>
          <p:cNvSpPr/>
          <p:nvPr/>
        </p:nvSpPr>
        <p:spPr>
          <a:xfrm>
            <a:off x="428596" y="2643182"/>
            <a:ext cx="1357322" cy="2857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住宅法</a:t>
            </a:r>
            <a:endParaRPr lang="zh-TW" altLang="en-US" b="1" dirty="0">
              <a:solidFill>
                <a:schemeClr val="tx1"/>
              </a:solidFill>
              <a:latin typeface="標楷體" pitchFamily="65" charset="-120"/>
              <a:ea typeface="標楷體" pitchFamily="65" charset="-120"/>
            </a:endParaRPr>
          </a:p>
        </p:txBody>
      </p:sp>
      <p:cxnSp>
        <p:nvCxnSpPr>
          <p:cNvPr id="12" name="直線單箭頭接點 11"/>
          <p:cNvCxnSpPr/>
          <p:nvPr/>
        </p:nvCxnSpPr>
        <p:spPr>
          <a:xfrm rot="5400000">
            <a:off x="965175" y="1535099"/>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直線單箭頭接點 15"/>
          <p:cNvCxnSpPr/>
          <p:nvPr/>
        </p:nvCxnSpPr>
        <p:spPr>
          <a:xfrm rot="5400000">
            <a:off x="965175" y="2035165"/>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直線單箭頭接點 16"/>
          <p:cNvCxnSpPr/>
          <p:nvPr/>
        </p:nvCxnSpPr>
        <p:spPr>
          <a:xfrm rot="5400000">
            <a:off x="965175" y="2535231"/>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左中括弧 17"/>
          <p:cNvSpPr/>
          <p:nvPr/>
        </p:nvSpPr>
        <p:spPr>
          <a:xfrm rot="16200000" flipH="1">
            <a:off x="571472" y="3071810"/>
            <a:ext cx="1143008" cy="1428760"/>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cxnSp>
        <p:nvCxnSpPr>
          <p:cNvPr id="20" name="直線單箭頭接點 19"/>
          <p:cNvCxnSpPr/>
          <p:nvPr/>
        </p:nvCxnSpPr>
        <p:spPr>
          <a:xfrm rot="5400000">
            <a:off x="822299" y="3178173"/>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流程圖: 替代處理程序 21"/>
          <p:cNvSpPr/>
          <p:nvPr/>
        </p:nvSpPr>
        <p:spPr>
          <a:xfrm>
            <a:off x="642910" y="3429000"/>
            <a:ext cx="857256"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社會</a:t>
            </a:r>
            <a:endParaRPr lang="en-US" altLang="zh-TW" b="1" dirty="0" smtClean="0">
              <a:solidFill>
                <a:schemeClr val="tx1"/>
              </a:solidFill>
              <a:latin typeface="標楷體" pitchFamily="65" charset="-120"/>
              <a:ea typeface="標楷體" pitchFamily="65" charset="-120"/>
            </a:endParaRPr>
          </a:p>
          <a:p>
            <a:pPr algn="ctr"/>
            <a:r>
              <a:rPr lang="zh-TW" altLang="en-US" b="1" dirty="0" smtClean="0">
                <a:solidFill>
                  <a:schemeClr val="tx1"/>
                </a:solidFill>
                <a:latin typeface="標楷體" pitchFamily="65" charset="-120"/>
                <a:ea typeface="標楷體" pitchFamily="65" charset="-120"/>
              </a:rPr>
              <a:t>住宅</a:t>
            </a:r>
            <a:endParaRPr lang="zh-TW" altLang="en-US" b="1" dirty="0">
              <a:solidFill>
                <a:schemeClr val="tx1"/>
              </a:solidFill>
              <a:latin typeface="標楷體" pitchFamily="65" charset="-120"/>
              <a:ea typeface="標楷體" pitchFamily="65" charset="-120"/>
            </a:endParaRPr>
          </a:p>
        </p:txBody>
      </p:sp>
      <p:sp>
        <p:nvSpPr>
          <p:cNvPr id="24" name="流程圖: 替代處理程序 23"/>
          <p:cNvSpPr/>
          <p:nvPr/>
        </p:nvSpPr>
        <p:spPr>
          <a:xfrm>
            <a:off x="214282" y="4357694"/>
            <a:ext cx="714380"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合宜住宅</a:t>
            </a:r>
            <a:endParaRPr lang="zh-TW" altLang="en-US" b="1" dirty="0">
              <a:solidFill>
                <a:schemeClr val="tx1"/>
              </a:solidFill>
              <a:latin typeface="標楷體" pitchFamily="65" charset="-120"/>
              <a:ea typeface="標楷體" pitchFamily="65" charset="-120"/>
            </a:endParaRPr>
          </a:p>
        </p:txBody>
      </p:sp>
      <p:sp>
        <p:nvSpPr>
          <p:cNvPr id="25" name="流程圖: 替代處理程序 24"/>
          <p:cNvSpPr/>
          <p:nvPr/>
        </p:nvSpPr>
        <p:spPr>
          <a:xfrm>
            <a:off x="1071538" y="4572008"/>
            <a:ext cx="857256"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青年</a:t>
            </a:r>
            <a:endParaRPr lang="en-US" altLang="zh-TW" b="1" dirty="0" smtClean="0">
              <a:solidFill>
                <a:schemeClr val="tx1"/>
              </a:solidFill>
              <a:latin typeface="標楷體" pitchFamily="65" charset="-120"/>
              <a:ea typeface="標楷體" pitchFamily="65" charset="-120"/>
            </a:endParaRPr>
          </a:p>
          <a:p>
            <a:pPr algn="ctr"/>
            <a:r>
              <a:rPr lang="zh-TW" altLang="en-US" b="1" dirty="0" smtClean="0">
                <a:solidFill>
                  <a:schemeClr val="tx1"/>
                </a:solidFill>
                <a:latin typeface="標楷體" pitchFamily="65" charset="-120"/>
                <a:ea typeface="標楷體" pitchFamily="65" charset="-120"/>
              </a:rPr>
              <a:t>住宅</a:t>
            </a:r>
            <a:endParaRPr lang="zh-TW" altLang="en-US" b="1" dirty="0">
              <a:solidFill>
                <a:schemeClr val="tx1"/>
              </a:solidFill>
              <a:latin typeface="標楷體" pitchFamily="65" charset="-120"/>
              <a:ea typeface="標楷體" pitchFamily="65" charset="-120"/>
            </a:endParaRPr>
          </a:p>
        </p:txBody>
      </p:sp>
      <p:sp>
        <p:nvSpPr>
          <p:cNvPr id="26" name="左中括弧 25"/>
          <p:cNvSpPr/>
          <p:nvPr/>
        </p:nvSpPr>
        <p:spPr>
          <a:xfrm rot="16200000" flipH="1">
            <a:off x="1750199" y="3893347"/>
            <a:ext cx="214314" cy="1143008"/>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27" name="流程圖: 替代處理程序 26"/>
          <p:cNvSpPr/>
          <p:nvPr/>
        </p:nvSpPr>
        <p:spPr>
          <a:xfrm>
            <a:off x="2143108" y="4572008"/>
            <a:ext cx="857256"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現代住宅</a:t>
            </a:r>
            <a:endParaRPr lang="zh-TW" altLang="en-US" b="1" dirty="0">
              <a:solidFill>
                <a:schemeClr val="tx1"/>
              </a:solidFill>
              <a:latin typeface="標楷體" pitchFamily="65" charset="-120"/>
              <a:ea typeface="標楷體" pitchFamily="65" charset="-120"/>
            </a:endParaRPr>
          </a:p>
        </p:txBody>
      </p:sp>
      <p:cxnSp>
        <p:nvCxnSpPr>
          <p:cNvPr id="29" name="直線接點 28"/>
          <p:cNvCxnSpPr/>
          <p:nvPr/>
        </p:nvCxnSpPr>
        <p:spPr>
          <a:xfrm>
            <a:off x="571472" y="4929198"/>
            <a:ext cx="1285884" cy="857256"/>
          </a:xfrm>
          <a:prstGeom prst="line">
            <a:avLst/>
          </a:prstGeom>
        </p:spPr>
        <p:style>
          <a:lnRef idx="3">
            <a:schemeClr val="dk1"/>
          </a:lnRef>
          <a:fillRef idx="0">
            <a:schemeClr val="dk1"/>
          </a:fillRef>
          <a:effectRef idx="2">
            <a:schemeClr val="dk1"/>
          </a:effectRef>
          <a:fontRef idx="minor">
            <a:schemeClr val="tx1"/>
          </a:fontRef>
        </p:style>
      </p:cxnSp>
      <p:cxnSp>
        <p:nvCxnSpPr>
          <p:cNvPr id="30" name="直線接點 29"/>
          <p:cNvCxnSpPr/>
          <p:nvPr/>
        </p:nvCxnSpPr>
        <p:spPr>
          <a:xfrm rot="10800000" flipV="1">
            <a:off x="1857356" y="5143512"/>
            <a:ext cx="785818" cy="642942"/>
          </a:xfrm>
          <a:prstGeom prst="line">
            <a:avLst/>
          </a:prstGeom>
        </p:spPr>
        <p:style>
          <a:lnRef idx="3">
            <a:schemeClr val="dk1"/>
          </a:lnRef>
          <a:fillRef idx="0">
            <a:schemeClr val="dk1"/>
          </a:fillRef>
          <a:effectRef idx="2">
            <a:schemeClr val="dk1"/>
          </a:effectRef>
          <a:fontRef idx="minor">
            <a:schemeClr val="tx1"/>
          </a:fontRef>
        </p:style>
      </p:cxnSp>
      <p:sp>
        <p:nvSpPr>
          <p:cNvPr id="35" name="左中括弧 34"/>
          <p:cNvSpPr/>
          <p:nvPr/>
        </p:nvSpPr>
        <p:spPr>
          <a:xfrm rot="16200000" flipH="1">
            <a:off x="1464447" y="4964917"/>
            <a:ext cx="357190" cy="2000264"/>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36" name="流程圖: 替代處理程序 35"/>
          <p:cNvSpPr/>
          <p:nvPr/>
        </p:nvSpPr>
        <p:spPr>
          <a:xfrm>
            <a:off x="214282" y="6143644"/>
            <a:ext cx="1214446" cy="4286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資金 </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7" name="流程圖: 替代處理程序 36"/>
          <p:cNvSpPr/>
          <p:nvPr/>
        </p:nvSpPr>
        <p:spPr>
          <a:xfrm>
            <a:off x="2000232" y="6143644"/>
            <a:ext cx="1214446" cy="4286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土地 </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8" name="矩形 37"/>
          <p:cNvSpPr/>
          <p:nvPr/>
        </p:nvSpPr>
        <p:spPr>
          <a:xfrm>
            <a:off x="1428728" y="6072206"/>
            <a:ext cx="500066" cy="523220"/>
          </a:xfrm>
          <a:prstGeom prst="rect">
            <a:avLst/>
          </a:prstGeom>
        </p:spPr>
        <p:txBody>
          <a:bodyPr wrap="square">
            <a:spAutoFit/>
          </a:bodyPr>
          <a:lstStyle/>
          <a:p>
            <a:r>
              <a:rPr lang="en-US" altLang="zh-TW" sz="2800" b="1" dirty="0" smtClean="0">
                <a:latin typeface="標楷體" pitchFamily="65" charset="-120"/>
                <a:ea typeface="標楷體" pitchFamily="65" charset="-120"/>
              </a:rPr>
              <a:t>…</a:t>
            </a:r>
            <a:endParaRPr lang="zh-TW" altLang="en-US" sz="2800" b="1" dirty="0">
              <a:latin typeface="標楷體" pitchFamily="65" charset="-120"/>
              <a:ea typeface="標楷體" pitchFamily="65" charset="-120"/>
            </a:endParaRPr>
          </a:p>
        </p:txBody>
      </p:sp>
      <p:cxnSp>
        <p:nvCxnSpPr>
          <p:cNvPr id="39" name="直線單箭頭接點 38"/>
          <p:cNvCxnSpPr/>
          <p:nvPr/>
        </p:nvCxnSpPr>
        <p:spPr>
          <a:xfrm>
            <a:off x="3214678" y="6357958"/>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2" name="流程圖: 替代處理程序 41"/>
          <p:cNvSpPr/>
          <p:nvPr/>
        </p:nvSpPr>
        <p:spPr>
          <a:xfrm>
            <a:off x="5000628" y="1142984"/>
            <a:ext cx="1643074" cy="2857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賦稅改革</a:t>
            </a:r>
            <a:endParaRPr lang="zh-TW" altLang="en-US" b="1" dirty="0">
              <a:solidFill>
                <a:schemeClr val="tx1"/>
              </a:solidFill>
              <a:latin typeface="標楷體" pitchFamily="65" charset="-120"/>
              <a:ea typeface="標楷體" pitchFamily="65" charset="-120"/>
            </a:endParaRPr>
          </a:p>
        </p:txBody>
      </p:sp>
      <p:cxnSp>
        <p:nvCxnSpPr>
          <p:cNvPr id="43" name="直線接點 42"/>
          <p:cNvCxnSpPr/>
          <p:nvPr/>
        </p:nvCxnSpPr>
        <p:spPr>
          <a:xfrm rot="5400000">
            <a:off x="5644364" y="1570818"/>
            <a:ext cx="285752" cy="1588"/>
          </a:xfrm>
          <a:prstGeom prst="line">
            <a:avLst/>
          </a:prstGeom>
        </p:spPr>
        <p:style>
          <a:lnRef idx="3">
            <a:schemeClr val="dk1"/>
          </a:lnRef>
          <a:fillRef idx="0">
            <a:schemeClr val="dk1"/>
          </a:fillRef>
          <a:effectRef idx="2">
            <a:schemeClr val="dk1"/>
          </a:effectRef>
          <a:fontRef idx="minor">
            <a:schemeClr val="tx1"/>
          </a:fontRef>
        </p:style>
      </p:cxnSp>
      <p:sp>
        <p:nvSpPr>
          <p:cNvPr id="44" name="左中括弧 43"/>
          <p:cNvSpPr/>
          <p:nvPr/>
        </p:nvSpPr>
        <p:spPr>
          <a:xfrm rot="16200000" flipH="1">
            <a:off x="5429256" y="-24"/>
            <a:ext cx="142876" cy="3571900"/>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46" name="流程圖: 替代處理程序 45"/>
          <p:cNvSpPr/>
          <p:nvPr/>
        </p:nvSpPr>
        <p:spPr>
          <a:xfrm>
            <a:off x="3071802" y="1857364"/>
            <a:ext cx="1285884" cy="3571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地方稅</a:t>
            </a:r>
            <a:endParaRPr lang="zh-TW" altLang="en-US" b="1" dirty="0">
              <a:solidFill>
                <a:schemeClr val="tx1"/>
              </a:solidFill>
              <a:latin typeface="標楷體" pitchFamily="65" charset="-120"/>
              <a:ea typeface="標楷體" pitchFamily="65" charset="-120"/>
            </a:endParaRPr>
          </a:p>
        </p:txBody>
      </p:sp>
      <p:sp>
        <p:nvSpPr>
          <p:cNvPr id="47" name="流程圖: 替代處理程序 46"/>
          <p:cNvSpPr/>
          <p:nvPr/>
        </p:nvSpPr>
        <p:spPr>
          <a:xfrm>
            <a:off x="2571736" y="2643182"/>
            <a:ext cx="1071570" cy="2857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持有稅</a:t>
            </a:r>
            <a:endParaRPr lang="zh-TW" altLang="en-US" b="1" dirty="0">
              <a:solidFill>
                <a:schemeClr val="tx1"/>
              </a:solidFill>
              <a:latin typeface="標楷體" pitchFamily="65" charset="-120"/>
              <a:ea typeface="標楷體" pitchFamily="65" charset="-120"/>
            </a:endParaRPr>
          </a:p>
        </p:txBody>
      </p:sp>
      <p:cxnSp>
        <p:nvCxnSpPr>
          <p:cNvPr id="48" name="直線單箭頭接點 47"/>
          <p:cNvCxnSpPr/>
          <p:nvPr/>
        </p:nvCxnSpPr>
        <p:spPr>
          <a:xfrm rot="5400000">
            <a:off x="3536943" y="2320917"/>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9" name="左中括弧 48"/>
          <p:cNvSpPr/>
          <p:nvPr/>
        </p:nvSpPr>
        <p:spPr>
          <a:xfrm rot="16200000" flipH="1">
            <a:off x="3536149" y="1964521"/>
            <a:ext cx="214314" cy="1143008"/>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50" name="流程圖: 替代處理程序 49"/>
          <p:cNvSpPr/>
          <p:nvPr/>
        </p:nvSpPr>
        <p:spPr>
          <a:xfrm>
            <a:off x="3786182" y="2643182"/>
            <a:ext cx="1071570" cy="2857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交易稅</a:t>
            </a:r>
            <a:endParaRPr lang="zh-TW" altLang="en-US" b="1" dirty="0">
              <a:solidFill>
                <a:schemeClr val="tx1"/>
              </a:solidFill>
              <a:latin typeface="標楷體" pitchFamily="65" charset="-120"/>
              <a:ea typeface="標楷體" pitchFamily="65" charset="-120"/>
            </a:endParaRPr>
          </a:p>
        </p:txBody>
      </p:sp>
      <p:cxnSp>
        <p:nvCxnSpPr>
          <p:cNvPr id="51" name="直線接點 50"/>
          <p:cNvCxnSpPr/>
          <p:nvPr/>
        </p:nvCxnSpPr>
        <p:spPr>
          <a:xfrm rot="5400000">
            <a:off x="2894001" y="3035297"/>
            <a:ext cx="214314" cy="1588"/>
          </a:xfrm>
          <a:prstGeom prst="line">
            <a:avLst/>
          </a:prstGeom>
        </p:spPr>
        <p:style>
          <a:lnRef idx="3">
            <a:schemeClr val="dk1"/>
          </a:lnRef>
          <a:fillRef idx="0">
            <a:schemeClr val="dk1"/>
          </a:fillRef>
          <a:effectRef idx="2">
            <a:schemeClr val="dk1"/>
          </a:effectRef>
          <a:fontRef idx="minor">
            <a:schemeClr val="tx1"/>
          </a:fontRef>
        </p:style>
      </p:cxnSp>
      <p:sp>
        <p:nvSpPr>
          <p:cNvPr id="53" name="左中括弧 52"/>
          <p:cNvSpPr/>
          <p:nvPr/>
        </p:nvSpPr>
        <p:spPr>
          <a:xfrm rot="16200000" flipH="1">
            <a:off x="2964645" y="2821777"/>
            <a:ext cx="142876" cy="785818"/>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54" name="流程圖: 替代處理程序 53"/>
          <p:cNvSpPr/>
          <p:nvPr/>
        </p:nvSpPr>
        <p:spPr>
          <a:xfrm>
            <a:off x="2500298" y="3286124"/>
            <a:ext cx="357190" cy="8572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地價稅</a:t>
            </a:r>
            <a:endParaRPr lang="zh-TW" altLang="en-US" b="1" dirty="0">
              <a:solidFill>
                <a:schemeClr val="tx1"/>
              </a:solidFill>
              <a:latin typeface="標楷體" pitchFamily="65" charset="-120"/>
              <a:ea typeface="標楷體" pitchFamily="65" charset="-120"/>
            </a:endParaRPr>
          </a:p>
        </p:txBody>
      </p:sp>
      <p:sp>
        <p:nvSpPr>
          <p:cNvPr id="55" name="流程圖: 替代處理程序 54"/>
          <p:cNvSpPr/>
          <p:nvPr/>
        </p:nvSpPr>
        <p:spPr>
          <a:xfrm>
            <a:off x="3214678" y="3286124"/>
            <a:ext cx="357190" cy="8572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房屋稅</a:t>
            </a:r>
            <a:endParaRPr lang="zh-TW" altLang="en-US" b="1" dirty="0">
              <a:solidFill>
                <a:schemeClr val="tx1"/>
              </a:solidFill>
              <a:latin typeface="標楷體" pitchFamily="65" charset="-120"/>
              <a:ea typeface="標楷體" pitchFamily="65" charset="-120"/>
            </a:endParaRPr>
          </a:p>
        </p:txBody>
      </p:sp>
      <p:cxnSp>
        <p:nvCxnSpPr>
          <p:cNvPr id="56" name="直線接點 55"/>
          <p:cNvCxnSpPr/>
          <p:nvPr/>
        </p:nvCxnSpPr>
        <p:spPr>
          <a:xfrm rot="5400000">
            <a:off x="4179885" y="3035297"/>
            <a:ext cx="214314" cy="1588"/>
          </a:xfrm>
          <a:prstGeom prst="line">
            <a:avLst/>
          </a:prstGeom>
        </p:spPr>
        <p:style>
          <a:lnRef idx="3">
            <a:schemeClr val="dk1"/>
          </a:lnRef>
          <a:fillRef idx="0">
            <a:schemeClr val="dk1"/>
          </a:fillRef>
          <a:effectRef idx="2">
            <a:schemeClr val="dk1"/>
          </a:effectRef>
          <a:fontRef idx="minor">
            <a:schemeClr val="tx1"/>
          </a:fontRef>
        </p:style>
      </p:cxnSp>
      <p:sp>
        <p:nvSpPr>
          <p:cNvPr id="57" name="左中括弧 56"/>
          <p:cNvSpPr/>
          <p:nvPr/>
        </p:nvSpPr>
        <p:spPr>
          <a:xfrm rot="16200000" flipH="1">
            <a:off x="4321967" y="2893215"/>
            <a:ext cx="142876" cy="642942"/>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58" name="流程圖: 替代處理程序 57"/>
          <p:cNvSpPr/>
          <p:nvPr/>
        </p:nvSpPr>
        <p:spPr>
          <a:xfrm>
            <a:off x="3929058" y="3286124"/>
            <a:ext cx="357190" cy="135732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土地增值稅</a:t>
            </a:r>
            <a:endParaRPr lang="zh-TW" altLang="en-US" b="1" dirty="0">
              <a:solidFill>
                <a:schemeClr val="tx1"/>
              </a:solidFill>
              <a:latin typeface="標楷體" pitchFamily="65" charset="-120"/>
              <a:ea typeface="標楷體" pitchFamily="65" charset="-120"/>
            </a:endParaRPr>
          </a:p>
        </p:txBody>
      </p:sp>
      <p:sp>
        <p:nvSpPr>
          <p:cNvPr id="59" name="流程圖: 替代處理程序 58"/>
          <p:cNvSpPr/>
          <p:nvPr/>
        </p:nvSpPr>
        <p:spPr>
          <a:xfrm>
            <a:off x="4572000" y="3286124"/>
            <a:ext cx="357190" cy="8572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契稅</a:t>
            </a:r>
            <a:endParaRPr lang="zh-TW" altLang="en-US" b="1" dirty="0">
              <a:solidFill>
                <a:schemeClr val="tx1"/>
              </a:solidFill>
              <a:latin typeface="標楷體" pitchFamily="65" charset="-120"/>
              <a:ea typeface="標楷體" pitchFamily="65" charset="-120"/>
            </a:endParaRPr>
          </a:p>
        </p:txBody>
      </p:sp>
      <p:sp>
        <p:nvSpPr>
          <p:cNvPr id="60" name="流程圖: 替代處理程序 59"/>
          <p:cNvSpPr/>
          <p:nvPr/>
        </p:nvSpPr>
        <p:spPr>
          <a:xfrm>
            <a:off x="6572264" y="1857364"/>
            <a:ext cx="1285884" cy="3571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國稅</a:t>
            </a:r>
            <a:endParaRPr lang="zh-TW" altLang="en-US" b="1" dirty="0">
              <a:solidFill>
                <a:schemeClr val="tx1"/>
              </a:solidFill>
              <a:latin typeface="標楷體" pitchFamily="65" charset="-120"/>
              <a:ea typeface="標楷體" pitchFamily="65" charset="-120"/>
            </a:endParaRPr>
          </a:p>
        </p:txBody>
      </p:sp>
      <p:sp>
        <p:nvSpPr>
          <p:cNvPr id="61" name="左中括弧 60"/>
          <p:cNvSpPr/>
          <p:nvPr/>
        </p:nvSpPr>
        <p:spPr>
          <a:xfrm rot="16200000" flipH="1">
            <a:off x="6143636" y="2071678"/>
            <a:ext cx="142876" cy="1000132"/>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cxnSp>
        <p:nvCxnSpPr>
          <p:cNvPr id="62" name="直線接點 61"/>
          <p:cNvCxnSpPr/>
          <p:nvPr/>
        </p:nvCxnSpPr>
        <p:spPr>
          <a:xfrm rot="5400000">
            <a:off x="7144562" y="2356636"/>
            <a:ext cx="285752" cy="1588"/>
          </a:xfrm>
          <a:prstGeom prst="line">
            <a:avLst/>
          </a:prstGeom>
        </p:spPr>
        <p:style>
          <a:lnRef idx="3">
            <a:schemeClr val="dk1"/>
          </a:lnRef>
          <a:fillRef idx="0">
            <a:schemeClr val="dk1"/>
          </a:fillRef>
          <a:effectRef idx="2">
            <a:schemeClr val="dk1"/>
          </a:effectRef>
          <a:fontRef idx="minor">
            <a:schemeClr val="tx1"/>
          </a:fontRef>
        </p:style>
      </p:cxnSp>
      <p:sp>
        <p:nvSpPr>
          <p:cNvPr id="63" name="左中括弧 62"/>
          <p:cNvSpPr/>
          <p:nvPr/>
        </p:nvSpPr>
        <p:spPr>
          <a:xfrm rot="16200000" flipH="1">
            <a:off x="7143768" y="2071678"/>
            <a:ext cx="142876" cy="1000132"/>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64" name="左中括弧 63"/>
          <p:cNvSpPr/>
          <p:nvPr/>
        </p:nvSpPr>
        <p:spPr>
          <a:xfrm rot="16200000" flipH="1">
            <a:off x="8143900" y="2071678"/>
            <a:ext cx="142876" cy="1000132"/>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65" name="流程圖: 替代處理程序 64"/>
          <p:cNvSpPr/>
          <p:nvPr/>
        </p:nvSpPr>
        <p:spPr>
          <a:xfrm>
            <a:off x="5286380" y="2643182"/>
            <a:ext cx="85725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營業稅</a:t>
            </a:r>
            <a:endParaRPr lang="zh-TW" altLang="en-US" b="1" dirty="0">
              <a:solidFill>
                <a:schemeClr val="tx1"/>
              </a:solidFill>
              <a:latin typeface="標楷體" pitchFamily="65" charset="-120"/>
              <a:ea typeface="標楷體" pitchFamily="65" charset="-120"/>
            </a:endParaRPr>
          </a:p>
        </p:txBody>
      </p:sp>
      <p:sp>
        <p:nvSpPr>
          <p:cNvPr id="66" name="流程圖: 替代處理程序 65"/>
          <p:cNvSpPr/>
          <p:nvPr/>
        </p:nvSpPr>
        <p:spPr>
          <a:xfrm>
            <a:off x="6357950" y="2643182"/>
            <a:ext cx="785818"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所得稅</a:t>
            </a:r>
            <a:endParaRPr lang="zh-TW" altLang="en-US" b="1" dirty="0">
              <a:solidFill>
                <a:schemeClr val="tx1"/>
              </a:solidFill>
              <a:latin typeface="標楷體" pitchFamily="65" charset="-120"/>
              <a:ea typeface="標楷體" pitchFamily="65" charset="-120"/>
            </a:endParaRPr>
          </a:p>
        </p:txBody>
      </p:sp>
      <p:sp>
        <p:nvSpPr>
          <p:cNvPr id="67" name="流程圖: 替代處理程序 66"/>
          <p:cNvSpPr/>
          <p:nvPr/>
        </p:nvSpPr>
        <p:spPr>
          <a:xfrm>
            <a:off x="7286644" y="2643182"/>
            <a:ext cx="928694" cy="3571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遺產稅</a:t>
            </a:r>
            <a:endParaRPr lang="zh-TW" altLang="en-US" b="1" dirty="0">
              <a:solidFill>
                <a:schemeClr val="tx1"/>
              </a:solidFill>
              <a:latin typeface="標楷體" pitchFamily="65" charset="-120"/>
              <a:ea typeface="標楷體" pitchFamily="65" charset="-120"/>
            </a:endParaRPr>
          </a:p>
        </p:txBody>
      </p:sp>
      <p:sp>
        <p:nvSpPr>
          <p:cNvPr id="68" name="流程圖: 替代處理程序 67"/>
          <p:cNvSpPr/>
          <p:nvPr/>
        </p:nvSpPr>
        <p:spPr>
          <a:xfrm>
            <a:off x="7286644" y="3000372"/>
            <a:ext cx="928694" cy="3571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贈與稅</a:t>
            </a:r>
            <a:endParaRPr lang="zh-TW" altLang="en-US" b="1" dirty="0">
              <a:solidFill>
                <a:schemeClr val="tx1"/>
              </a:solidFill>
              <a:latin typeface="標楷體" pitchFamily="65" charset="-120"/>
              <a:ea typeface="標楷體" pitchFamily="65" charset="-120"/>
            </a:endParaRPr>
          </a:p>
        </p:txBody>
      </p:sp>
      <p:sp>
        <p:nvSpPr>
          <p:cNvPr id="69" name="流程圖: 替代處理程序 68"/>
          <p:cNvSpPr/>
          <p:nvPr/>
        </p:nvSpPr>
        <p:spPr>
          <a:xfrm>
            <a:off x="8501090" y="2643182"/>
            <a:ext cx="357190"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其他</a:t>
            </a:r>
            <a:endParaRPr lang="zh-TW" altLang="en-US" b="1" dirty="0">
              <a:solidFill>
                <a:schemeClr val="tx1"/>
              </a:solidFill>
              <a:latin typeface="標楷體" pitchFamily="65" charset="-120"/>
              <a:ea typeface="標楷體" pitchFamily="65" charset="-120"/>
            </a:endParaRPr>
          </a:p>
        </p:txBody>
      </p:sp>
      <p:cxnSp>
        <p:nvCxnSpPr>
          <p:cNvPr id="70" name="直線單箭頭接點 69"/>
          <p:cNvCxnSpPr/>
          <p:nvPr/>
        </p:nvCxnSpPr>
        <p:spPr>
          <a:xfrm rot="5400000">
            <a:off x="5434812" y="3566320"/>
            <a:ext cx="571504" cy="11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4" name="流程圖: 替代處理程序 73"/>
          <p:cNvSpPr/>
          <p:nvPr/>
        </p:nvSpPr>
        <p:spPr>
          <a:xfrm>
            <a:off x="5286380" y="3857628"/>
            <a:ext cx="857256"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奢侈稅</a:t>
            </a:r>
            <a:endParaRPr lang="zh-TW" altLang="en-US" b="1" dirty="0">
              <a:solidFill>
                <a:schemeClr val="tx1"/>
              </a:solidFill>
              <a:latin typeface="標楷體" pitchFamily="65" charset="-120"/>
              <a:ea typeface="標楷體" pitchFamily="65" charset="-120"/>
            </a:endParaRPr>
          </a:p>
        </p:txBody>
      </p:sp>
      <p:cxnSp>
        <p:nvCxnSpPr>
          <p:cNvPr id="75" name="直線單箭頭接點 74"/>
          <p:cNvCxnSpPr/>
          <p:nvPr/>
        </p:nvCxnSpPr>
        <p:spPr>
          <a:xfrm rot="5400000">
            <a:off x="6434944" y="3566320"/>
            <a:ext cx="571504" cy="11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7" name="直線單箭頭接點 76"/>
          <p:cNvCxnSpPr/>
          <p:nvPr/>
        </p:nvCxnSpPr>
        <p:spPr>
          <a:xfrm rot="5400000">
            <a:off x="6506382" y="4852204"/>
            <a:ext cx="428628" cy="11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9" name="流程圖: 替代處理程序 78"/>
          <p:cNvSpPr/>
          <p:nvPr/>
        </p:nvSpPr>
        <p:spPr>
          <a:xfrm>
            <a:off x="5786446" y="5072074"/>
            <a:ext cx="2214578" cy="3571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房地合一所得稅</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80" name="流程圖: 替代處理程序 79"/>
          <p:cNvSpPr/>
          <p:nvPr/>
        </p:nvSpPr>
        <p:spPr>
          <a:xfrm>
            <a:off x="3500430" y="5786454"/>
            <a:ext cx="1428760" cy="9286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標售</a:t>
            </a:r>
            <a:endParaRPr lang="en-US" altLang="zh-TW" sz="2400" b="1" dirty="0" smtClean="0">
              <a:solidFill>
                <a:schemeClr val="tx1"/>
              </a:solidFill>
              <a:latin typeface="標楷體" pitchFamily="65" charset="-120"/>
              <a:ea typeface="標楷體" pitchFamily="65" charset="-120"/>
            </a:endParaRPr>
          </a:p>
          <a:p>
            <a:pPr algn="ctr"/>
            <a:r>
              <a:rPr lang="zh-TW" altLang="en-US" b="1" dirty="0" smtClean="0">
                <a:solidFill>
                  <a:schemeClr val="tx1"/>
                </a:solidFill>
                <a:latin typeface="標楷體" pitchFamily="65" charset="-120"/>
                <a:ea typeface="標楷體" pitchFamily="65" charset="-120"/>
              </a:rPr>
              <a:t>公有土地 </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cxnSp>
        <p:nvCxnSpPr>
          <p:cNvPr id="81" name="直線單箭頭接點 80"/>
          <p:cNvCxnSpPr/>
          <p:nvPr/>
        </p:nvCxnSpPr>
        <p:spPr>
          <a:xfrm>
            <a:off x="4929190" y="6286520"/>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3" name="流程圖: 替代處理程序 82"/>
          <p:cNvSpPr/>
          <p:nvPr/>
        </p:nvSpPr>
        <p:spPr>
          <a:xfrm>
            <a:off x="5500694" y="6000768"/>
            <a:ext cx="3357586" cy="500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標楷體" pitchFamily="65" charset="-120"/>
                <a:ea typeface="標楷體" pitchFamily="65" charset="-120"/>
              </a:rPr>
              <a:t>標售地上權 </a:t>
            </a:r>
            <a:r>
              <a:rPr lang="en-US" altLang="zh-TW" sz="2400" b="1" dirty="0" smtClean="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sp>
        <p:nvSpPr>
          <p:cNvPr id="76" name="流程圖: 替代處理程序 75"/>
          <p:cNvSpPr/>
          <p:nvPr/>
        </p:nvSpPr>
        <p:spPr>
          <a:xfrm>
            <a:off x="6286512" y="3857628"/>
            <a:ext cx="1143008" cy="8572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itchFamily="65" charset="-120"/>
                <a:ea typeface="標楷體" pitchFamily="65" charset="-120"/>
              </a:rPr>
              <a:t>房屋交易所得稅</a:t>
            </a:r>
            <a:endParaRPr lang="zh-TW" altLang="en-US" b="1" dirty="0">
              <a:solidFill>
                <a:schemeClr val="tx1"/>
              </a:solidFill>
              <a:latin typeface="標楷體" pitchFamily="65" charset="-120"/>
              <a:ea typeface="標楷體" pitchFamily="65" charset="-120"/>
            </a:endParaRPr>
          </a:p>
        </p:txBody>
      </p:sp>
      <p:sp>
        <p:nvSpPr>
          <p:cNvPr id="84" name="橢圓 83"/>
          <p:cNvSpPr/>
          <p:nvPr/>
        </p:nvSpPr>
        <p:spPr>
          <a:xfrm>
            <a:off x="2357422" y="1000108"/>
            <a:ext cx="6643734" cy="4929222"/>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文字方塊 85"/>
          <p:cNvSpPr txBox="1"/>
          <p:nvPr/>
        </p:nvSpPr>
        <p:spPr>
          <a:xfrm>
            <a:off x="8143900" y="6488668"/>
            <a:ext cx="1285884" cy="369332"/>
          </a:xfrm>
          <a:prstGeom prst="rect">
            <a:avLst/>
          </a:prstGeom>
          <a:noFill/>
        </p:spPr>
        <p:txBody>
          <a:bodyPr wrap="square" rtlCol="0">
            <a:spAutoFit/>
          </a:bodyPr>
          <a:lstStyle/>
          <a:p>
            <a:r>
              <a:rPr lang="en-US" altLang="zh-TW" dirty="0" smtClean="0"/>
              <a:t>94/115</a:t>
            </a:r>
            <a:endParaRPr lang="zh-TW" altLang="en-US" dirty="0"/>
          </a:p>
        </p:txBody>
      </p:sp>
      <p:sp>
        <p:nvSpPr>
          <p:cNvPr id="13" name="投影片編號版面配置區 12"/>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83486" y="469506"/>
            <a:ext cx="8534400" cy="758952"/>
          </a:xfrm>
        </p:spPr>
        <p:txBody>
          <a:bodyPr>
            <a:normAutofit/>
          </a:bodyPr>
          <a:lstStyle/>
          <a:p>
            <a:pPr algn="l"/>
            <a:r>
              <a:rPr lang="zh-TW" altLang="en-US" sz="3200" b="1" dirty="0" smtClean="0">
                <a:solidFill>
                  <a:schemeClr val="tx1"/>
                </a:solidFill>
                <a:latin typeface="標楷體" pitchFamily="65" charset="-120"/>
                <a:ea typeface="標楷體" pitchFamily="65" charset="-120"/>
              </a:rPr>
              <a:t>七、疑   慮  </a:t>
            </a:r>
            <a:endParaRPr lang="zh-TW" altLang="en-US" sz="3200" b="1" dirty="0">
              <a:solidFill>
                <a:schemeClr val="tx1"/>
              </a:solidFill>
              <a:latin typeface="標楷體" pitchFamily="65" charset="-120"/>
              <a:ea typeface="標楷體" pitchFamily="65" charset="-120"/>
            </a:endParaRPr>
          </a:p>
        </p:txBody>
      </p:sp>
      <p:sp>
        <p:nvSpPr>
          <p:cNvPr id="2" name="副標題 1"/>
          <p:cNvSpPr>
            <a:spLocks noGrp="1"/>
          </p:cNvSpPr>
          <p:nvPr>
            <p:ph sz="quarter" idx="1"/>
          </p:nvPr>
        </p:nvSpPr>
        <p:spPr/>
        <p:txBody>
          <a:bodyPr>
            <a:normAutofit/>
          </a:bodyPr>
          <a:lstStyle/>
          <a:p>
            <a:pPr marL="0" indent="0" algn="l">
              <a:buNone/>
            </a:pPr>
            <a:r>
              <a:rPr lang="zh-TW" altLang="en-US" sz="4800" dirty="0" smtClean="0">
                <a:solidFill>
                  <a:schemeClr val="tx1"/>
                </a:solidFill>
                <a:latin typeface="標楷體" pitchFamily="65" charset="-120"/>
                <a:ea typeface="標楷體" pitchFamily="65" charset="-120"/>
              </a:rPr>
              <a:t>   </a:t>
            </a:r>
            <a:r>
              <a:rPr lang="en-US" altLang="zh-TW" sz="4800" b="1" dirty="0" smtClean="0">
                <a:solidFill>
                  <a:schemeClr val="tx1"/>
                </a:solidFill>
                <a:latin typeface="標楷體" pitchFamily="65" charset="-120"/>
                <a:ea typeface="標楷體" pitchFamily="65" charset="-120"/>
              </a:rPr>
              <a:t>(</a:t>
            </a:r>
            <a:r>
              <a:rPr lang="zh-TW" altLang="en-US" sz="4800" b="1" dirty="0" smtClean="0">
                <a:solidFill>
                  <a:schemeClr val="tx1"/>
                </a:solidFill>
                <a:latin typeface="標楷體" pitchFamily="65" charset="-120"/>
                <a:ea typeface="標楷體" pitchFamily="65" charset="-120"/>
              </a:rPr>
              <a:t>一</a:t>
            </a:r>
            <a:r>
              <a:rPr lang="en-US" altLang="zh-TW" sz="4800" b="1" dirty="0" smtClean="0">
                <a:solidFill>
                  <a:schemeClr val="tx1"/>
                </a:solidFill>
                <a:latin typeface="標楷體" pitchFamily="65" charset="-120"/>
                <a:ea typeface="標楷體" pitchFamily="65" charset="-120"/>
              </a:rPr>
              <a:t>)</a:t>
            </a:r>
            <a:r>
              <a:rPr lang="zh-TW" altLang="en-US" sz="5400" b="1" dirty="0" smtClean="0">
                <a:solidFill>
                  <a:schemeClr val="tx1"/>
                </a:solidFill>
                <a:latin typeface="標楷體" pitchFamily="65" charset="-120"/>
                <a:ea typeface="標楷體" pitchFamily="65" charset="-120"/>
              </a:rPr>
              <a:t>財政部</a:t>
            </a:r>
            <a:endParaRPr lang="en-US" altLang="zh-TW" sz="4800" b="1" dirty="0" smtClean="0">
              <a:solidFill>
                <a:schemeClr val="tx1"/>
              </a:solidFill>
              <a:latin typeface="標楷體" pitchFamily="65" charset="-120"/>
              <a:ea typeface="標楷體" pitchFamily="65" charset="-120"/>
            </a:endParaRPr>
          </a:p>
          <a:p>
            <a:pPr marL="0" indent="0" algn="l">
              <a:buNone/>
            </a:pPr>
            <a:r>
              <a:rPr lang="zh-TW" altLang="en-US" sz="4800" b="1" dirty="0" smtClean="0">
                <a:solidFill>
                  <a:schemeClr val="tx1"/>
                </a:solidFill>
                <a:latin typeface="標楷體" pitchFamily="65" charset="-120"/>
                <a:ea typeface="標楷體" pitchFamily="65" charset="-120"/>
              </a:rPr>
              <a:t>       記取以前</a:t>
            </a:r>
            <a:r>
              <a:rPr lang="zh-TW" altLang="en-US" sz="5400" b="1" u="sng" dirty="0" smtClean="0">
                <a:solidFill>
                  <a:schemeClr val="tx1"/>
                </a:solidFill>
                <a:latin typeface="標楷體" pitchFamily="65" charset="-120"/>
                <a:ea typeface="標楷體" pitchFamily="65" charset="-120"/>
              </a:rPr>
              <a:t>教訓</a:t>
            </a:r>
            <a:r>
              <a:rPr lang="zh-TW" altLang="en-US" sz="4800" b="1" dirty="0" smtClean="0">
                <a:solidFill>
                  <a:schemeClr val="tx1"/>
                </a:solidFill>
                <a:latin typeface="標楷體" pitchFamily="65" charset="-120"/>
                <a:ea typeface="標楷體" pitchFamily="65" charset="-120"/>
              </a:rPr>
              <a:t>嗎</a:t>
            </a:r>
            <a:r>
              <a:rPr lang="en-US" altLang="zh-TW" sz="4800" b="1" dirty="0" smtClean="0">
                <a:solidFill>
                  <a:schemeClr val="tx1"/>
                </a:solidFill>
                <a:latin typeface="標楷體" pitchFamily="65" charset="-120"/>
                <a:ea typeface="標楷體" pitchFamily="65" charset="-120"/>
              </a:rPr>
              <a:t>?</a:t>
            </a:r>
          </a:p>
          <a:p>
            <a:pPr marL="0" indent="0" algn="l">
              <a:buNone/>
            </a:pPr>
            <a:r>
              <a:rPr lang="zh-TW" altLang="en-US" sz="4800" b="1" dirty="0">
                <a:latin typeface="標楷體" pitchFamily="65" charset="-120"/>
                <a:ea typeface="標楷體" pitchFamily="65" charset="-120"/>
              </a:rPr>
              <a:t> </a:t>
            </a:r>
            <a:r>
              <a:rPr lang="zh-TW" altLang="en-US" sz="4800" b="1" dirty="0" smtClean="0">
                <a:latin typeface="標楷體" pitchFamily="65" charset="-120"/>
                <a:ea typeface="標楷體" pitchFamily="65" charset="-120"/>
              </a:rPr>
              <a:t>  </a:t>
            </a:r>
            <a:r>
              <a:rPr lang="en-US" altLang="zh-TW" sz="4800" b="1" dirty="0" smtClean="0">
                <a:solidFill>
                  <a:schemeClr val="tx1"/>
                </a:solidFill>
                <a:latin typeface="標楷體" pitchFamily="65" charset="-120"/>
                <a:ea typeface="標楷體" pitchFamily="65" charset="-120"/>
              </a:rPr>
              <a:t>(</a:t>
            </a:r>
            <a:r>
              <a:rPr lang="zh-TW" altLang="en-US" sz="4800" b="1" dirty="0" smtClean="0">
                <a:solidFill>
                  <a:schemeClr val="tx1"/>
                </a:solidFill>
                <a:latin typeface="標楷體" pitchFamily="65" charset="-120"/>
                <a:ea typeface="標楷體" pitchFamily="65" charset="-120"/>
              </a:rPr>
              <a:t>二</a:t>
            </a:r>
            <a:r>
              <a:rPr lang="en-US" altLang="zh-TW" sz="4800" b="1" dirty="0" smtClean="0">
                <a:solidFill>
                  <a:schemeClr val="tx1"/>
                </a:solidFill>
                <a:latin typeface="標楷體" pitchFamily="65" charset="-120"/>
                <a:ea typeface="標楷體" pitchFamily="65" charset="-120"/>
              </a:rPr>
              <a:t>)</a:t>
            </a:r>
            <a:r>
              <a:rPr lang="zh-TW" altLang="en-US" sz="5400" b="1" dirty="0" smtClean="0">
                <a:solidFill>
                  <a:schemeClr val="tx1"/>
                </a:solidFill>
                <a:latin typeface="標楷體" pitchFamily="65" charset="-120"/>
                <a:ea typeface="標楷體" pitchFamily="65" charset="-120"/>
              </a:rPr>
              <a:t>不要重蹈</a:t>
            </a:r>
            <a:endParaRPr lang="en-US" altLang="zh-TW" sz="4800" b="1" dirty="0" smtClean="0">
              <a:solidFill>
                <a:schemeClr val="tx1"/>
              </a:solidFill>
              <a:latin typeface="標楷體" pitchFamily="65" charset="-120"/>
              <a:ea typeface="標楷體" pitchFamily="65" charset="-120"/>
            </a:endParaRPr>
          </a:p>
          <a:p>
            <a:pPr marL="0" indent="0" algn="l">
              <a:buNone/>
            </a:pPr>
            <a:r>
              <a:rPr lang="zh-TW" altLang="en-US" sz="4800" b="1" dirty="0" smtClean="0">
                <a:solidFill>
                  <a:schemeClr val="tx1"/>
                </a:solidFill>
                <a:latin typeface="標楷體" pitchFamily="65" charset="-120"/>
                <a:ea typeface="標楷體" pitchFamily="65" charset="-120"/>
              </a:rPr>
              <a:t>       </a:t>
            </a:r>
            <a:r>
              <a:rPr lang="zh-TW" altLang="en-US" sz="4800" b="1" u="sng" dirty="0" smtClean="0">
                <a:solidFill>
                  <a:schemeClr val="tx1"/>
                </a:solidFill>
                <a:latin typeface="標楷體" pitchFamily="65" charset="-120"/>
                <a:ea typeface="標楷體" pitchFamily="65" charset="-120"/>
              </a:rPr>
              <a:t>證所稅</a:t>
            </a:r>
            <a:r>
              <a:rPr lang="zh-TW" altLang="en-US" sz="4800" b="1" dirty="0" smtClean="0">
                <a:solidFill>
                  <a:schemeClr val="tx1"/>
                </a:solidFill>
                <a:latin typeface="標楷體" pitchFamily="65" charset="-120"/>
                <a:ea typeface="標楷體" pitchFamily="65" charset="-120"/>
              </a:rPr>
              <a:t>覆轍</a:t>
            </a:r>
            <a:r>
              <a:rPr lang="en-US" altLang="zh-TW" sz="4800" b="1" dirty="0" smtClean="0">
                <a:solidFill>
                  <a:schemeClr val="tx1"/>
                </a:solidFill>
                <a:latin typeface="標楷體" pitchFamily="65" charset="-120"/>
                <a:ea typeface="標楷體" pitchFamily="65" charset="-120"/>
              </a:rPr>
              <a:t>?</a:t>
            </a:r>
            <a:endParaRPr lang="zh-TW" altLang="en-US" sz="4800" b="1" dirty="0">
              <a:solidFill>
                <a:schemeClr val="tx1"/>
              </a:solidFill>
              <a:latin typeface="標楷體" pitchFamily="65" charset="-120"/>
              <a:ea typeface="標楷體" pitchFamily="65" charset="-120"/>
            </a:endParaRPr>
          </a:p>
        </p:txBody>
      </p:sp>
      <p:sp>
        <p:nvSpPr>
          <p:cNvPr id="4" name="矩形 3"/>
          <p:cNvSpPr/>
          <p:nvPr/>
        </p:nvSpPr>
        <p:spPr>
          <a:xfrm>
            <a:off x="8238268" y="142852"/>
            <a:ext cx="479618" cy="369332"/>
          </a:xfrm>
          <a:prstGeom prst="rect">
            <a:avLst/>
          </a:prstGeom>
          <a:noFill/>
        </p:spPr>
        <p:txBody>
          <a:bodyPr wrap="none" lIns="91440" tIns="45720" rIns="91440" bIns="45720">
            <a:spAutoFit/>
          </a:bodyPr>
          <a:lstStyle/>
          <a:p>
            <a:pPr algn="ctr"/>
            <a:r>
              <a:rPr lang="en-US" altLang="zh-TW" dirty="0" smtClean="0">
                <a:latin typeface="Times New Roman" panose="02020603050405020304" pitchFamily="18" charset="0"/>
                <a:ea typeface="標楷體" pitchFamily="65" charset="-120"/>
                <a:cs typeface="Times New Roman" panose="02020603050405020304" pitchFamily="18" charset="0"/>
              </a:rPr>
              <a:t>1/4</a:t>
            </a:r>
            <a:endParaRPr lang="zh-TW" alt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512184"/>
            <a:ext cx="8627966" cy="758952"/>
          </a:xfrm>
        </p:spPr>
        <p:txBody>
          <a:bodyPr>
            <a:normAutofit/>
          </a:bodyPr>
          <a:lstStyle/>
          <a:p>
            <a:pPr algn="l"/>
            <a:r>
              <a:rPr lang="zh-TW" altLang="en-US" sz="3600" b="1" dirty="0" smtClean="0">
                <a:solidFill>
                  <a:schemeClr val="tx1"/>
                </a:solidFill>
                <a:latin typeface="標楷體" pitchFamily="65" charset="-120"/>
                <a:ea typeface="標楷體" pitchFamily="65" charset="-120"/>
              </a:rPr>
              <a:t>  </a:t>
            </a:r>
          </a:p>
        </p:txBody>
      </p:sp>
      <p:sp>
        <p:nvSpPr>
          <p:cNvPr id="2" name="副標題 1"/>
          <p:cNvSpPr>
            <a:spLocks noGrp="1"/>
          </p:cNvSpPr>
          <p:nvPr>
            <p:ph sz="quarter" idx="1"/>
          </p:nvPr>
        </p:nvSpPr>
        <p:spPr/>
        <p:txBody>
          <a:bodyPr anchor="t">
            <a:normAutofit/>
          </a:bodyPr>
          <a:lstStyle/>
          <a:p>
            <a:pPr marL="0" indent="0" algn="l">
              <a:buNone/>
            </a:pP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三</a:t>
            </a:r>
            <a:r>
              <a:rPr lang="en-US" altLang="zh-TW"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造成</a:t>
            </a:r>
            <a:r>
              <a:rPr lang="zh-TW" altLang="en-US" sz="40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矛盾</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或</a:t>
            </a:r>
            <a:r>
              <a:rPr lang="zh-TW" altLang="en-US" sz="40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分化 </a:t>
            </a:r>
            <a:r>
              <a:rPr lang="en-US" altLang="zh-TW" sz="40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en-US" altLang="zh-TW"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zh-TW" altLang="en-US" sz="30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000"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3200" u="sng" dirty="0" smtClean="0">
                <a:solidFill>
                  <a:schemeClr val="tx1"/>
                </a:solidFill>
                <a:latin typeface="Times New Roman" panose="02020603050405020304" pitchFamily="18" charset="0"/>
                <a:ea typeface="標楷體" pitchFamily="65" charset="-120"/>
                <a:cs typeface="Times New Roman" panose="02020603050405020304" pitchFamily="18" charset="0"/>
              </a:rPr>
              <a:t>有屋</a:t>
            </a:r>
            <a:r>
              <a:rPr lang="zh-TW" altLang="en-US" sz="3000" dirty="0" smtClean="0">
                <a:solidFill>
                  <a:schemeClr val="tx1"/>
                </a:solidFill>
                <a:latin typeface="Times New Roman" panose="02020603050405020304" pitchFamily="18" charset="0"/>
                <a:ea typeface="標楷體" pitchFamily="65" charset="-120"/>
                <a:cs typeface="Times New Roman" panose="02020603050405020304" pitchFamily="18" charset="0"/>
              </a:rPr>
              <a:t> 者 </a:t>
            </a:r>
            <a:r>
              <a:rPr lang="en-US" altLang="zh-TW" sz="3000" dirty="0" smtClean="0">
                <a:solidFill>
                  <a:schemeClr val="tx1"/>
                </a:solidFill>
                <a:latin typeface="Times New Roman" panose="02020603050405020304" pitchFamily="18" charset="0"/>
                <a:ea typeface="標楷體" pitchFamily="65" charset="-120"/>
                <a:cs typeface="Times New Roman" panose="02020603050405020304" pitchFamily="18" charset="0"/>
              </a:rPr>
              <a:t>VS.</a:t>
            </a:r>
            <a:r>
              <a:rPr lang="zh-TW" altLang="en-US" sz="3200" u="sng" dirty="0" smtClean="0">
                <a:solidFill>
                  <a:schemeClr val="tx1"/>
                </a:solidFill>
                <a:latin typeface="Times New Roman" panose="02020603050405020304" pitchFamily="18" charset="0"/>
                <a:ea typeface="標楷體" pitchFamily="65" charset="-120"/>
                <a:cs typeface="Times New Roman" panose="02020603050405020304" pitchFamily="18" charset="0"/>
              </a:rPr>
              <a:t>無屋</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zh-TW" altLang="en-US" sz="3000" dirty="0" smtClean="0">
                <a:solidFill>
                  <a:schemeClr val="tx1"/>
                </a:solidFill>
                <a:latin typeface="Times New Roman" panose="02020603050405020304" pitchFamily="18" charset="0"/>
                <a:ea typeface="標楷體" pitchFamily="65" charset="-120"/>
                <a:cs typeface="Times New Roman" panose="02020603050405020304" pitchFamily="18" charset="0"/>
              </a:rPr>
              <a:t>者 </a:t>
            </a:r>
            <a:r>
              <a:rPr lang="en-US" altLang="zh-TW" sz="3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30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000"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3200" u="sng" dirty="0" smtClean="0">
                <a:solidFill>
                  <a:schemeClr val="tx1"/>
                </a:solidFill>
                <a:latin typeface="Times New Roman" panose="02020603050405020304" pitchFamily="18" charset="0"/>
                <a:ea typeface="標楷體" pitchFamily="65" charset="-120"/>
                <a:cs typeface="Times New Roman" panose="02020603050405020304" pitchFamily="18" charset="0"/>
              </a:rPr>
              <a:t>有錢</a:t>
            </a:r>
            <a:r>
              <a:rPr lang="zh-TW" altLang="en-US" sz="3000" dirty="0" smtClean="0">
                <a:solidFill>
                  <a:schemeClr val="tx1"/>
                </a:solidFill>
                <a:latin typeface="Times New Roman" panose="02020603050405020304" pitchFamily="18" charset="0"/>
                <a:ea typeface="標楷體" pitchFamily="65" charset="-120"/>
                <a:cs typeface="Times New Roman" panose="02020603050405020304" pitchFamily="18" charset="0"/>
              </a:rPr>
              <a:t> 人 </a:t>
            </a:r>
            <a:r>
              <a:rPr lang="en-US" altLang="zh-TW" sz="3000" dirty="0" smtClean="0">
                <a:solidFill>
                  <a:schemeClr val="tx1"/>
                </a:solidFill>
                <a:latin typeface="Times New Roman" panose="02020603050405020304" pitchFamily="18" charset="0"/>
                <a:ea typeface="標楷體" pitchFamily="65" charset="-120"/>
                <a:cs typeface="Times New Roman" panose="02020603050405020304" pitchFamily="18" charset="0"/>
              </a:rPr>
              <a:t>VS.</a:t>
            </a:r>
            <a:r>
              <a:rPr lang="zh-TW" altLang="en-US" sz="3200" u="sng" dirty="0" smtClean="0">
                <a:solidFill>
                  <a:schemeClr val="tx1"/>
                </a:solidFill>
                <a:latin typeface="Times New Roman" panose="02020603050405020304" pitchFamily="18" charset="0"/>
                <a:ea typeface="標楷體" pitchFamily="65" charset="-120"/>
                <a:cs typeface="Times New Roman" panose="02020603050405020304" pitchFamily="18" charset="0"/>
              </a:rPr>
              <a:t>沒錢</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zh-TW" altLang="en-US" sz="3000" dirty="0" smtClean="0">
                <a:solidFill>
                  <a:schemeClr val="tx1"/>
                </a:solidFill>
                <a:latin typeface="Times New Roman" panose="02020603050405020304" pitchFamily="18" charset="0"/>
                <a:ea typeface="標楷體" pitchFamily="65" charset="-120"/>
                <a:cs typeface="Times New Roman" panose="02020603050405020304" pitchFamily="18" charset="0"/>
              </a:rPr>
              <a:t>人 </a:t>
            </a:r>
            <a:r>
              <a:rPr lang="en-US" altLang="zh-TW" sz="3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30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000"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3200" u="sng" dirty="0" smtClean="0">
                <a:solidFill>
                  <a:schemeClr val="tx1"/>
                </a:solidFill>
                <a:latin typeface="Times New Roman" panose="02020603050405020304" pitchFamily="18" charset="0"/>
                <a:ea typeface="標楷體" pitchFamily="65" charset="-120"/>
                <a:cs typeface="Times New Roman" panose="02020603050405020304" pitchFamily="18" charset="0"/>
              </a:rPr>
              <a:t>年輕</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zh-TW" altLang="en-US" sz="3000" dirty="0" smtClean="0">
                <a:solidFill>
                  <a:schemeClr val="tx1"/>
                </a:solidFill>
                <a:latin typeface="Times New Roman" panose="02020603050405020304" pitchFamily="18" charset="0"/>
                <a:ea typeface="標楷體" pitchFamily="65" charset="-120"/>
                <a:cs typeface="Times New Roman" panose="02020603050405020304" pitchFamily="18" charset="0"/>
              </a:rPr>
              <a:t>人 </a:t>
            </a:r>
            <a:r>
              <a:rPr lang="en-US" altLang="zh-TW" sz="3000" dirty="0" smtClean="0">
                <a:solidFill>
                  <a:schemeClr val="tx1"/>
                </a:solidFill>
                <a:latin typeface="Times New Roman" panose="02020603050405020304" pitchFamily="18" charset="0"/>
                <a:ea typeface="標楷體" pitchFamily="65" charset="-120"/>
                <a:cs typeface="Times New Roman" panose="02020603050405020304" pitchFamily="18" charset="0"/>
              </a:rPr>
              <a:t>VS.</a:t>
            </a:r>
            <a:r>
              <a:rPr lang="zh-TW" altLang="en-US" sz="3200" u="sng" dirty="0" smtClean="0">
                <a:solidFill>
                  <a:schemeClr val="tx1"/>
                </a:solidFill>
                <a:latin typeface="Times New Roman" panose="02020603050405020304" pitchFamily="18" charset="0"/>
                <a:ea typeface="標楷體" pitchFamily="65" charset="-120"/>
                <a:cs typeface="Times New Roman" panose="02020603050405020304" pitchFamily="18" charset="0"/>
              </a:rPr>
              <a:t>年長</a:t>
            </a:r>
            <a:r>
              <a:rPr lang="zh-TW" altLang="en-US" sz="3000" dirty="0" smtClean="0">
                <a:solidFill>
                  <a:schemeClr val="tx1"/>
                </a:solidFill>
                <a:latin typeface="Times New Roman" panose="02020603050405020304" pitchFamily="18" charset="0"/>
                <a:ea typeface="標楷體" pitchFamily="65" charset="-120"/>
                <a:cs typeface="Times New Roman" panose="02020603050405020304" pitchFamily="18" charset="0"/>
              </a:rPr>
              <a:t> 人 </a:t>
            </a:r>
            <a:r>
              <a:rPr lang="en-US" altLang="zh-TW" sz="3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30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6" name="減號 5"/>
          <p:cNvSpPr/>
          <p:nvPr/>
        </p:nvSpPr>
        <p:spPr>
          <a:xfrm rot="18164304">
            <a:off x="3240859" y="5282732"/>
            <a:ext cx="606643" cy="250833"/>
          </a:xfrm>
          <a:prstGeom prst="mathMinus">
            <a:avLst>
              <a:gd name="adj1" fmla="val 48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減號 6"/>
          <p:cNvSpPr/>
          <p:nvPr/>
        </p:nvSpPr>
        <p:spPr>
          <a:xfrm rot="14576977">
            <a:off x="4045506" y="5316144"/>
            <a:ext cx="672218" cy="250833"/>
          </a:xfrm>
          <a:prstGeom prst="mathMinus">
            <a:avLst>
              <a:gd name="adj1" fmla="val 45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995390124"/>
              </p:ext>
            </p:extLst>
          </p:nvPr>
        </p:nvGraphicFramePr>
        <p:xfrm>
          <a:off x="2999891" y="4221088"/>
          <a:ext cx="2143140" cy="914400"/>
        </p:xfrm>
        <a:graphic>
          <a:graphicData uri="http://schemas.openxmlformats.org/drawingml/2006/table">
            <a:tbl>
              <a:tblPr firstRow="1" bandRow="1">
                <a:tableStyleId>{93296810-A885-4BE3-A3E7-6D5BEEA58F35}</a:tableStyleId>
              </a:tblPr>
              <a:tblGrid>
                <a:gridCol w="1071570"/>
                <a:gridCol w="1071570"/>
              </a:tblGrid>
              <a:tr h="386862">
                <a:tc gridSpan="2">
                  <a:txBody>
                    <a:bodyPr/>
                    <a:lstStyle/>
                    <a:p>
                      <a:pPr algn="ctr"/>
                      <a:r>
                        <a:rPr lang="zh-TW" altLang="en-US" sz="2400" b="1" dirty="0" smtClean="0">
                          <a:solidFill>
                            <a:schemeClr val="tx1"/>
                          </a:solidFill>
                          <a:latin typeface="標楷體" pitchFamily="65" charset="-120"/>
                          <a:ea typeface="標楷體" pitchFamily="65" charset="-120"/>
                        </a:rPr>
                        <a:t>階級</a:t>
                      </a:r>
                      <a:endParaRPr lang="zh-TW" altLang="en-US" sz="2400" b="1" dirty="0">
                        <a:solidFill>
                          <a:schemeClr val="tx1"/>
                        </a:solidFill>
                        <a:latin typeface="標楷體" pitchFamily="65" charset="-120"/>
                        <a:ea typeface="標楷體" pitchFamily="65" charset="-120"/>
                      </a:endParaRPr>
                    </a:p>
                  </a:txBody>
                  <a:tcPr/>
                </a:tc>
                <a:tc hMerge="1">
                  <a:txBody>
                    <a:bodyPr/>
                    <a:lstStyle/>
                    <a:p>
                      <a:endParaRPr lang="zh-TW" altLang="en-US" dirty="0"/>
                    </a:p>
                  </a:txBody>
                  <a:tcPr/>
                </a:tc>
              </a:tr>
              <a:tr h="398956">
                <a:tc>
                  <a:txBody>
                    <a:bodyPr/>
                    <a:lstStyle/>
                    <a:p>
                      <a:pPr algn="ctr"/>
                      <a:r>
                        <a:rPr lang="zh-TW" altLang="en-US" sz="2400" b="1" dirty="0" smtClean="0">
                          <a:solidFill>
                            <a:schemeClr val="tx1"/>
                          </a:solidFill>
                          <a:latin typeface="標楷體" pitchFamily="65" charset="-120"/>
                          <a:ea typeface="標楷體" pitchFamily="65" charset="-120"/>
                        </a:rPr>
                        <a:t>有產</a:t>
                      </a:r>
                      <a:endParaRPr lang="zh-TW" altLang="en-US" sz="2400" b="1" dirty="0">
                        <a:solidFill>
                          <a:schemeClr val="tx1"/>
                        </a:solidFill>
                        <a:latin typeface="標楷體" pitchFamily="65" charset="-120"/>
                        <a:ea typeface="標楷體" pitchFamily="65" charset="-120"/>
                      </a:endParaRPr>
                    </a:p>
                  </a:txBody>
                  <a:tcPr/>
                </a:tc>
                <a:tc>
                  <a:txBody>
                    <a:bodyPr/>
                    <a:lstStyle/>
                    <a:p>
                      <a:pPr algn="ctr"/>
                      <a:r>
                        <a:rPr lang="zh-TW" altLang="en-US" sz="2400" b="1" dirty="0" smtClean="0">
                          <a:solidFill>
                            <a:schemeClr val="tx1"/>
                          </a:solidFill>
                          <a:latin typeface="標楷體" pitchFamily="65" charset="-120"/>
                          <a:ea typeface="標楷體" pitchFamily="65" charset="-120"/>
                        </a:rPr>
                        <a:t>無產</a:t>
                      </a:r>
                      <a:endParaRPr lang="zh-TW" altLang="en-US" sz="2400" b="1" dirty="0">
                        <a:solidFill>
                          <a:schemeClr val="tx1"/>
                        </a:solidFill>
                        <a:latin typeface="標楷體" pitchFamily="65" charset="-120"/>
                        <a:ea typeface="標楷體" pitchFamily="65" charset="-120"/>
                      </a:endParaRPr>
                    </a:p>
                  </a:txBody>
                  <a:tcPr/>
                </a:tc>
              </a:tr>
            </a:tbl>
          </a:graphicData>
        </a:graphic>
      </p:graphicFrame>
      <p:sp>
        <p:nvSpPr>
          <p:cNvPr id="11" name="減號 10"/>
          <p:cNvSpPr/>
          <p:nvPr/>
        </p:nvSpPr>
        <p:spPr>
          <a:xfrm>
            <a:off x="3189818" y="5731113"/>
            <a:ext cx="1714512" cy="250833"/>
          </a:xfrm>
          <a:prstGeom prst="mathMinus">
            <a:avLst>
              <a:gd name="adj1" fmla="val 48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4300021" y="5572140"/>
            <a:ext cx="121444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標楷體" pitchFamily="65" charset="-120"/>
                <a:ea typeface="標楷體" pitchFamily="65" charset="-120"/>
              </a:rPr>
              <a:t>世代</a:t>
            </a:r>
          </a:p>
        </p:txBody>
      </p:sp>
      <p:sp>
        <p:nvSpPr>
          <p:cNvPr id="10" name="橢圓 9"/>
          <p:cNvSpPr/>
          <p:nvPr/>
        </p:nvSpPr>
        <p:spPr>
          <a:xfrm>
            <a:off x="2329734" y="5476467"/>
            <a:ext cx="121444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標楷體" pitchFamily="65" charset="-120"/>
                <a:ea typeface="標楷體" pitchFamily="65" charset="-120"/>
              </a:rPr>
              <a:t>貧富</a:t>
            </a:r>
            <a:endParaRPr lang="zh-TW" altLang="en-US" sz="2600" b="1" dirty="0">
              <a:solidFill>
                <a:schemeClr val="tx1"/>
              </a:solidFill>
              <a:latin typeface="標楷體" pitchFamily="65" charset="-120"/>
              <a:ea typeface="標楷體" pitchFamily="65" charset="-120"/>
            </a:endParaRPr>
          </a:p>
        </p:txBody>
      </p:sp>
      <p:sp>
        <p:nvSpPr>
          <p:cNvPr id="13" name="矩形 12"/>
          <p:cNvSpPr/>
          <p:nvPr/>
        </p:nvSpPr>
        <p:spPr>
          <a:xfrm>
            <a:off x="3299267" y="5987640"/>
            <a:ext cx="1082348" cy="523220"/>
          </a:xfrm>
          <a:prstGeom prst="rect">
            <a:avLst/>
          </a:prstGeom>
          <a:noFill/>
        </p:spPr>
        <p:txBody>
          <a:bodyPr wrap="none" lIns="91440" tIns="45720" rIns="91440" bIns="45720">
            <a:spAutoFit/>
          </a:bodyPr>
          <a:lstStyle/>
          <a:p>
            <a:pPr algn="ctr"/>
            <a:r>
              <a:rPr lang="zh-TW" altLang="en-US" sz="2800" b="1" dirty="0" smtClean="0">
                <a:ln w="12700">
                  <a:solidFill>
                    <a:schemeClr val="tx2">
                      <a:satMod val="155000"/>
                    </a:schemeClr>
                  </a:solidFill>
                  <a:prstDash val="solid"/>
                </a:ln>
                <a:latin typeface="標楷體" pitchFamily="65" charset="-120"/>
                <a:ea typeface="標楷體" pitchFamily="65" charset="-120"/>
              </a:rPr>
              <a:t>對抗</a:t>
            </a:r>
            <a:r>
              <a:rPr lang="en-US" altLang="zh-TW" sz="2800" b="1" dirty="0" smtClean="0">
                <a:ln w="12700">
                  <a:solidFill>
                    <a:schemeClr val="tx2">
                      <a:satMod val="155000"/>
                    </a:schemeClr>
                  </a:solidFill>
                  <a:prstDash val="solid"/>
                </a:ln>
                <a:latin typeface="標楷體" pitchFamily="65" charset="-120"/>
                <a:ea typeface="標楷體" pitchFamily="65" charset="-120"/>
              </a:rPr>
              <a:t>?</a:t>
            </a:r>
            <a:endParaRPr lang="zh-TW" altLang="en-US" sz="2800" b="1" cap="none" spc="0" dirty="0">
              <a:ln w="12700">
                <a:solidFill>
                  <a:schemeClr val="tx2">
                    <a:satMod val="155000"/>
                  </a:schemeClr>
                </a:solidFill>
                <a:prstDash val="solid"/>
              </a:ln>
              <a:latin typeface="標楷體" pitchFamily="65" charset="-120"/>
              <a:ea typeface="標楷體" pitchFamily="65" charset="-120"/>
            </a:endParaRPr>
          </a:p>
        </p:txBody>
      </p:sp>
      <p:sp>
        <p:nvSpPr>
          <p:cNvPr id="14" name="矩形 13"/>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2/4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5" name="投影片編號版面配置區 14"/>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01752" y="228600"/>
            <a:ext cx="8842248" cy="758952"/>
          </a:xfrm>
        </p:spPr>
        <p:txBody>
          <a:bodyPr>
            <a:normAutofit/>
          </a:bodyPr>
          <a:lstStyle/>
          <a:p>
            <a:r>
              <a:rPr lang="zh-TW" altLang="en-US" sz="3600" b="1" dirty="0" smtClean="0">
                <a:solidFill>
                  <a:srgbClr val="0070C0"/>
                </a:solidFill>
                <a:latin typeface="標楷體" pitchFamily="65" charset="-120"/>
                <a:ea typeface="標楷體" pitchFamily="65" charset="-120"/>
              </a:rPr>
              <a:t>  </a:t>
            </a:r>
          </a:p>
        </p:txBody>
      </p:sp>
      <p:sp>
        <p:nvSpPr>
          <p:cNvPr id="2" name="副標題 1"/>
          <p:cNvSpPr>
            <a:spLocks noGrp="1"/>
          </p:cNvSpPr>
          <p:nvPr>
            <p:ph sz="quarter" idx="1"/>
          </p:nvPr>
        </p:nvSpPr>
        <p:spPr/>
        <p:txBody>
          <a:bodyPr>
            <a:normAutofit/>
          </a:bodyPr>
          <a:lstStyle/>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四</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公定值課稅</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，偏離市價</a:t>
            </a:r>
            <a:endPar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五</a:t>
            </a:r>
            <a:r>
              <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b="1" u="sng" dirty="0" smtClean="0">
                <a:solidFill>
                  <a:schemeClr val="tx1"/>
                </a:solidFill>
                <a:latin typeface="Times New Roman" panose="02020603050405020304" pitchFamily="18" charset="0"/>
                <a:ea typeface="標楷體" pitchFamily="65" charset="-120"/>
                <a:cs typeface="Times New Roman" panose="02020603050405020304" pitchFamily="18" charset="0"/>
              </a:rPr>
              <a:t>持有稅偏低</a:t>
            </a:r>
            <a:r>
              <a:rPr lang="zh-TW" altLang="en-US" sz="3600" b="1" dirty="0" smtClean="0">
                <a:solidFill>
                  <a:schemeClr val="tx1"/>
                </a:solidFill>
                <a:latin typeface="Times New Roman" panose="02020603050405020304" pitchFamily="18" charset="0"/>
                <a:ea typeface="標楷體" pitchFamily="65" charset="-120"/>
                <a:cs typeface="Times New Roman" panose="02020603050405020304" pitchFamily="18" charset="0"/>
              </a:rPr>
              <a:t>，應先行改革</a:t>
            </a:r>
            <a:endParaRPr lang="en-US" altLang="zh-TW" sz="3200"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marL="0" indent="0" algn="l">
              <a:buNone/>
            </a:pPr>
            <a:r>
              <a:rPr lang="zh-TW" altLang="en-US" sz="3200" b="1"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1.</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自住、自用不須先保護</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多戶加稅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VS</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豪宅加稅</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3.</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房屋稅</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104</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年漲</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1.6</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倍</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a:p>
            <a:pPr marL="0" indent="0" algn="l">
              <a:buNone/>
            </a:pP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4.</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地價稅</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105</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年，有些土地漲</a:t>
            </a:r>
            <a:r>
              <a:rPr lang="en-US" altLang="zh-TW" sz="4000"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倍</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 name="矩形 3"/>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3/4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Autofit/>
          </a:bodyPr>
          <a:lstStyle/>
          <a:p>
            <a:r>
              <a:rPr lang="zh-TW" altLang="en-US" sz="3600" b="1" dirty="0" smtClean="0">
                <a:solidFill>
                  <a:srgbClr val="0070C0"/>
                </a:solidFill>
                <a:latin typeface="標楷體" pitchFamily="65" charset="-120"/>
                <a:ea typeface="標楷體" pitchFamily="65" charset="-120"/>
              </a:rPr>
              <a:t>  </a:t>
            </a:r>
          </a:p>
        </p:txBody>
      </p:sp>
      <p:sp>
        <p:nvSpPr>
          <p:cNvPr id="2" name="副標題 1"/>
          <p:cNvSpPr>
            <a:spLocks noGrp="1"/>
          </p:cNvSpPr>
          <p:nvPr>
            <p:ph sz="quarter" idx="1"/>
          </p:nvPr>
        </p:nvSpPr>
        <p:spPr/>
        <p:txBody>
          <a:bodyPr>
            <a:noAutofit/>
          </a:bodyPr>
          <a:lstStyle/>
          <a:p>
            <a:pPr marL="0" indent="0" algn="l">
              <a:buNone/>
            </a:pPr>
            <a:r>
              <a:rPr lang="en-US" altLang="zh-TW" sz="4800" b="1" dirty="0" smtClean="0">
                <a:solidFill>
                  <a:schemeClr val="tx1"/>
                </a:solidFill>
                <a:latin typeface="標楷體" pitchFamily="65" charset="-120"/>
                <a:ea typeface="標楷體" pitchFamily="65" charset="-120"/>
              </a:rPr>
              <a:t>(</a:t>
            </a:r>
            <a:r>
              <a:rPr lang="zh-TW" altLang="en-US" sz="4800" b="1" dirty="0" smtClean="0">
                <a:solidFill>
                  <a:schemeClr val="tx1"/>
                </a:solidFill>
                <a:latin typeface="標楷體" pitchFamily="65" charset="-120"/>
                <a:ea typeface="標楷體" pitchFamily="65" charset="-120"/>
              </a:rPr>
              <a:t>六</a:t>
            </a:r>
            <a:r>
              <a:rPr lang="en-US" altLang="zh-TW" sz="4800" b="1" dirty="0" smtClean="0">
                <a:solidFill>
                  <a:schemeClr val="tx1"/>
                </a:solidFill>
                <a:latin typeface="標楷體" pitchFamily="65" charset="-120"/>
                <a:ea typeface="標楷體" pitchFamily="65" charset="-120"/>
              </a:rPr>
              <a:t>)</a:t>
            </a:r>
            <a:r>
              <a:rPr lang="zh-TW" altLang="en-US" sz="4800" b="1" u="sng" dirty="0" smtClean="0">
                <a:solidFill>
                  <a:schemeClr val="tx1"/>
                </a:solidFill>
                <a:latin typeface="標楷體" pitchFamily="65" charset="-120"/>
                <a:ea typeface="標楷體" pitchFamily="65" charset="-120"/>
              </a:rPr>
              <a:t>自用、自住</a:t>
            </a:r>
            <a:r>
              <a:rPr lang="zh-TW" altLang="en-US" sz="4800" b="1" dirty="0" smtClean="0">
                <a:solidFill>
                  <a:schemeClr val="tx1"/>
                </a:solidFill>
                <a:latin typeface="標楷體" pitchFamily="65" charset="-120"/>
                <a:ea typeface="標楷體" pitchFamily="65" charset="-120"/>
              </a:rPr>
              <a:t> 過於寬鬆</a:t>
            </a:r>
            <a:r>
              <a:rPr lang="en-US" altLang="zh-TW" sz="4800" b="1" dirty="0" smtClean="0">
                <a:solidFill>
                  <a:schemeClr val="tx1"/>
                </a:solidFill>
                <a:latin typeface="標楷體" pitchFamily="65" charset="-120"/>
                <a:ea typeface="標楷體" pitchFamily="65" charset="-120"/>
              </a:rPr>
              <a:t>?</a:t>
            </a:r>
          </a:p>
          <a:p>
            <a:pPr marL="0" indent="0" algn="l">
              <a:buNone/>
            </a:pPr>
            <a:r>
              <a:rPr lang="en-US" altLang="zh-TW" sz="4800" b="1" dirty="0" smtClean="0">
                <a:solidFill>
                  <a:schemeClr val="tx1"/>
                </a:solidFill>
                <a:latin typeface="標楷體" pitchFamily="65" charset="-120"/>
                <a:ea typeface="標楷體" pitchFamily="65" charset="-120"/>
              </a:rPr>
              <a:t>(</a:t>
            </a:r>
            <a:r>
              <a:rPr lang="zh-TW" altLang="en-US" sz="4800" b="1" dirty="0" smtClean="0">
                <a:solidFill>
                  <a:schemeClr val="tx1"/>
                </a:solidFill>
                <a:latin typeface="標楷體" pitchFamily="65" charset="-120"/>
                <a:ea typeface="標楷體" pitchFamily="65" charset="-120"/>
              </a:rPr>
              <a:t>七</a:t>
            </a:r>
            <a:r>
              <a:rPr lang="en-US" altLang="zh-TW" sz="4800" b="1" dirty="0" smtClean="0">
                <a:solidFill>
                  <a:schemeClr val="tx1"/>
                </a:solidFill>
                <a:latin typeface="標楷體" pitchFamily="65" charset="-120"/>
                <a:ea typeface="標楷體" pitchFamily="65" charset="-120"/>
              </a:rPr>
              <a:t>)</a:t>
            </a:r>
            <a:r>
              <a:rPr lang="zh-TW" altLang="en-US" sz="4800" b="1" u="sng" dirty="0" smtClean="0">
                <a:solidFill>
                  <a:schemeClr val="tx1"/>
                </a:solidFill>
                <a:latin typeface="標楷體" pitchFamily="65" charset="-120"/>
                <a:ea typeface="標楷體" pitchFamily="65" charset="-120"/>
              </a:rPr>
              <a:t>地稅</a:t>
            </a:r>
            <a:r>
              <a:rPr lang="zh-TW" altLang="en-US" sz="4800" b="1" dirty="0" smtClean="0">
                <a:solidFill>
                  <a:schemeClr val="tx1"/>
                </a:solidFill>
                <a:latin typeface="標楷體" pitchFamily="65" charset="-120"/>
                <a:ea typeface="標楷體" pitchFamily="65" charset="-120"/>
              </a:rPr>
              <a:t> 負擔＜</a:t>
            </a:r>
            <a:r>
              <a:rPr lang="zh-TW" altLang="en-US" sz="4800" b="1" u="sng" dirty="0" smtClean="0">
                <a:solidFill>
                  <a:schemeClr val="tx1"/>
                </a:solidFill>
                <a:latin typeface="標楷體" pitchFamily="65" charset="-120"/>
                <a:ea typeface="標楷體" pitchFamily="65" charset="-120"/>
              </a:rPr>
              <a:t>房稅</a:t>
            </a:r>
            <a:r>
              <a:rPr lang="zh-TW" altLang="en-US" sz="4800" b="1" dirty="0" smtClean="0">
                <a:solidFill>
                  <a:schemeClr val="tx1"/>
                </a:solidFill>
                <a:latin typeface="標楷體" pitchFamily="65" charset="-120"/>
                <a:ea typeface="標楷體" pitchFamily="65" charset="-120"/>
              </a:rPr>
              <a:t> 負擔</a:t>
            </a:r>
            <a:r>
              <a:rPr lang="en-US" altLang="zh-TW" sz="4800" b="1" dirty="0" smtClean="0">
                <a:solidFill>
                  <a:schemeClr val="tx1"/>
                </a:solidFill>
                <a:latin typeface="標楷體" pitchFamily="65" charset="-120"/>
                <a:ea typeface="標楷體" pitchFamily="65" charset="-120"/>
              </a:rPr>
              <a:t>?</a:t>
            </a:r>
          </a:p>
          <a:p>
            <a:pPr marL="0" indent="0" algn="l">
              <a:buNone/>
            </a:pPr>
            <a:r>
              <a:rPr lang="en-US" altLang="zh-TW" sz="4800" b="1" dirty="0" smtClean="0">
                <a:solidFill>
                  <a:schemeClr val="tx1"/>
                </a:solidFill>
                <a:latin typeface="標楷體" pitchFamily="65" charset="-120"/>
                <a:ea typeface="標楷體" pitchFamily="65" charset="-120"/>
              </a:rPr>
              <a:t>(</a:t>
            </a:r>
            <a:r>
              <a:rPr lang="zh-TW" altLang="en-US" sz="4800" b="1" dirty="0" smtClean="0">
                <a:solidFill>
                  <a:schemeClr val="tx1"/>
                </a:solidFill>
                <a:latin typeface="標楷體" pitchFamily="65" charset="-120"/>
                <a:ea typeface="標楷體" pitchFamily="65" charset="-120"/>
              </a:rPr>
              <a:t>八</a:t>
            </a:r>
            <a:r>
              <a:rPr lang="en-US" altLang="zh-TW" sz="4800" b="1" dirty="0" smtClean="0">
                <a:solidFill>
                  <a:schemeClr val="tx1"/>
                </a:solidFill>
                <a:latin typeface="標楷體" pitchFamily="65" charset="-120"/>
                <a:ea typeface="標楷體" pitchFamily="65" charset="-120"/>
              </a:rPr>
              <a:t>)</a:t>
            </a:r>
            <a:r>
              <a:rPr lang="zh-TW" altLang="en-US" sz="4800" b="1" u="sng" dirty="0" smtClean="0">
                <a:solidFill>
                  <a:schemeClr val="tx1"/>
                </a:solidFill>
                <a:latin typeface="標楷體" pitchFamily="65" charset="-120"/>
                <a:ea typeface="標楷體" pitchFamily="65" charset="-120"/>
              </a:rPr>
              <a:t>人頭戶</a:t>
            </a:r>
            <a:r>
              <a:rPr lang="zh-TW" altLang="en-US" sz="4800" b="1" dirty="0" smtClean="0">
                <a:solidFill>
                  <a:schemeClr val="tx1"/>
                </a:solidFill>
                <a:latin typeface="標楷體" pitchFamily="65" charset="-120"/>
                <a:ea typeface="標楷體" pitchFamily="65" charset="-120"/>
              </a:rPr>
              <a:t> 與 </a:t>
            </a:r>
            <a:r>
              <a:rPr lang="zh-TW" altLang="en-US" sz="4800" b="1" u="sng" dirty="0" smtClean="0">
                <a:solidFill>
                  <a:schemeClr val="tx1"/>
                </a:solidFill>
                <a:latin typeface="標楷體" pitchFamily="65" charset="-120"/>
                <a:ea typeface="標楷體" pitchFamily="65" charset="-120"/>
              </a:rPr>
              <a:t>逃漏稅</a:t>
            </a:r>
            <a:r>
              <a:rPr lang="zh-TW" altLang="en-US" sz="4800" b="1" dirty="0" smtClean="0">
                <a:solidFill>
                  <a:schemeClr val="tx1"/>
                </a:solidFill>
                <a:latin typeface="標楷體" pitchFamily="65" charset="-120"/>
                <a:ea typeface="標楷體" pitchFamily="65" charset="-120"/>
              </a:rPr>
              <a:t> 過多</a:t>
            </a:r>
            <a:endParaRPr lang="en-US" altLang="zh-TW" sz="4800" b="1" dirty="0" smtClean="0">
              <a:solidFill>
                <a:schemeClr val="tx1"/>
              </a:solidFill>
              <a:latin typeface="標楷體" pitchFamily="65" charset="-120"/>
              <a:ea typeface="標楷體" pitchFamily="65" charset="-120"/>
            </a:endParaRPr>
          </a:p>
          <a:p>
            <a:pPr marL="0" indent="0" algn="l">
              <a:buNone/>
            </a:pPr>
            <a:r>
              <a:rPr lang="en-US" altLang="zh-TW" sz="4800" b="1" dirty="0" smtClean="0">
                <a:solidFill>
                  <a:schemeClr val="tx1"/>
                </a:solidFill>
                <a:latin typeface="標楷體" pitchFamily="65" charset="-120"/>
                <a:ea typeface="標楷體" pitchFamily="65" charset="-120"/>
              </a:rPr>
              <a:t>(</a:t>
            </a:r>
            <a:r>
              <a:rPr lang="zh-TW" altLang="en-US" sz="4800" b="1" dirty="0" smtClean="0">
                <a:solidFill>
                  <a:schemeClr val="tx1"/>
                </a:solidFill>
                <a:latin typeface="標楷體" pitchFamily="65" charset="-120"/>
                <a:ea typeface="標楷體" pitchFamily="65" charset="-120"/>
              </a:rPr>
              <a:t>九</a:t>
            </a:r>
            <a:r>
              <a:rPr lang="en-US" altLang="zh-TW" sz="4800" b="1" dirty="0" smtClean="0">
                <a:solidFill>
                  <a:schemeClr val="tx1"/>
                </a:solidFill>
                <a:latin typeface="標楷體" pitchFamily="65" charset="-120"/>
                <a:ea typeface="標楷體" pitchFamily="65" charset="-120"/>
              </a:rPr>
              <a:t>)</a:t>
            </a:r>
            <a:r>
              <a:rPr lang="zh-TW" altLang="en-US" sz="4800" b="1" dirty="0" smtClean="0">
                <a:solidFill>
                  <a:schemeClr val="tx1"/>
                </a:solidFill>
                <a:latin typeface="標楷體" pitchFamily="65" charset="-120"/>
                <a:ea typeface="標楷體" pitchFamily="65" charset="-120"/>
              </a:rPr>
              <a:t>不宜 </a:t>
            </a:r>
            <a:r>
              <a:rPr lang="zh-TW" altLang="en-US" sz="4800" b="1" u="sng" dirty="0" smtClean="0">
                <a:solidFill>
                  <a:schemeClr val="tx1"/>
                </a:solidFill>
                <a:latin typeface="標楷體" pitchFamily="65" charset="-120"/>
                <a:ea typeface="標楷體" pitchFamily="65" charset="-120"/>
              </a:rPr>
              <a:t>選擇性</a:t>
            </a:r>
            <a:r>
              <a:rPr lang="zh-TW" altLang="en-US" sz="4800" b="1" dirty="0" smtClean="0">
                <a:solidFill>
                  <a:schemeClr val="tx1"/>
                </a:solidFill>
                <a:latin typeface="標楷體" pitchFamily="65" charset="-120"/>
                <a:ea typeface="標楷體" pitchFamily="65" charset="-120"/>
              </a:rPr>
              <a:t> </a:t>
            </a:r>
            <a:r>
              <a:rPr lang="zh-TW" altLang="en-US" sz="4800" b="1" u="sng" dirty="0" smtClean="0">
                <a:solidFill>
                  <a:schemeClr val="tx1"/>
                </a:solidFill>
                <a:latin typeface="標楷體" pitchFamily="65" charset="-120"/>
                <a:ea typeface="標楷體" pitchFamily="65" charset="-120"/>
              </a:rPr>
              <a:t>查補稅</a:t>
            </a:r>
            <a:endParaRPr lang="zh-TW" altLang="en-US" sz="4800" b="1" u="sng" dirty="0">
              <a:solidFill>
                <a:schemeClr val="tx1"/>
              </a:solidFill>
              <a:latin typeface="標楷體" pitchFamily="65" charset="-120"/>
              <a:ea typeface="標楷體" pitchFamily="65" charset="-120"/>
            </a:endParaRPr>
          </a:p>
        </p:txBody>
      </p:sp>
      <p:sp>
        <p:nvSpPr>
          <p:cNvPr id="4" name="矩形 3"/>
          <p:cNvSpPr/>
          <p:nvPr/>
        </p:nvSpPr>
        <p:spPr>
          <a:xfrm>
            <a:off x="8238268" y="142852"/>
            <a:ext cx="479619" cy="369332"/>
          </a:xfrm>
          <a:prstGeom prst="rect">
            <a:avLst/>
          </a:prstGeom>
          <a:noFill/>
        </p:spPr>
        <p:txBody>
          <a:bodyPr wrap="none" lIns="91440" tIns="45720" rIns="91440" bIns="45720">
            <a:spAutoFit/>
          </a:bodyPr>
          <a:lstStyle/>
          <a:p>
            <a:pPr lvl="0" algn="ctr"/>
            <a:r>
              <a:rPr lang="en-US" altLang="zh-TW" dirty="0" smtClean="0">
                <a:solidFill>
                  <a:prstClr val="black"/>
                </a:solidFill>
                <a:latin typeface="Times New Roman" panose="02020603050405020304" pitchFamily="18" charset="0"/>
                <a:ea typeface="標楷體" pitchFamily="65" charset="-120"/>
                <a:cs typeface="Times New Roman" panose="02020603050405020304" pitchFamily="18" charset="0"/>
              </a:rPr>
              <a:t>4/4</a:t>
            </a:r>
            <a:endParaRPr lang="zh-TW" altLang="en-US" dirty="0">
              <a:ln w="12700">
                <a:solidFill>
                  <a:srgbClr val="646B86">
                    <a:satMod val="155000"/>
                  </a:srgbClr>
                </a:solidFill>
                <a:prstDash val="solid"/>
              </a:ln>
              <a:solidFill>
                <a:srgbClr val="C5D1D7">
                  <a:tint val="85000"/>
                  <a:satMod val="15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投影片編號版面配置區 7"/>
          <p:cNvSpPr>
            <a:spLocks noGrp="1"/>
          </p:cNvSpPr>
          <p:nvPr>
            <p:ph type="sldNum" sz="quarter" idx="12"/>
          </p:nvPr>
        </p:nvSpPr>
        <p:spPr/>
        <p:txBody>
          <a:bodyPr/>
          <a:lstStyle/>
          <a:p>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7230</TotalTime>
  <Words>7604</Words>
  <Application>Microsoft Office PowerPoint</Application>
  <PresentationFormat>如螢幕大小 (4:3)</PresentationFormat>
  <Paragraphs>1505</Paragraphs>
  <Slides>116</Slides>
  <Notes>4</Notes>
  <HiddenSlides>0</HiddenSlides>
  <MMClips>0</MMClips>
  <ScaleCrop>false</ScaleCrop>
  <HeadingPairs>
    <vt:vector size="4" baseType="variant">
      <vt:variant>
        <vt:lpstr>佈景主題</vt:lpstr>
      </vt:variant>
      <vt:variant>
        <vt:i4>1</vt:i4>
      </vt:variant>
      <vt:variant>
        <vt:lpstr>投影片標題</vt:lpstr>
      </vt:variant>
      <vt:variant>
        <vt:i4>116</vt:i4>
      </vt:variant>
    </vt:vector>
  </HeadingPairs>
  <TitlesOfParts>
    <vt:vector size="117" baseType="lpstr">
      <vt:lpstr>市鎮</vt:lpstr>
      <vt:lpstr>房地合一所得稅 釐析與因應之道</vt:lpstr>
      <vt:lpstr>  學經歷 </vt:lpstr>
      <vt:lpstr>簡  報  大  綱</vt:lpstr>
      <vt:lpstr>壹、房地產市場</vt:lpstr>
      <vt:lpstr>二、房地產數量</vt:lpstr>
      <vt:lpstr>PowerPoint 簡報</vt:lpstr>
      <vt:lpstr>PowerPoint 簡報</vt:lpstr>
      <vt:lpstr>PowerPoint 簡報</vt:lpstr>
      <vt:lpstr>貳、房地產稅制</vt:lpstr>
      <vt:lpstr>二、買賣交易稅捐</vt:lpstr>
      <vt:lpstr>三、持有稅偏低  </vt:lpstr>
      <vt:lpstr>四、豪宅有效稅率低得離譜   </vt:lpstr>
      <vt:lpstr>五、有問題之政策</vt:lpstr>
      <vt:lpstr>六、囤房現象嚴重</vt:lpstr>
      <vt:lpstr>參、社會問題</vt:lpstr>
      <vt:lpstr>二、社會矛盾    </vt:lpstr>
      <vt:lpstr>三、政府對策</vt:lpstr>
      <vt:lpstr>四、房市政策與房價變化</vt:lpstr>
      <vt:lpstr>PowerPoint 簡報</vt:lpstr>
      <vt:lpstr>五、奢侈稅實施前財政部每年稅收預估表</vt:lpstr>
      <vt:lpstr>六、奢侈稅實際稅收</vt:lpstr>
      <vt:lpstr>七、人民避稅逃稅</vt:lpstr>
      <vt:lpstr>肆、房價與房稅 </vt:lpstr>
      <vt:lpstr>PowerPoint 簡報</vt:lpstr>
      <vt:lpstr>PowerPoint 簡報</vt:lpstr>
      <vt:lpstr>供給與需求曲線</vt:lpstr>
      <vt:lpstr>量縮價不跌之原因與核心問題</vt:lpstr>
      <vt:lpstr>PowerPoint 簡報</vt:lpstr>
      <vt:lpstr>(一)一地五價</vt:lpstr>
      <vt:lpstr>(二)一屋五價</vt:lpstr>
      <vt:lpstr>(三)買賣交易</vt:lpstr>
      <vt:lpstr>(四)契約 VS. 價</vt:lpstr>
      <vt:lpstr>(五)交易價≠課稅價</vt:lpstr>
      <vt:lpstr>PowerPoint 簡報</vt:lpstr>
      <vt:lpstr>            伍、間接實價課稅 一、持有稅變革 </vt:lpstr>
      <vt:lpstr>PowerPoint 簡報</vt:lpstr>
      <vt:lpstr>     </vt:lpstr>
      <vt:lpstr>二、公告現值調整(百分比)</vt:lpstr>
      <vt:lpstr>三、房屋交易所得稅   </vt:lpstr>
      <vt:lpstr>四、繼承、贈與取得者出售大補稅  </vt:lpstr>
      <vt:lpstr>  </vt:lpstr>
      <vt:lpstr>五、查補稅</vt:lpstr>
      <vt:lpstr>六、財政部近五年獵漏戰績</vt:lpstr>
      <vt:lpstr>PowerPoint 簡報</vt:lpstr>
      <vt:lpstr>PowerPoint 簡報</vt:lpstr>
      <vt:lpstr>          陸、房地合一所得稅 一、房地合一所得稅</vt:lpstr>
      <vt:lpstr>二、重複課稅</vt:lpstr>
      <vt:lpstr>三、稅制改革方向</vt:lpstr>
      <vt:lpstr>四、房地不須合一持有稅?</vt:lpstr>
      <vt:lpstr>PowerPoint 簡報</vt:lpstr>
      <vt:lpstr>PowerPoint 簡報</vt:lpstr>
      <vt:lpstr>PowerPoint 簡報</vt:lpstr>
      <vt:lpstr>財政部課稅104.01.12方案</vt:lpstr>
      <vt:lpstr>PowerPoint 簡報</vt:lpstr>
      <vt:lpstr>財政部房地合一稅終於在104.06.05三讀通過</vt:lpstr>
      <vt:lpstr>PowerPoint 簡報</vt:lpstr>
      <vt:lpstr>營利事業房地合一改革方案</vt:lpstr>
      <vt:lpstr>配套措施—特種貨物及勞務稅</vt:lpstr>
      <vt:lpstr>六、為何不調高土增稅替代之?  </vt:lpstr>
      <vt:lpstr>  </vt:lpstr>
      <vt:lpstr>七、地方稅VS.國稅</vt:lpstr>
      <vt:lpstr>PowerPoint 簡報</vt:lpstr>
      <vt:lpstr>一、政策應先釐清  (一)奢侈稅 一定退場 (二)分離課稅或併入所得稅</vt:lpstr>
      <vt:lpstr>(八)繼承、受贈 取得，再出售，最不公平?</vt:lpstr>
      <vt:lpstr>PowerPoint 簡報</vt:lpstr>
      <vt:lpstr>(十二)認   為</vt:lpstr>
      <vt:lpstr>（十三）扣抵  自用增值稅沒意義？</vt:lpstr>
      <vt:lpstr>(十四)扣除 VS.  扣抵 </vt:lpstr>
      <vt:lpstr>2.扣除土地漲價總數額</vt:lpstr>
      <vt:lpstr>3.扣抵土增稅稅額</vt:lpstr>
      <vt:lpstr>4.扣除與扣抵之比較   </vt:lpstr>
      <vt:lpstr>   </vt:lpstr>
      <vt:lpstr>二、提     醒</vt:lpstr>
      <vt:lpstr>PowerPoint 簡報</vt:lpstr>
      <vt:lpstr>  </vt:lpstr>
      <vt:lpstr>  </vt:lpstr>
      <vt:lpstr>四、繼承後出售之合一所得</vt:lpstr>
      <vt:lpstr>五、受贈後出售之合一所得</vt:lpstr>
      <vt:lpstr>六、同售價之繼承、贈與比較</vt:lpstr>
      <vt:lpstr>七、房價、地價分離   </vt:lpstr>
      <vt:lpstr>    </vt:lpstr>
      <vt:lpstr>   </vt:lpstr>
      <vt:lpstr>    </vt:lpstr>
      <vt:lpstr>捌、稅制改革建言</vt:lpstr>
      <vt:lpstr>二、方   向</vt:lpstr>
      <vt:lpstr>三、目  標</vt:lpstr>
      <vt:lpstr>四、目  的</vt:lpstr>
      <vt:lpstr>PowerPoint 簡報</vt:lpstr>
      <vt:lpstr>PowerPoint 簡報</vt:lpstr>
      <vt:lpstr>PowerPoint 簡報</vt:lpstr>
      <vt:lpstr>五、方      法   </vt:lpstr>
      <vt:lpstr>(二)實價課稅原則</vt:lpstr>
      <vt:lpstr>   </vt:lpstr>
      <vt:lpstr>   </vt:lpstr>
      <vt:lpstr>PowerPoint 簡報</vt:lpstr>
      <vt:lpstr>七、疑   慮  </vt:lpstr>
      <vt:lpstr>  </vt:lpstr>
      <vt:lpstr>  </vt:lpstr>
      <vt:lpstr>  </vt:lpstr>
      <vt:lpstr>八、善意提醒 </vt:lpstr>
      <vt:lpstr>PowerPoint 簡報</vt:lpstr>
      <vt:lpstr> </vt:lpstr>
      <vt:lpstr> </vt:lpstr>
      <vt:lpstr>玖、因應之道</vt:lpstr>
      <vt:lpstr>PowerPoint 簡報</vt:lpstr>
      <vt:lpstr>PowerPoint 簡報</vt:lpstr>
      <vt:lpstr>PowerPoint 簡報</vt:lpstr>
      <vt:lpstr>二、因應之道</vt:lpstr>
      <vt:lpstr>PowerPoint 簡報</vt:lpstr>
      <vt:lpstr>PowerPoint 簡報</vt:lpstr>
      <vt:lpstr>4/7</vt:lpstr>
      <vt:lpstr>PowerPoint 簡報</vt:lpstr>
      <vt:lpstr>6/7</vt:lpstr>
      <vt:lpstr>PowerPoint 簡報</vt:lpstr>
      <vt:lpstr>三、結論</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房地合一所得稅 一對房地產市場之影響</dc:title>
  <dc:creator>hp</dc:creator>
  <cp:lastModifiedBy>user</cp:lastModifiedBy>
  <cp:revision>866</cp:revision>
  <cp:lastPrinted>2015-06-18T09:36:15Z</cp:lastPrinted>
  <dcterms:created xsi:type="dcterms:W3CDTF">2015-02-01T07:24:36Z</dcterms:created>
  <dcterms:modified xsi:type="dcterms:W3CDTF">2015-09-11T07:09:34Z</dcterms:modified>
</cp:coreProperties>
</file>