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50"/>
  </p:notesMasterIdLst>
  <p:handoutMasterIdLst>
    <p:handoutMasterId r:id="rId51"/>
  </p:handoutMasterIdLst>
  <p:sldIdLst>
    <p:sldId id="266" r:id="rId2"/>
    <p:sldId id="315" r:id="rId3"/>
    <p:sldId id="268" r:id="rId4"/>
    <p:sldId id="270" r:id="rId5"/>
    <p:sldId id="271" r:id="rId6"/>
    <p:sldId id="272" r:id="rId7"/>
    <p:sldId id="273" r:id="rId8"/>
    <p:sldId id="274" r:id="rId9"/>
    <p:sldId id="275" r:id="rId10"/>
    <p:sldId id="276" r:id="rId11"/>
    <p:sldId id="278" r:id="rId12"/>
    <p:sldId id="279" r:id="rId13"/>
    <p:sldId id="277"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6" r:id="rId28"/>
    <p:sldId id="295" r:id="rId29"/>
    <p:sldId id="294" r:id="rId30"/>
    <p:sldId id="293" r:id="rId31"/>
    <p:sldId id="297" r:id="rId32"/>
    <p:sldId id="298" r:id="rId33"/>
    <p:sldId id="299" r:id="rId34"/>
    <p:sldId id="300" r:id="rId35"/>
    <p:sldId id="301" r:id="rId36"/>
    <p:sldId id="302" r:id="rId37"/>
    <p:sldId id="303" r:id="rId38"/>
    <p:sldId id="304" r:id="rId39"/>
    <p:sldId id="305" r:id="rId40"/>
    <p:sldId id="308" r:id="rId41"/>
    <p:sldId id="306" r:id="rId42"/>
    <p:sldId id="307" r:id="rId43"/>
    <p:sldId id="309" r:id="rId44"/>
    <p:sldId id="310" r:id="rId45"/>
    <p:sldId id="311" r:id="rId46"/>
    <p:sldId id="312" r:id="rId47"/>
    <p:sldId id="313" r:id="rId48"/>
    <p:sldId id="314" r:id="rId49"/>
  </p:sldIdLst>
  <p:sldSz cx="9144000" cy="6858000" type="screen4x3"/>
  <p:notesSz cx="6858000" cy="9144000"/>
  <p:defaultTextStyle>
    <a:lvl1pPr marL="0" algn="l" rtl="0" latinLnBrk="0">
      <a:defRPr lang="zh-TW" sz="1800" kern="1200">
        <a:solidFill>
          <a:schemeClr val="tx1"/>
        </a:solidFill>
        <a:latin typeface="+mn-lt"/>
        <a:ea typeface="+mn-ea"/>
        <a:cs typeface="+mn-cs"/>
      </a:defRPr>
    </a:lvl1pPr>
    <a:lvl2pPr marL="457200" algn="l" rtl="0" latinLnBrk="0">
      <a:defRPr lang="zh-TW" sz="1800" kern="1200">
        <a:solidFill>
          <a:schemeClr val="tx1"/>
        </a:solidFill>
        <a:latin typeface="+mn-lt"/>
        <a:ea typeface="+mn-ea"/>
        <a:cs typeface="+mn-cs"/>
      </a:defRPr>
    </a:lvl2pPr>
    <a:lvl3pPr marL="914400" algn="l" rtl="0" latinLnBrk="0">
      <a:defRPr lang="zh-TW" sz="1800" kern="1200">
        <a:solidFill>
          <a:schemeClr val="tx1"/>
        </a:solidFill>
        <a:latin typeface="+mn-lt"/>
        <a:ea typeface="+mn-ea"/>
        <a:cs typeface="+mn-cs"/>
      </a:defRPr>
    </a:lvl3pPr>
    <a:lvl4pPr marL="1371600" algn="l" rtl="0" latinLnBrk="0">
      <a:defRPr lang="zh-TW" sz="1800" kern="1200">
        <a:solidFill>
          <a:schemeClr val="tx1"/>
        </a:solidFill>
        <a:latin typeface="+mn-lt"/>
        <a:ea typeface="+mn-ea"/>
        <a:cs typeface="+mn-cs"/>
      </a:defRPr>
    </a:lvl4pPr>
    <a:lvl5pPr marL="1828800" algn="l" rtl="0" latinLnBrk="0">
      <a:defRPr lang="zh-TW" sz="1800" kern="1200">
        <a:solidFill>
          <a:schemeClr val="tx1"/>
        </a:solidFill>
        <a:latin typeface="+mn-lt"/>
        <a:ea typeface="+mn-ea"/>
        <a:cs typeface="+mn-cs"/>
      </a:defRPr>
    </a:lvl5pPr>
    <a:lvl6pPr marL="2286000" algn="l" rtl="0" latinLnBrk="0">
      <a:defRPr lang="zh-TW" sz="1800" kern="1200">
        <a:solidFill>
          <a:schemeClr val="tx1"/>
        </a:solidFill>
        <a:latin typeface="+mn-lt"/>
        <a:ea typeface="+mn-ea"/>
        <a:cs typeface="+mn-cs"/>
      </a:defRPr>
    </a:lvl6pPr>
    <a:lvl7pPr marL="2743200" algn="l" rtl="0" latinLnBrk="0">
      <a:defRPr lang="zh-TW" sz="1800" kern="1200">
        <a:solidFill>
          <a:schemeClr val="tx1"/>
        </a:solidFill>
        <a:latin typeface="+mn-lt"/>
        <a:ea typeface="+mn-ea"/>
        <a:cs typeface="+mn-cs"/>
      </a:defRPr>
    </a:lvl7pPr>
    <a:lvl8pPr marL="3200400" algn="l" rtl="0" latinLnBrk="0">
      <a:defRPr lang="zh-TW" sz="1800" kern="1200">
        <a:solidFill>
          <a:schemeClr val="tx1"/>
        </a:solidFill>
        <a:latin typeface="+mn-lt"/>
        <a:ea typeface="+mn-ea"/>
        <a:cs typeface="+mn-cs"/>
      </a:defRPr>
    </a:lvl8pPr>
    <a:lvl9pPr marL="3657600" algn="l" rtl="0" latinLnBrk="0">
      <a:defRPr lang="zh-TW"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21" autoAdjust="0"/>
    <p:restoredTop sz="94660"/>
  </p:normalViewPr>
  <p:slideViewPr>
    <p:cSldViewPr>
      <p:cViewPr varScale="1">
        <p:scale>
          <a:sx n="90" d="100"/>
          <a:sy n="90" d="100"/>
        </p:scale>
        <p:origin x="-1050" y="-10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3139" y="-8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zh-TW" sz="1200"/>
            </a:lvl1pPr>
            <a:extLst/>
          </a:lstStyle>
          <a:p>
            <a:endParaRPr lang="zh-TW"/>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latinLnBrk="0">
              <a:defRPr lang="zh-TW" sz="1200"/>
            </a:lvl1pPr>
            <a:extLst/>
          </a:lstStyle>
          <a:p>
            <a:fld id="{6E7D018D-748F-47BF-843A-40349A141CAC}" type="datetimeFigureOut">
              <a:rPr lang="en-US" altLang="zh-TW" smtClean="0"/>
              <a:pPr/>
              <a:t>9/1/2015</a:t>
            </a:fld>
            <a:endParaRPr lang="zh-TW"/>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latinLnBrk="0">
              <a:defRPr lang="zh-TW" sz="1200"/>
            </a:lvl1pPr>
            <a:extLst/>
          </a:lstStyle>
          <a:p>
            <a:endParaRPr lang="zh-TW"/>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latinLnBrk="0">
              <a:defRPr lang="zh-TW" sz="1200"/>
            </a:lvl1pPr>
            <a:extLst/>
          </a:lstStyle>
          <a:p>
            <a:fld id="{04AC5213-BACC-41AB-9B61-B40CF6C5296E}" type="slidenum">
              <a:rPr lang="zh-TW" smtClean="0"/>
              <a:pPr/>
              <a:t>‹#›</a:t>
            </a:fld>
            <a:endParaRPr 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zh-TW" sz="1200"/>
            </a:lvl1pPr>
            <a:extLst/>
          </a:lstStyle>
          <a:p>
            <a:endParaRPr lang="zh-TW"/>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latinLnBrk="0">
              <a:defRPr lang="zh-TW" sz="1200"/>
            </a:lvl1pPr>
            <a:extLst/>
          </a:lstStyle>
          <a:p>
            <a:fld id="{23E9B8FB-2ABD-42C9-A6DA-A6789EAF441D}" type="datetimeFigureOut">
              <a:rPr/>
              <a:pPr/>
              <a:t>2006/6/30</a:t>
            </a:fld>
            <a:endParaRPr lang="zh-TW"/>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zh-TW"/>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latinLnBrk="0">
              <a:defRPr lang="zh-TW" sz="1200"/>
            </a:lvl1pPr>
            <a:extLst/>
          </a:lstStyle>
          <a:p>
            <a:endParaRPr lang="zh-TW"/>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zh-TW" sz="1200"/>
            </a:lvl1pPr>
            <a:extLst/>
          </a:lstStyle>
          <a:p>
            <a:fld id="{BE2A7042-DEED-4AA1-9E89-4A16B2572577}" type="slidenum">
              <a:rPr/>
              <a:pPr/>
              <a:t>‹#›</a:t>
            </a:fld>
            <a:endParaRPr lang="zh-TW"/>
          </a:p>
        </p:txBody>
      </p:sp>
    </p:spTree>
  </p:cSld>
  <p:clrMap bg1="lt1" tx1="dk1" bg2="lt2" tx2="dk2" accent1="accent1" accent2="accent2" accent3="accent3" accent4="accent4" accent5="accent5" accent6="accent6" hlink="hlink" folHlink="folHlink"/>
  <p:notesStyle>
    <a:lvl1pPr marL="0" algn="l" rtl="0" latinLnBrk="0">
      <a:defRPr lang="zh-TW" sz="1200" kern="1200">
        <a:solidFill>
          <a:schemeClr val="tx1"/>
        </a:solidFill>
        <a:latin typeface="+mn-lt"/>
        <a:ea typeface="+mn-ea"/>
        <a:cs typeface="+mn-cs"/>
      </a:defRPr>
    </a:lvl1pPr>
    <a:lvl2pPr marL="457200" algn="l" rtl="0" latinLnBrk="0">
      <a:defRPr lang="zh-TW" sz="1200" kern="1200">
        <a:solidFill>
          <a:schemeClr val="tx1"/>
        </a:solidFill>
        <a:latin typeface="+mn-lt"/>
        <a:ea typeface="+mn-ea"/>
        <a:cs typeface="+mn-cs"/>
      </a:defRPr>
    </a:lvl2pPr>
    <a:lvl3pPr marL="914400" algn="l" rtl="0" latinLnBrk="0">
      <a:defRPr lang="zh-TW" sz="1200" kern="1200">
        <a:solidFill>
          <a:schemeClr val="tx1"/>
        </a:solidFill>
        <a:latin typeface="+mn-lt"/>
        <a:ea typeface="+mn-ea"/>
        <a:cs typeface="+mn-cs"/>
      </a:defRPr>
    </a:lvl3pPr>
    <a:lvl4pPr marL="1371600" algn="l" rtl="0" latinLnBrk="0">
      <a:defRPr lang="zh-TW" sz="1200" kern="1200">
        <a:solidFill>
          <a:schemeClr val="tx1"/>
        </a:solidFill>
        <a:latin typeface="+mn-lt"/>
        <a:ea typeface="+mn-ea"/>
        <a:cs typeface="+mn-cs"/>
      </a:defRPr>
    </a:lvl4pPr>
    <a:lvl5pPr marL="1828800" algn="l" rtl="0" latinLnBrk="0">
      <a:defRPr lang="zh-TW" sz="1200" kern="1200">
        <a:solidFill>
          <a:schemeClr val="tx1"/>
        </a:solidFill>
        <a:latin typeface="+mn-lt"/>
        <a:ea typeface="+mn-ea"/>
        <a:cs typeface="+mn-cs"/>
      </a:defRPr>
    </a:lvl5pPr>
    <a:lvl6pPr marL="2286000" algn="l" rtl="0" latinLnBrk="0">
      <a:defRPr lang="zh-TW" sz="1200" kern="1200">
        <a:solidFill>
          <a:schemeClr val="tx1"/>
        </a:solidFill>
        <a:latin typeface="+mn-lt"/>
        <a:ea typeface="+mn-ea"/>
        <a:cs typeface="+mn-cs"/>
      </a:defRPr>
    </a:lvl6pPr>
    <a:lvl7pPr marL="2743200" algn="l" rtl="0" latinLnBrk="0">
      <a:defRPr lang="zh-TW" sz="1200" kern="1200">
        <a:solidFill>
          <a:schemeClr val="tx1"/>
        </a:solidFill>
        <a:latin typeface="+mn-lt"/>
        <a:ea typeface="+mn-ea"/>
        <a:cs typeface="+mn-cs"/>
      </a:defRPr>
    </a:lvl7pPr>
    <a:lvl8pPr marL="3200400" algn="l" rtl="0" latinLnBrk="0">
      <a:defRPr lang="zh-TW" sz="1200" kern="1200">
        <a:solidFill>
          <a:schemeClr val="tx1"/>
        </a:solidFill>
        <a:latin typeface="+mn-lt"/>
        <a:ea typeface="+mn-ea"/>
        <a:cs typeface="+mn-cs"/>
      </a:defRPr>
    </a:lvl8pPr>
    <a:lvl9pPr marL="3657600" algn="l" rtl="0" latinLnBrk="0">
      <a:defRPr lang="zh-TW"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zh-TW"/>
          </a:p>
        </p:txBody>
      </p:sp>
      <p:sp>
        <p:nvSpPr>
          <p:cNvPr id="4" name="Slide Number Placeholder 3"/>
          <p:cNvSpPr>
            <a:spLocks noGrp="1"/>
          </p:cNvSpPr>
          <p:nvPr>
            <p:ph type="sldNum" sz="quarter" idx="10"/>
          </p:nvPr>
        </p:nvSpPr>
        <p:spPr/>
        <p:txBody>
          <a:bodyPr/>
          <a:lstStyle/>
          <a:p>
            <a:fld id="{BE2A7042-DEED-4AA1-9E89-4A16B2572577}" type="slidenum">
              <a:rPr lang="zh-TW" smtClean="0"/>
              <a:pPr/>
              <a:t>1</a:t>
            </a:fld>
            <a:endParaRPr 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BE2A7042-DEED-4AA1-9E89-4A16B2572577}" type="slidenum">
              <a:rPr lang="en-US" altLang="zh-TW" smtClean="0"/>
              <a:pPr/>
              <a:t>3</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相簿封面">
    <p:spTree>
      <p:nvGrpSpPr>
        <p:cNvPr id="1" name=""/>
        <p:cNvGrpSpPr/>
        <p:nvPr/>
      </p:nvGrpSpPr>
      <p:grpSpPr>
        <a:xfrm>
          <a:off x="0" y="0"/>
          <a:ext cx="0" cy="0"/>
          <a:chOff x="0" y="0"/>
          <a:chExt cx="0" cy="0"/>
        </a:xfrm>
      </p:grpSpPr>
      <p:sp>
        <p:nvSpPr>
          <p:cNvPr id="10" name="Rectangle 9"/>
          <p:cNvSpPr/>
          <p:nvPr userDrawn="1"/>
        </p:nvSpPr>
        <p:spPr>
          <a:xfrm>
            <a:off x="7162800" y="137160"/>
            <a:ext cx="228600" cy="5257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p>
        </p:txBody>
      </p:sp>
      <p:sp>
        <p:nvSpPr>
          <p:cNvPr id="15" name="Rectangle 14"/>
          <p:cNvSpPr/>
          <p:nvPr userDrawn="1"/>
        </p:nvSpPr>
        <p:spPr>
          <a:xfrm>
            <a:off x="7467600" y="133350"/>
            <a:ext cx="1447800" cy="5257800"/>
          </a:xfrm>
          <a:prstGeom prst="rect">
            <a:avLst/>
          </a:prstGeom>
          <a:solidFill>
            <a:schemeClr val="accent3"/>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kumimoji="1" lang="zh-TW"/>
          </a:p>
        </p:txBody>
      </p:sp>
      <p:sp>
        <p:nvSpPr>
          <p:cNvPr id="31" name="Text Placeholder 30"/>
          <p:cNvSpPr>
            <a:spLocks noGrp="1"/>
          </p:cNvSpPr>
          <p:nvPr>
            <p:ph type="body" sz="quarter" idx="10" hasCustomPrompt="1"/>
          </p:nvPr>
        </p:nvSpPr>
        <p:spPr>
          <a:xfrm>
            <a:off x="228600" y="5467350"/>
            <a:ext cx="8672946" cy="1238250"/>
          </a:xfrm>
          <a:solidFill>
            <a:schemeClr val="accent1"/>
          </a:solidFill>
        </p:spPr>
        <p:txBody>
          <a:bodyPr vert="horz" anchor="ctr">
            <a:noAutofit/>
          </a:bodyPr>
          <a:lstStyle>
            <a:lvl1pPr marL="0" indent="0" algn="l" eaLnBrk="1" latinLnBrk="0" hangingPunct="1">
              <a:buFontTx/>
              <a:buNone/>
              <a:defRPr kumimoji="1" lang="zh-TW" sz="4800" baseline="0">
                <a:solidFill>
                  <a:schemeClr val="bg1"/>
                </a:solidFill>
              </a:defRPr>
            </a:lvl1pPr>
            <a:extLst/>
          </a:lstStyle>
          <a:p>
            <a:pPr lvl="0"/>
            <a:r>
              <a:rPr kumimoji="1" lang="zh-TW"/>
              <a:t>按一下以新增相簿標題</a:t>
            </a:r>
          </a:p>
        </p:txBody>
      </p:sp>
      <p:sp>
        <p:nvSpPr>
          <p:cNvPr id="12" name="Picture Placeholder 11"/>
          <p:cNvSpPr>
            <a:spLocks noGrp="1"/>
          </p:cNvSpPr>
          <p:nvPr>
            <p:ph type="pic" sz="quarter" idx="11"/>
          </p:nvPr>
        </p:nvSpPr>
        <p:spPr>
          <a:xfrm>
            <a:off x="228600" y="152400"/>
            <a:ext cx="6858000" cy="5239512"/>
          </a:xfrm>
          <a:solidFill>
            <a:schemeClr val="bg1"/>
          </a:solidFill>
          <a:ln w="34925" cap="rnd" cmpd="sng" algn="ctr">
            <a:noFill/>
            <a:prstDash val="solid"/>
          </a:ln>
          <a:effectLst/>
        </p:spPr>
        <p:style>
          <a:lnRef idx="3">
            <a:schemeClr val="lt1"/>
          </a:lnRef>
          <a:fillRef idx="1">
            <a:schemeClr val="accent5"/>
          </a:fillRef>
          <a:effectRef idx="1">
            <a:schemeClr val="accent5"/>
          </a:effectRef>
          <a:fontRef idx="minor">
            <a:schemeClr val="lt1"/>
          </a:fontRef>
        </p:style>
        <p:txBody>
          <a:bodyPr vert="horz"/>
          <a:lstStyle>
            <a:lvl1pPr marL="0" indent="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1" name="Rectangle 10"/>
          <p:cNvSpPr>
            <a:spLocks noGrp="1"/>
          </p:cNvSpPr>
          <p:nvPr>
            <p:ph type="dt" sz="half" idx="12"/>
          </p:nvPr>
        </p:nvSpPr>
        <p:spPr/>
        <p:txBody>
          <a:bodyPr/>
          <a:lstStyle>
            <a:extLst/>
          </a:lstStyle>
          <a:p>
            <a:pPr algn="r"/>
            <a:fld id="{BC90AE51-0C81-4730-A6BA-026973EDE291}" type="datetime1">
              <a:rPr kumimoji="1" lang="en-US" altLang="zh-TW" smtClean="0">
                <a:solidFill>
                  <a:schemeClr val="bg1"/>
                </a:solidFill>
              </a:rPr>
              <a:pPr algn="r"/>
              <a:t>9/1/2015</a:t>
            </a:fld>
            <a:endParaRPr kumimoji="1" lang="zh-TW"/>
          </a:p>
        </p:txBody>
      </p:sp>
      <p:sp>
        <p:nvSpPr>
          <p:cNvPr id="13" name="Rectangle 12"/>
          <p:cNvSpPr>
            <a:spLocks noGrp="1"/>
          </p:cNvSpPr>
          <p:nvPr>
            <p:ph type="sldNum" sz="quarter" idx="13"/>
          </p:nvPr>
        </p:nvSpPr>
        <p:spPr/>
        <p:txBody>
          <a:bodyPr/>
          <a:lstStyle>
            <a:extLst/>
          </a:lstStyle>
          <a:p>
            <a:fld id="{8A4431D5-1B33-458B-8AFD-CECCB0FA18CB}" type="slidenum">
              <a:rPr kumimoji="1" lang="zh-TW">
                <a:solidFill>
                  <a:schemeClr val="bg1"/>
                </a:solidFill>
              </a:rPr>
              <a:pPr/>
              <a:t>‹#›</a:t>
            </a:fld>
            <a:endParaRPr kumimoji="1" lang="zh-TW"/>
          </a:p>
        </p:txBody>
      </p:sp>
      <p:sp>
        <p:nvSpPr>
          <p:cNvPr id="14" name="Rectangle 13"/>
          <p:cNvSpPr>
            <a:spLocks noGrp="1"/>
          </p:cNvSpPr>
          <p:nvPr>
            <p:ph type="ftr" sz="quarter" idx="14"/>
          </p:nvPr>
        </p:nvSpPr>
        <p:spPr>
          <a:xfrm rot="16200000">
            <a:off x="7296150" y="3698878"/>
            <a:ext cx="2933700" cy="365125"/>
          </a:xfrm>
        </p:spPr>
        <p:txBody>
          <a:bodyPr/>
          <a:lstStyle>
            <a:extLst/>
          </a:lstStyle>
          <a:p>
            <a:endParaRPr kumimoji="1" lang="zh-TW"/>
          </a:p>
        </p:txBody>
      </p:sp>
      <p:sp>
        <p:nvSpPr>
          <p:cNvPr id="18" name="Rectangle 17"/>
          <p:cNvSpPr>
            <a:spLocks noGrp="1"/>
          </p:cNvSpPr>
          <p:nvPr>
            <p:ph type="body" sz="quarter" idx="15" hasCustomPrompt="1"/>
          </p:nvPr>
        </p:nvSpPr>
        <p:spPr>
          <a:xfrm rot="16200000">
            <a:off x="5372100" y="2247900"/>
            <a:ext cx="5181600" cy="990600"/>
          </a:xfrm>
        </p:spPr>
        <p:txBody>
          <a:bodyPr/>
          <a:lstStyle>
            <a:lvl1pPr marL="0" indent="0" algn="r" eaLnBrk="1" latinLnBrk="0" hangingPunct="1">
              <a:buNone/>
              <a:defRPr kumimoji="1" lang="zh-TW" sz="2000">
                <a:solidFill>
                  <a:srgbClr val="FFFFFF"/>
                </a:solidFill>
              </a:defRPr>
            </a:lvl1pPr>
          </a:lstStyle>
          <a:p>
            <a:pPr lvl="0"/>
            <a:r>
              <a:rPr kumimoji="1" lang="zh-TW"/>
              <a:t>按一下以新增日期或詳細資料</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張橫式 (含標題)">
    <p:spTree>
      <p:nvGrpSpPr>
        <p:cNvPr id="1" name=""/>
        <p:cNvGrpSpPr/>
        <p:nvPr/>
      </p:nvGrpSpPr>
      <p:grpSpPr>
        <a:xfrm>
          <a:off x="0" y="0"/>
          <a:ext cx="0" cy="0"/>
          <a:chOff x="0" y="0"/>
          <a:chExt cx="0" cy="0"/>
        </a:xfrm>
      </p:grpSpPr>
      <p:sp>
        <p:nvSpPr>
          <p:cNvPr id="11" name="Picture Placeholder 10"/>
          <p:cNvSpPr>
            <a:spLocks noGrp="1" noChangeAspect="1"/>
          </p:cNvSpPr>
          <p:nvPr>
            <p:ph type="pic" sz="quarter" idx="11"/>
          </p:nvPr>
        </p:nvSpPr>
        <p:spPr>
          <a:xfrm>
            <a:off x="4343400" y="33528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vert="horz">
            <a:normAutofit/>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6" name="Picture Placeholder 25"/>
          <p:cNvSpPr>
            <a:spLocks noGrp="1" noChangeAspect="1"/>
          </p:cNvSpPr>
          <p:nvPr>
            <p:ph type="pic" sz="quarter" idx="12"/>
          </p:nvPr>
        </p:nvSpPr>
        <p:spPr>
          <a:xfrm>
            <a:off x="228600" y="33528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vert="horz">
            <a:normAutofit/>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3" name="Picture Placeholder 12"/>
          <p:cNvSpPr>
            <a:spLocks noGrp="1" noChangeAspect="1"/>
          </p:cNvSpPr>
          <p:nvPr>
            <p:ph type="pic" sz="quarter" idx="13"/>
          </p:nvPr>
        </p:nvSpPr>
        <p:spPr>
          <a:xfrm>
            <a:off x="4343400" y="2286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2" name="Text Placeholder 11"/>
          <p:cNvSpPr>
            <a:spLocks noGrp="1"/>
          </p:cNvSpPr>
          <p:nvPr>
            <p:ph type="body" sz="quarter" idx="14" hasCustomPrompt="1"/>
          </p:nvPr>
        </p:nvSpPr>
        <p:spPr>
          <a:xfrm>
            <a:off x="228600" y="228600"/>
            <a:ext cx="3947160" cy="2960370"/>
          </a:xfrm>
        </p:spPr>
        <p:txBody>
          <a:bodyPr anchor="b" anchorCtr="0"/>
          <a:lstStyle>
            <a:lvl1pPr marL="0" marR="0" indent="0" algn="r" eaLnBrk="1" latinLnBrk="0" hangingPunct="1">
              <a:buFontTx/>
              <a:buNone/>
              <a:defRPr kumimoji="1" lang="zh-TW" sz="2000"/>
            </a:lvl1pPr>
            <a:extLst/>
          </a:lstStyle>
          <a:p>
            <a:pPr lvl="0"/>
            <a:r>
              <a:rPr kumimoji="1" lang="zh-TW"/>
              <a:t>按一下以新增標題</a:t>
            </a:r>
          </a:p>
        </p:txBody>
      </p:sp>
      <p:sp>
        <p:nvSpPr>
          <p:cNvPr id="6" name="Rectangle 5"/>
          <p:cNvSpPr>
            <a:spLocks noGrp="1"/>
          </p:cNvSpPr>
          <p:nvPr>
            <p:ph type="dt" sz="half" idx="15"/>
          </p:nvPr>
        </p:nvSpPr>
        <p:spPr/>
        <p:txBody>
          <a:bodyPr/>
          <a:lstStyle>
            <a:extLst/>
          </a:lstStyle>
          <a:p>
            <a:pPr algn="r"/>
            <a:fld id="{DB8CCBEB-2A83-4C19-B442-8692B4C32451}" type="datetime1">
              <a:rPr kumimoji="1" lang="en-US" altLang="zh-TW" smtClean="0">
                <a:solidFill>
                  <a:schemeClr val="bg1"/>
                </a:solidFill>
              </a:rPr>
              <a:pPr algn="r"/>
              <a:t>9/1/2015</a:t>
            </a:fld>
            <a:endParaRPr kumimoji="1" lang="zh-TW"/>
          </a:p>
        </p:txBody>
      </p:sp>
      <p:sp>
        <p:nvSpPr>
          <p:cNvPr id="7" name="Rectangle 6"/>
          <p:cNvSpPr>
            <a:spLocks noGrp="1"/>
          </p:cNvSpPr>
          <p:nvPr>
            <p:ph type="sldNum" sz="quarter" idx="16"/>
          </p:nvPr>
        </p:nvSpPr>
        <p:spPr/>
        <p:txBody>
          <a:bodyPr/>
          <a:lstStyle>
            <a:extLst/>
          </a:lstStyle>
          <a:p>
            <a:fld id="{8A4431D5-1B33-458B-8AFD-CECCB0FA18CB}" type="slidenum">
              <a:rPr kumimoji="1" lang="zh-TW">
                <a:solidFill>
                  <a:srgbClr val="FFFFFF"/>
                </a:solidFill>
              </a:rPr>
              <a:pPr/>
              <a:t>‹#›</a:t>
            </a:fld>
            <a:endParaRPr kumimoji="1" lang="zh-TW"/>
          </a:p>
        </p:txBody>
      </p:sp>
      <p:sp>
        <p:nvSpPr>
          <p:cNvPr id="8" name="Rectangle 7"/>
          <p:cNvSpPr>
            <a:spLocks noGrp="1"/>
          </p:cNvSpPr>
          <p:nvPr>
            <p:ph type="ftr" sz="quarter" idx="17"/>
          </p:nvPr>
        </p:nvSpPr>
        <p:spPr/>
        <p:txBody>
          <a:bodyPr/>
          <a:lstStyle>
            <a:extLst/>
          </a:lstStyle>
          <a:p>
            <a:endParaRPr kumimoji="1" lang="zh-TW"/>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張混合式">
    <p:spTree>
      <p:nvGrpSpPr>
        <p:cNvPr id="1" name=""/>
        <p:cNvGrpSpPr/>
        <p:nvPr/>
      </p:nvGrpSpPr>
      <p:grpSpPr>
        <a:xfrm>
          <a:off x="0" y="0"/>
          <a:ext cx="0" cy="0"/>
          <a:chOff x="0" y="0"/>
          <a:chExt cx="0" cy="0"/>
        </a:xfrm>
      </p:grpSpPr>
      <p:sp>
        <p:nvSpPr>
          <p:cNvPr id="10" name="Picture Placeholder 9"/>
          <p:cNvSpPr>
            <a:spLocks noGrp="1" noChangeAspect="1"/>
          </p:cNvSpPr>
          <p:nvPr>
            <p:ph type="pic" sz="quarter" idx="11"/>
          </p:nvPr>
        </p:nvSpPr>
        <p:spPr>
          <a:xfrm>
            <a:off x="4648200" y="3124962"/>
            <a:ext cx="3697224" cy="2772918"/>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5" name="Picture Placeholder 24"/>
          <p:cNvSpPr>
            <a:spLocks noGrp="1" noChangeAspect="1"/>
          </p:cNvSpPr>
          <p:nvPr>
            <p:ph type="pic" sz="quarter" idx="12"/>
          </p:nvPr>
        </p:nvSpPr>
        <p:spPr>
          <a:xfrm>
            <a:off x="228600" y="228600"/>
            <a:ext cx="4251960" cy="566928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6" name="Picture Placeholder 5"/>
          <p:cNvSpPr>
            <a:spLocks noGrp="1" noChangeAspect="1"/>
          </p:cNvSpPr>
          <p:nvPr>
            <p:ph type="pic" sz="quarter" idx="13"/>
          </p:nvPr>
        </p:nvSpPr>
        <p:spPr>
          <a:xfrm>
            <a:off x="4648200" y="228600"/>
            <a:ext cx="3672840" cy="275463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5" name="Rectangle 4"/>
          <p:cNvSpPr>
            <a:spLocks noGrp="1"/>
          </p:cNvSpPr>
          <p:nvPr>
            <p:ph type="dt" sz="half" idx="14"/>
          </p:nvPr>
        </p:nvSpPr>
        <p:spPr/>
        <p:txBody>
          <a:bodyPr/>
          <a:lstStyle>
            <a:extLst/>
          </a:lstStyle>
          <a:p>
            <a:pPr algn="r"/>
            <a:fld id="{DF85F887-07B1-4AE8-8AF9-614EAED4C399}" type="datetime1">
              <a:rPr kumimoji="1" lang="en-US" altLang="zh-TW" smtClean="0">
                <a:solidFill>
                  <a:schemeClr val="bg1"/>
                </a:solidFill>
              </a:rPr>
              <a:pPr algn="r"/>
              <a:t>9/1/2015</a:t>
            </a:fld>
            <a:endParaRPr kumimoji="1" lang="zh-TW"/>
          </a:p>
        </p:txBody>
      </p:sp>
      <p:sp>
        <p:nvSpPr>
          <p:cNvPr id="7" name="Rectangle 6"/>
          <p:cNvSpPr>
            <a:spLocks noGrp="1"/>
          </p:cNvSpPr>
          <p:nvPr>
            <p:ph type="sldNum" sz="quarter" idx="15"/>
          </p:nvPr>
        </p:nvSpPr>
        <p:spPr/>
        <p:txBody>
          <a:bodyPr/>
          <a:lstStyle>
            <a:extLst/>
          </a:lstStyle>
          <a:p>
            <a:fld id="{8A4431D5-1B33-458B-8AFD-CECCB0FA18CB}" type="slidenum">
              <a:rPr kumimoji="1" lang="zh-TW">
                <a:solidFill>
                  <a:srgbClr val="FFFFFF"/>
                </a:solidFill>
              </a:rPr>
              <a:pPr/>
              <a:t>‹#›</a:t>
            </a:fld>
            <a:endParaRPr kumimoji="1" lang="zh-TW"/>
          </a:p>
        </p:txBody>
      </p:sp>
      <p:sp>
        <p:nvSpPr>
          <p:cNvPr id="8" name="Rectangle 7"/>
          <p:cNvSpPr>
            <a:spLocks noGrp="1"/>
          </p:cNvSpPr>
          <p:nvPr>
            <p:ph type="ftr" sz="quarter" idx="16"/>
          </p:nvPr>
        </p:nvSpPr>
        <p:spPr/>
        <p:txBody>
          <a:bodyPr/>
          <a:lstStyle>
            <a:extLst/>
          </a:lstStyle>
          <a:p>
            <a:endParaRPr kumimoji="1" lang="zh-TW"/>
          </a:p>
        </p:txBody>
      </p:sp>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 張直式 (含標題)">
    <p:spTree>
      <p:nvGrpSpPr>
        <p:cNvPr id="1" name=""/>
        <p:cNvGrpSpPr/>
        <p:nvPr/>
      </p:nvGrpSpPr>
      <p:grpSpPr>
        <a:xfrm>
          <a:off x="0" y="0"/>
          <a:ext cx="0" cy="0"/>
          <a:chOff x="0" y="0"/>
          <a:chExt cx="0" cy="0"/>
        </a:xfrm>
      </p:grpSpPr>
      <p:sp>
        <p:nvSpPr>
          <p:cNvPr id="17" name="Picture Placeholder 16"/>
          <p:cNvSpPr>
            <a:spLocks noGrp="1"/>
          </p:cNvSpPr>
          <p:nvPr>
            <p:ph type="pic" sz="quarter" idx="14"/>
          </p:nvPr>
        </p:nvSpPr>
        <p:spPr>
          <a:xfrm>
            <a:off x="1866900" y="228600"/>
            <a:ext cx="2286000"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4" name="Picture Placeholder 13"/>
          <p:cNvSpPr>
            <a:spLocks noGrp="1"/>
          </p:cNvSpPr>
          <p:nvPr>
            <p:ph type="pic" sz="quarter" idx="26"/>
          </p:nvPr>
        </p:nvSpPr>
        <p:spPr>
          <a:xfrm>
            <a:off x="1866900" y="3505200"/>
            <a:ext cx="228521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8" name="Picture Placeholder 7"/>
          <p:cNvSpPr>
            <a:spLocks noGrp="1"/>
          </p:cNvSpPr>
          <p:nvPr>
            <p:ph type="pic" sz="quarter" idx="25"/>
          </p:nvPr>
        </p:nvSpPr>
        <p:spPr>
          <a:xfrm>
            <a:off x="4305300" y="228600"/>
            <a:ext cx="2286000"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9" name="Picture Placeholder 18"/>
          <p:cNvSpPr>
            <a:spLocks noGrp="1"/>
          </p:cNvSpPr>
          <p:nvPr>
            <p:ph type="pic" sz="quarter" idx="27"/>
          </p:nvPr>
        </p:nvSpPr>
        <p:spPr>
          <a:xfrm>
            <a:off x="4306086" y="3505200"/>
            <a:ext cx="228521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2" name="Text Placeholder 21"/>
          <p:cNvSpPr>
            <a:spLocks noGrp="1"/>
          </p:cNvSpPr>
          <p:nvPr>
            <p:ph type="body" sz="quarter" idx="16" hasCustomPrompt="1"/>
          </p:nvPr>
        </p:nvSpPr>
        <p:spPr>
          <a:xfrm>
            <a:off x="152400" y="228600"/>
            <a:ext cx="1676400" cy="2743200"/>
          </a:xfrm>
        </p:spPr>
        <p:txBody>
          <a:bodyPr anchor="t" anchorCtr="0"/>
          <a:lstStyle>
            <a:lvl1pPr marL="0" marR="0" indent="0" algn="r" eaLnBrk="1" latinLnBrk="0" hangingPunct="1">
              <a:buFontTx/>
              <a:buNone/>
              <a:defRPr kumimoji="1" lang="zh-TW" sz="1600" baseline="0"/>
            </a:lvl1pPr>
            <a:extLst/>
          </a:lstStyle>
          <a:p>
            <a:pPr lvl="0"/>
            <a:r>
              <a:rPr kumimoji="1" lang="zh-TW"/>
              <a:t>按一下以新增標題</a:t>
            </a:r>
          </a:p>
        </p:txBody>
      </p:sp>
      <p:sp>
        <p:nvSpPr>
          <p:cNvPr id="5" name="Text Placeholder 4"/>
          <p:cNvSpPr>
            <a:spLocks noGrp="1"/>
          </p:cNvSpPr>
          <p:nvPr>
            <p:ph type="body" sz="quarter" idx="29" hasCustomPrompt="1"/>
          </p:nvPr>
        </p:nvSpPr>
        <p:spPr>
          <a:xfrm>
            <a:off x="6629400" y="228600"/>
            <a:ext cx="1676400" cy="1905000"/>
          </a:xfrm>
        </p:spPr>
        <p:txBody>
          <a:bodyPr anchor="t" anchorCtr="0"/>
          <a:lstStyle>
            <a:lvl1pPr marL="0" marR="0" indent="0" algn="l" eaLnBrk="1" latinLnBrk="0" hangingPunct="1">
              <a:buFontTx/>
              <a:buNone/>
              <a:defRPr kumimoji="1" lang="zh-TW" sz="1600" baseline="0"/>
            </a:lvl1pPr>
            <a:extLst/>
          </a:lstStyle>
          <a:p>
            <a:pPr lvl="0"/>
            <a:r>
              <a:rPr kumimoji="1" lang="zh-TW"/>
              <a:t>按一下以新增標題</a:t>
            </a:r>
          </a:p>
        </p:txBody>
      </p:sp>
      <p:sp>
        <p:nvSpPr>
          <p:cNvPr id="20" name="Text Placeholder 19"/>
          <p:cNvSpPr>
            <a:spLocks noGrp="1"/>
          </p:cNvSpPr>
          <p:nvPr>
            <p:ph type="body" sz="quarter" idx="28" hasCustomPrompt="1"/>
          </p:nvPr>
        </p:nvSpPr>
        <p:spPr>
          <a:xfrm>
            <a:off x="152400" y="4724400"/>
            <a:ext cx="1676400" cy="1905000"/>
          </a:xfrm>
        </p:spPr>
        <p:txBody>
          <a:bodyPr anchor="b" anchorCtr="0"/>
          <a:lstStyle>
            <a:lvl1pPr marL="0" marR="0" indent="0" algn="r" eaLnBrk="1" latinLnBrk="0" hangingPunct="1">
              <a:buFontTx/>
              <a:buNone/>
              <a:defRPr kumimoji="1" lang="zh-TW" sz="1600" baseline="0"/>
            </a:lvl1pPr>
            <a:extLst/>
          </a:lstStyle>
          <a:p>
            <a:pPr lvl="0"/>
            <a:r>
              <a:rPr kumimoji="1" lang="zh-TW"/>
              <a:t>按一下以新增標題</a:t>
            </a:r>
          </a:p>
        </p:txBody>
      </p:sp>
      <p:sp>
        <p:nvSpPr>
          <p:cNvPr id="21" name="Text Placeholder 20"/>
          <p:cNvSpPr>
            <a:spLocks noGrp="1"/>
          </p:cNvSpPr>
          <p:nvPr>
            <p:ph type="body" sz="quarter" idx="30" hasCustomPrompt="1"/>
          </p:nvPr>
        </p:nvSpPr>
        <p:spPr>
          <a:xfrm>
            <a:off x="6629400" y="4724400"/>
            <a:ext cx="1676400" cy="1905000"/>
          </a:xfrm>
        </p:spPr>
        <p:txBody>
          <a:bodyPr anchor="b" anchorCtr="0"/>
          <a:lstStyle>
            <a:lvl1pPr marL="0" marR="0" indent="0" algn="l" eaLnBrk="1" latinLnBrk="0" hangingPunct="1">
              <a:buFontTx/>
              <a:buNone/>
              <a:defRPr kumimoji="1" lang="zh-TW" sz="1600" baseline="0"/>
            </a:lvl1pPr>
            <a:extLst/>
          </a:lstStyle>
          <a:p>
            <a:pPr lvl="0"/>
            <a:r>
              <a:rPr kumimoji="1" lang="zh-TW"/>
              <a:t>按一下以新增標題</a:t>
            </a:r>
          </a:p>
        </p:txBody>
      </p:sp>
      <p:sp>
        <p:nvSpPr>
          <p:cNvPr id="10" name="Rectangle 9"/>
          <p:cNvSpPr>
            <a:spLocks noGrp="1"/>
          </p:cNvSpPr>
          <p:nvPr>
            <p:ph type="dt" sz="half" idx="31"/>
          </p:nvPr>
        </p:nvSpPr>
        <p:spPr/>
        <p:txBody>
          <a:bodyPr/>
          <a:lstStyle>
            <a:extLst/>
          </a:lstStyle>
          <a:p>
            <a:pPr algn="r"/>
            <a:fld id="{3205D453-219C-4B8F-821E-30BDDD423CD0}" type="datetime1">
              <a:rPr kumimoji="1" lang="en-US" altLang="zh-TW" smtClean="0">
                <a:solidFill>
                  <a:schemeClr val="bg1"/>
                </a:solidFill>
              </a:rPr>
              <a:pPr algn="r"/>
              <a:t>9/1/2015</a:t>
            </a:fld>
            <a:endParaRPr kumimoji="1" lang="zh-TW"/>
          </a:p>
        </p:txBody>
      </p:sp>
      <p:sp>
        <p:nvSpPr>
          <p:cNvPr id="11" name="Rectangle 10"/>
          <p:cNvSpPr>
            <a:spLocks noGrp="1"/>
          </p:cNvSpPr>
          <p:nvPr>
            <p:ph type="sldNum" sz="quarter" idx="32"/>
          </p:nvPr>
        </p:nvSpPr>
        <p:spPr/>
        <p:txBody>
          <a:bodyPr/>
          <a:lstStyle>
            <a:extLst/>
          </a:lstStyle>
          <a:p>
            <a:fld id="{8A4431D5-1B33-458B-8AFD-CECCB0FA18CB}" type="slidenum">
              <a:rPr kumimoji="1" lang="zh-TW">
                <a:solidFill>
                  <a:srgbClr val="FFFFFF"/>
                </a:solidFill>
              </a:rPr>
              <a:pPr/>
              <a:t>‹#›</a:t>
            </a:fld>
            <a:endParaRPr kumimoji="1" lang="zh-TW"/>
          </a:p>
        </p:txBody>
      </p:sp>
      <p:sp>
        <p:nvSpPr>
          <p:cNvPr id="12" name="Rectangle 11"/>
          <p:cNvSpPr>
            <a:spLocks noGrp="1"/>
          </p:cNvSpPr>
          <p:nvPr>
            <p:ph type="ftr" sz="quarter" idx="33"/>
          </p:nvPr>
        </p:nvSpPr>
        <p:spPr/>
        <p:txBody>
          <a:bodyPr/>
          <a:lstStyle>
            <a:extLst/>
          </a:lstStyle>
          <a:p>
            <a:endParaRPr kumimoji="1" lang="zh-TW"/>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張橫式 (含標題)">
    <p:spTree>
      <p:nvGrpSpPr>
        <p:cNvPr id="1" name=""/>
        <p:cNvGrpSpPr/>
        <p:nvPr/>
      </p:nvGrpSpPr>
      <p:grpSpPr>
        <a:xfrm>
          <a:off x="0" y="0"/>
          <a:ext cx="0" cy="0"/>
          <a:chOff x="0" y="0"/>
          <a:chExt cx="0" cy="0"/>
        </a:xfrm>
      </p:grpSpPr>
      <p:sp>
        <p:nvSpPr>
          <p:cNvPr id="24" name="Picture Placeholder 23"/>
          <p:cNvSpPr>
            <a:spLocks noGrp="1"/>
          </p:cNvSpPr>
          <p:nvPr>
            <p:ph type="pic" sz="quarter" idx="14"/>
          </p:nvPr>
        </p:nvSpPr>
        <p:spPr>
          <a:xfrm>
            <a:off x="533400" y="685800"/>
            <a:ext cx="3653297"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7" name="Text Placeholder 26"/>
          <p:cNvSpPr>
            <a:spLocks noGrp="1"/>
          </p:cNvSpPr>
          <p:nvPr>
            <p:ph type="body" sz="quarter" idx="16" hasCustomPrompt="1"/>
          </p:nvPr>
        </p:nvSpPr>
        <p:spPr>
          <a:xfrm>
            <a:off x="533400" y="6324600"/>
            <a:ext cx="3657600" cy="304800"/>
          </a:xfrm>
        </p:spPr>
        <p:txBody>
          <a:bodyPr anchor="t" anchorCtr="0"/>
          <a:lstStyle>
            <a:lvl1pPr marL="0" marR="0" indent="0" algn="l" eaLnBrk="1" latinLnBrk="0" hangingPunct="1">
              <a:buFontTx/>
              <a:buNone/>
              <a:defRPr kumimoji="1" lang="zh-TW" sz="1600" baseline="0"/>
            </a:lvl1pPr>
            <a:extLst/>
          </a:lstStyle>
          <a:p>
            <a:pPr lvl="0"/>
            <a:r>
              <a:rPr kumimoji="1" lang="zh-TW"/>
              <a:t>按一下以新增標題</a:t>
            </a:r>
          </a:p>
        </p:txBody>
      </p:sp>
      <p:sp>
        <p:nvSpPr>
          <p:cNvPr id="3" name="Picture Placeholder 2"/>
          <p:cNvSpPr>
            <a:spLocks noGrp="1"/>
          </p:cNvSpPr>
          <p:nvPr>
            <p:ph type="pic" sz="quarter" idx="17"/>
          </p:nvPr>
        </p:nvSpPr>
        <p:spPr>
          <a:xfrm>
            <a:off x="4267200" y="6858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1" name="Picture Placeholder 20"/>
          <p:cNvSpPr>
            <a:spLocks noGrp="1"/>
          </p:cNvSpPr>
          <p:nvPr>
            <p:ph type="pic" sz="quarter" idx="18"/>
          </p:nvPr>
        </p:nvSpPr>
        <p:spPr>
          <a:xfrm>
            <a:off x="533400" y="35052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6" name="Picture Placeholder 5"/>
          <p:cNvSpPr>
            <a:spLocks noGrp="1"/>
          </p:cNvSpPr>
          <p:nvPr>
            <p:ph type="pic" sz="quarter" idx="19"/>
          </p:nvPr>
        </p:nvSpPr>
        <p:spPr>
          <a:xfrm>
            <a:off x="4267200" y="35052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8" name="Text Placeholder 17"/>
          <p:cNvSpPr>
            <a:spLocks noGrp="1"/>
          </p:cNvSpPr>
          <p:nvPr>
            <p:ph type="body" sz="quarter" idx="22" hasCustomPrompt="1"/>
          </p:nvPr>
        </p:nvSpPr>
        <p:spPr>
          <a:xfrm>
            <a:off x="533400" y="304800"/>
            <a:ext cx="3657600" cy="304800"/>
          </a:xfrm>
        </p:spPr>
        <p:txBody>
          <a:bodyPr anchor="t" anchorCtr="0"/>
          <a:lstStyle>
            <a:lvl1pPr marL="0" marR="0" indent="0" algn="l" eaLnBrk="1" latinLnBrk="0" hangingPunct="1">
              <a:buFontTx/>
              <a:buNone/>
              <a:defRPr kumimoji="1" lang="zh-TW" sz="1600" baseline="0"/>
            </a:lvl1pPr>
            <a:extLst/>
          </a:lstStyle>
          <a:p>
            <a:pPr lvl="0"/>
            <a:r>
              <a:rPr kumimoji="1" lang="zh-TW"/>
              <a:t>按一下以新增標題</a:t>
            </a:r>
          </a:p>
        </p:txBody>
      </p:sp>
      <p:sp>
        <p:nvSpPr>
          <p:cNvPr id="5" name="Text Placeholder 4"/>
          <p:cNvSpPr>
            <a:spLocks noGrp="1"/>
          </p:cNvSpPr>
          <p:nvPr>
            <p:ph type="body" sz="quarter" idx="23" hasCustomPrompt="1"/>
          </p:nvPr>
        </p:nvSpPr>
        <p:spPr>
          <a:xfrm>
            <a:off x="4267200" y="6324600"/>
            <a:ext cx="3657600" cy="304800"/>
          </a:xfrm>
        </p:spPr>
        <p:txBody>
          <a:bodyPr anchor="t" anchorCtr="0"/>
          <a:lstStyle>
            <a:lvl1pPr marL="0" marR="0" indent="0" algn="l" eaLnBrk="1" latinLnBrk="0" hangingPunct="1">
              <a:buFontTx/>
              <a:buNone/>
              <a:defRPr kumimoji="1" lang="zh-TW" sz="1600" baseline="0"/>
            </a:lvl1pPr>
            <a:extLst/>
          </a:lstStyle>
          <a:p>
            <a:pPr lvl="0"/>
            <a:r>
              <a:rPr kumimoji="1" lang="zh-TW"/>
              <a:t>按一下以新增標題</a:t>
            </a:r>
          </a:p>
        </p:txBody>
      </p:sp>
      <p:sp>
        <p:nvSpPr>
          <p:cNvPr id="4" name="Text Placeholder 3"/>
          <p:cNvSpPr>
            <a:spLocks noGrp="1"/>
          </p:cNvSpPr>
          <p:nvPr>
            <p:ph type="body" sz="quarter" idx="24" hasCustomPrompt="1"/>
          </p:nvPr>
        </p:nvSpPr>
        <p:spPr>
          <a:xfrm>
            <a:off x="4267200" y="304800"/>
            <a:ext cx="3657600" cy="304800"/>
          </a:xfrm>
        </p:spPr>
        <p:txBody>
          <a:bodyPr anchor="t" anchorCtr="0"/>
          <a:lstStyle>
            <a:lvl1pPr marL="0" marR="0" indent="0" algn="l" eaLnBrk="1" latinLnBrk="0" hangingPunct="1">
              <a:buFontTx/>
              <a:buNone/>
              <a:defRPr kumimoji="1" lang="zh-TW" sz="1600" baseline="0"/>
            </a:lvl1pPr>
            <a:extLst/>
          </a:lstStyle>
          <a:p>
            <a:pPr lvl="0"/>
            <a:r>
              <a:rPr kumimoji="1" lang="zh-TW"/>
              <a:t>按一下以新增標題</a:t>
            </a:r>
          </a:p>
        </p:txBody>
      </p:sp>
      <p:sp>
        <p:nvSpPr>
          <p:cNvPr id="10" name="Rectangle 9"/>
          <p:cNvSpPr>
            <a:spLocks noGrp="1"/>
          </p:cNvSpPr>
          <p:nvPr>
            <p:ph type="dt" sz="half" idx="25"/>
          </p:nvPr>
        </p:nvSpPr>
        <p:spPr/>
        <p:txBody>
          <a:bodyPr/>
          <a:lstStyle>
            <a:extLst/>
          </a:lstStyle>
          <a:p>
            <a:pPr algn="r"/>
            <a:fld id="{886C03AF-0EA6-4AB6-AE42-FD61B472698C}" type="datetime1">
              <a:rPr kumimoji="1" lang="en-US" altLang="zh-TW" smtClean="0">
                <a:solidFill>
                  <a:schemeClr val="bg1"/>
                </a:solidFill>
              </a:rPr>
              <a:pPr algn="r"/>
              <a:t>9/1/2015</a:t>
            </a:fld>
            <a:endParaRPr kumimoji="1" lang="zh-TW"/>
          </a:p>
        </p:txBody>
      </p:sp>
      <p:sp>
        <p:nvSpPr>
          <p:cNvPr id="11" name="Rectangle 10"/>
          <p:cNvSpPr>
            <a:spLocks noGrp="1"/>
          </p:cNvSpPr>
          <p:nvPr>
            <p:ph type="sldNum" sz="quarter" idx="26"/>
          </p:nvPr>
        </p:nvSpPr>
        <p:spPr/>
        <p:txBody>
          <a:bodyPr/>
          <a:lstStyle>
            <a:extLst/>
          </a:lstStyle>
          <a:p>
            <a:fld id="{8A4431D5-1B33-458B-8AFD-CECCB0FA18CB}" type="slidenum">
              <a:rPr kumimoji="1" lang="zh-TW">
                <a:solidFill>
                  <a:srgbClr val="FFFFFF"/>
                </a:solidFill>
              </a:rPr>
              <a:pPr/>
              <a:t>‹#›</a:t>
            </a:fld>
            <a:endParaRPr kumimoji="1" lang="zh-TW"/>
          </a:p>
        </p:txBody>
      </p:sp>
      <p:sp>
        <p:nvSpPr>
          <p:cNvPr id="12" name="Rectangle 11"/>
          <p:cNvSpPr>
            <a:spLocks noGrp="1"/>
          </p:cNvSpPr>
          <p:nvPr>
            <p:ph type="ftr" sz="quarter" idx="27"/>
          </p:nvPr>
        </p:nvSpPr>
        <p:spPr/>
        <p:txBody>
          <a:bodyPr/>
          <a:lstStyle>
            <a:extLst/>
          </a:lstStyle>
          <a:p>
            <a:endParaRPr kumimoji="1" lang="zh-TW"/>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張直式 (含大標題)">
    <p:spTree>
      <p:nvGrpSpPr>
        <p:cNvPr id="1" name=""/>
        <p:cNvGrpSpPr/>
        <p:nvPr/>
      </p:nvGrpSpPr>
      <p:grpSpPr>
        <a:xfrm>
          <a:off x="0" y="0"/>
          <a:ext cx="0" cy="0"/>
          <a:chOff x="0" y="0"/>
          <a:chExt cx="0" cy="0"/>
        </a:xfrm>
      </p:grpSpPr>
      <p:sp>
        <p:nvSpPr>
          <p:cNvPr id="22" name="Picture Placeholder 21"/>
          <p:cNvSpPr>
            <a:spLocks noGrp="1" noChangeAspect="1"/>
          </p:cNvSpPr>
          <p:nvPr>
            <p:ph type="pic" sz="quarter" idx="14"/>
          </p:nvPr>
        </p:nvSpPr>
        <p:spPr>
          <a:xfrm>
            <a:off x="2286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8" name="Picture Placeholder 27"/>
          <p:cNvSpPr>
            <a:spLocks noGrp="1" noChangeAspect="1"/>
          </p:cNvSpPr>
          <p:nvPr>
            <p:ph type="pic" sz="quarter" idx="31"/>
          </p:nvPr>
        </p:nvSpPr>
        <p:spPr>
          <a:xfrm>
            <a:off x="43434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4" name="Picture Placeholder 3"/>
          <p:cNvSpPr>
            <a:spLocks noGrp="1" noChangeAspect="1"/>
          </p:cNvSpPr>
          <p:nvPr>
            <p:ph type="pic" sz="quarter" idx="30"/>
          </p:nvPr>
        </p:nvSpPr>
        <p:spPr>
          <a:xfrm>
            <a:off x="22860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6" name="Picture Placeholder 5"/>
          <p:cNvSpPr>
            <a:spLocks noGrp="1" noChangeAspect="1"/>
          </p:cNvSpPr>
          <p:nvPr>
            <p:ph type="pic" sz="quarter" idx="32"/>
          </p:nvPr>
        </p:nvSpPr>
        <p:spPr>
          <a:xfrm>
            <a:off x="64008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31" name="Text Placeholder 30"/>
          <p:cNvSpPr>
            <a:spLocks noGrp="1"/>
          </p:cNvSpPr>
          <p:nvPr>
            <p:ph type="body" sz="quarter" idx="29" hasCustomPrompt="1"/>
          </p:nvPr>
        </p:nvSpPr>
        <p:spPr>
          <a:xfrm>
            <a:off x="228600" y="3352800"/>
            <a:ext cx="8153400" cy="3048000"/>
          </a:xfrm>
        </p:spPr>
        <p:txBody>
          <a:bodyPr anchor="t" anchorCtr="0"/>
          <a:lstStyle>
            <a:lvl1pPr marL="0" marR="0" indent="0" algn="l" eaLnBrk="1" latinLnBrk="0" hangingPunct="1">
              <a:buFontTx/>
              <a:buNone/>
              <a:defRPr kumimoji="1" lang="zh-TW" sz="2800" baseline="0"/>
            </a:lvl1pPr>
            <a:extLst/>
          </a:lstStyle>
          <a:p>
            <a:pPr lvl="0"/>
            <a:r>
              <a:rPr kumimoji="1" lang="zh-TW"/>
              <a:t>按一下以新增標題</a:t>
            </a:r>
          </a:p>
        </p:txBody>
      </p:sp>
      <p:sp>
        <p:nvSpPr>
          <p:cNvPr id="7" name="Rectangle 6"/>
          <p:cNvSpPr>
            <a:spLocks noGrp="1"/>
          </p:cNvSpPr>
          <p:nvPr>
            <p:ph type="dt" sz="half" idx="33"/>
          </p:nvPr>
        </p:nvSpPr>
        <p:spPr/>
        <p:txBody>
          <a:bodyPr/>
          <a:lstStyle>
            <a:extLst/>
          </a:lstStyle>
          <a:p>
            <a:pPr algn="r"/>
            <a:fld id="{3D316B3C-FF18-46A7-9FF0-45A121D01F5C}" type="datetime1">
              <a:rPr kumimoji="1" lang="en-US" altLang="zh-TW" smtClean="0">
                <a:solidFill>
                  <a:schemeClr val="bg1"/>
                </a:solidFill>
              </a:rPr>
              <a:pPr algn="r"/>
              <a:t>9/1/2015</a:t>
            </a:fld>
            <a:endParaRPr kumimoji="1" lang="zh-TW"/>
          </a:p>
        </p:txBody>
      </p:sp>
      <p:sp>
        <p:nvSpPr>
          <p:cNvPr id="8" name="Rectangle 7"/>
          <p:cNvSpPr>
            <a:spLocks noGrp="1"/>
          </p:cNvSpPr>
          <p:nvPr>
            <p:ph type="sldNum" sz="quarter" idx="34"/>
          </p:nvPr>
        </p:nvSpPr>
        <p:spPr/>
        <p:txBody>
          <a:bodyPr/>
          <a:lstStyle>
            <a:extLst/>
          </a:lstStyle>
          <a:p>
            <a:fld id="{8A4431D5-1B33-458B-8AFD-CECCB0FA18CB}" type="slidenum">
              <a:rPr kumimoji="1" lang="zh-TW">
                <a:solidFill>
                  <a:srgbClr val="FFFFFF"/>
                </a:solidFill>
              </a:rPr>
              <a:pPr/>
              <a:t>‹#›</a:t>
            </a:fld>
            <a:endParaRPr kumimoji="1" lang="zh-TW"/>
          </a:p>
        </p:txBody>
      </p:sp>
      <p:sp>
        <p:nvSpPr>
          <p:cNvPr id="9" name="Rectangle 8"/>
          <p:cNvSpPr>
            <a:spLocks noGrp="1"/>
          </p:cNvSpPr>
          <p:nvPr>
            <p:ph type="ftr" sz="quarter" idx="35"/>
          </p:nvPr>
        </p:nvSpPr>
        <p:spPr/>
        <p:txBody>
          <a:bodyPr/>
          <a:lstStyle>
            <a:extLst/>
          </a:lstStyle>
          <a:p>
            <a:endParaRPr kumimoji="1" lang="zh-TW"/>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4 張: 1 張直式，3 張橫式">
    <p:spTree>
      <p:nvGrpSpPr>
        <p:cNvPr id="1" name=""/>
        <p:cNvGrpSpPr/>
        <p:nvPr/>
      </p:nvGrpSpPr>
      <p:grpSpPr>
        <a:xfrm>
          <a:off x="0" y="0"/>
          <a:ext cx="0" cy="0"/>
          <a:chOff x="0" y="0"/>
          <a:chExt cx="0" cy="0"/>
        </a:xfrm>
      </p:grpSpPr>
      <p:sp>
        <p:nvSpPr>
          <p:cNvPr id="3" name="Picture Placeholder 2"/>
          <p:cNvSpPr>
            <a:spLocks noGrp="1"/>
          </p:cNvSpPr>
          <p:nvPr>
            <p:ph type="pic" sz="quarter" idx="14"/>
          </p:nvPr>
        </p:nvSpPr>
        <p:spPr>
          <a:xfrm>
            <a:off x="343292" y="257665"/>
            <a:ext cx="4764388" cy="63525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6" name="Picture Placeholder 25"/>
          <p:cNvSpPr>
            <a:spLocks noGrp="1"/>
          </p:cNvSpPr>
          <p:nvPr>
            <p:ph type="pic" sz="quarter" idx="18"/>
          </p:nvPr>
        </p:nvSpPr>
        <p:spPr>
          <a:xfrm>
            <a:off x="5446340" y="257665"/>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4" name="Picture Placeholder 13"/>
          <p:cNvSpPr>
            <a:spLocks noGrp="1"/>
          </p:cNvSpPr>
          <p:nvPr>
            <p:ph type="pic" sz="quarter" idx="22"/>
          </p:nvPr>
        </p:nvSpPr>
        <p:spPr>
          <a:xfrm>
            <a:off x="5446340" y="2432657"/>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3" name="Picture Placeholder 12"/>
          <p:cNvSpPr>
            <a:spLocks noGrp="1"/>
          </p:cNvSpPr>
          <p:nvPr>
            <p:ph type="pic" sz="quarter" idx="23"/>
          </p:nvPr>
        </p:nvSpPr>
        <p:spPr>
          <a:xfrm>
            <a:off x="5446340" y="4607649"/>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6" name="Rectangle 5"/>
          <p:cNvSpPr>
            <a:spLocks noGrp="1"/>
          </p:cNvSpPr>
          <p:nvPr>
            <p:ph type="dt" sz="half" idx="24"/>
          </p:nvPr>
        </p:nvSpPr>
        <p:spPr/>
        <p:txBody>
          <a:bodyPr/>
          <a:lstStyle>
            <a:extLst/>
          </a:lstStyle>
          <a:p>
            <a:pPr algn="r"/>
            <a:fld id="{EC368A8B-F98E-4231-B076-95FC2E72AF06}" type="datetime1">
              <a:rPr kumimoji="1" lang="en-US" altLang="zh-TW" smtClean="0">
                <a:solidFill>
                  <a:schemeClr val="bg1"/>
                </a:solidFill>
              </a:rPr>
              <a:pPr algn="r"/>
              <a:t>9/1/2015</a:t>
            </a:fld>
            <a:endParaRPr kumimoji="1" lang="zh-TW"/>
          </a:p>
        </p:txBody>
      </p:sp>
      <p:sp>
        <p:nvSpPr>
          <p:cNvPr id="7" name="Rectangle 6"/>
          <p:cNvSpPr>
            <a:spLocks noGrp="1"/>
          </p:cNvSpPr>
          <p:nvPr>
            <p:ph type="sldNum" sz="quarter" idx="25"/>
          </p:nvPr>
        </p:nvSpPr>
        <p:spPr/>
        <p:txBody>
          <a:bodyPr/>
          <a:lstStyle>
            <a:extLst/>
          </a:lstStyle>
          <a:p>
            <a:fld id="{8A4431D5-1B33-458B-8AFD-CECCB0FA18CB}" type="slidenum">
              <a:rPr kumimoji="1" lang="zh-TW">
                <a:solidFill>
                  <a:srgbClr val="FFFFFF"/>
                </a:solidFill>
              </a:rPr>
              <a:pPr/>
              <a:t>‹#›</a:t>
            </a:fld>
            <a:endParaRPr kumimoji="1" lang="zh-TW"/>
          </a:p>
        </p:txBody>
      </p:sp>
      <p:sp>
        <p:nvSpPr>
          <p:cNvPr id="8" name="Rectangle 7"/>
          <p:cNvSpPr>
            <a:spLocks noGrp="1"/>
          </p:cNvSpPr>
          <p:nvPr>
            <p:ph type="ftr" sz="quarter" idx="26"/>
          </p:nvPr>
        </p:nvSpPr>
        <p:spPr/>
        <p:txBody>
          <a:bodyPr/>
          <a:lstStyle>
            <a:extLst/>
          </a:lstStyle>
          <a:p>
            <a:endParaRPr kumimoji="1" lang="zh-TW"/>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5 張: 3 張橫式，2 張直式">
    <p:spTree>
      <p:nvGrpSpPr>
        <p:cNvPr id="1" name=""/>
        <p:cNvGrpSpPr/>
        <p:nvPr/>
      </p:nvGrpSpPr>
      <p:grpSpPr>
        <a:xfrm>
          <a:off x="0" y="0"/>
          <a:ext cx="0" cy="0"/>
          <a:chOff x="0" y="0"/>
          <a:chExt cx="0" cy="0"/>
        </a:xfrm>
      </p:grpSpPr>
      <p:sp>
        <p:nvSpPr>
          <p:cNvPr id="19" name="Picture Placeholder 18"/>
          <p:cNvSpPr>
            <a:spLocks noGrp="1"/>
          </p:cNvSpPr>
          <p:nvPr>
            <p:ph type="pic" sz="quarter" idx="14"/>
          </p:nvPr>
        </p:nvSpPr>
        <p:spPr>
          <a:xfrm>
            <a:off x="228600" y="3429000"/>
            <a:ext cx="207015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2" name="Picture Placeholder 11"/>
          <p:cNvSpPr>
            <a:spLocks noGrp="1"/>
          </p:cNvSpPr>
          <p:nvPr>
            <p:ph type="pic" sz="quarter" idx="17"/>
          </p:nvPr>
        </p:nvSpPr>
        <p:spPr>
          <a:xfrm>
            <a:off x="2438400" y="228600"/>
            <a:ext cx="5562600" cy="4171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5" name="Picture Placeholder 14"/>
          <p:cNvSpPr>
            <a:spLocks noGrp="1"/>
          </p:cNvSpPr>
          <p:nvPr>
            <p:ph type="pic" sz="quarter" idx="26"/>
          </p:nvPr>
        </p:nvSpPr>
        <p:spPr>
          <a:xfrm>
            <a:off x="228600" y="228600"/>
            <a:ext cx="207015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31" name="Picture Placeholder 30"/>
          <p:cNvSpPr>
            <a:spLocks noGrp="1"/>
          </p:cNvSpPr>
          <p:nvPr>
            <p:ph type="pic" sz="quarter" idx="27"/>
          </p:nvPr>
        </p:nvSpPr>
        <p:spPr>
          <a:xfrm>
            <a:off x="5257800" y="4495800"/>
            <a:ext cx="2743200" cy="20574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7" name="Picture Placeholder 16"/>
          <p:cNvSpPr>
            <a:spLocks noGrp="1"/>
          </p:cNvSpPr>
          <p:nvPr>
            <p:ph type="pic" sz="quarter" idx="28"/>
          </p:nvPr>
        </p:nvSpPr>
        <p:spPr>
          <a:xfrm>
            <a:off x="2438400" y="4495800"/>
            <a:ext cx="2743200" cy="20574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7" name="Rectangle 6"/>
          <p:cNvSpPr>
            <a:spLocks noGrp="1"/>
          </p:cNvSpPr>
          <p:nvPr>
            <p:ph type="dt" sz="half" idx="29"/>
          </p:nvPr>
        </p:nvSpPr>
        <p:spPr/>
        <p:txBody>
          <a:bodyPr/>
          <a:lstStyle>
            <a:extLst/>
          </a:lstStyle>
          <a:p>
            <a:pPr algn="r"/>
            <a:fld id="{284C801D-6CE8-40F0-9CB7-5A30896ED508}" type="datetime1">
              <a:rPr kumimoji="1" lang="en-US" altLang="zh-TW" smtClean="0">
                <a:solidFill>
                  <a:schemeClr val="bg1"/>
                </a:solidFill>
              </a:rPr>
              <a:pPr algn="r"/>
              <a:t>9/1/2015</a:t>
            </a:fld>
            <a:endParaRPr kumimoji="1" lang="zh-TW"/>
          </a:p>
        </p:txBody>
      </p:sp>
      <p:sp>
        <p:nvSpPr>
          <p:cNvPr id="8" name="Rectangle 7"/>
          <p:cNvSpPr>
            <a:spLocks noGrp="1"/>
          </p:cNvSpPr>
          <p:nvPr>
            <p:ph type="sldNum" sz="quarter" idx="30"/>
          </p:nvPr>
        </p:nvSpPr>
        <p:spPr/>
        <p:txBody>
          <a:bodyPr/>
          <a:lstStyle>
            <a:extLst/>
          </a:lstStyle>
          <a:p>
            <a:fld id="{8A4431D5-1B33-458B-8AFD-CECCB0FA18CB}" type="slidenum">
              <a:rPr kumimoji="1" lang="zh-TW">
                <a:solidFill>
                  <a:srgbClr val="FFFFFF"/>
                </a:solidFill>
              </a:rPr>
              <a:pPr/>
              <a:t>‹#›</a:t>
            </a:fld>
            <a:endParaRPr kumimoji="1" lang="zh-TW"/>
          </a:p>
        </p:txBody>
      </p:sp>
      <p:sp>
        <p:nvSpPr>
          <p:cNvPr id="9" name="Rectangle 8"/>
          <p:cNvSpPr>
            <a:spLocks noGrp="1"/>
          </p:cNvSpPr>
          <p:nvPr>
            <p:ph type="ftr" sz="quarter" idx="31"/>
          </p:nvPr>
        </p:nvSpPr>
        <p:spPr/>
        <p:txBody>
          <a:bodyPr/>
          <a:lstStyle>
            <a:extLst/>
          </a:lstStyle>
          <a:p>
            <a:endParaRPr kumimoji="1" lang="zh-TW"/>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5 張: 2 張橫式，3 張直式">
    <p:spTree>
      <p:nvGrpSpPr>
        <p:cNvPr id="1" name=""/>
        <p:cNvGrpSpPr/>
        <p:nvPr/>
      </p:nvGrpSpPr>
      <p:grpSpPr>
        <a:xfrm>
          <a:off x="0" y="0"/>
          <a:ext cx="0" cy="0"/>
          <a:chOff x="0" y="0"/>
          <a:chExt cx="0" cy="0"/>
        </a:xfrm>
      </p:grpSpPr>
      <p:sp>
        <p:nvSpPr>
          <p:cNvPr id="9" name="Picture Placeholder 8"/>
          <p:cNvSpPr>
            <a:spLocks noGrp="1"/>
          </p:cNvSpPr>
          <p:nvPr>
            <p:ph type="pic" sz="quarter" idx="26"/>
          </p:nvPr>
        </p:nvSpPr>
        <p:spPr>
          <a:xfrm>
            <a:off x="2286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7" name="Picture Placeholder 6"/>
          <p:cNvSpPr>
            <a:spLocks noGrp="1"/>
          </p:cNvSpPr>
          <p:nvPr>
            <p:ph type="pic" sz="quarter" idx="29"/>
          </p:nvPr>
        </p:nvSpPr>
        <p:spPr>
          <a:xfrm>
            <a:off x="228600" y="3867150"/>
            <a:ext cx="3962400" cy="2743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7" name="Picture Placeholder 26"/>
          <p:cNvSpPr>
            <a:spLocks noGrp="1"/>
          </p:cNvSpPr>
          <p:nvPr>
            <p:ph type="pic" sz="quarter" idx="30"/>
          </p:nvPr>
        </p:nvSpPr>
        <p:spPr>
          <a:xfrm>
            <a:off x="4419600" y="3867150"/>
            <a:ext cx="3962400" cy="2743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4" name="Picture Placeholder 13"/>
          <p:cNvSpPr>
            <a:spLocks noGrp="1"/>
          </p:cNvSpPr>
          <p:nvPr>
            <p:ph type="pic" sz="quarter" idx="27"/>
          </p:nvPr>
        </p:nvSpPr>
        <p:spPr>
          <a:xfrm>
            <a:off x="30099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2" name="Picture Placeholder 11"/>
          <p:cNvSpPr>
            <a:spLocks noGrp="1"/>
          </p:cNvSpPr>
          <p:nvPr>
            <p:ph type="pic" sz="quarter" idx="28"/>
          </p:nvPr>
        </p:nvSpPr>
        <p:spPr>
          <a:xfrm>
            <a:off x="57912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8" name="Rectangle 7"/>
          <p:cNvSpPr>
            <a:spLocks noGrp="1"/>
          </p:cNvSpPr>
          <p:nvPr>
            <p:ph type="dt" sz="half" idx="31"/>
          </p:nvPr>
        </p:nvSpPr>
        <p:spPr/>
        <p:txBody>
          <a:bodyPr/>
          <a:lstStyle>
            <a:extLst/>
          </a:lstStyle>
          <a:p>
            <a:pPr algn="r"/>
            <a:fld id="{3EA9F8D1-1D8A-4750-A262-4123DC1F184C}" type="datetime1">
              <a:rPr kumimoji="1" lang="en-US" altLang="zh-TW" smtClean="0">
                <a:solidFill>
                  <a:schemeClr val="bg1"/>
                </a:solidFill>
              </a:rPr>
              <a:pPr algn="r"/>
              <a:t>9/1/2015</a:t>
            </a:fld>
            <a:endParaRPr kumimoji="1" lang="zh-TW"/>
          </a:p>
        </p:txBody>
      </p:sp>
      <p:sp>
        <p:nvSpPr>
          <p:cNvPr id="10" name="Rectangle 9"/>
          <p:cNvSpPr>
            <a:spLocks noGrp="1"/>
          </p:cNvSpPr>
          <p:nvPr>
            <p:ph type="sldNum" sz="quarter" idx="32"/>
          </p:nvPr>
        </p:nvSpPr>
        <p:spPr/>
        <p:txBody>
          <a:bodyPr/>
          <a:lstStyle>
            <a:extLst/>
          </a:lstStyle>
          <a:p>
            <a:fld id="{8A4431D5-1B33-458B-8AFD-CECCB0FA18CB}" type="slidenum">
              <a:rPr kumimoji="1" lang="zh-TW">
                <a:solidFill>
                  <a:srgbClr val="FFFFFF"/>
                </a:solidFill>
              </a:rPr>
              <a:pPr/>
              <a:t>‹#›</a:t>
            </a:fld>
            <a:endParaRPr kumimoji="1" lang="zh-TW"/>
          </a:p>
        </p:txBody>
      </p:sp>
      <p:sp>
        <p:nvSpPr>
          <p:cNvPr id="11" name="Rectangle 10"/>
          <p:cNvSpPr>
            <a:spLocks noGrp="1"/>
          </p:cNvSpPr>
          <p:nvPr>
            <p:ph type="ftr" sz="quarter" idx="33"/>
          </p:nvPr>
        </p:nvSpPr>
        <p:spPr/>
        <p:txBody>
          <a:bodyPr/>
          <a:lstStyle>
            <a:extLst/>
          </a:lstStyle>
          <a:p>
            <a:endParaRPr kumimoji="1" lang="zh-TW"/>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方形 (含標題)">
    <p:spTree>
      <p:nvGrpSpPr>
        <p:cNvPr id="1" name=""/>
        <p:cNvGrpSpPr/>
        <p:nvPr/>
      </p:nvGrpSpPr>
      <p:grpSpPr>
        <a:xfrm>
          <a:off x="0" y="0"/>
          <a:ext cx="0" cy="0"/>
          <a:chOff x="0" y="0"/>
          <a:chExt cx="0" cy="0"/>
        </a:xfrm>
      </p:grpSpPr>
      <p:sp>
        <p:nvSpPr>
          <p:cNvPr id="6" name="Picture Placeholder 5"/>
          <p:cNvSpPr>
            <a:spLocks noGrp="1" noChangeAspect="1"/>
          </p:cNvSpPr>
          <p:nvPr>
            <p:ph type="pic" sz="quarter" idx="13"/>
          </p:nvPr>
        </p:nvSpPr>
        <p:spPr>
          <a:xfrm>
            <a:off x="2133600" y="762000"/>
            <a:ext cx="4873334" cy="48768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1" lang="zh-TW" sz="2000">
                <a:solidFill>
                  <a:schemeClr val="tx2"/>
                </a:solidFill>
                <a:latin typeface="+mn-lt"/>
                <a:ea typeface="+mn-ea"/>
                <a:cs typeface="+mn-cs"/>
              </a:defRPr>
            </a:lvl1pPr>
            <a:extLst/>
          </a:lstStyle>
          <a:p>
            <a:pPr marL="0" marR="0" indent="1588" algn="ctr" eaLnBrk="1" latinLnBrk="0" hangingPunct="1"/>
            <a:r>
              <a:rPr lang="zh-TW" altLang="en-US" smtClean="0"/>
              <a:t>按一下圖示以新增圖片</a:t>
            </a:r>
            <a:endParaRPr/>
          </a:p>
        </p:txBody>
      </p:sp>
      <p:sp>
        <p:nvSpPr>
          <p:cNvPr id="7" name="Text Placeholder 6"/>
          <p:cNvSpPr>
            <a:spLocks noGrp="1"/>
          </p:cNvSpPr>
          <p:nvPr>
            <p:ph type="body" sz="quarter" idx="15" hasCustomPrompt="1"/>
          </p:nvPr>
        </p:nvSpPr>
        <p:spPr>
          <a:xfrm>
            <a:off x="2133600" y="5715000"/>
            <a:ext cx="4876800" cy="838200"/>
          </a:xfrm>
        </p:spPr>
        <p:txBody>
          <a:bodyPr tIns="91440" rIns="9144" bIns="91440" anchor="t"/>
          <a:lstStyle>
            <a:lvl1pPr marL="0" marR="0" indent="0" algn="l" eaLnBrk="1" latinLnBrk="0" hangingPunct="1">
              <a:buFontTx/>
              <a:buNone/>
              <a:defRPr kumimoji="1" lang="zh-TW" sz="2000"/>
            </a:lvl1pPr>
            <a:extLst/>
          </a:lstStyle>
          <a:p>
            <a:pPr lvl="0"/>
            <a:r>
              <a:rPr kumimoji="1" lang="zh-TW"/>
              <a:t>按一下以新增標題</a:t>
            </a:r>
          </a:p>
        </p:txBody>
      </p:sp>
      <p:sp>
        <p:nvSpPr>
          <p:cNvPr id="8" name="Rectangle 7"/>
          <p:cNvSpPr>
            <a:spLocks noGrp="1"/>
          </p:cNvSpPr>
          <p:nvPr>
            <p:ph type="dt" sz="half" idx="16"/>
          </p:nvPr>
        </p:nvSpPr>
        <p:spPr/>
        <p:txBody>
          <a:bodyPr/>
          <a:lstStyle>
            <a:extLst/>
          </a:lstStyle>
          <a:p>
            <a:pPr algn="r"/>
            <a:fld id="{A943CEC9-4F3B-4108-8A5E-44C92E90096E}" type="datetime1">
              <a:rPr kumimoji="1" lang="en-US" altLang="zh-TW" smtClean="0">
                <a:solidFill>
                  <a:schemeClr val="bg1"/>
                </a:solidFill>
              </a:rPr>
              <a:pPr algn="r"/>
              <a:t>9/1/2015</a:t>
            </a:fld>
            <a:endParaRPr kumimoji="1" lang="zh-TW"/>
          </a:p>
        </p:txBody>
      </p:sp>
      <p:sp>
        <p:nvSpPr>
          <p:cNvPr id="9" name="Rectangle 8"/>
          <p:cNvSpPr>
            <a:spLocks noGrp="1"/>
          </p:cNvSpPr>
          <p:nvPr>
            <p:ph type="sldNum" sz="quarter" idx="17"/>
          </p:nvPr>
        </p:nvSpPr>
        <p:spPr/>
        <p:txBody>
          <a:bodyPr/>
          <a:lstStyle>
            <a:extLst/>
          </a:lstStyle>
          <a:p>
            <a:fld id="{8A4431D5-1B33-458B-8AFD-CECCB0FA18CB}" type="slidenum">
              <a:rPr kumimoji="1" lang="zh-TW">
                <a:solidFill>
                  <a:srgbClr val="FFFFFF"/>
                </a:solidFill>
              </a:rPr>
              <a:pPr/>
              <a:t>‹#›</a:t>
            </a:fld>
            <a:endParaRPr kumimoji="1" lang="zh-TW"/>
          </a:p>
        </p:txBody>
      </p:sp>
      <p:sp>
        <p:nvSpPr>
          <p:cNvPr id="10" name="Rectangle 9"/>
          <p:cNvSpPr>
            <a:spLocks noGrp="1"/>
          </p:cNvSpPr>
          <p:nvPr>
            <p:ph type="ftr" sz="quarter" idx="18"/>
          </p:nvPr>
        </p:nvSpPr>
        <p:spPr/>
        <p:txBody>
          <a:bodyPr/>
          <a:lstStyle>
            <a:extLst/>
          </a:lstStyle>
          <a:p>
            <a:endParaRPr kumimoji="1" lang="zh-TW"/>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2 張方形 (含標題)">
    <p:spTree>
      <p:nvGrpSpPr>
        <p:cNvPr id="1" name=""/>
        <p:cNvGrpSpPr/>
        <p:nvPr/>
      </p:nvGrpSpPr>
      <p:grpSpPr>
        <a:xfrm>
          <a:off x="0" y="0"/>
          <a:ext cx="0" cy="0"/>
          <a:chOff x="0" y="0"/>
          <a:chExt cx="0" cy="0"/>
        </a:xfrm>
      </p:grpSpPr>
      <p:sp>
        <p:nvSpPr>
          <p:cNvPr id="6" name="Picture Placeholder 5"/>
          <p:cNvSpPr>
            <a:spLocks noGrp="1" noChangeAspect="1"/>
          </p:cNvSpPr>
          <p:nvPr>
            <p:ph type="pic" sz="quarter" idx="13"/>
          </p:nvPr>
        </p:nvSpPr>
        <p:spPr>
          <a:xfrm>
            <a:off x="4955273" y="1371600"/>
            <a:ext cx="3198127" cy="3200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0" marR="0" indent="1588" algn="ctr" rtl="0" eaLnBrk="1" latinLnBrk="0" hangingPunct="1">
              <a:spcBef>
                <a:spcPct val="20000"/>
              </a:spcBef>
              <a:buFontTx/>
              <a:buNone/>
              <a:defRPr kumimoji="1" lang="zh-TW" sz="2400">
                <a:solidFill>
                  <a:schemeClr val="tx2"/>
                </a:solidFill>
                <a:latin typeface="+mn-lt"/>
                <a:ea typeface="+mn-ea"/>
                <a:cs typeface="+mn-cs"/>
              </a:defRPr>
            </a:lvl1pPr>
            <a:extLst/>
          </a:lstStyle>
          <a:p>
            <a:pPr marL="0" marR="0" indent="1588" algn="ctr" eaLnBrk="1" latinLnBrk="0" hangingPunct="1"/>
            <a:r>
              <a:rPr lang="zh-TW" altLang="en-US" smtClean="0"/>
              <a:t>按一下圖示以新增圖片</a:t>
            </a:r>
            <a:endParaRPr/>
          </a:p>
        </p:txBody>
      </p:sp>
      <p:sp>
        <p:nvSpPr>
          <p:cNvPr id="7" name="Picture Placeholder 6"/>
          <p:cNvSpPr>
            <a:spLocks noGrp="1" noChangeAspect="1"/>
          </p:cNvSpPr>
          <p:nvPr>
            <p:ph type="pic" sz="quarter" idx="14"/>
          </p:nvPr>
        </p:nvSpPr>
        <p:spPr>
          <a:xfrm>
            <a:off x="1145273" y="1371600"/>
            <a:ext cx="3198127" cy="3200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1" lang="zh-TW" sz="2000">
                <a:solidFill>
                  <a:schemeClr val="tx2"/>
                </a:solidFill>
                <a:latin typeface="+mn-lt"/>
                <a:ea typeface="+mn-ea"/>
                <a:cs typeface="+mn-cs"/>
              </a:defRPr>
            </a:lvl1pPr>
            <a:extLst/>
          </a:lstStyle>
          <a:p>
            <a:pPr marL="0" marR="0" indent="1588" algn="ctr" eaLnBrk="1" latinLnBrk="0" hangingPunct="1"/>
            <a:r>
              <a:rPr lang="zh-TW" altLang="en-US" smtClean="0"/>
              <a:t>按一下圖示以新增圖片</a:t>
            </a:r>
            <a:endParaRPr/>
          </a:p>
        </p:txBody>
      </p:sp>
      <p:sp>
        <p:nvSpPr>
          <p:cNvPr id="8" name="Text Placeholder 7"/>
          <p:cNvSpPr>
            <a:spLocks noGrp="1"/>
          </p:cNvSpPr>
          <p:nvPr>
            <p:ph type="body" sz="quarter" idx="15" hasCustomPrompt="1"/>
          </p:nvPr>
        </p:nvSpPr>
        <p:spPr>
          <a:xfrm>
            <a:off x="4953000" y="4648200"/>
            <a:ext cx="3200400" cy="1295400"/>
          </a:xfrm>
        </p:spPr>
        <p:txBody>
          <a:bodyPr tIns="91440" rIns="9144" bIns="91440" anchor="t"/>
          <a:lstStyle>
            <a:lvl1pPr marL="0" marR="0" indent="0" algn="l" eaLnBrk="1" latinLnBrk="0" hangingPunct="1">
              <a:buFontTx/>
              <a:buNone/>
              <a:defRPr kumimoji="1" lang="zh-TW" sz="2000"/>
            </a:lvl1pPr>
            <a:extLst/>
          </a:lstStyle>
          <a:p>
            <a:pPr lvl="0"/>
            <a:r>
              <a:rPr kumimoji="1" lang="zh-TW"/>
              <a:t>按一下以新增標題</a:t>
            </a:r>
          </a:p>
        </p:txBody>
      </p:sp>
      <p:sp>
        <p:nvSpPr>
          <p:cNvPr id="9" name="Text Placeholder 8"/>
          <p:cNvSpPr>
            <a:spLocks noGrp="1"/>
          </p:cNvSpPr>
          <p:nvPr>
            <p:ph type="body" sz="quarter" idx="16" hasCustomPrompt="1"/>
          </p:nvPr>
        </p:nvSpPr>
        <p:spPr>
          <a:xfrm>
            <a:off x="1143000" y="4648200"/>
            <a:ext cx="3200400" cy="1295400"/>
          </a:xfrm>
        </p:spPr>
        <p:txBody>
          <a:bodyPr tIns="91440" rIns="9144" bIns="91440" anchor="t"/>
          <a:lstStyle>
            <a:lvl1pPr marL="0" marR="0" indent="0" algn="l" eaLnBrk="1" latinLnBrk="0" hangingPunct="1">
              <a:buFontTx/>
              <a:buNone/>
              <a:defRPr kumimoji="1" lang="zh-TW" sz="2000"/>
            </a:lvl1pPr>
            <a:extLst/>
          </a:lstStyle>
          <a:p>
            <a:pPr lvl="0"/>
            <a:r>
              <a:rPr kumimoji="1" lang="zh-TW"/>
              <a:t>按一下以新增標題</a:t>
            </a:r>
          </a:p>
        </p:txBody>
      </p:sp>
      <p:sp>
        <p:nvSpPr>
          <p:cNvPr id="10" name="Rectangle 9"/>
          <p:cNvSpPr>
            <a:spLocks noGrp="1"/>
          </p:cNvSpPr>
          <p:nvPr>
            <p:ph type="dt" sz="half" idx="17"/>
          </p:nvPr>
        </p:nvSpPr>
        <p:spPr/>
        <p:txBody>
          <a:bodyPr/>
          <a:lstStyle>
            <a:extLst/>
          </a:lstStyle>
          <a:p>
            <a:pPr algn="r"/>
            <a:fld id="{00A80677-CAE8-4763-9480-01B3196C5BAB}" type="datetime1">
              <a:rPr kumimoji="1" lang="en-US" altLang="zh-TW" smtClean="0">
                <a:solidFill>
                  <a:schemeClr val="bg1"/>
                </a:solidFill>
              </a:rPr>
              <a:pPr algn="r"/>
              <a:t>9/1/2015</a:t>
            </a:fld>
            <a:endParaRPr kumimoji="1" lang="zh-TW"/>
          </a:p>
        </p:txBody>
      </p:sp>
      <p:sp>
        <p:nvSpPr>
          <p:cNvPr id="11" name="Rectangle 10"/>
          <p:cNvSpPr>
            <a:spLocks noGrp="1"/>
          </p:cNvSpPr>
          <p:nvPr>
            <p:ph type="sldNum" sz="quarter" idx="18"/>
          </p:nvPr>
        </p:nvSpPr>
        <p:spPr/>
        <p:txBody>
          <a:bodyPr/>
          <a:lstStyle>
            <a:extLst/>
          </a:lstStyle>
          <a:p>
            <a:fld id="{8A4431D5-1B33-458B-8AFD-CECCB0FA18CB}" type="slidenum">
              <a:rPr kumimoji="1" lang="zh-TW">
                <a:solidFill>
                  <a:srgbClr val="FFFFFF"/>
                </a:solidFill>
              </a:rPr>
              <a:pPr/>
              <a:t>‹#›</a:t>
            </a:fld>
            <a:endParaRPr kumimoji="1" lang="zh-TW"/>
          </a:p>
        </p:txBody>
      </p:sp>
      <p:sp>
        <p:nvSpPr>
          <p:cNvPr id="12" name="Rectangle 11"/>
          <p:cNvSpPr>
            <a:spLocks noGrp="1"/>
          </p:cNvSpPr>
          <p:nvPr>
            <p:ph type="ftr" sz="quarter" idx="19"/>
          </p:nvPr>
        </p:nvSpPr>
        <p:spPr/>
        <p:txBody>
          <a:bodyPr/>
          <a:lstStyle>
            <a:extLst/>
          </a:lstStyle>
          <a:p>
            <a:endParaRPr kumimoji="1" lang="zh-TW"/>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橫式 (含標題)">
    <p:spTree>
      <p:nvGrpSpPr>
        <p:cNvPr id="1" name=""/>
        <p:cNvGrpSpPr/>
        <p:nvPr/>
      </p:nvGrpSpPr>
      <p:grpSpPr>
        <a:xfrm>
          <a:off x="0" y="0"/>
          <a:ext cx="0" cy="0"/>
          <a:chOff x="0" y="0"/>
          <a:chExt cx="0" cy="0"/>
        </a:xfrm>
      </p:grpSpPr>
      <p:sp>
        <p:nvSpPr>
          <p:cNvPr id="16" name="Picture Placeholder 15"/>
          <p:cNvSpPr>
            <a:spLocks noGrp="1" noChangeAspect="1"/>
          </p:cNvSpPr>
          <p:nvPr>
            <p:ph type="pic" sz="quarter" idx="10"/>
          </p:nvPr>
        </p:nvSpPr>
        <p:spPr>
          <a:xfrm>
            <a:off x="533400" y="218390"/>
            <a:ext cx="7467600" cy="560070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0" indent="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9" name="Text Placeholder 18"/>
          <p:cNvSpPr>
            <a:spLocks noGrp="1"/>
          </p:cNvSpPr>
          <p:nvPr>
            <p:ph type="body" sz="quarter" idx="11" hasCustomPrompt="1"/>
          </p:nvPr>
        </p:nvSpPr>
        <p:spPr>
          <a:xfrm>
            <a:off x="533400" y="5943600"/>
            <a:ext cx="7467600" cy="762000"/>
          </a:xfrm>
        </p:spPr>
        <p:txBody>
          <a:bodyPr anchor="t" anchorCtr="0"/>
          <a:lstStyle>
            <a:lvl1pPr marL="0" marR="0" indent="0" algn="r" eaLnBrk="1" latinLnBrk="0" hangingPunct="1">
              <a:buFontTx/>
              <a:buNone/>
              <a:defRPr kumimoji="1" lang="zh-TW" sz="2400" baseline="0"/>
            </a:lvl1pPr>
            <a:extLst/>
          </a:lstStyle>
          <a:p>
            <a:pPr lvl="0"/>
            <a:r>
              <a:rPr kumimoji="1" lang="zh-TW"/>
              <a:t>按一下以新增標題</a:t>
            </a:r>
          </a:p>
        </p:txBody>
      </p:sp>
      <p:sp>
        <p:nvSpPr>
          <p:cNvPr id="7" name="Rectangle 6"/>
          <p:cNvSpPr>
            <a:spLocks noGrp="1"/>
          </p:cNvSpPr>
          <p:nvPr>
            <p:ph type="dt" sz="half" idx="12"/>
          </p:nvPr>
        </p:nvSpPr>
        <p:spPr/>
        <p:txBody>
          <a:bodyPr/>
          <a:lstStyle>
            <a:extLst/>
          </a:lstStyle>
          <a:p>
            <a:pPr algn="r"/>
            <a:fld id="{4E27375B-8F59-4FA2-9638-3A6CE24A7A67}" type="datetime1">
              <a:rPr kumimoji="1" lang="en-US" altLang="zh-TW" smtClean="0">
                <a:solidFill>
                  <a:schemeClr val="bg1"/>
                </a:solidFill>
              </a:rPr>
              <a:pPr algn="r"/>
              <a:t>9/1/2015</a:t>
            </a:fld>
            <a:endParaRPr kumimoji="1" lang="zh-TW"/>
          </a:p>
        </p:txBody>
      </p:sp>
      <p:sp>
        <p:nvSpPr>
          <p:cNvPr id="8" name="Rectangle 7"/>
          <p:cNvSpPr>
            <a:spLocks noGrp="1"/>
          </p:cNvSpPr>
          <p:nvPr>
            <p:ph type="sldNum" sz="quarter" idx="13"/>
          </p:nvPr>
        </p:nvSpPr>
        <p:spPr/>
        <p:txBody>
          <a:bodyPr/>
          <a:lstStyle>
            <a:extLst/>
          </a:lstStyle>
          <a:p>
            <a:fld id="{8A4431D5-1B33-458B-8AFD-CECCB0FA18CB}" type="slidenum">
              <a:rPr kumimoji="1" lang="zh-TW">
                <a:solidFill>
                  <a:srgbClr val="FFFFFF"/>
                </a:solidFill>
              </a:rPr>
              <a:pPr/>
              <a:t>‹#›</a:t>
            </a:fld>
            <a:endParaRPr kumimoji="1" lang="zh-TW"/>
          </a:p>
        </p:txBody>
      </p:sp>
      <p:sp>
        <p:nvSpPr>
          <p:cNvPr id="9" name="Rectangle 8"/>
          <p:cNvSpPr>
            <a:spLocks noGrp="1"/>
          </p:cNvSpPr>
          <p:nvPr>
            <p:ph type="ftr" sz="quarter" idx="14"/>
          </p:nvPr>
        </p:nvSpPr>
        <p:spPr/>
        <p:txBody>
          <a:bodyPr/>
          <a:lstStyle>
            <a:extLst/>
          </a:lstStyle>
          <a:p>
            <a:endParaRPr kumimoji="1" lang="zh-TW"/>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全景 (含標題)">
    <p:spTree>
      <p:nvGrpSpPr>
        <p:cNvPr id="1" name=""/>
        <p:cNvGrpSpPr/>
        <p:nvPr/>
      </p:nvGrpSpPr>
      <p:grpSpPr>
        <a:xfrm>
          <a:off x="0" y="0"/>
          <a:ext cx="0" cy="0"/>
          <a:chOff x="0" y="0"/>
          <a:chExt cx="0" cy="0"/>
        </a:xfrm>
      </p:grpSpPr>
      <p:sp>
        <p:nvSpPr>
          <p:cNvPr id="6" name="Picture Placeholder 5"/>
          <p:cNvSpPr>
            <a:spLocks noGrp="1"/>
          </p:cNvSpPr>
          <p:nvPr>
            <p:ph type="pic" sz="quarter" idx="30"/>
          </p:nvPr>
        </p:nvSpPr>
        <p:spPr>
          <a:xfrm>
            <a:off x="228600" y="1524000"/>
            <a:ext cx="8229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1" lang="zh-TW" sz="2000">
                <a:solidFill>
                  <a:schemeClr val="tx2"/>
                </a:solidFill>
                <a:latin typeface="+mn-lt"/>
                <a:ea typeface="+mn-ea"/>
                <a:cs typeface="+mn-cs"/>
              </a:defRPr>
            </a:lvl1pPr>
            <a:extLst/>
          </a:lstStyle>
          <a:p>
            <a:pPr marL="0" marR="0" indent="0" algn="ctr" eaLnBrk="1" latinLnBrk="0" hangingPunct="1"/>
            <a:r>
              <a:rPr lang="zh-TW" altLang="en-US" smtClean="0"/>
              <a:t>按一下圖示以新增圖片</a:t>
            </a:r>
            <a:endParaRPr/>
          </a:p>
        </p:txBody>
      </p:sp>
      <p:sp>
        <p:nvSpPr>
          <p:cNvPr id="7" name="Text Placeholder 6"/>
          <p:cNvSpPr>
            <a:spLocks noGrp="1"/>
          </p:cNvSpPr>
          <p:nvPr>
            <p:ph type="body" sz="quarter" idx="31" hasCustomPrompt="1"/>
          </p:nvPr>
        </p:nvSpPr>
        <p:spPr>
          <a:xfrm>
            <a:off x="228600" y="4343400"/>
            <a:ext cx="8229600" cy="1676400"/>
          </a:xfrm>
        </p:spPr>
        <p:txBody>
          <a:bodyPr tIns="91440" rIns="9144" bIns="91440" anchor="t"/>
          <a:lstStyle>
            <a:lvl1pPr marL="0" marR="0" indent="0" algn="r" eaLnBrk="1" latinLnBrk="0" hangingPunct="1">
              <a:buFontTx/>
              <a:buNone/>
              <a:defRPr kumimoji="1" lang="zh-TW" sz="2000"/>
            </a:lvl1pPr>
            <a:extLst/>
          </a:lstStyle>
          <a:p>
            <a:pPr lvl="0"/>
            <a:r>
              <a:rPr kumimoji="1" lang="zh-TW"/>
              <a:t>按一下以新增標題</a:t>
            </a:r>
          </a:p>
        </p:txBody>
      </p:sp>
      <p:sp>
        <p:nvSpPr>
          <p:cNvPr id="8" name="Rectangle 7"/>
          <p:cNvSpPr>
            <a:spLocks noGrp="1"/>
          </p:cNvSpPr>
          <p:nvPr>
            <p:ph type="dt" sz="half" idx="32"/>
          </p:nvPr>
        </p:nvSpPr>
        <p:spPr/>
        <p:txBody>
          <a:bodyPr/>
          <a:lstStyle>
            <a:extLst/>
          </a:lstStyle>
          <a:p>
            <a:pPr algn="r"/>
            <a:fld id="{DD9B200A-F044-4C95-B9C8-660530188444}" type="datetime1">
              <a:rPr kumimoji="1" lang="en-US" altLang="zh-TW" smtClean="0">
                <a:solidFill>
                  <a:schemeClr val="bg1"/>
                </a:solidFill>
              </a:rPr>
              <a:pPr algn="r"/>
              <a:t>9/1/2015</a:t>
            </a:fld>
            <a:endParaRPr kumimoji="1" lang="zh-TW"/>
          </a:p>
        </p:txBody>
      </p:sp>
      <p:sp>
        <p:nvSpPr>
          <p:cNvPr id="9" name="Rectangle 8"/>
          <p:cNvSpPr>
            <a:spLocks noGrp="1"/>
          </p:cNvSpPr>
          <p:nvPr>
            <p:ph type="sldNum" sz="quarter" idx="33"/>
          </p:nvPr>
        </p:nvSpPr>
        <p:spPr/>
        <p:txBody>
          <a:bodyPr/>
          <a:lstStyle>
            <a:extLst/>
          </a:lstStyle>
          <a:p>
            <a:fld id="{8A4431D5-1B33-458B-8AFD-CECCB0FA18CB}" type="slidenum">
              <a:rPr kumimoji="1" lang="zh-TW">
                <a:solidFill>
                  <a:srgbClr val="FFFFFF"/>
                </a:solidFill>
              </a:rPr>
              <a:pPr/>
              <a:t>‹#›</a:t>
            </a:fld>
            <a:endParaRPr kumimoji="1" lang="zh-TW"/>
          </a:p>
        </p:txBody>
      </p:sp>
      <p:sp>
        <p:nvSpPr>
          <p:cNvPr id="10" name="Rectangle 9"/>
          <p:cNvSpPr>
            <a:spLocks noGrp="1"/>
          </p:cNvSpPr>
          <p:nvPr>
            <p:ph type="ftr" sz="quarter" idx="34"/>
          </p:nvPr>
        </p:nvSpPr>
        <p:spPr/>
        <p:txBody>
          <a:bodyPr/>
          <a:lstStyle>
            <a:extLst/>
          </a:lstStyle>
          <a:p>
            <a:endParaRPr kumimoji="1" lang="zh-TW"/>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pPr eaLnBrk="1" latinLnBrk="0" hangingPunct="1"/>
            <a:r>
              <a:rPr lang="zh-TW" altLang="en-US" smtClean="0"/>
              <a:t>按一下以編輯母片標題樣式</a:t>
            </a:r>
            <a:endParaRPr/>
          </a:p>
        </p:txBody>
      </p:sp>
      <p:sp>
        <p:nvSpPr>
          <p:cNvPr id="3" name="Content Placeholder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a:p>
        </p:txBody>
      </p:sp>
      <p:sp>
        <p:nvSpPr>
          <p:cNvPr id="4" name="Date Placeholder 3"/>
          <p:cNvSpPr>
            <a:spLocks noGrp="1"/>
          </p:cNvSpPr>
          <p:nvPr>
            <p:ph type="dt" sz="half" idx="10"/>
          </p:nvPr>
        </p:nvSpPr>
        <p:spPr/>
        <p:txBody>
          <a:bodyPr/>
          <a:lstStyle>
            <a:extLst/>
          </a:lstStyle>
          <a:p>
            <a:fld id="{2928EE63-12B0-45F9-8469-78D2527A9C23}" type="datetime1">
              <a:rPr kumimoji="1" lang="en-US" altLang="zh-TW" smtClean="0"/>
              <a:pPr/>
              <a:t>9/1/2015</a:t>
            </a:fld>
            <a:endParaRPr kumimoji="1" lang="zh-TW"/>
          </a:p>
        </p:txBody>
      </p:sp>
      <p:sp>
        <p:nvSpPr>
          <p:cNvPr id="5" name="Footer Placeholder 4"/>
          <p:cNvSpPr>
            <a:spLocks noGrp="1"/>
          </p:cNvSpPr>
          <p:nvPr>
            <p:ph type="ftr" sz="quarter" idx="11"/>
          </p:nvPr>
        </p:nvSpPr>
        <p:spPr/>
        <p:txBody>
          <a:bodyPr/>
          <a:lstStyle>
            <a:extLst/>
          </a:lstStyle>
          <a:p>
            <a:endParaRPr kumimoji="1" lang="zh-TW"/>
          </a:p>
        </p:txBody>
      </p:sp>
      <p:sp>
        <p:nvSpPr>
          <p:cNvPr id="6" name="Slide Number Placeholder 5"/>
          <p:cNvSpPr>
            <a:spLocks noGrp="1"/>
          </p:cNvSpPr>
          <p:nvPr>
            <p:ph type="sldNum" sz="quarter" idx="12"/>
          </p:nvPr>
        </p:nvSpPr>
        <p:spPr/>
        <p:txBody>
          <a:bodyPr/>
          <a:lstStyle>
            <a:extLst/>
          </a:lstStyle>
          <a:p>
            <a:fld id="{8A4431D5-1B33-458B-8AFD-CECCB0FA18CB}" type="slidenum">
              <a:rPr/>
              <a:pPr/>
              <a:t>‹#›</a:t>
            </a:fld>
            <a:endParaRPr kumimoji="1" lang="zh-TW"/>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6056AC3-D6C1-45B9-8313-CB4F402C6E91}" type="datetime1">
              <a:rPr kumimoji="1" lang="en-US" altLang="zh-TW" smtClean="0"/>
              <a:pPr/>
              <a:t>9/1/2015</a:t>
            </a:fld>
            <a:endParaRPr kumimoji="1" lang="zh-TW"/>
          </a:p>
        </p:txBody>
      </p:sp>
      <p:sp>
        <p:nvSpPr>
          <p:cNvPr id="3" name="Footer Placeholder 2"/>
          <p:cNvSpPr>
            <a:spLocks noGrp="1"/>
          </p:cNvSpPr>
          <p:nvPr>
            <p:ph type="ftr" sz="quarter" idx="11"/>
          </p:nvPr>
        </p:nvSpPr>
        <p:spPr/>
        <p:txBody>
          <a:bodyPr/>
          <a:lstStyle>
            <a:extLst/>
          </a:lstStyle>
          <a:p>
            <a:endParaRPr kumimoji="1" lang="zh-TW"/>
          </a:p>
        </p:txBody>
      </p:sp>
      <p:sp>
        <p:nvSpPr>
          <p:cNvPr id="4" name="Slide Number Placeholder 3"/>
          <p:cNvSpPr>
            <a:spLocks noGrp="1"/>
          </p:cNvSpPr>
          <p:nvPr>
            <p:ph type="sldNum" sz="quarter" idx="12"/>
          </p:nvPr>
        </p:nvSpPr>
        <p:spPr/>
        <p:txBody>
          <a:bodyPr/>
          <a:lstStyle>
            <a:extLst/>
          </a:lstStyle>
          <a:p>
            <a:fld id="{8A4431D5-1B33-458B-8AFD-CECCB0FA18CB}" type="slidenum">
              <a:rPr/>
              <a:pPr/>
              <a:t>‹#›</a:t>
            </a:fld>
            <a:endParaRPr kumimoji="1" 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直式 (含標題)">
    <p:spTree>
      <p:nvGrpSpPr>
        <p:cNvPr id="1" name=""/>
        <p:cNvGrpSpPr/>
        <p:nvPr/>
      </p:nvGrpSpPr>
      <p:grpSpPr>
        <a:xfrm>
          <a:off x="0" y="0"/>
          <a:ext cx="0" cy="0"/>
          <a:chOff x="0" y="0"/>
          <a:chExt cx="0" cy="0"/>
        </a:xfrm>
      </p:grpSpPr>
      <p:sp>
        <p:nvSpPr>
          <p:cNvPr id="24" name="Picture Placeholder 23"/>
          <p:cNvSpPr>
            <a:spLocks noGrp="1"/>
          </p:cNvSpPr>
          <p:nvPr>
            <p:ph type="pic" sz="quarter" idx="10"/>
          </p:nvPr>
        </p:nvSpPr>
        <p:spPr>
          <a:xfrm>
            <a:off x="304800" y="228600"/>
            <a:ext cx="4754880" cy="63246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nchor="t"/>
          <a:lstStyle>
            <a:lvl1pPr marL="0" indent="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5" name="Text Placeholder 24"/>
          <p:cNvSpPr>
            <a:spLocks noGrp="1"/>
          </p:cNvSpPr>
          <p:nvPr>
            <p:ph type="body" sz="quarter" idx="11" hasCustomPrompt="1"/>
          </p:nvPr>
        </p:nvSpPr>
        <p:spPr>
          <a:xfrm>
            <a:off x="5105400" y="228600"/>
            <a:ext cx="3200400" cy="3810000"/>
          </a:xfrm>
        </p:spPr>
        <p:txBody>
          <a:bodyPr tIns="91440" bIns="91440" anchor="t"/>
          <a:lstStyle>
            <a:lvl1pPr marL="0" marR="0" indent="0" algn="l" eaLnBrk="1" latinLnBrk="0" hangingPunct="1">
              <a:buFontTx/>
              <a:buNone/>
              <a:defRPr kumimoji="1" lang="zh-TW" sz="2000"/>
            </a:lvl1pPr>
            <a:extLst/>
          </a:lstStyle>
          <a:p>
            <a:pPr lvl="0"/>
            <a:r>
              <a:rPr kumimoji="1" lang="zh-TW"/>
              <a:t>按一下以新增標題</a:t>
            </a:r>
          </a:p>
        </p:txBody>
      </p:sp>
      <p:sp>
        <p:nvSpPr>
          <p:cNvPr id="7" name="Rectangle 6"/>
          <p:cNvSpPr>
            <a:spLocks noGrp="1"/>
          </p:cNvSpPr>
          <p:nvPr>
            <p:ph type="dt" sz="half" idx="12"/>
          </p:nvPr>
        </p:nvSpPr>
        <p:spPr/>
        <p:txBody>
          <a:bodyPr/>
          <a:lstStyle>
            <a:extLst/>
          </a:lstStyle>
          <a:p>
            <a:pPr algn="r"/>
            <a:fld id="{18366DD4-F41A-4510-9CC1-965E9F5E9F60}" type="datetime1">
              <a:rPr kumimoji="1" lang="en-US" altLang="zh-TW" smtClean="0">
                <a:solidFill>
                  <a:schemeClr val="bg1"/>
                </a:solidFill>
              </a:rPr>
              <a:pPr algn="r"/>
              <a:t>9/1/2015</a:t>
            </a:fld>
            <a:endParaRPr kumimoji="1" lang="zh-TW"/>
          </a:p>
        </p:txBody>
      </p:sp>
      <p:sp>
        <p:nvSpPr>
          <p:cNvPr id="8" name="Rectangle 7"/>
          <p:cNvSpPr>
            <a:spLocks noGrp="1"/>
          </p:cNvSpPr>
          <p:nvPr>
            <p:ph type="sldNum" sz="quarter" idx="13"/>
          </p:nvPr>
        </p:nvSpPr>
        <p:spPr/>
        <p:txBody>
          <a:bodyPr/>
          <a:lstStyle>
            <a:extLst/>
          </a:lstStyle>
          <a:p>
            <a:fld id="{8A4431D5-1B33-458B-8AFD-CECCB0FA18CB}" type="slidenum">
              <a:rPr kumimoji="1" lang="zh-TW">
                <a:solidFill>
                  <a:srgbClr val="FFFFFF"/>
                </a:solidFill>
              </a:rPr>
              <a:pPr/>
              <a:t>‹#›</a:t>
            </a:fld>
            <a:endParaRPr kumimoji="1" lang="zh-TW"/>
          </a:p>
        </p:txBody>
      </p:sp>
      <p:sp>
        <p:nvSpPr>
          <p:cNvPr id="9" name="Rectangle 8"/>
          <p:cNvSpPr>
            <a:spLocks noGrp="1"/>
          </p:cNvSpPr>
          <p:nvPr>
            <p:ph type="ftr" sz="quarter" idx="14"/>
          </p:nvPr>
        </p:nvSpPr>
        <p:spPr/>
        <p:txBody>
          <a:bodyPr/>
          <a:lstStyle>
            <a:extLst/>
          </a:lstStyle>
          <a:p>
            <a:endParaRPr kumimoji="1" lang="zh-TW"/>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橫式全螢幕">
    <p:spTree>
      <p:nvGrpSpPr>
        <p:cNvPr id="1" name=""/>
        <p:cNvGrpSpPr/>
        <p:nvPr/>
      </p:nvGrpSpPr>
      <p:grpSpPr>
        <a:xfrm>
          <a:off x="0" y="0"/>
          <a:ext cx="0" cy="0"/>
          <a:chOff x="0" y="0"/>
          <a:chExt cx="0" cy="0"/>
        </a:xfrm>
      </p:grpSpPr>
      <p:sp>
        <p:nvSpPr>
          <p:cNvPr id="14" name="Picture Placeholder 13"/>
          <p:cNvSpPr>
            <a:spLocks noGrp="1" noChangeAspect="1"/>
          </p:cNvSpPr>
          <p:nvPr>
            <p:ph type="pic" sz="quarter" idx="10" hasCustomPrompt="1"/>
          </p:nvPr>
        </p:nvSpPr>
        <p:spPr>
          <a:xfrm>
            <a:off x="0" y="0"/>
            <a:ext cx="9144000" cy="6858000"/>
          </a:xfrm>
        </p:spPr>
        <p:txBody>
          <a:bodyPr anchor="t"/>
          <a:lstStyle>
            <a:extLst/>
          </a:lstStyle>
          <a:p>
            <a:pPr marL="0" marR="0" indent="0" algn="ctr">
              <a:buFontTx/>
              <a:buNone/>
            </a:pPr>
            <a:r>
              <a:rPr kumimoji="1" lang="zh-TW"/>
              <a:t>按一下圖示以新增整頁照片</a:t>
            </a:r>
            <a:endParaRPr kumimoji="1" lang="zh-TW" i="0" baseline="0"/>
          </a:p>
        </p:txBody>
      </p:sp>
      <p:sp>
        <p:nvSpPr>
          <p:cNvPr id="6" name="Rectangle 5"/>
          <p:cNvSpPr>
            <a:spLocks noGrp="1"/>
          </p:cNvSpPr>
          <p:nvPr>
            <p:ph type="dt" sz="half" idx="11"/>
          </p:nvPr>
        </p:nvSpPr>
        <p:spPr/>
        <p:txBody>
          <a:bodyPr/>
          <a:lstStyle>
            <a:extLst/>
          </a:lstStyle>
          <a:p>
            <a:pPr algn="r"/>
            <a:fld id="{31E2587A-CBB4-4318-A0ED-39E059C2ED42}" type="datetime1">
              <a:rPr kumimoji="1" lang="en-US" altLang="zh-TW" smtClean="0">
                <a:solidFill>
                  <a:schemeClr val="bg1"/>
                </a:solidFill>
              </a:rPr>
              <a:pPr algn="r"/>
              <a:t>9/1/2015</a:t>
            </a:fld>
            <a:endParaRPr kumimoji="1" lang="zh-TW"/>
          </a:p>
        </p:txBody>
      </p:sp>
      <p:sp>
        <p:nvSpPr>
          <p:cNvPr id="7" name="Rectangle 6"/>
          <p:cNvSpPr>
            <a:spLocks noGrp="1"/>
          </p:cNvSpPr>
          <p:nvPr>
            <p:ph type="sldNum" sz="quarter" idx="12"/>
          </p:nvPr>
        </p:nvSpPr>
        <p:spPr/>
        <p:txBody>
          <a:bodyPr/>
          <a:lstStyle>
            <a:extLst/>
          </a:lstStyle>
          <a:p>
            <a:fld id="{8A4431D5-1B33-458B-8AFD-CECCB0FA18CB}" type="slidenum">
              <a:rPr kumimoji="1" lang="zh-TW">
                <a:solidFill>
                  <a:srgbClr val="FFFFFF"/>
                </a:solidFill>
              </a:rPr>
              <a:pPr/>
              <a:t>‹#›</a:t>
            </a:fld>
            <a:endParaRPr kumimoji="1" lang="zh-TW"/>
          </a:p>
        </p:txBody>
      </p:sp>
      <p:sp>
        <p:nvSpPr>
          <p:cNvPr id="8" name="Rectangle 7"/>
          <p:cNvSpPr>
            <a:spLocks noGrp="1"/>
          </p:cNvSpPr>
          <p:nvPr>
            <p:ph type="ftr" sz="quarter" idx="13"/>
          </p:nvPr>
        </p:nvSpPr>
        <p:spPr/>
        <p:txBody>
          <a:bodyPr/>
          <a:lstStyle>
            <a:extLst/>
          </a:lstStyle>
          <a:p>
            <a:endParaRPr kumimoji="1" lang="zh-TW"/>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相簿小節">
    <p:spTree>
      <p:nvGrpSpPr>
        <p:cNvPr id="1" name=""/>
        <p:cNvGrpSpPr/>
        <p:nvPr/>
      </p:nvGrpSpPr>
      <p:grpSpPr>
        <a:xfrm>
          <a:off x="0" y="0"/>
          <a:ext cx="0" cy="0"/>
          <a:chOff x="0" y="0"/>
          <a:chExt cx="0" cy="0"/>
        </a:xfrm>
      </p:grpSpPr>
      <p:sp>
        <p:nvSpPr>
          <p:cNvPr id="15" name="Rectangle 14"/>
          <p:cNvSpPr/>
          <p:nvPr userDrawn="1"/>
        </p:nvSpPr>
        <p:spPr>
          <a:xfrm rot="16200000">
            <a:off x="5315559" y="3268980"/>
            <a:ext cx="6858000" cy="32004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extLst/>
          </a:lstStyle>
          <a:p>
            <a:pPr algn="ctr"/>
            <a:endParaRPr kumimoji="1" lang="zh-TW"/>
          </a:p>
        </p:txBody>
      </p:sp>
      <p:sp>
        <p:nvSpPr>
          <p:cNvPr id="23" name="Rectangle 22"/>
          <p:cNvSpPr/>
          <p:nvPr userDrawn="1"/>
        </p:nvSpPr>
        <p:spPr>
          <a:xfrm rot="16200000">
            <a:off x="5628132" y="3341399"/>
            <a:ext cx="6858000" cy="173736"/>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extLst/>
          </a:lstStyle>
          <a:p>
            <a:pPr algn="ctr"/>
            <a:endParaRPr kumimoji="1" lang="zh-TW"/>
          </a:p>
        </p:txBody>
      </p:sp>
      <p:sp>
        <p:nvSpPr>
          <p:cNvPr id="24" name="Rectangle 23"/>
          <p:cNvSpPr/>
          <p:nvPr userDrawn="1"/>
        </p:nvSpPr>
        <p:spPr>
          <a:xfrm>
            <a:off x="8895749" y="-733"/>
            <a:ext cx="76200" cy="685800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1" lang="zh-TW"/>
          </a:p>
        </p:txBody>
      </p:sp>
      <p:sp>
        <p:nvSpPr>
          <p:cNvPr id="13" name="Picture Placeholder 12"/>
          <p:cNvSpPr>
            <a:spLocks noGrp="1"/>
          </p:cNvSpPr>
          <p:nvPr>
            <p:ph type="pic" sz="quarter" idx="11"/>
          </p:nvPr>
        </p:nvSpPr>
        <p:spPr>
          <a:xfrm>
            <a:off x="435429" y="2146300"/>
            <a:ext cx="2362200" cy="2197100"/>
          </a:xfrm>
          <a:solidFill>
            <a:schemeClr val="bg1"/>
          </a:solidFill>
          <a:ln w="34925" cap="rnd" cmpd="sng" algn="ctr">
            <a:noFill/>
            <a:prstDash val="solid"/>
          </a:ln>
          <a:effectLst/>
        </p:spPr>
        <p:style>
          <a:lnRef idx="3">
            <a:schemeClr val="lt1"/>
          </a:lnRef>
          <a:fillRef idx="1">
            <a:schemeClr val="accent3"/>
          </a:fillRef>
          <a:effectRef idx="1">
            <a:schemeClr val="accent3"/>
          </a:effectRef>
          <a:fontRef idx="minor">
            <a:schemeClr val="lt1"/>
          </a:fontRef>
        </p:style>
        <p:txBody>
          <a:bodyPr vert="horz"/>
          <a:lstStyle>
            <a:lvl1pPr marL="0" indent="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7" name="Rectangle 16"/>
          <p:cNvSpPr/>
          <p:nvPr/>
        </p:nvSpPr>
        <p:spPr>
          <a:xfrm rot="10800000" flipV="1">
            <a:off x="435429" y="6172200"/>
            <a:ext cx="7086600" cy="68580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1" lang="zh-TW"/>
          </a:p>
        </p:txBody>
      </p:sp>
      <p:sp>
        <p:nvSpPr>
          <p:cNvPr id="22" name="Rectangle 21"/>
          <p:cNvSpPr/>
          <p:nvPr userDrawn="1"/>
        </p:nvSpPr>
        <p:spPr>
          <a:xfrm>
            <a:off x="435429" y="0"/>
            <a:ext cx="7086600" cy="198120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1" lang="zh-TW"/>
          </a:p>
        </p:txBody>
      </p:sp>
      <p:sp>
        <p:nvSpPr>
          <p:cNvPr id="6" name="Text Placeholder 5"/>
          <p:cNvSpPr>
            <a:spLocks noGrp="1"/>
          </p:cNvSpPr>
          <p:nvPr>
            <p:ph type="body" sz="quarter" idx="16" hasCustomPrompt="1"/>
          </p:nvPr>
        </p:nvSpPr>
        <p:spPr>
          <a:xfrm>
            <a:off x="435429" y="5791200"/>
            <a:ext cx="7086600" cy="381000"/>
          </a:xfrm>
          <a:solidFill>
            <a:schemeClr val="accent3"/>
          </a:solidFill>
        </p:spPr>
        <p:txBody>
          <a:bodyPr vert="horz" anchor="ctr"/>
          <a:lstStyle>
            <a:lvl1pPr marL="0" indent="0" algn="l" eaLnBrk="1" latinLnBrk="0" hangingPunct="1">
              <a:buFontTx/>
              <a:buNone/>
              <a:defRPr kumimoji="1" lang="zh-TW" sz="1200">
                <a:solidFill>
                  <a:srgbClr val="FFFFFF"/>
                </a:solidFill>
              </a:defRPr>
            </a:lvl1pPr>
            <a:extLst/>
          </a:lstStyle>
          <a:p>
            <a:pPr lvl="0"/>
            <a:r>
              <a:rPr kumimoji="1" lang="zh-TW"/>
              <a:t>按一下以新增副標題</a:t>
            </a:r>
          </a:p>
        </p:txBody>
      </p:sp>
      <p:sp>
        <p:nvSpPr>
          <p:cNvPr id="19" name="Text Placeholder 18"/>
          <p:cNvSpPr>
            <a:spLocks noGrp="1"/>
          </p:cNvSpPr>
          <p:nvPr>
            <p:ph type="body" sz="quarter" idx="17" hasCustomPrompt="1"/>
          </p:nvPr>
        </p:nvSpPr>
        <p:spPr>
          <a:xfrm>
            <a:off x="435429" y="4495800"/>
            <a:ext cx="7086600" cy="1295400"/>
          </a:xfrm>
          <a:solidFill>
            <a:schemeClr val="accent6"/>
          </a:solidFill>
        </p:spPr>
        <p:txBody>
          <a:bodyPr vert="horz" anchor="ctr"/>
          <a:lstStyle>
            <a:lvl1pPr marL="0" indent="0" algn="l" eaLnBrk="1" latinLnBrk="0" hangingPunct="1">
              <a:buFontTx/>
              <a:buNone/>
              <a:defRPr kumimoji="1" lang="zh-TW" sz="3200">
                <a:solidFill>
                  <a:srgbClr val="FFFFFF"/>
                </a:solidFill>
              </a:defRPr>
            </a:lvl1pPr>
            <a:extLst/>
          </a:lstStyle>
          <a:p>
            <a:pPr lvl="0"/>
            <a:r>
              <a:rPr kumimoji="1" lang="zh-TW"/>
              <a:t>按一下以新增小節的標題</a:t>
            </a:r>
          </a:p>
        </p:txBody>
      </p:sp>
      <p:sp>
        <p:nvSpPr>
          <p:cNvPr id="29" name="Picture Placeholder 28"/>
          <p:cNvSpPr>
            <a:spLocks noGrp="1"/>
          </p:cNvSpPr>
          <p:nvPr>
            <p:ph type="pic" sz="quarter" idx="18"/>
          </p:nvPr>
        </p:nvSpPr>
        <p:spPr>
          <a:xfrm>
            <a:off x="2950029" y="2133600"/>
            <a:ext cx="2209800" cy="2209800"/>
          </a:xfrm>
          <a:solidFill>
            <a:schemeClr val="bg1"/>
          </a:solidFill>
          <a:ln w="34925" cap="rnd" cmpd="sng" algn="ctr">
            <a:noFill/>
            <a:prstDash val="solid"/>
          </a:ln>
          <a:effectLst/>
        </p:spPr>
        <p:style>
          <a:lnRef idx="3">
            <a:schemeClr val="lt1"/>
          </a:lnRef>
          <a:fillRef idx="1">
            <a:schemeClr val="accent3"/>
          </a:fillRef>
          <a:effectRef idx="1">
            <a:schemeClr val="accent3"/>
          </a:effectRef>
          <a:fontRef idx="minor">
            <a:schemeClr val="lt1"/>
          </a:fontRef>
        </p:style>
        <p:txBody>
          <a:bodyPr vert="horz">
            <a:normAutofit/>
          </a:bodyPr>
          <a:lstStyle>
            <a:lvl1pPr marL="0" indent="0" algn="ctr" rtl="0" eaLnBrk="1" latinLnBrk="0" hangingPunct="1">
              <a:spcBef>
                <a:spcPct val="20000"/>
              </a:spcBef>
              <a:buFontTx/>
              <a:buNone/>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2" name="Picture Placeholder 11"/>
          <p:cNvSpPr>
            <a:spLocks noGrp="1"/>
          </p:cNvSpPr>
          <p:nvPr>
            <p:ph type="pic" sz="quarter" idx="19"/>
          </p:nvPr>
        </p:nvSpPr>
        <p:spPr>
          <a:xfrm>
            <a:off x="5312229" y="2133600"/>
            <a:ext cx="2209800" cy="2209800"/>
          </a:xfrm>
          <a:solidFill>
            <a:schemeClr val="bg1"/>
          </a:solidFill>
          <a:ln w="34925" cap="rnd" cmpd="sng" algn="ctr">
            <a:noFill/>
            <a:prstDash val="solid"/>
          </a:ln>
          <a:effectLst/>
        </p:spPr>
        <p:style>
          <a:lnRef idx="3">
            <a:schemeClr val="lt1"/>
          </a:lnRef>
          <a:fillRef idx="1">
            <a:schemeClr val="accent3"/>
          </a:fillRef>
          <a:effectRef idx="1">
            <a:schemeClr val="accent3"/>
          </a:effectRef>
          <a:fontRef idx="minor">
            <a:schemeClr val="lt1"/>
          </a:fontRef>
        </p:style>
        <p:txBody>
          <a:bodyPr vert="horz">
            <a:normAutofit/>
          </a:bodyPr>
          <a:lstStyle>
            <a:lvl1pPr marL="0" indent="0" algn="ctr" rtl="0" eaLnBrk="1" latinLnBrk="0" hangingPunct="1">
              <a:spcBef>
                <a:spcPct val="20000"/>
              </a:spcBef>
              <a:buFontTx/>
              <a:buNone/>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8" name="Rectangle 17"/>
          <p:cNvSpPr>
            <a:spLocks noGrp="1"/>
          </p:cNvSpPr>
          <p:nvPr>
            <p:ph type="dt" sz="half" idx="20"/>
          </p:nvPr>
        </p:nvSpPr>
        <p:spPr/>
        <p:txBody>
          <a:bodyPr/>
          <a:lstStyle>
            <a:extLst/>
          </a:lstStyle>
          <a:p>
            <a:pPr algn="r"/>
            <a:fld id="{2CD1DC36-3A49-448E-8BD3-777353FECD38}" type="datetime1">
              <a:rPr kumimoji="1" lang="en-US" altLang="zh-TW" smtClean="0">
                <a:solidFill>
                  <a:schemeClr val="bg1"/>
                </a:solidFill>
              </a:rPr>
              <a:pPr algn="r"/>
              <a:t>9/1/2015</a:t>
            </a:fld>
            <a:endParaRPr kumimoji="1" lang="zh-TW"/>
          </a:p>
        </p:txBody>
      </p:sp>
      <p:sp>
        <p:nvSpPr>
          <p:cNvPr id="20" name="Rectangle 19"/>
          <p:cNvSpPr>
            <a:spLocks noGrp="1"/>
          </p:cNvSpPr>
          <p:nvPr>
            <p:ph type="sldNum" sz="quarter" idx="21"/>
          </p:nvPr>
        </p:nvSpPr>
        <p:spPr/>
        <p:txBody>
          <a:bodyPr/>
          <a:lstStyle>
            <a:extLst/>
          </a:lstStyle>
          <a:p>
            <a:fld id="{8A4431D5-1B33-458B-8AFD-CECCB0FA18CB}" type="slidenum">
              <a:rPr kumimoji="1" lang="zh-TW">
                <a:solidFill>
                  <a:srgbClr val="FFFFFF"/>
                </a:solidFill>
              </a:rPr>
              <a:pPr/>
              <a:t>‹#›</a:t>
            </a:fld>
            <a:endParaRPr kumimoji="1" lang="zh-TW"/>
          </a:p>
        </p:txBody>
      </p:sp>
      <p:sp>
        <p:nvSpPr>
          <p:cNvPr id="21" name="Rectangle 20"/>
          <p:cNvSpPr>
            <a:spLocks noGrp="1"/>
          </p:cNvSpPr>
          <p:nvPr>
            <p:ph type="ftr" sz="quarter" idx="22"/>
          </p:nvPr>
        </p:nvSpPr>
        <p:spPr/>
        <p:txBody>
          <a:bodyPr/>
          <a:lstStyle>
            <a:extLst/>
          </a:lstStyle>
          <a:p>
            <a:endParaRPr kumimoji="1" lang="zh-TW"/>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張直式 (含標題)">
    <p:spTree>
      <p:nvGrpSpPr>
        <p:cNvPr id="1" name=""/>
        <p:cNvGrpSpPr/>
        <p:nvPr/>
      </p:nvGrpSpPr>
      <p:grpSpPr>
        <a:xfrm>
          <a:off x="0" y="0"/>
          <a:ext cx="0" cy="0"/>
          <a:chOff x="0" y="0"/>
          <a:chExt cx="0" cy="0"/>
        </a:xfrm>
      </p:grpSpPr>
      <p:sp>
        <p:nvSpPr>
          <p:cNvPr id="28" name="Picture Placeholder 27"/>
          <p:cNvSpPr>
            <a:spLocks noGrp="1" noChangeAspect="1"/>
          </p:cNvSpPr>
          <p:nvPr>
            <p:ph type="pic" sz="quarter" idx="10"/>
          </p:nvPr>
        </p:nvSpPr>
        <p:spPr>
          <a:xfrm>
            <a:off x="4341047" y="533400"/>
            <a:ext cx="3431353" cy="4575141"/>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31" name="Picture Placeholder 30"/>
          <p:cNvSpPr>
            <a:spLocks noGrp="1" noChangeAspect="1"/>
          </p:cNvSpPr>
          <p:nvPr>
            <p:ph type="pic" sz="quarter" idx="11"/>
          </p:nvPr>
        </p:nvSpPr>
        <p:spPr>
          <a:xfrm>
            <a:off x="685800" y="533400"/>
            <a:ext cx="3429000" cy="457200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8" name="Text Placeholder 7"/>
          <p:cNvSpPr>
            <a:spLocks noGrp="1"/>
          </p:cNvSpPr>
          <p:nvPr>
            <p:ph type="body" sz="quarter" idx="14" hasCustomPrompt="1"/>
          </p:nvPr>
        </p:nvSpPr>
        <p:spPr>
          <a:xfrm>
            <a:off x="685800" y="5257800"/>
            <a:ext cx="3429000" cy="1219200"/>
          </a:xfrm>
        </p:spPr>
        <p:txBody>
          <a:bodyPr anchor="t"/>
          <a:lstStyle>
            <a:lvl1pPr marL="0" marR="0" indent="0" algn="r" eaLnBrk="1" latinLnBrk="0" hangingPunct="1">
              <a:buFontTx/>
              <a:buNone/>
              <a:defRPr kumimoji="1" lang="zh-TW" sz="1800" baseline="0"/>
            </a:lvl1pPr>
            <a:extLst/>
          </a:lstStyle>
          <a:p>
            <a:pPr lvl="0"/>
            <a:r>
              <a:rPr kumimoji="1" lang="zh-TW"/>
              <a:t>按一下以新增標題</a:t>
            </a:r>
          </a:p>
        </p:txBody>
      </p:sp>
      <p:sp>
        <p:nvSpPr>
          <p:cNvPr id="14" name="Text Placeholder 13"/>
          <p:cNvSpPr>
            <a:spLocks noGrp="1"/>
          </p:cNvSpPr>
          <p:nvPr>
            <p:ph type="body" sz="quarter" idx="15" hasCustomPrompt="1"/>
          </p:nvPr>
        </p:nvSpPr>
        <p:spPr>
          <a:xfrm>
            <a:off x="4343400" y="5257800"/>
            <a:ext cx="3429000" cy="1219200"/>
          </a:xfrm>
        </p:spPr>
        <p:txBody>
          <a:bodyPr anchor="t"/>
          <a:lstStyle>
            <a:lvl1pPr marL="0" marR="0" indent="0" algn="r" eaLnBrk="1" latinLnBrk="0" hangingPunct="1">
              <a:buFontTx/>
              <a:buNone/>
              <a:defRPr kumimoji="1" lang="zh-TW" sz="1800" baseline="0"/>
            </a:lvl1pPr>
            <a:extLst/>
          </a:lstStyle>
          <a:p>
            <a:pPr lvl="0"/>
            <a:r>
              <a:rPr kumimoji="1" lang="zh-TW"/>
              <a:t>按一下以新增標題</a:t>
            </a:r>
          </a:p>
        </p:txBody>
      </p:sp>
      <p:sp>
        <p:nvSpPr>
          <p:cNvPr id="6" name="Rectangle 5"/>
          <p:cNvSpPr>
            <a:spLocks noGrp="1"/>
          </p:cNvSpPr>
          <p:nvPr>
            <p:ph type="dt" sz="half" idx="16"/>
          </p:nvPr>
        </p:nvSpPr>
        <p:spPr/>
        <p:txBody>
          <a:bodyPr/>
          <a:lstStyle>
            <a:extLst/>
          </a:lstStyle>
          <a:p>
            <a:pPr algn="r"/>
            <a:fld id="{BA568E4D-6B67-4960-884F-D357386F4984}" type="datetime1">
              <a:rPr kumimoji="1" lang="en-US" altLang="zh-TW" smtClean="0">
                <a:solidFill>
                  <a:schemeClr val="bg1"/>
                </a:solidFill>
              </a:rPr>
              <a:pPr algn="r"/>
              <a:t>9/1/2015</a:t>
            </a:fld>
            <a:endParaRPr kumimoji="1" lang="zh-TW"/>
          </a:p>
        </p:txBody>
      </p:sp>
      <p:sp>
        <p:nvSpPr>
          <p:cNvPr id="7" name="Rectangle 6"/>
          <p:cNvSpPr>
            <a:spLocks noGrp="1"/>
          </p:cNvSpPr>
          <p:nvPr>
            <p:ph type="sldNum" sz="quarter" idx="17"/>
          </p:nvPr>
        </p:nvSpPr>
        <p:spPr/>
        <p:txBody>
          <a:bodyPr/>
          <a:lstStyle>
            <a:extLst/>
          </a:lstStyle>
          <a:p>
            <a:fld id="{8A4431D5-1B33-458B-8AFD-CECCB0FA18CB}" type="slidenum">
              <a:rPr kumimoji="1" lang="zh-TW">
                <a:solidFill>
                  <a:srgbClr val="FFFFFF"/>
                </a:solidFill>
              </a:rPr>
              <a:pPr/>
              <a:t>‹#›</a:t>
            </a:fld>
            <a:endParaRPr kumimoji="1" lang="zh-TW"/>
          </a:p>
        </p:txBody>
      </p:sp>
      <p:sp>
        <p:nvSpPr>
          <p:cNvPr id="9" name="Rectangle 8"/>
          <p:cNvSpPr>
            <a:spLocks noGrp="1"/>
          </p:cNvSpPr>
          <p:nvPr>
            <p:ph type="ftr" sz="quarter" idx="18"/>
          </p:nvPr>
        </p:nvSpPr>
        <p:spPr/>
        <p:txBody>
          <a:bodyPr/>
          <a:lstStyle>
            <a:extLst/>
          </a:lstStyle>
          <a:p>
            <a:endParaRPr kumimoji="1" lang="zh-TW"/>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張橫式 (含標題)">
    <p:spTree>
      <p:nvGrpSpPr>
        <p:cNvPr id="1" name=""/>
        <p:cNvGrpSpPr/>
        <p:nvPr/>
      </p:nvGrpSpPr>
      <p:grpSpPr>
        <a:xfrm>
          <a:off x="0" y="0"/>
          <a:ext cx="0" cy="0"/>
          <a:chOff x="0" y="0"/>
          <a:chExt cx="0" cy="0"/>
        </a:xfrm>
      </p:grpSpPr>
      <p:sp>
        <p:nvSpPr>
          <p:cNvPr id="31" name="Picture Placeholder 30"/>
          <p:cNvSpPr>
            <a:spLocks noGrp="1" noChangeAspect="1"/>
          </p:cNvSpPr>
          <p:nvPr>
            <p:ph type="pic" sz="quarter" idx="13"/>
          </p:nvPr>
        </p:nvSpPr>
        <p:spPr>
          <a:xfrm>
            <a:off x="4343400" y="1085850"/>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8" name="Picture Placeholder 7"/>
          <p:cNvSpPr>
            <a:spLocks noGrp="1" noChangeAspect="1"/>
          </p:cNvSpPr>
          <p:nvPr>
            <p:ph type="pic" sz="quarter" idx="14"/>
          </p:nvPr>
        </p:nvSpPr>
        <p:spPr>
          <a:xfrm>
            <a:off x="152400" y="1085850"/>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4" name="Text Placeholder 23"/>
          <p:cNvSpPr>
            <a:spLocks noGrp="1"/>
          </p:cNvSpPr>
          <p:nvPr>
            <p:ph type="body" sz="quarter" idx="16" hasCustomPrompt="1"/>
          </p:nvPr>
        </p:nvSpPr>
        <p:spPr>
          <a:xfrm>
            <a:off x="152400" y="4267200"/>
            <a:ext cx="4038600" cy="1066800"/>
          </a:xfrm>
        </p:spPr>
        <p:txBody>
          <a:bodyPr anchor="t"/>
          <a:lstStyle>
            <a:lvl1pPr marL="0" marR="0" indent="0" algn="r" eaLnBrk="1" latinLnBrk="0" hangingPunct="1">
              <a:buFontTx/>
              <a:buNone/>
              <a:defRPr kumimoji="1" lang="zh-TW" sz="1800" baseline="0"/>
            </a:lvl1pPr>
            <a:extLst/>
          </a:lstStyle>
          <a:p>
            <a:pPr lvl="0"/>
            <a:r>
              <a:rPr kumimoji="1" lang="zh-TW"/>
              <a:t>按一下以新增標題</a:t>
            </a:r>
          </a:p>
        </p:txBody>
      </p:sp>
      <p:sp>
        <p:nvSpPr>
          <p:cNvPr id="2" name="Text Placeholder 1"/>
          <p:cNvSpPr>
            <a:spLocks noGrp="1"/>
          </p:cNvSpPr>
          <p:nvPr>
            <p:ph type="body" sz="quarter" idx="17" hasCustomPrompt="1"/>
          </p:nvPr>
        </p:nvSpPr>
        <p:spPr>
          <a:xfrm>
            <a:off x="4343400" y="4267200"/>
            <a:ext cx="4038600" cy="1066800"/>
          </a:xfrm>
        </p:spPr>
        <p:txBody>
          <a:bodyPr anchor="t"/>
          <a:lstStyle>
            <a:lvl1pPr marL="0" marR="0" indent="0" algn="r" eaLnBrk="1" latinLnBrk="0" hangingPunct="1">
              <a:buFontTx/>
              <a:buNone/>
              <a:defRPr kumimoji="1" lang="zh-TW" sz="1800" baseline="0"/>
            </a:lvl1pPr>
            <a:extLst/>
          </a:lstStyle>
          <a:p>
            <a:pPr lvl="0"/>
            <a:r>
              <a:rPr kumimoji="1" lang="zh-TW"/>
              <a:t>按一下以新增標題</a:t>
            </a:r>
          </a:p>
        </p:txBody>
      </p:sp>
      <p:sp>
        <p:nvSpPr>
          <p:cNvPr id="6" name="Rectangle 5"/>
          <p:cNvSpPr>
            <a:spLocks noGrp="1"/>
          </p:cNvSpPr>
          <p:nvPr>
            <p:ph type="dt" sz="half" idx="18"/>
          </p:nvPr>
        </p:nvSpPr>
        <p:spPr/>
        <p:txBody>
          <a:bodyPr/>
          <a:lstStyle>
            <a:extLst/>
          </a:lstStyle>
          <a:p>
            <a:pPr algn="r"/>
            <a:fld id="{03F2C669-385B-4AD5-95A9-E735ACB23F97}" type="datetime1">
              <a:rPr kumimoji="1" lang="en-US" altLang="zh-TW" smtClean="0">
                <a:solidFill>
                  <a:schemeClr val="bg1"/>
                </a:solidFill>
              </a:rPr>
              <a:pPr algn="r"/>
              <a:t>9/1/2015</a:t>
            </a:fld>
            <a:endParaRPr kumimoji="1" lang="zh-TW"/>
          </a:p>
        </p:txBody>
      </p:sp>
      <p:sp>
        <p:nvSpPr>
          <p:cNvPr id="7" name="Rectangle 6"/>
          <p:cNvSpPr>
            <a:spLocks noGrp="1"/>
          </p:cNvSpPr>
          <p:nvPr>
            <p:ph type="sldNum" sz="quarter" idx="19"/>
          </p:nvPr>
        </p:nvSpPr>
        <p:spPr/>
        <p:txBody>
          <a:bodyPr/>
          <a:lstStyle>
            <a:extLst/>
          </a:lstStyle>
          <a:p>
            <a:fld id="{8A4431D5-1B33-458B-8AFD-CECCB0FA18CB}" type="slidenum">
              <a:rPr kumimoji="1" lang="zh-TW">
                <a:solidFill>
                  <a:srgbClr val="FFFFFF"/>
                </a:solidFill>
              </a:rPr>
              <a:pPr/>
              <a:t>‹#›</a:t>
            </a:fld>
            <a:endParaRPr kumimoji="1" lang="zh-TW"/>
          </a:p>
        </p:txBody>
      </p:sp>
      <p:sp>
        <p:nvSpPr>
          <p:cNvPr id="9" name="Rectangle 8"/>
          <p:cNvSpPr>
            <a:spLocks noGrp="1"/>
          </p:cNvSpPr>
          <p:nvPr>
            <p:ph type="ftr" sz="quarter" idx="20"/>
          </p:nvPr>
        </p:nvSpPr>
        <p:spPr/>
        <p:txBody>
          <a:bodyPr/>
          <a:lstStyle>
            <a:extLst/>
          </a:lstStyle>
          <a:p>
            <a:endParaRPr kumimoji="1" lang="zh-TW"/>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張混合式 (含標題)">
    <p:spTree>
      <p:nvGrpSpPr>
        <p:cNvPr id="1" name=""/>
        <p:cNvGrpSpPr/>
        <p:nvPr/>
      </p:nvGrpSpPr>
      <p:grpSpPr>
        <a:xfrm>
          <a:off x="0" y="0"/>
          <a:ext cx="0" cy="0"/>
          <a:chOff x="0" y="0"/>
          <a:chExt cx="0" cy="0"/>
        </a:xfrm>
      </p:grpSpPr>
      <p:sp>
        <p:nvSpPr>
          <p:cNvPr id="24" name="Picture Placeholder 23"/>
          <p:cNvSpPr>
            <a:spLocks noGrp="1" noChangeAspect="1"/>
          </p:cNvSpPr>
          <p:nvPr>
            <p:ph type="pic" sz="quarter" idx="11"/>
          </p:nvPr>
        </p:nvSpPr>
        <p:spPr>
          <a:xfrm>
            <a:off x="4724401" y="225552"/>
            <a:ext cx="3694176" cy="2770632"/>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1" name="Picture Placeholder 20"/>
          <p:cNvSpPr>
            <a:spLocks noGrp="1" noChangeAspect="1"/>
          </p:cNvSpPr>
          <p:nvPr>
            <p:ph type="pic" sz="quarter" idx="12"/>
          </p:nvPr>
        </p:nvSpPr>
        <p:spPr>
          <a:xfrm>
            <a:off x="152400" y="222504"/>
            <a:ext cx="4368557" cy="5824743"/>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9" name="Text Placeholder 8"/>
          <p:cNvSpPr>
            <a:spLocks noGrp="1"/>
          </p:cNvSpPr>
          <p:nvPr>
            <p:ph type="body" sz="quarter" idx="13" hasCustomPrompt="1"/>
          </p:nvPr>
        </p:nvSpPr>
        <p:spPr>
          <a:xfrm>
            <a:off x="4724400" y="3124200"/>
            <a:ext cx="3694177" cy="2983987"/>
          </a:xfrm>
        </p:spPr>
        <p:txBody>
          <a:bodyPr anchor="t" anchorCtr="0"/>
          <a:lstStyle>
            <a:lvl1pPr marL="0" marR="0" indent="0" algn="l" eaLnBrk="1" latinLnBrk="0" hangingPunct="1">
              <a:buFontTx/>
              <a:buNone/>
              <a:defRPr kumimoji="1" lang="zh-TW" sz="2000"/>
            </a:lvl1pPr>
            <a:extLst/>
          </a:lstStyle>
          <a:p>
            <a:pPr lvl="0"/>
            <a:r>
              <a:rPr kumimoji="1" lang="zh-TW"/>
              <a:t>按一下以新增標題</a:t>
            </a:r>
          </a:p>
        </p:txBody>
      </p:sp>
      <p:sp>
        <p:nvSpPr>
          <p:cNvPr id="5" name="Rectangle 4"/>
          <p:cNvSpPr>
            <a:spLocks noGrp="1"/>
          </p:cNvSpPr>
          <p:nvPr>
            <p:ph type="dt" sz="half" idx="14"/>
          </p:nvPr>
        </p:nvSpPr>
        <p:spPr/>
        <p:txBody>
          <a:bodyPr/>
          <a:lstStyle>
            <a:extLst/>
          </a:lstStyle>
          <a:p>
            <a:pPr algn="r"/>
            <a:fld id="{DEB1D291-AD64-4977-B752-5763754D2EB9}" type="datetime1">
              <a:rPr kumimoji="1" lang="en-US" altLang="zh-TW" smtClean="0">
                <a:solidFill>
                  <a:schemeClr val="bg1"/>
                </a:solidFill>
              </a:rPr>
              <a:pPr algn="r"/>
              <a:t>9/1/2015</a:t>
            </a:fld>
            <a:endParaRPr kumimoji="1" lang="zh-TW"/>
          </a:p>
        </p:txBody>
      </p:sp>
      <p:sp>
        <p:nvSpPr>
          <p:cNvPr id="6" name="Rectangle 5"/>
          <p:cNvSpPr>
            <a:spLocks noGrp="1"/>
          </p:cNvSpPr>
          <p:nvPr>
            <p:ph type="sldNum" sz="quarter" idx="15"/>
          </p:nvPr>
        </p:nvSpPr>
        <p:spPr/>
        <p:txBody>
          <a:bodyPr/>
          <a:lstStyle>
            <a:extLst/>
          </a:lstStyle>
          <a:p>
            <a:fld id="{8A4431D5-1B33-458B-8AFD-CECCB0FA18CB}" type="slidenum">
              <a:rPr kumimoji="1" lang="zh-TW">
                <a:solidFill>
                  <a:srgbClr val="FFFFFF"/>
                </a:solidFill>
              </a:rPr>
              <a:pPr/>
              <a:t>‹#›</a:t>
            </a:fld>
            <a:endParaRPr kumimoji="1" lang="zh-TW"/>
          </a:p>
        </p:txBody>
      </p:sp>
      <p:sp>
        <p:nvSpPr>
          <p:cNvPr id="7" name="Rectangle 6"/>
          <p:cNvSpPr>
            <a:spLocks noGrp="1"/>
          </p:cNvSpPr>
          <p:nvPr>
            <p:ph type="ftr" sz="quarter" idx="16"/>
          </p:nvPr>
        </p:nvSpPr>
        <p:spPr/>
        <p:txBody>
          <a:bodyPr/>
          <a:lstStyle>
            <a:extLst/>
          </a:lstStyle>
          <a:p>
            <a:endParaRPr kumimoji="1" lang="zh-TW"/>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張直式 (含標題)">
    <p:spTree>
      <p:nvGrpSpPr>
        <p:cNvPr id="1" name=""/>
        <p:cNvGrpSpPr/>
        <p:nvPr/>
      </p:nvGrpSpPr>
      <p:grpSpPr>
        <a:xfrm>
          <a:off x="0" y="0"/>
          <a:ext cx="0" cy="0"/>
          <a:chOff x="0" y="0"/>
          <a:chExt cx="0" cy="0"/>
        </a:xfrm>
      </p:grpSpPr>
      <p:sp>
        <p:nvSpPr>
          <p:cNvPr id="20" name="Picture Placeholder 19"/>
          <p:cNvSpPr>
            <a:spLocks noGrp="1" noChangeAspect="1"/>
          </p:cNvSpPr>
          <p:nvPr>
            <p:ph type="pic" sz="quarter" idx="10"/>
          </p:nvPr>
        </p:nvSpPr>
        <p:spPr>
          <a:xfrm>
            <a:off x="2286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9" name="Picture Placeholder 28"/>
          <p:cNvSpPr>
            <a:spLocks noGrp="1" noChangeAspect="1"/>
          </p:cNvSpPr>
          <p:nvPr>
            <p:ph type="pic" sz="quarter" idx="11"/>
          </p:nvPr>
        </p:nvSpPr>
        <p:spPr>
          <a:xfrm>
            <a:off x="30480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10" name="Picture Placeholder 9"/>
          <p:cNvSpPr>
            <a:spLocks noGrp="1" noChangeAspect="1"/>
          </p:cNvSpPr>
          <p:nvPr>
            <p:ph type="pic" sz="quarter" idx="12"/>
          </p:nvPr>
        </p:nvSpPr>
        <p:spPr>
          <a:xfrm>
            <a:off x="58674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1" lang="zh-TW" sz="2000">
                <a:solidFill>
                  <a:schemeClr val="tx2"/>
                </a:solidFill>
                <a:latin typeface="+mn-lt"/>
                <a:ea typeface="+mn-ea"/>
                <a:cs typeface="+mn-cs"/>
              </a:defRPr>
            </a:lvl1pPr>
            <a:extLst/>
          </a:lstStyle>
          <a:p>
            <a:pPr marL="342900" indent="-342900" algn="ctr" eaLnBrk="1" latinLnBrk="0" hangingPunct="1"/>
            <a:r>
              <a:rPr lang="zh-TW" altLang="en-US" smtClean="0"/>
              <a:t>按一下圖示以新增圖片</a:t>
            </a:r>
            <a:endParaRPr/>
          </a:p>
        </p:txBody>
      </p:sp>
      <p:sp>
        <p:nvSpPr>
          <p:cNvPr id="2" name="Text Placeholder 1"/>
          <p:cNvSpPr>
            <a:spLocks noGrp="1"/>
          </p:cNvSpPr>
          <p:nvPr>
            <p:ph type="body" sz="quarter" idx="13" hasCustomPrompt="1"/>
          </p:nvPr>
        </p:nvSpPr>
        <p:spPr>
          <a:xfrm>
            <a:off x="228600" y="4343400"/>
            <a:ext cx="2590800" cy="1676400"/>
          </a:xfrm>
        </p:spPr>
        <p:txBody>
          <a:bodyPr anchor="t" anchorCtr="0">
            <a:noAutofit/>
          </a:bodyPr>
          <a:lstStyle>
            <a:lvl1pPr marL="0" marR="0" indent="0" algn="l" eaLnBrk="1" latinLnBrk="0" hangingPunct="1">
              <a:buFontTx/>
              <a:buNone/>
              <a:defRPr kumimoji="1" lang="zh-TW" sz="2000" baseline="0"/>
            </a:lvl1pPr>
            <a:extLst/>
          </a:lstStyle>
          <a:p>
            <a:pPr lvl="0"/>
            <a:r>
              <a:rPr kumimoji="1" lang="zh-TW"/>
              <a:t>按一下以新增標題</a:t>
            </a:r>
          </a:p>
        </p:txBody>
      </p:sp>
      <p:sp>
        <p:nvSpPr>
          <p:cNvPr id="15" name="Text Placeholder 14"/>
          <p:cNvSpPr>
            <a:spLocks noGrp="1"/>
          </p:cNvSpPr>
          <p:nvPr>
            <p:ph type="body" sz="quarter" idx="14" hasCustomPrompt="1"/>
          </p:nvPr>
        </p:nvSpPr>
        <p:spPr>
          <a:xfrm>
            <a:off x="3048000" y="4343400"/>
            <a:ext cx="2590800" cy="1676400"/>
          </a:xfrm>
        </p:spPr>
        <p:txBody>
          <a:bodyPr anchor="t" anchorCtr="0">
            <a:noAutofit/>
          </a:bodyPr>
          <a:lstStyle>
            <a:lvl1pPr marL="0" marR="0" indent="0" algn="l" eaLnBrk="1" latinLnBrk="0" hangingPunct="1">
              <a:buFontTx/>
              <a:buNone/>
              <a:defRPr kumimoji="1" lang="zh-TW" sz="2000" baseline="0"/>
            </a:lvl1pPr>
            <a:extLst/>
          </a:lstStyle>
          <a:p>
            <a:pPr lvl="0"/>
            <a:r>
              <a:rPr kumimoji="1" lang="zh-TW"/>
              <a:t>按一下以新增標題</a:t>
            </a:r>
          </a:p>
        </p:txBody>
      </p:sp>
      <p:sp>
        <p:nvSpPr>
          <p:cNvPr id="13" name="Text Placeholder 12"/>
          <p:cNvSpPr>
            <a:spLocks noGrp="1"/>
          </p:cNvSpPr>
          <p:nvPr>
            <p:ph type="body" sz="quarter" idx="15" hasCustomPrompt="1"/>
          </p:nvPr>
        </p:nvSpPr>
        <p:spPr>
          <a:xfrm>
            <a:off x="5867400" y="4343400"/>
            <a:ext cx="2590800" cy="1676400"/>
          </a:xfrm>
        </p:spPr>
        <p:txBody>
          <a:bodyPr anchor="t" anchorCtr="0">
            <a:noAutofit/>
          </a:bodyPr>
          <a:lstStyle>
            <a:lvl1pPr marL="0" marR="0" indent="0" algn="l" eaLnBrk="1" latinLnBrk="0" hangingPunct="1">
              <a:buFontTx/>
              <a:buNone/>
              <a:defRPr kumimoji="1" lang="zh-TW" sz="2000" baseline="0"/>
            </a:lvl1pPr>
            <a:extLst/>
          </a:lstStyle>
          <a:p>
            <a:pPr lvl="0"/>
            <a:r>
              <a:rPr kumimoji="1" lang="zh-TW"/>
              <a:t>按一下以新增標題</a:t>
            </a:r>
          </a:p>
        </p:txBody>
      </p:sp>
      <p:sp>
        <p:nvSpPr>
          <p:cNvPr id="30" name="Rectangle 29"/>
          <p:cNvSpPr/>
          <p:nvPr/>
        </p:nvSpPr>
        <p:spPr>
          <a:xfrm>
            <a:off x="8889273" y="0"/>
            <a:ext cx="76200" cy="6858000"/>
          </a:xfrm>
          <a:prstGeom prst="rect">
            <a:avLst/>
          </a:prstGeom>
          <a:solidFill>
            <a:schemeClr val="accent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1" lang="zh-TW"/>
          </a:p>
        </p:txBody>
      </p:sp>
      <p:sp>
        <p:nvSpPr>
          <p:cNvPr id="9" name="Rectangle 8"/>
          <p:cNvSpPr>
            <a:spLocks noGrp="1"/>
          </p:cNvSpPr>
          <p:nvPr>
            <p:ph type="dt" sz="half" idx="16"/>
          </p:nvPr>
        </p:nvSpPr>
        <p:spPr/>
        <p:txBody>
          <a:bodyPr/>
          <a:lstStyle>
            <a:extLst/>
          </a:lstStyle>
          <a:p>
            <a:pPr algn="r"/>
            <a:fld id="{260671B6-3C32-4BCB-956C-7C5E5239F217}" type="datetime1">
              <a:rPr kumimoji="1" lang="en-US" altLang="zh-TW" smtClean="0">
                <a:solidFill>
                  <a:schemeClr val="bg1"/>
                </a:solidFill>
              </a:rPr>
              <a:pPr algn="r"/>
              <a:t>9/1/2015</a:t>
            </a:fld>
            <a:endParaRPr kumimoji="1" lang="zh-TW"/>
          </a:p>
        </p:txBody>
      </p:sp>
      <p:sp>
        <p:nvSpPr>
          <p:cNvPr id="11" name="Rectangle 10"/>
          <p:cNvSpPr>
            <a:spLocks noGrp="1"/>
          </p:cNvSpPr>
          <p:nvPr>
            <p:ph type="sldNum" sz="quarter" idx="17"/>
          </p:nvPr>
        </p:nvSpPr>
        <p:spPr/>
        <p:txBody>
          <a:bodyPr/>
          <a:lstStyle>
            <a:extLst/>
          </a:lstStyle>
          <a:p>
            <a:fld id="{8A4431D5-1B33-458B-8AFD-CECCB0FA18CB}" type="slidenum">
              <a:rPr kumimoji="1" lang="zh-TW">
                <a:solidFill>
                  <a:srgbClr val="FFFFFF"/>
                </a:solidFill>
              </a:rPr>
              <a:pPr/>
              <a:t>‹#›</a:t>
            </a:fld>
            <a:endParaRPr kumimoji="1" lang="zh-TW"/>
          </a:p>
        </p:txBody>
      </p:sp>
      <p:sp>
        <p:nvSpPr>
          <p:cNvPr id="12" name="Rectangle 11"/>
          <p:cNvSpPr>
            <a:spLocks noGrp="1"/>
          </p:cNvSpPr>
          <p:nvPr>
            <p:ph type="ftr" sz="quarter" idx="18"/>
          </p:nvPr>
        </p:nvSpPr>
        <p:spPr/>
        <p:txBody>
          <a:bodyPr/>
          <a:lstStyle>
            <a:extLst/>
          </a:lstStyle>
          <a:p>
            <a:endParaRPr kumimoji="1" lang="zh-TW"/>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rot="16200000">
            <a:off x="5315559" y="3268980"/>
            <a:ext cx="6858000" cy="32004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extLst/>
          </a:lstStyle>
          <a:p>
            <a:pPr algn="ctr"/>
            <a:endParaRPr kumimoji="1" lang="zh-TW"/>
          </a:p>
        </p:txBody>
      </p:sp>
      <p:sp>
        <p:nvSpPr>
          <p:cNvPr id="8" name="Rectangle 7"/>
          <p:cNvSpPr/>
          <p:nvPr/>
        </p:nvSpPr>
        <p:spPr>
          <a:xfrm rot="16200000">
            <a:off x="5628132" y="3341399"/>
            <a:ext cx="6858000" cy="173736"/>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extLst/>
          </a:lstStyle>
          <a:p>
            <a:pPr algn="ctr"/>
            <a:endParaRPr kumimoji="1" lang="zh-TW"/>
          </a:p>
        </p:txBody>
      </p:sp>
      <p:sp>
        <p:nvSpPr>
          <p:cNvPr id="2" name="Title Placeholder 1"/>
          <p:cNvSpPr>
            <a:spLocks noGrp="1"/>
          </p:cNvSpPr>
          <p:nvPr>
            <p:ph type="title"/>
          </p:nvPr>
        </p:nvSpPr>
        <p:spPr>
          <a:xfrm>
            <a:off x="457200" y="274638"/>
            <a:ext cx="7848600" cy="1143000"/>
          </a:xfrm>
          <a:prstGeom prst="rect">
            <a:avLst/>
          </a:prstGeom>
        </p:spPr>
        <p:txBody>
          <a:bodyPr vert="horz" rtlCol="0" anchor="ctr">
            <a:normAutofit/>
          </a:bodyPr>
          <a:lstStyle>
            <a:extLst/>
          </a:lstStyle>
          <a:p>
            <a:pPr eaLnBrk="1" latinLnBrk="0" hangingPunct="1"/>
            <a:r>
              <a:rPr kumimoji="1" lang="zh-TW" altLang="en-US" smtClean="0"/>
              <a:t>按一下以編輯母片標題樣式</a:t>
            </a:r>
            <a:endParaRPr kumimoji="1" lang="en-US" smtClean="0"/>
          </a:p>
        </p:txBody>
      </p:sp>
      <p:sp>
        <p:nvSpPr>
          <p:cNvPr id="3" name="Text Placeholder 2"/>
          <p:cNvSpPr>
            <a:spLocks noGrp="1"/>
          </p:cNvSpPr>
          <p:nvPr>
            <p:ph type="body" idx="1"/>
          </p:nvPr>
        </p:nvSpPr>
        <p:spPr>
          <a:xfrm>
            <a:off x="457200" y="1600201"/>
            <a:ext cx="7848600" cy="4525963"/>
          </a:xfrm>
          <a:prstGeom prst="rect">
            <a:avLst/>
          </a:prstGeom>
        </p:spPr>
        <p:txBody>
          <a:bodyPr vert="horz" rtlCol="0">
            <a:normAutofit/>
          </a:bodyPr>
          <a:lstStyle>
            <a:extLst/>
          </a:lstStyle>
          <a:p>
            <a:pPr lvl="0" eaLnBrk="1" latinLnBrk="0" hangingPunct="1"/>
            <a:r>
              <a:rPr kumimoji="1" lang="zh-TW" altLang="en-US" smtClean="0"/>
              <a:t>按一下以編輯母片文字樣式</a:t>
            </a:r>
          </a:p>
          <a:p>
            <a:pPr lvl="1" eaLnBrk="1" latinLnBrk="0" hangingPunct="1"/>
            <a:r>
              <a:rPr kumimoji="1" lang="zh-TW" altLang="en-US" smtClean="0"/>
              <a:t>第二層</a:t>
            </a:r>
          </a:p>
          <a:p>
            <a:pPr lvl="2" eaLnBrk="1" latinLnBrk="0" hangingPunct="1"/>
            <a:r>
              <a:rPr kumimoji="1" lang="zh-TW" altLang="en-US" smtClean="0"/>
              <a:t>第三層</a:t>
            </a:r>
          </a:p>
          <a:p>
            <a:pPr lvl="3" eaLnBrk="1" latinLnBrk="0" hangingPunct="1"/>
            <a:r>
              <a:rPr kumimoji="1" lang="zh-TW" altLang="en-US" smtClean="0"/>
              <a:t>第四層</a:t>
            </a:r>
          </a:p>
          <a:p>
            <a:pPr lvl="4" eaLnBrk="1" latinLnBrk="0" hangingPunct="1"/>
            <a:r>
              <a:rPr kumimoji="1" lang="zh-TW" altLang="en-US" smtClean="0"/>
              <a:t>第五層</a:t>
            </a:r>
            <a:endParaRPr kumimoji="1" lang="en-US"/>
          </a:p>
        </p:txBody>
      </p:sp>
      <p:sp>
        <p:nvSpPr>
          <p:cNvPr id="4" name="Date Placeholder 3"/>
          <p:cNvSpPr>
            <a:spLocks noGrp="1"/>
          </p:cNvSpPr>
          <p:nvPr>
            <p:ph type="dt" sz="half" idx="2"/>
          </p:nvPr>
        </p:nvSpPr>
        <p:spPr>
          <a:xfrm rot="16200000">
            <a:off x="7696200" y="1012825"/>
            <a:ext cx="2133600" cy="365125"/>
          </a:xfrm>
          <a:prstGeom prst="rect">
            <a:avLst/>
          </a:prstGeom>
        </p:spPr>
        <p:txBody>
          <a:bodyPr vert="horz" rtlCol="0" anchor="ctr"/>
          <a:lstStyle>
            <a:lvl1pPr algn="r" eaLnBrk="1" latinLnBrk="0" hangingPunct="1">
              <a:defRPr kumimoji="1" lang="zh-TW" sz="1200">
                <a:solidFill>
                  <a:schemeClr val="bg1"/>
                </a:solidFill>
              </a:defRPr>
            </a:lvl1pPr>
            <a:extLst/>
          </a:lstStyle>
          <a:p>
            <a:pPr algn="r"/>
            <a:fld id="{611768F6-224A-4196-A73D-9D22F88F26F6}" type="datetime1">
              <a:rPr kumimoji="1" lang="en-US" altLang="zh-TW" smtClean="0">
                <a:solidFill>
                  <a:schemeClr val="bg1"/>
                </a:solidFill>
              </a:rPr>
              <a:pPr algn="r"/>
              <a:t>9/1/2015</a:t>
            </a:fld>
            <a:endParaRPr kumimoji="1" lang="zh-TW">
              <a:solidFill>
                <a:schemeClr val="bg1"/>
              </a:solidFill>
            </a:endParaRPr>
          </a:p>
        </p:txBody>
      </p:sp>
      <p:sp>
        <p:nvSpPr>
          <p:cNvPr id="5" name="Footer Placeholder 4"/>
          <p:cNvSpPr>
            <a:spLocks noGrp="1"/>
          </p:cNvSpPr>
          <p:nvPr>
            <p:ph type="ftr" sz="quarter" idx="3"/>
          </p:nvPr>
        </p:nvSpPr>
        <p:spPr>
          <a:xfrm rot="16200000">
            <a:off x="7162800" y="3832226"/>
            <a:ext cx="3200400" cy="365125"/>
          </a:xfrm>
          <a:prstGeom prst="rect">
            <a:avLst/>
          </a:prstGeom>
        </p:spPr>
        <p:txBody>
          <a:bodyPr vert="horz" rtlCol="0" anchor="ctr"/>
          <a:lstStyle>
            <a:lvl1pPr algn="l" eaLnBrk="1" latinLnBrk="0" hangingPunct="1">
              <a:defRPr kumimoji="1" lang="zh-TW" sz="1200">
                <a:solidFill>
                  <a:schemeClr val="bg1"/>
                </a:solidFill>
              </a:defRPr>
            </a:lvl1pPr>
            <a:extLst/>
          </a:lstStyle>
          <a:p>
            <a:pPr algn="l"/>
            <a:endParaRPr kumimoji="1" lang="zh-TW">
              <a:solidFill>
                <a:schemeClr val="bg1"/>
              </a:solidFill>
            </a:endParaRPr>
          </a:p>
        </p:txBody>
      </p:sp>
      <p:sp>
        <p:nvSpPr>
          <p:cNvPr id="6" name="Slide Number Placeholder 5"/>
          <p:cNvSpPr>
            <a:spLocks noGrp="1"/>
          </p:cNvSpPr>
          <p:nvPr>
            <p:ph type="sldNum" sz="quarter" idx="4"/>
          </p:nvPr>
        </p:nvSpPr>
        <p:spPr>
          <a:xfrm rot="5400000">
            <a:off x="8278813" y="5962650"/>
            <a:ext cx="968375" cy="365125"/>
          </a:xfrm>
          <a:prstGeom prst="rect">
            <a:avLst/>
          </a:prstGeom>
        </p:spPr>
        <p:txBody>
          <a:bodyPr vert="horz" rtlCol="0" anchor="ctr"/>
          <a:lstStyle>
            <a:lvl1pPr algn="r" eaLnBrk="1" latinLnBrk="0" hangingPunct="1">
              <a:defRPr kumimoji="1" lang="zh-TW" sz="1200">
                <a:solidFill>
                  <a:schemeClr val="bg1"/>
                </a:solidFill>
              </a:defRPr>
            </a:lvl1pPr>
            <a:extLst/>
          </a:lstStyle>
          <a:p>
            <a:fld id="{8A4431D5-1B33-458B-8AFD-CECCB0FA18CB}" type="slidenum">
              <a:rPr kumimoji="1" lang="zh-TW">
                <a:solidFill>
                  <a:schemeClr val="bg1"/>
                </a:solidFill>
              </a:rPr>
              <a:pPr/>
              <a:t>‹#›</a:t>
            </a:fld>
            <a:endParaRPr kumimoji="1" lang="zh-TW">
              <a:solidFill>
                <a:schemeClr val="bg1"/>
              </a:solidFill>
            </a:endParaRPr>
          </a:p>
        </p:txBody>
      </p:sp>
      <p:sp>
        <p:nvSpPr>
          <p:cNvPr id="7" name="Rectangle 6"/>
          <p:cNvSpPr/>
          <p:nvPr/>
        </p:nvSpPr>
        <p:spPr>
          <a:xfrm>
            <a:off x="8895749" y="-733"/>
            <a:ext cx="76200" cy="6858000"/>
          </a:xfrm>
          <a:prstGeom prst="rect">
            <a:avLst/>
          </a:prstGeom>
          <a:solidFill>
            <a:schemeClr val="accent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1" lang="zh-TW"/>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transition>
    <p:fade/>
  </p:transition>
  <p:timing>
    <p:tnLst>
      <p:par>
        <p:cTn id="1" dur="indefinite" restart="never" nodeType="tmRoot"/>
      </p:par>
    </p:tnLst>
  </p:timing>
  <p:hf hdr="0" ftr="0" dt="0"/>
  <p:txStyles>
    <p:titleStyle>
      <a:lvl1pPr algn="ctr" rtl="0" eaLnBrk="1" latinLnBrk="0" hangingPunct="1">
        <a:spcBef>
          <a:spcPct val="0"/>
        </a:spcBef>
        <a:buNone/>
        <a:defRPr kumimoji="1" lang="zh-TW" sz="4400" kern="1200">
          <a:solidFill>
            <a:schemeClr val="tx2"/>
          </a:solidFill>
          <a:latin typeface="+mj-lt"/>
          <a:ea typeface="+mj-ea"/>
          <a:cs typeface="+mj-cs"/>
        </a:defRPr>
      </a:lvl1pPr>
      <a:extLst/>
    </p:titleStyle>
    <p:bodyStyle>
      <a:lvl1pPr marL="342900" indent="-342900" algn="l" rtl="0" eaLnBrk="1" latinLnBrk="0" hangingPunct="1">
        <a:spcBef>
          <a:spcPct val="20000"/>
        </a:spcBef>
        <a:buFont typeface="Arial"/>
        <a:buChar char="•"/>
        <a:defRPr kumimoji="1" lang="zh-TW" sz="3200" kern="1200">
          <a:solidFill>
            <a:schemeClr val="tx2"/>
          </a:solidFill>
          <a:latin typeface="+mn-lt"/>
          <a:ea typeface="+mn-ea"/>
          <a:cs typeface="+mn-cs"/>
        </a:defRPr>
      </a:lvl1pPr>
      <a:lvl2pPr marL="742950" indent="-285750" algn="l" rtl="0" eaLnBrk="1" latinLnBrk="0" hangingPunct="1">
        <a:spcBef>
          <a:spcPct val="20000"/>
        </a:spcBef>
        <a:buFont typeface="Arial"/>
        <a:buChar char="–"/>
        <a:defRPr kumimoji="1" lang="zh-TW" sz="2800" kern="1200">
          <a:solidFill>
            <a:schemeClr val="tx2"/>
          </a:solidFill>
          <a:latin typeface="+mn-lt"/>
          <a:ea typeface="+mn-ea"/>
          <a:cs typeface="+mn-cs"/>
        </a:defRPr>
      </a:lvl2pPr>
      <a:lvl3pPr marL="1143000" indent="-228600" algn="l" rtl="0" eaLnBrk="1" latinLnBrk="0" hangingPunct="1">
        <a:spcBef>
          <a:spcPct val="20000"/>
        </a:spcBef>
        <a:buFont typeface="Arial"/>
        <a:buChar char="•"/>
        <a:defRPr kumimoji="1" lang="zh-TW" sz="2400" kern="1200">
          <a:solidFill>
            <a:schemeClr val="tx2"/>
          </a:solidFill>
          <a:latin typeface="+mn-lt"/>
          <a:ea typeface="+mn-ea"/>
          <a:cs typeface="+mn-cs"/>
        </a:defRPr>
      </a:lvl3pPr>
      <a:lvl4pPr marL="1600200" indent="-228600" algn="l" rtl="0" eaLnBrk="1" latinLnBrk="0" hangingPunct="1">
        <a:spcBef>
          <a:spcPct val="20000"/>
        </a:spcBef>
        <a:buFont typeface="Arial"/>
        <a:buChar char="–"/>
        <a:defRPr kumimoji="1" lang="zh-TW" sz="2000" kern="1200">
          <a:solidFill>
            <a:schemeClr val="tx2"/>
          </a:solidFill>
          <a:latin typeface="+mn-lt"/>
          <a:ea typeface="+mn-ea"/>
          <a:cs typeface="+mn-cs"/>
        </a:defRPr>
      </a:lvl4pPr>
      <a:lvl5pPr marL="2057400" indent="-228600" algn="l" rtl="0" eaLnBrk="1" latinLnBrk="0" hangingPunct="1">
        <a:spcBef>
          <a:spcPct val="20000"/>
        </a:spcBef>
        <a:buFont typeface="Arial"/>
        <a:buChar char="»"/>
        <a:defRPr kumimoji="1" lang="zh-TW" sz="2000" kern="1200">
          <a:solidFill>
            <a:schemeClr val="tx2"/>
          </a:solidFill>
          <a:latin typeface="+mn-lt"/>
          <a:ea typeface="+mn-ea"/>
          <a:cs typeface="+mn-cs"/>
        </a:defRPr>
      </a:lvl5pPr>
      <a:lvl6pPr marL="2514600" indent="-228600" algn="l" rtl="0" eaLnBrk="1" latinLnBrk="0" hangingPunct="1">
        <a:spcBef>
          <a:spcPct val="20000"/>
        </a:spcBef>
        <a:buFont typeface="Arial"/>
        <a:buChar char="•"/>
        <a:defRPr kumimoji="1" lang="zh-TW"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zh-TW"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zh-TW"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zh-TW" sz="2000" kern="1200">
          <a:solidFill>
            <a:schemeClr val="tx1"/>
          </a:solidFill>
          <a:latin typeface="+mn-lt"/>
          <a:ea typeface="+mn-ea"/>
          <a:cs typeface="+mn-cs"/>
        </a:defRPr>
      </a:lvl9pPr>
      <a:extLst/>
    </p:bodyStyle>
    <p:otherStyle>
      <a:lvl1pPr marL="0" algn="l" rtl="0" eaLnBrk="1" latinLnBrk="0" hangingPunct="1">
        <a:defRPr kumimoji="1" lang="zh-TW" kern="1200">
          <a:solidFill>
            <a:schemeClr val="tx1"/>
          </a:solidFill>
          <a:latin typeface="+mn-lt"/>
          <a:ea typeface="+mn-ea"/>
          <a:cs typeface="+mn-cs"/>
        </a:defRPr>
      </a:lvl1pPr>
      <a:lvl2pPr marL="457200" algn="l" rtl="0" eaLnBrk="1" latinLnBrk="0" hangingPunct="1">
        <a:defRPr kumimoji="1" lang="zh-TW" kern="1200">
          <a:solidFill>
            <a:schemeClr val="tx1"/>
          </a:solidFill>
          <a:latin typeface="+mn-lt"/>
          <a:ea typeface="+mn-ea"/>
          <a:cs typeface="+mn-cs"/>
        </a:defRPr>
      </a:lvl2pPr>
      <a:lvl3pPr marL="914400" algn="l" rtl="0" eaLnBrk="1" latinLnBrk="0" hangingPunct="1">
        <a:defRPr kumimoji="1" lang="zh-TW" kern="1200">
          <a:solidFill>
            <a:schemeClr val="tx1"/>
          </a:solidFill>
          <a:latin typeface="+mn-lt"/>
          <a:ea typeface="+mn-ea"/>
          <a:cs typeface="+mn-cs"/>
        </a:defRPr>
      </a:lvl3pPr>
      <a:lvl4pPr marL="1371600" algn="l" rtl="0" eaLnBrk="1" latinLnBrk="0" hangingPunct="1">
        <a:defRPr kumimoji="1" lang="zh-TW" kern="1200">
          <a:solidFill>
            <a:schemeClr val="tx1"/>
          </a:solidFill>
          <a:latin typeface="+mn-lt"/>
          <a:ea typeface="+mn-ea"/>
          <a:cs typeface="+mn-cs"/>
        </a:defRPr>
      </a:lvl4pPr>
      <a:lvl5pPr marL="1828800" algn="l" rtl="0" eaLnBrk="1" latinLnBrk="0" hangingPunct="1">
        <a:defRPr kumimoji="1" lang="zh-TW" kern="1200">
          <a:solidFill>
            <a:schemeClr val="tx1"/>
          </a:solidFill>
          <a:latin typeface="+mn-lt"/>
          <a:ea typeface="+mn-ea"/>
          <a:cs typeface="+mn-cs"/>
        </a:defRPr>
      </a:lvl5pPr>
      <a:lvl6pPr marL="2286000" algn="l" rtl="0" eaLnBrk="1" latinLnBrk="0" hangingPunct="1">
        <a:defRPr kumimoji="1" lang="zh-TW" kern="1200">
          <a:solidFill>
            <a:schemeClr val="tx1"/>
          </a:solidFill>
          <a:latin typeface="+mn-lt"/>
          <a:ea typeface="+mn-ea"/>
          <a:cs typeface="+mn-cs"/>
        </a:defRPr>
      </a:lvl6pPr>
      <a:lvl7pPr marL="2743200" algn="l" rtl="0" eaLnBrk="1" latinLnBrk="0" hangingPunct="1">
        <a:defRPr kumimoji="1" lang="zh-TW" kern="1200">
          <a:solidFill>
            <a:schemeClr val="tx1"/>
          </a:solidFill>
          <a:latin typeface="+mn-lt"/>
          <a:ea typeface="+mn-ea"/>
          <a:cs typeface="+mn-cs"/>
        </a:defRPr>
      </a:lvl7pPr>
      <a:lvl8pPr marL="3200400" algn="l" rtl="0" eaLnBrk="1" latinLnBrk="0" hangingPunct="1">
        <a:defRPr kumimoji="1" lang="zh-TW" kern="1200">
          <a:solidFill>
            <a:schemeClr val="tx1"/>
          </a:solidFill>
          <a:latin typeface="+mn-lt"/>
          <a:ea typeface="+mn-ea"/>
          <a:cs typeface="+mn-cs"/>
        </a:defRPr>
      </a:lvl8pPr>
      <a:lvl9pPr marL="3657600" algn="l" rtl="0" eaLnBrk="1" latinLnBrk="0" hangingPunct="1">
        <a:defRPr kumimoji="1" lang="zh-TW"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gw.epa.gov.tw/public/index.asp"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p:cNvSpPr>
          <p:nvPr>
            <p:ph type="body" sz="quarter" idx="15"/>
          </p:nvPr>
        </p:nvSpPr>
        <p:spPr/>
        <p:txBody>
          <a:bodyPr/>
          <a:lstStyle/>
          <a:p>
            <a:endParaRPr lang="zh-TW" dirty="0"/>
          </a:p>
        </p:txBody>
      </p:sp>
      <p:sp>
        <p:nvSpPr>
          <p:cNvPr id="13314" name="Rectangle 2"/>
          <p:cNvSpPr>
            <a:spLocks noChangeArrowheads="1"/>
          </p:cNvSpPr>
          <p:nvPr/>
        </p:nvSpPr>
        <p:spPr bwMode="auto">
          <a:xfrm>
            <a:off x="500034" y="785794"/>
            <a:ext cx="6286544" cy="2308324"/>
          </a:xfrm>
          <a:prstGeom prst="rect">
            <a:avLst/>
          </a:prstGeom>
          <a:noFill/>
          <a:ln w="9525">
            <a:noFill/>
            <a:miter lim="800000"/>
            <a:headEnd/>
            <a:tailEnd/>
          </a:ln>
          <a:effectLst>
            <a:outerShdw blurRad="50800" dist="50800" dir="5400000" algn="ctr" rotWithShape="0">
              <a:schemeClr val="bg1"/>
            </a:outerShdw>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1" altLang="en-US" sz="4800" b="1" dirty="0" smtClean="0">
                <a:latin typeface="標楷體" pitchFamily="65" charset="-120"/>
                <a:ea typeface="標楷體" pitchFamily="65" charset="-120"/>
                <a:cs typeface="Times New Roman" pitchFamily="18" charset="0"/>
              </a:rPr>
              <a:t>不動產說明書</a:t>
            </a:r>
            <a:endParaRPr kumimoji="1" lang="en-US" altLang="en-US" sz="4800" b="1" dirty="0" smtClean="0">
              <a:latin typeface="標楷體" pitchFamily="65" charset="-120"/>
              <a:ea typeface="標楷體" pitchFamily="65" charset="-120"/>
              <a:cs typeface="Times New Roman" pitchFamily="18" charset="0"/>
            </a:endParaRPr>
          </a:p>
          <a:p>
            <a:pPr lvl="0" fontAlgn="base">
              <a:spcBef>
                <a:spcPct val="0"/>
              </a:spcBef>
              <a:spcAft>
                <a:spcPct val="0"/>
              </a:spcAft>
            </a:pPr>
            <a:r>
              <a:rPr kumimoji="1" altLang="en-US" sz="4800" b="1" dirty="0" smtClean="0">
                <a:latin typeface="標楷體" pitchFamily="65" charset="-120"/>
                <a:ea typeface="標楷體" pitchFamily="65" charset="-120"/>
                <a:cs typeface="Times New Roman" pitchFamily="18" charset="0"/>
              </a:rPr>
              <a:t>應記載及不得記載事項</a:t>
            </a:r>
            <a:endParaRPr kumimoji="1" lang="en-US" altLang="zh-TW" sz="4800" b="1" dirty="0" smtClean="0">
              <a:latin typeface="標楷體" pitchFamily="65" charset="-120"/>
              <a:ea typeface="標楷體" pitchFamily="65" charset="-120"/>
              <a:cs typeface="Times New Roman" pitchFamily="18" charset="0"/>
            </a:endParaRPr>
          </a:p>
          <a:p>
            <a:pPr lvl="0" fontAlgn="base">
              <a:spcBef>
                <a:spcPct val="0"/>
              </a:spcBef>
              <a:spcAft>
                <a:spcPct val="0"/>
              </a:spcAft>
            </a:pPr>
            <a:r>
              <a:rPr kumimoji="1" altLang="en-US" sz="4800" b="1" dirty="0" smtClean="0">
                <a:latin typeface="Times New Roman" pitchFamily="18" charset="0"/>
                <a:ea typeface="標楷體" pitchFamily="65" charset="-120"/>
                <a:cs typeface="Times New Roman" pitchFamily="18" charset="0"/>
              </a:rPr>
              <a:t>            修正規定對照表</a:t>
            </a:r>
            <a:endParaRPr kumimoji="1" altLang="en-US" sz="4800" dirty="0" smtClean="0">
              <a:latin typeface="Arial" pitchFamily="34" charset="0"/>
              <a:ea typeface="新細明體" pitchFamily="18" charset="-120"/>
              <a:cs typeface="新細明體" pitchFamily="18" charset="-120"/>
            </a:endParaRPr>
          </a:p>
        </p:txBody>
      </p:sp>
      <p:pic>
        <p:nvPicPr>
          <p:cNvPr id="11" name="Picture 2"/>
          <p:cNvPicPr>
            <a:picLocks noChangeAspect="1" noChangeArrowheads="1"/>
          </p:cNvPicPr>
          <p:nvPr/>
        </p:nvPicPr>
        <p:blipFill>
          <a:blip r:embed="rId3" cstate="print"/>
          <a:srcRect/>
          <a:stretch>
            <a:fillRect/>
          </a:stretch>
        </p:blipFill>
        <p:spPr bwMode="auto">
          <a:xfrm>
            <a:off x="7358082" y="142852"/>
            <a:ext cx="1576390" cy="5214974"/>
          </a:xfrm>
          <a:prstGeom prst="rect">
            <a:avLst/>
          </a:prstGeom>
          <a:noFill/>
          <a:ln w="25400">
            <a:solidFill>
              <a:schemeClr val="tx2">
                <a:lumMod val="60000"/>
                <a:lumOff val="40000"/>
              </a:schemeClr>
            </a:solidFill>
            <a:miter lim="800000"/>
            <a:headEnd/>
            <a:tailEnd/>
          </a:ln>
          <a:effectLst/>
        </p:spPr>
      </p:pic>
      <p:sp>
        <p:nvSpPr>
          <p:cNvPr id="12" name="文字版面配置區 11"/>
          <p:cNvSpPr>
            <a:spLocks noGrp="1"/>
          </p:cNvSpPr>
          <p:nvPr>
            <p:ph type="body" sz="quarter" idx="10"/>
          </p:nvPr>
        </p:nvSpPr>
        <p:spPr/>
        <p:txBody>
          <a:bodyPr/>
          <a:lstStyle/>
          <a:p>
            <a:pPr algn="ctr"/>
            <a:r>
              <a:rPr altLang="en-US" dirty="0" smtClean="0"/>
              <a:t>民國</a:t>
            </a:r>
            <a:r>
              <a:rPr lang="en-US" altLang="zh-TW" dirty="0" smtClean="0"/>
              <a:t>104.10.01</a:t>
            </a:r>
            <a:r>
              <a:rPr altLang="en-US" dirty="0" smtClean="0"/>
              <a:t>  實施</a:t>
            </a:r>
            <a:endParaRPr lang="zh-TW" altLang="en-US" dirty="0"/>
          </a:p>
        </p:txBody>
      </p:sp>
      <p:sp>
        <p:nvSpPr>
          <p:cNvPr id="8" name="投影片編號版面配置區 7"/>
          <p:cNvSpPr>
            <a:spLocks noGrp="1"/>
          </p:cNvSpPr>
          <p:nvPr>
            <p:ph type="sldNum" sz="quarter" idx="13"/>
          </p:nvPr>
        </p:nvSpPr>
        <p:spPr/>
        <p:txBody>
          <a:bodyPr/>
          <a:lstStyle/>
          <a:p>
            <a:fld id="{8A4431D5-1B33-458B-8AFD-CECCB0FA18CB}" type="slidenum">
              <a:rPr kumimoji="1" lang="en-US" altLang="zh-TW" smtClean="0">
                <a:solidFill>
                  <a:schemeClr val="bg1"/>
                </a:solidFill>
              </a:rPr>
              <a:pPr/>
              <a:t>1</a:t>
            </a:fld>
            <a:endParaRPr kumimoji="1" lang="zh-TW"/>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071834"/>
                <a:gridCol w="1357322"/>
                <a:gridCol w="314327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334000"/>
        </p:xfrm>
        <a:graphic>
          <a:graphicData uri="http://schemas.openxmlformats.org/drawingml/2006/table">
            <a:tbl>
              <a:tblPr/>
              <a:tblGrid>
                <a:gridCol w="3071834"/>
                <a:gridCol w="1357322"/>
                <a:gridCol w="3143271"/>
              </a:tblGrid>
              <a:tr h="4929222">
                <a:tc>
                  <a:txBody>
                    <a:bodyPr/>
                    <a:lstStyle/>
                    <a:p>
                      <a:pPr marL="314325" indent="-320675" algn="just">
                        <a:spcAft>
                          <a:spcPts val="0"/>
                        </a:spcAft>
                      </a:pPr>
                      <a:r>
                        <a:rPr lang="zh-TW" sz="1400" b="1" u="sng" kern="0" dirty="0">
                          <a:solidFill>
                            <a:srgbClr val="FF0000"/>
                          </a:solidFill>
                          <a:latin typeface="Times New Roman"/>
                          <a:ea typeface="標楷體"/>
                          <a:cs typeface="新細明體"/>
                        </a:rPr>
                        <a:t>(七)其他重要事項：</a:t>
                      </a:r>
                      <a:endParaRPr lang="zh-TW" sz="1400" b="1" kern="100" dirty="0">
                        <a:latin typeface="Times New Roman"/>
                        <a:ea typeface="標楷體"/>
                        <a:cs typeface="Times New Roman"/>
                      </a:endParaRPr>
                    </a:p>
                    <a:p>
                      <a:pPr marL="443865" indent="-132715" algn="just">
                        <a:spcAft>
                          <a:spcPts val="0"/>
                        </a:spcAft>
                      </a:pPr>
                      <a:r>
                        <a:rPr lang="en-US" sz="1400" b="1" kern="100" dirty="0">
                          <a:solidFill>
                            <a:srgbClr val="FF0000"/>
                          </a:solidFill>
                          <a:latin typeface="標楷體"/>
                          <a:ea typeface="標楷體"/>
                          <a:cs typeface="Times New Roman"/>
                        </a:rPr>
                        <a:t>1.</a:t>
                      </a:r>
                      <a:r>
                        <a:rPr lang="zh-TW" sz="1400" b="1" u="sng" kern="100" dirty="0">
                          <a:solidFill>
                            <a:srgbClr val="FF0000"/>
                          </a:solidFill>
                          <a:latin typeface="Times New Roman"/>
                          <a:ea typeface="標楷體"/>
                          <a:cs typeface="Times New Roman"/>
                        </a:rPr>
                        <a:t>周邊環境，詳如都市計畫地形圖或相關電子地圖並於圖面標示周邊半徑三百公尺範圍內之重要環境設施（包括：公（私）有市場、超級市場、學校、警察局（分駐所、派出所）、行政機關、體育場、醫院、飛機場、台電變電所用地、地面高壓電塔（線）、寺廟、殯儀館、公墓、火化場、骨灰（骸）存放設施、垃圾場（掩埋場、焚化場）、顯見之私人墳墓、加油（氣）站、瓦斯行（場）、葬儀社）。</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標楷體"/>
                          <a:ea typeface="標楷體"/>
                          <a:cs typeface="Times New Roman"/>
                        </a:rPr>
                        <a:t>2.</a:t>
                      </a:r>
                      <a:r>
                        <a:rPr lang="zh-TW" sz="1400" b="1" u="sng" kern="100" dirty="0">
                          <a:solidFill>
                            <a:srgbClr val="FF0000"/>
                          </a:solidFill>
                          <a:latin typeface="Times New Roman"/>
                          <a:ea typeface="標楷體"/>
                          <a:cs typeface="Times New Roman"/>
                        </a:rPr>
                        <a:t>是否已辦理地籍圖重測，若否，主管機關是否已公告辦理？</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標楷體"/>
                          <a:ea typeface="標楷體"/>
                          <a:cs typeface="Times New Roman"/>
                        </a:rPr>
                        <a:t>3.</a:t>
                      </a:r>
                      <a:r>
                        <a:rPr lang="zh-TW" sz="1400" b="1" u="sng" kern="100" dirty="0">
                          <a:solidFill>
                            <a:srgbClr val="FF0000"/>
                          </a:solidFill>
                          <a:latin typeface="Times New Roman"/>
                          <a:ea typeface="標楷體"/>
                          <a:cs typeface="Times New Roman"/>
                        </a:rPr>
                        <a:t>是否有被越界建築，若有，應敘明。</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標楷體"/>
                          <a:ea typeface="標楷體"/>
                          <a:cs typeface="Times New Roman"/>
                        </a:rPr>
                        <a:t>4.</a:t>
                      </a:r>
                      <a:r>
                        <a:rPr lang="zh-TW" sz="1400" b="1" u="sng" kern="100" dirty="0">
                          <a:solidFill>
                            <a:srgbClr val="FF0000"/>
                          </a:solidFill>
                          <a:latin typeface="Times New Roman"/>
                          <a:ea typeface="標楷體"/>
                          <a:cs typeface="Times New Roman"/>
                        </a:rPr>
                        <a:t>是否公告徵收，若是，應敘明其範圍。</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標楷體"/>
                          <a:ea typeface="標楷體"/>
                          <a:cs typeface="Times New Roman"/>
                        </a:rPr>
                        <a:t>5.</a:t>
                      </a:r>
                      <a:r>
                        <a:rPr lang="zh-TW" sz="1400" b="1" u="sng" kern="100" dirty="0">
                          <a:solidFill>
                            <a:srgbClr val="FF0000"/>
                          </a:solidFill>
                          <a:latin typeface="Times New Roman"/>
                          <a:ea typeface="標楷體"/>
                          <a:cs typeface="Times New Roman"/>
                        </a:rPr>
                        <a:t>有無電力、自來水、天然瓦斯、排水設施等公共基礎設施，若無，應敘明。</a:t>
                      </a:r>
                      <a:endParaRPr lang="zh-TW" sz="1400" b="1" kern="100" dirty="0">
                        <a:latin typeface="Times New Roman"/>
                        <a:ea typeface="標楷體"/>
                        <a:cs typeface="Times New Roman"/>
                      </a:endParaRPr>
                    </a:p>
                  </a:txBody>
                  <a:tcPr marL="10679" marR="10679"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just">
                        <a:spcAft>
                          <a:spcPts val="0"/>
                        </a:spcAft>
                      </a:pPr>
                      <a:endParaRPr lang="zh-TW" sz="1400" b="1" kern="100" dirty="0">
                        <a:latin typeface="Times New Roman"/>
                        <a:ea typeface="標楷體"/>
                        <a:cs typeface="Times New Roman"/>
                      </a:endParaRPr>
                    </a:p>
                  </a:txBody>
                  <a:tcPr marL="10679" marR="106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400" b="1" kern="100" dirty="0">
                          <a:latin typeface="標楷體"/>
                          <a:ea typeface="新細明體"/>
                          <a:cs typeface="Times New Roman"/>
                        </a:rPr>
                        <a:t>一、為促進不動產資訊透明化，減少消費爭議事件，爰增訂本款。</a:t>
                      </a:r>
                    </a:p>
                    <a:p>
                      <a:pPr marL="328930" indent="-328930" algn="just">
                        <a:spcAft>
                          <a:spcPts val="0"/>
                        </a:spcAft>
                      </a:pPr>
                      <a:r>
                        <a:rPr lang="zh-TW" sz="1400" b="1" kern="100" dirty="0">
                          <a:latin typeface="標楷體"/>
                          <a:ea typeface="新細明體"/>
                          <a:cs typeface="Times New Roman"/>
                        </a:rPr>
                        <a:t>二、交易標的物鄰近若有公</a:t>
                      </a:r>
                      <a:r>
                        <a:rPr lang="en-US" sz="1400" b="1" kern="100" dirty="0">
                          <a:latin typeface="標楷體"/>
                          <a:ea typeface="新細明體"/>
                          <a:cs typeface="Times New Roman"/>
                        </a:rPr>
                        <a:t>(</a:t>
                      </a:r>
                      <a:r>
                        <a:rPr lang="zh-TW" sz="1400" b="1" kern="100" dirty="0">
                          <a:latin typeface="標楷體"/>
                          <a:ea typeface="新細明體"/>
                          <a:cs typeface="Times New Roman"/>
                        </a:rPr>
                        <a:t>私</a:t>
                      </a:r>
                      <a:r>
                        <a:rPr lang="en-US" sz="1400" b="1" kern="100" dirty="0">
                          <a:latin typeface="標楷體"/>
                          <a:ea typeface="新細明體"/>
                          <a:cs typeface="Times New Roman"/>
                        </a:rPr>
                        <a:t>)</a:t>
                      </a:r>
                      <a:r>
                        <a:rPr lang="zh-TW" sz="1400" b="1" kern="100" dirty="0">
                          <a:latin typeface="標楷體"/>
                          <a:ea typeface="新細明體"/>
                          <a:cs typeface="Times New Roman"/>
                        </a:rPr>
                        <a:t>有市場、超級市場、學校、警察局（分駐所、派出所）、行政機關、體育場、醫院、飛機場、台電變電所用地、地面高壓電塔（線）、寺廟、殯儀館、公墓、火化場、骨灰（骸）存放設施、垃圾場（掩埋場、焚化場）、顯見之私人墳墓、加油（氣）站、瓦斯行（場）、葬儀社等為影響交易決定之重要因素，爰予以增訂。其中骨灰（骸）存放設施係指依殯葬管理條例規定核准設置之殯葬設施。</a:t>
                      </a:r>
                    </a:p>
                    <a:p>
                      <a:pPr marL="328930" indent="-328930" algn="just">
                        <a:spcAft>
                          <a:spcPts val="0"/>
                        </a:spcAft>
                      </a:pPr>
                      <a:r>
                        <a:rPr lang="zh-TW" sz="1400" b="1" kern="100" dirty="0">
                          <a:latin typeface="標楷體"/>
                          <a:ea typeface="新細明體"/>
                          <a:cs typeface="Times New Roman"/>
                        </a:rPr>
                        <a:t>三、土地面積時因地籍圖重測而有所變動，爰明定第二目。</a:t>
                      </a:r>
                    </a:p>
                    <a:p>
                      <a:pPr marL="328930" indent="-328930" algn="just">
                        <a:spcAft>
                          <a:spcPts val="0"/>
                        </a:spcAft>
                      </a:pPr>
                      <a:r>
                        <a:rPr lang="zh-TW" sz="1400" b="1" kern="100" dirty="0">
                          <a:latin typeface="標楷體"/>
                          <a:ea typeface="新細明體"/>
                          <a:cs typeface="Times New Roman"/>
                        </a:rPr>
                        <a:t>四、實務發生消費糾紛案件中，有因早期建物或嗣後增建造成越界或界址糾紛情形，爰明定第三目。</a:t>
                      </a:r>
                    </a:p>
                    <a:p>
                      <a:pPr marL="328930" indent="-328930" algn="just">
                        <a:spcAft>
                          <a:spcPts val="0"/>
                        </a:spcAft>
                      </a:pPr>
                      <a:r>
                        <a:rPr lang="zh-TW" sz="1400" b="1" kern="100" dirty="0">
                          <a:latin typeface="標楷體"/>
                          <a:ea typeface="新細明體"/>
                          <a:cs typeface="Times New Roman"/>
                        </a:rPr>
                        <a:t>五、土地全部或部分被徵收，影響交易決定之重要因素，爰明定第四目。</a:t>
                      </a:r>
                    </a:p>
                    <a:p>
                      <a:pPr marL="328930" indent="-328930" algn="just">
                        <a:spcAft>
                          <a:spcPts val="0"/>
                        </a:spcAft>
                      </a:pPr>
                      <a:r>
                        <a:rPr lang="zh-TW" sz="1400" b="1" kern="100" dirty="0">
                          <a:latin typeface="標楷體"/>
                          <a:ea typeface="新細明體"/>
                          <a:cs typeface="Times New Roman"/>
                        </a:rPr>
                        <a:t>六、有無電力等公共基礎設施將影響不動產交易價格，爰明定第五目，必要時，並得向主管事業單位洽詢。</a:t>
                      </a:r>
                    </a:p>
                  </a:txBody>
                  <a:tcPr marL="10679" marR="1067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10</a:t>
            </a:fld>
            <a:endParaRPr kumimoji="1" lang="zh-TW"/>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714644"/>
                <a:gridCol w="2357454"/>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5498858"/>
        </p:xfrm>
        <a:graphic>
          <a:graphicData uri="http://schemas.openxmlformats.org/drawingml/2006/table">
            <a:tbl>
              <a:tblPr/>
              <a:tblGrid>
                <a:gridCol w="2714644"/>
                <a:gridCol w="2357454"/>
                <a:gridCol w="2500330"/>
              </a:tblGrid>
              <a:tr h="357190">
                <a:tc>
                  <a:txBody>
                    <a:bodyPr/>
                    <a:lstStyle/>
                    <a:p>
                      <a:pPr marL="338455" indent="-338455" algn="just">
                        <a:spcAft>
                          <a:spcPts val="0"/>
                        </a:spcAft>
                      </a:pPr>
                      <a:r>
                        <a:rPr lang="zh-TW" sz="1400" b="1" kern="100" dirty="0">
                          <a:latin typeface="Times New Roman"/>
                          <a:ea typeface="標楷體"/>
                          <a:cs typeface="Times New Roman"/>
                        </a:rPr>
                        <a:t>二、成屋</a:t>
                      </a:r>
                    </a:p>
                  </a:txBody>
                  <a:tcPr marL="3265" marR="3265"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3075" indent="-473075" algn="just">
                        <a:spcAft>
                          <a:spcPts val="0"/>
                        </a:spcAft>
                      </a:pPr>
                      <a:r>
                        <a:rPr lang="zh-TW" sz="1400" b="1" kern="100">
                          <a:latin typeface="Times New Roman"/>
                          <a:ea typeface="標楷體"/>
                          <a:cs typeface="Times New Roman"/>
                        </a:rPr>
                        <a:t>二、成屋</a:t>
                      </a:r>
                      <a:r>
                        <a:rPr lang="zh-TW" sz="1400" b="1" u="sng" kern="100">
                          <a:solidFill>
                            <a:srgbClr val="FF0000"/>
                          </a:solidFill>
                          <a:latin typeface="Times New Roman"/>
                          <a:ea typeface="標楷體"/>
                          <a:cs typeface="Times New Roman"/>
                        </a:rPr>
                        <a:t>之應記載事項</a:t>
                      </a:r>
                      <a:endParaRPr lang="zh-TW" sz="1400" b="1" kern="100">
                        <a:latin typeface="Times New Roman"/>
                        <a:ea typeface="標楷體"/>
                        <a:cs typeface="Times New Roman"/>
                      </a:endParaRPr>
                    </a:p>
                  </a:txBody>
                  <a:tcPr marL="3265" marR="32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400" b="1" kern="100" dirty="0">
                          <a:latin typeface="標楷體"/>
                          <a:ea typeface="新細明體"/>
                          <a:cs typeface="Times New Roman"/>
                        </a:rPr>
                        <a:t>文字修正。</a:t>
                      </a:r>
                    </a:p>
                  </a:txBody>
                  <a:tcPr marL="3265" marR="3265"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41668">
                <a:tc>
                  <a:txBody>
                    <a:bodyPr/>
                    <a:lstStyle/>
                    <a:p>
                      <a:pPr marL="338455" indent="-338455" algn="just">
                        <a:spcAft>
                          <a:spcPts val="0"/>
                        </a:spcAft>
                      </a:pPr>
                      <a:r>
                        <a:rPr lang="en-US" sz="900" b="1" kern="100" dirty="0">
                          <a:solidFill>
                            <a:srgbClr val="FF0000"/>
                          </a:solidFill>
                          <a:latin typeface="標楷體"/>
                          <a:ea typeface="標楷體"/>
                          <a:cs typeface="Times New Roman"/>
                        </a:rPr>
                        <a:t>(</a:t>
                      </a:r>
                      <a:r>
                        <a:rPr lang="zh-TW" sz="900" b="1" kern="100" dirty="0">
                          <a:solidFill>
                            <a:srgbClr val="FF0000"/>
                          </a:solidFill>
                          <a:latin typeface="Times New Roman"/>
                          <a:ea typeface="標楷體"/>
                          <a:cs typeface="Times New Roman"/>
                        </a:rPr>
                        <a:t>一</a:t>
                      </a:r>
                      <a:r>
                        <a:rPr lang="en-US" sz="900" b="1" kern="100" dirty="0">
                          <a:solidFill>
                            <a:srgbClr val="FF0000"/>
                          </a:solidFill>
                          <a:latin typeface="Times New Roman"/>
                          <a:ea typeface="標楷體"/>
                          <a:cs typeface="Times New Roman"/>
                        </a:rPr>
                        <a:t>)</a:t>
                      </a:r>
                      <a:r>
                        <a:rPr lang="zh-TW" sz="900" b="1" kern="100" dirty="0">
                          <a:latin typeface="Times New Roman"/>
                          <a:ea typeface="標楷體"/>
                          <a:cs typeface="Times New Roman"/>
                        </a:rPr>
                        <a:t>建築改良物</a:t>
                      </a:r>
                      <a:r>
                        <a:rPr lang="zh-TW" sz="900" b="1" u="sng" kern="100" dirty="0">
                          <a:solidFill>
                            <a:srgbClr val="FF0000"/>
                          </a:solidFill>
                          <a:latin typeface="Times New Roman"/>
                          <a:ea typeface="標楷體"/>
                          <a:cs typeface="Times New Roman"/>
                        </a:rPr>
                        <a:t>（以下簡稱建物）</a:t>
                      </a:r>
                      <a:endParaRPr lang="zh-TW" sz="900" b="1" kern="100" dirty="0">
                        <a:latin typeface="Times New Roman"/>
                        <a:ea typeface="標楷體"/>
                        <a:cs typeface="Times New Roman"/>
                      </a:endParaRPr>
                    </a:p>
                    <a:p>
                      <a:pPr marL="443865" indent="-132715" algn="just">
                        <a:spcAft>
                          <a:spcPts val="0"/>
                        </a:spcAft>
                      </a:pPr>
                      <a:r>
                        <a:rPr lang="en-US" sz="900" b="1" kern="100" dirty="0">
                          <a:solidFill>
                            <a:srgbClr val="FF0000"/>
                          </a:solidFill>
                          <a:latin typeface="標楷體"/>
                          <a:ea typeface="標楷體"/>
                          <a:cs typeface="Times New Roman"/>
                        </a:rPr>
                        <a:t>1.</a:t>
                      </a:r>
                      <a:r>
                        <a:rPr lang="zh-TW" sz="900" b="1" kern="100" dirty="0">
                          <a:latin typeface="Times New Roman"/>
                          <a:ea typeface="標楷體"/>
                          <a:cs typeface="Times New Roman"/>
                        </a:rPr>
                        <a:t>建物標示、權利範圍</a:t>
                      </a:r>
                      <a:r>
                        <a:rPr lang="zh-TW" sz="900" b="1" u="sng" kern="100" dirty="0">
                          <a:solidFill>
                            <a:srgbClr val="FF0000"/>
                          </a:solidFill>
                          <a:latin typeface="Times New Roman"/>
                          <a:ea typeface="標楷體"/>
                          <a:cs typeface="Times New Roman"/>
                        </a:rPr>
                        <a:t>及用途</a:t>
                      </a:r>
                      <a:r>
                        <a:rPr lang="zh-TW" sz="900" b="1" kern="100" dirty="0">
                          <a:latin typeface="Times New Roman"/>
                          <a:ea typeface="標楷體"/>
                          <a:cs typeface="Times New Roman"/>
                        </a:rPr>
                        <a:t>：</a:t>
                      </a:r>
                    </a:p>
                    <a:p>
                      <a:pPr marL="752475" indent="-271145" algn="just">
                        <a:spcAft>
                          <a:spcPts val="0"/>
                        </a:spcAft>
                      </a:pPr>
                      <a:r>
                        <a:rPr lang="en-US" sz="900" b="1" kern="100" dirty="0">
                          <a:latin typeface="標楷體"/>
                          <a:ea typeface="標楷體"/>
                          <a:cs typeface="Times New Roman"/>
                        </a:rPr>
                        <a:t>(1)</a:t>
                      </a:r>
                      <a:r>
                        <a:rPr lang="zh-TW" sz="900" b="1" kern="100" dirty="0">
                          <a:latin typeface="Times New Roman"/>
                          <a:ea typeface="標楷體"/>
                          <a:cs typeface="Times New Roman"/>
                        </a:rPr>
                        <a:t>已辦理建物所有權第一次登記：</a:t>
                      </a:r>
                    </a:p>
                    <a:p>
                      <a:pPr marL="751205" indent="-12065" algn="just">
                        <a:spcAft>
                          <a:spcPts val="0"/>
                        </a:spcAft>
                      </a:pPr>
                      <a:r>
                        <a:rPr lang="zh-TW" sz="900" b="1" kern="100" dirty="0">
                          <a:latin typeface="Times New Roman"/>
                          <a:ea typeface="標楷體"/>
                          <a:cs typeface="Times New Roman"/>
                        </a:rPr>
                        <a:t>坐落、建號、門牌、樓層面積（主建物、附屬建物、</a:t>
                      </a:r>
                      <a:r>
                        <a:rPr lang="zh-TW" sz="900" b="1" u="sng" kern="100" dirty="0">
                          <a:solidFill>
                            <a:srgbClr val="FF0000"/>
                          </a:solidFill>
                          <a:latin typeface="Times New Roman"/>
                          <a:ea typeface="標楷體"/>
                          <a:cs typeface="Times New Roman"/>
                        </a:rPr>
                        <a:t>共有</a:t>
                      </a:r>
                      <a:r>
                        <a:rPr lang="zh-TW" sz="900" b="1" kern="100" dirty="0">
                          <a:latin typeface="Times New Roman"/>
                          <a:ea typeface="標楷體"/>
                          <a:cs typeface="Times New Roman"/>
                        </a:rPr>
                        <a:t>部分）、</a:t>
                      </a:r>
                      <a:r>
                        <a:rPr lang="zh-TW" sz="900" b="1" u="sng" kern="100" dirty="0">
                          <a:solidFill>
                            <a:srgbClr val="FF0000"/>
                          </a:solidFill>
                          <a:latin typeface="Times New Roman"/>
                          <a:ea typeface="標楷體"/>
                          <a:cs typeface="Times New Roman"/>
                        </a:rPr>
                        <a:t>主要建材、</a:t>
                      </a:r>
                      <a:r>
                        <a:rPr lang="zh-TW" sz="900" b="1" kern="100" dirty="0">
                          <a:latin typeface="Times New Roman"/>
                          <a:ea typeface="標楷體"/>
                          <a:cs typeface="Times New Roman"/>
                        </a:rPr>
                        <a:t>建築完成日期（以登記謄本所載為主，謄本上未列明者，應依使用執照影本或稅籍資料等相關文件記載）、權利範圍。</a:t>
                      </a:r>
                    </a:p>
                    <a:p>
                      <a:pPr marL="752475" indent="-271145" algn="just">
                        <a:spcAft>
                          <a:spcPts val="0"/>
                        </a:spcAft>
                      </a:pPr>
                      <a:r>
                        <a:rPr lang="en-US" sz="900" b="1" kern="100" dirty="0">
                          <a:latin typeface="標楷體"/>
                          <a:ea typeface="標楷體"/>
                          <a:cs typeface="Times New Roman"/>
                        </a:rPr>
                        <a:t>(2)</a:t>
                      </a:r>
                      <a:r>
                        <a:rPr lang="zh-TW" sz="900" b="1" kern="100" dirty="0">
                          <a:latin typeface="Times New Roman"/>
                          <a:ea typeface="標楷體"/>
                          <a:cs typeface="Times New Roman"/>
                        </a:rPr>
                        <a:t>未辦理建物所有權第一次登記：</a:t>
                      </a:r>
                    </a:p>
                    <a:p>
                      <a:pPr marL="629285" indent="125095" algn="just">
                        <a:lnSpc>
                          <a:spcPct val="100000"/>
                        </a:lnSpc>
                        <a:spcAft>
                          <a:spcPts val="0"/>
                        </a:spcAft>
                      </a:pPr>
                      <a:r>
                        <a:rPr lang="en-US" sz="900" b="1" u="sng" kern="100" dirty="0">
                          <a:solidFill>
                            <a:srgbClr val="FF0000"/>
                          </a:solidFill>
                          <a:latin typeface="標楷體"/>
                          <a:ea typeface="標楷體"/>
                          <a:cs typeface="Times New Roman"/>
                        </a:rPr>
                        <a:t>A.</a:t>
                      </a:r>
                      <a:r>
                        <a:rPr lang="zh-TW" sz="900" b="1" u="sng" kern="100" dirty="0">
                          <a:solidFill>
                            <a:srgbClr val="FF0000"/>
                          </a:solidFill>
                          <a:latin typeface="Times New Roman"/>
                          <a:ea typeface="標楷體"/>
                          <a:cs typeface="Times New Roman"/>
                        </a:rPr>
                        <a:t>合法建物</a:t>
                      </a:r>
                      <a:endParaRPr lang="zh-TW" sz="900" b="1" kern="100" dirty="0">
                        <a:latin typeface="Times New Roman"/>
                        <a:ea typeface="標楷體"/>
                        <a:cs typeface="Times New Roman"/>
                      </a:endParaRPr>
                    </a:p>
                    <a:p>
                      <a:pPr marL="906780" indent="-1270" algn="just">
                        <a:lnSpc>
                          <a:spcPct val="100000"/>
                        </a:lnSpc>
                        <a:spcAft>
                          <a:spcPts val="0"/>
                        </a:spcAft>
                      </a:pPr>
                      <a:r>
                        <a:rPr lang="zh-TW" sz="900" b="1" kern="100" dirty="0">
                          <a:latin typeface="Times New Roman"/>
                          <a:ea typeface="標楷體"/>
                          <a:cs typeface="Times New Roman"/>
                        </a:rPr>
                        <a:t>房屋稅籍證明所載之房屋坐落</a:t>
                      </a:r>
                      <a:r>
                        <a:rPr lang="zh-TW" sz="900" b="1" u="sng" kern="100" dirty="0">
                          <a:solidFill>
                            <a:srgbClr val="FF0000"/>
                          </a:solidFill>
                          <a:latin typeface="Times New Roman"/>
                          <a:ea typeface="標楷體"/>
                          <a:cs typeface="Times New Roman"/>
                        </a:rPr>
                        <a:t>、門牌、樓層、面積、所有權人及權利範圍、建築完成日期（依建造執照、使用執照或稅籍證明資料或買賣契約等相關文件記載）；</a:t>
                      </a:r>
                      <a:r>
                        <a:rPr lang="zh-TW" sz="900" b="1" kern="100" dirty="0">
                          <a:latin typeface="Times New Roman"/>
                          <a:ea typeface="標楷體"/>
                          <a:cs typeface="Times New Roman"/>
                        </a:rPr>
                        <a:t>若稅籍資料上所記載之權利人和現有之使用人姓名不符者，請賣方提出權利證明文件。</a:t>
                      </a:r>
                    </a:p>
                    <a:p>
                      <a:pPr marL="629285" indent="125095" algn="just">
                        <a:lnSpc>
                          <a:spcPct val="100000"/>
                        </a:lnSpc>
                        <a:spcAft>
                          <a:spcPts val="0"/>
                        </a:spcAft>
                      </a:pPr>
                      <a:r>
                        <a:rPr lang="en-US" sz="900" b="1" u="sng" kern="100" dirty="0">
                          <a:solidFill>
                            <a:srgbClr val="FF0000"/>
                          </a:solidFill>
                          <a:latin typeface="標楷體"/>
                          <a:ea typeface="標楷體"/>
                          <a:cs typeface="Times New Roman"/>
                        </a:rPr>
                        <a:t>B.</a:t>
                      </a:r>
                      <a:r>
                        <a:rPr lang="zh-TW" sz="900" b="1" u="sng" kern="100" dirty="0">
                          <a:solidFill>
                            <a:srgbClr val="FF0000"/>
                          </a:solidFill>
                          <a:latin typeface="Times New Roman"/>
                          <a:ea typeface="標楷體"/>
                          <a:cs typeface="Times New Roman"/>
                        </a:rPr>
                        <a:t>違章建築</a:t>
                      </a:r>
                      <a:endParaRPr lang="zh-TW" sz="900" b="1" kern="100" dirty="0">
                        <a:latin typeface="Times New Roman"/>
                        <a:ea typeface="標楷體"/>
                        <a:cs typeface="Times New Roman"/>
                      </a:endParaRPr>
                    </a:p>
                    <a:p>
                      <a:pPr marL="906780" indent="-1270" algn="just">
                        <a:lnSpc>
                          <a:spcPct val="100000"/>
                        </a:lnSpc>
                        <a:spcAft>
                          <a:spcPts val="0"/>
                        </a:spcAft>
                      </a:pPr>
                      <a:r>
                        <a:rPr lang="zh-TW" sz="900" b="1" u="sng" kern="100" dirty="0">
                          <a:solidFill>
                            <a:srgbClr val="FF0000"/>
                          </a:solidFill>
                          <a:latin typeface="Times New Roman"/>
                          <a:ea typeface="標楷體"/>
                          <a:cs typeface="Times New Roman"/>
                        </a:rPr>
                        <a:t>房屋稅籍證明所載之房屋坐落、門牌、樓層、面積、所有權人及權利範圍（依稅籍證明資料等相關文件記載）；若稅籍資料上所記載之權利人和現有之使用人姓名不符者，請賣方提出權利證明文件。若無房屋稅籍證明者（依買賣契約等相關文件記載），應敘明其房屋坐落、門牌、樓層、面積、所有權人及權利範圍。</a:t>
                      </a:r>
                      <a:endParaRPr lang="zh-TW" sz="900" b="1" kern="100" dirty="0">
                        <a:latin typeface="Times New Roman"/>
                        <a:ea typeface="標楷體"/>
                        <a:cs typeface="Times New Roman"/>
                      </a:endParaRPr>
                    </a:p>
                    <a:p>
                      <a:pPr marL="899160" indent="-144780" algn="just">
                        <a:spcAft>
                          <a:spcPts val="0"/>
                        </a:spcAft>
                      </a:pPr>
                      <a:r>
                        <a:rPr lang="en-US" sz="900" b="1" u="sng" kern="100" dirty="0">
                          <a:solidFill>
                            <a:srgbClr val="FF0000"/>
                          </a:solidFill>
                          <a:latin typeface="標楷體"/>
                          <a:ea typeface="標楷體"/>
                          <a:cs typeface="Times New Roman"/>
                        </a:rPr>
                        <a:t>C.</a:t>
                      </a:r>
                      <a:r>
                        <a:rPr lang="zh-TW" sz="900" b="1" u="sng" kern="100" dirty="0">
                          <a:solidFill>
                            <a:srgbClr val="FF0000"/>
                          </a:solidFill>
                          <a:latin typeface="Times New Roman"/>
                          <a:ea typeface="標楷體"/>
                          <a:cs typeface="Times New Roman"/>
                        </a:rPr>
                        <a:t>若含有未登記之增建、加建部分，應一併敘明</a:t>
                      </a:r>
                      <a:r>
                        <a:rPr lang="zh-TW" sz="900" b="1" kern="100" dirty="0">
                          <a:solidFill>
                            <a:srgbClr val="FF0000"/>
                          </a:solidFill>
                          <a:latin typeface="Times New Roman"/>
                          <a:ea typeface="標楷體"/>
                          <a:cs typeface="Times New Roman"/>
                        </a:rPr>
                        <a:t>。</a:t>
                      </a:r>
                      <a:endParaRPr lang="zh-TW" sz="900" b="1" kern="100" dirty="0">
                        <a:latin typeface="Times New Roman"/>
                        <a:ea typeface="標楷體"/>
                        <a:cs typeface="Times New Roman"/>
                      </a:endParaRPr>
                    </a:p>
                    <a:p>
                      <a:pPr marL="752475" indent="-271145" algn="just">
                        <a:spcAft>
                          <a:spcPts val="0"/>
                        </a:spcAft>
                      </a:pPr>
                      <a:r>
                        <a:rPr lang="en-US" sz="900" b="1" u="sng" kern="100" dirty="0">
                          <a:solidFill>
                            <a:srgbClr val="FF0000"/>
                          </a:solidFill>
                          <a:latin typeface="標楷體"/>
                          <a:ea typeface="標楷體"/>
                          <a:cs typeface="Times New Roman"/>
                        </a:rPr>
                        <a:t>(3)</a:t>
                      </a:r>
                      <a:r>
                        <a:rPr lang="zh-TW" sz="900" b="1" u="sng" kern="100" dirty="0">
                          <a:solidFill>
                            <a:srgbClr val="FF0000"/>
                          </a:solidFill>
                          <a:latin typeface="Times New Roman"/>
                          <a:ea typeface="標楷體"/>
                          <a:cs typeface="Times New Roman"/>
                        </a:rPr>
                        <a:t>建物</a:t>
                      </a:r>
                      <a:r>
                        <a:rPr lang="zh-TW" sz="900" b="1" kern="100" dirty="0">
                          <a:latin typeface="Times New Roman"/>
                          <a:ea typeface="標楷體"/>
                          <a:cs typeface="Times New Roman"/>
                        </a:rPr>
                        <a:t>用途</a:t>
                      </a:r>
                      <a:r>
                        <a:rPr lang="zh-TW" sz="900" b="1" u="sng" kern="100" dirty="0">
                          <a:solidFill>
                            <a:srgbClr val="FF0000"/>
                          </a:solidFill>
                          <a:latin typeface="Times New Roman"/>
                          <a:ea typeface="標楷體"/>
                          <a:cs typeface="Times New Roman"/>
                        </a:rPr>
                        <a:t>，</a:t>
                      </a:r>
                      <a:r>
                        <a:rPr lang="zh-TW" sz="900" b="1" kern="100" dirty="0">
                          <a:latin typeface="Times New Roman"/>
                          <a:ea typeface="標楷體"/>
                          <a:cs typeface="Times New Roman"/>
                        </a:rPr>
                        <a:t>詳如附建物使用執照</a:t>
                      </a:r>
                      <a:r>
                        <a:rPr lang="zh-TW" sz="900" b="1" u="sng" kern="100" dirty="0">
                          <a:solidFill>
                            <a:srgbClr val="FF0000"/>
                          </a:solidFill>
                          <a:latin typeface="Times New Roman"/>
                          <a:ea typeface="標楷體"/>
                          <a:cs typeface="Times New Roman"/>
                        </a:rPr>
                        <a:t>、建物登記謄本或其他足資證明法定用途文件（如建物竣工平面圖）</a:t>
                      </a:r>
                      <a:r>
                        <a:rPr lang="zh-TW" sz="900" b="1" kern="100" dirty="0">
                          <a:solidFill>
                            <a:srgbClr val="FF0000"/>
                          </a:solidFill>
                          <a:latin typeface="Times New Roman"/>
                          <a:ea typeface="標楷體"/>
                          <a:cs typeface="Times New Roman"/>
                        </a:rPr>
                        <a:t>。</a:t>
                      </a:r>
                      <a:endParaRPr lang="zh-TW" sz="900" b="1" kern="100" dirty="0">
                        <a:latin typeface="Times New Roman"/>
                        <a:ea typeface="標楷體"/>
                        <a:cs typeface="Times New Roman"/>
                      </a:endParaRPr>
                    </a:p>
                    <a:p>
                      <a:pPr marL="752475" indent="-271145" algn="just">
                        <a:spcAft>
                          <a:spcPts val="0"/>
                        </a:spcAft>
                      </a:pPr>
                      <a:r>
                        <a:rPr lang="en-US" sz="900" b="1" u="sng" kern="100" dirty="0">
                          <a:solidFill>
                            <a:srgbClr val="FF0000"/>
                          </a:solidFill>
                          <a:latin typeface="標楷體"/>
                          <a:ea typeface="標楷體"/>
                          <a:cs typeface="Times New Roman"/>
                        </a:rPr>
                        <a:t>(4)</a:t>
                      </a:r>
                      <a:r>
                        <a:rPr lang="zh-TW" sz="900" b="1" u="sng" kern="0" dirty="0">
                          <a:solidFill>
                            <a:srgbClr val="FF0000"/>
                          </a:solidFill>
                          <a:latin typeface="Times New Roman"/>
                          <a:ea typeface="標楷體"/>
                          <a:cs typeface="新細明體"/>
                        </a:rPr>
                        <a:t>建物測量成果圖或建物標示圖（已登記建物）及房屋位置略圖。</a:t>
                      </a:r>
                      <a:endParaRPr lang="zh-TW" sz="900" b="1" kern="100" dirty="0">
                        <a:latin typeface="Times New Roman"/>
                        <a:ea typeface="標楷體"/>
                        <a:cs typeface="Times New Roman"/>
                      </a:endParaRPr>
                    </a:p>
                  </a:txBody>
                  <a:tcPr marL="3265" marR="3265"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4325" indent="-320675" algn="just">
                        <a:spcAft>
                          <a:spcPts val="0"/>
                        </a:spcAft>
                      </a:pPr>
                      <a:r>
                        <a:rPr lang="en-US" sz="900" b="1" kern="100" dirty="0">
                          <a:latin typeface="標楷體"/>
                          <a:ea typeface="標楷體"/>
                          <a:cs typeface="Times New Roman"/>
                        </a:rPr>
                        <a:t>(</a:t>
                      </a:r>
                      <a:r>
                        <a:rPr lang="zh-TW" sz="900" b="1" kern="100" dirty="0">
                          <a:latin typeface="Times New Roman"/>
                          <a:ea typeface="標楷體"/>
                          <a:cs typeface="Times New Roman"/>
                        </a:rPr>
                        <a:t>一</a:t>
                      </a:r>
                      <a:r>
                        <a:rPr lang="en-US" sz="900" b="1" kern="100" dirty="0">
                          <a:latin typeface="Times New Roman"/>
                          <a:ea typeface="標楷體"/>
                          <a:cs typeface="Times New Roman"/>
                        </a:rPr>
                        <a:t>)</a:t>
                      </a:r>
                      <a:r>
                        <a:rPr lang="zh-TW" sz="900" b="1" kern="100" dirty="0">
                          <a:latin typeface="Times New Roman"/>
                          <a:ea typeface="標楷體"/>
                          <a:cs typeface="Times New Roman"/>
                        </a:rPr>
                        <a:t>建築改良物</a:t>
                      </a:r>
                      <a:r>
                        <a:rPr lang="zh-TW" sz="900" b="1" u="sng" kern="100" dirty="0">
                          <a:solidFill>
                            <a:srgbClr val="FF0000"/>
                          </a:solidFill>
                          <a:latin typeface="Times New Roman"/>
                          <a:ea typeface="標楷體"/>
                          <a:cs typeface="Times New Roman"/>
                        </a:rPr>
                        <a:t>標示、權利範圍及用途</a:t>
                      </a:r>
                      <a:r>
                        <a:rPr lang="zh-TW" sz="900" b="1" kern="100" dirty="0">
                          <a:latin typeface="Times New Roman"/>
                          <a:ea typeface="標楷體"/>
                          <a:cs typeface="Times New Roman"/>
                        </a:rPr>
                        <a:t>：</a:t>
                      </a:r>
                    </a:p>
                    <a:p>
                      <a:pPr marL="472440" indent="-152400" algn="just">
                        <a:spcAft>
                          <a:spcPts val="0"/>
                        </a:spcAft>
                      </a:pPr>
                      <a:r>
                        <a:rPr lang="en-US" sz="900" b="1" u="sng" kern="100" dirty="0">
                          <a:solidFill>
                            <a:srgbClr val="FF0000"/>
                          </a:solidFill>
                          <a:latin typeface="標楷體"/>
                          <a:ea typeface="標楷體"/>
                          <a:cs typeface="Times New Roman"/>
                        </a:rPr>
                        <a:t>1.</a:t>
                      </a:r>
                      <a:r>
                        <a:rPr lang="zh-TW" sz="900" b="1" kern="100" dirty="0">
                          <a:solidFill>
                            <a:srgbClr val="FF0000"/>
                          </a:solidFill>
                          <a:latin typeface="Times New Roman"/>
                          <a:ea typeface="標楷體"/>
                          <a:cs typeface="Times New Roman"/>
                        </a:rPr>
                        <a:t>建物標示、</a:t>
                      </a:r>
                      <a:r>
                        <a:rPr lang="zh-TW" sz="900" b="1" kern="100" dirty="0">
                          <a:latin typeface="Times New Roman"/>
                          <a:ea typeface="標楷體"/>
                          <a:cs typeface="Times New Roman"/>
                        </a:rPr>
                        <a:t>權利範圍</a:t>
                      </a:r>
                    </a:p>
                    <a:p>
                      <a:pPr marL="704215" indent="-254635" algn="just">
                        <a:spcAft>
                          <a:spcPts val="0"/>
                        </a:spcAft>
                      </a:pPr>
                      <a:r>
                        <a:rPr lang="en-US" sz="900" b="1" kern="100" dirty="0">
                          <a:latin typeface="標楷體"/>
                          <a:ea typeface="標楷體"/>
                          <a:cs typeface="Times New Roman"/>
                        </a:rPr>
                        <a:t>(1)</a:t>
                      </a:r>
                      <a:r>
                        <a:rPr lang="zh-TW" sz="900" b="1" kern="100" dirty="0">
                          <a:latin typeface="Times New Roman"/>
                          <a:ea typeface="標楷體"/>
                          <a:cs typeface="Times New Roman"/>
                        </a:rPr>
                        <a:t>已辦理建物所有權第一次登記：坐落、建號、門牌、樓層面積（主建物、附屬建物、</a:t>
                      </a:r>
                      <a:r>
                        <a:rPr lang="zh-TW" sz="900" b="1" u="sng" kern="100" dirty="0">
                          <a:solidFill>
                            <a:srgbClr val="FF0000"/>
                          </a:solidFill>
                          <a:latin typeface="Times New Roman"/>
                          <a:ea typeface="標楷體"/>
                          <a:cs typeface="Times New Roman"/>
                        </a:rPr>
                        <a:t>共同使用</a:t>
                      </a:r>
                      <a:r>
                        <a:rPr lang="zh-TW" sz="900" b="1" kern="100" dirty="0">
                          <a:latin typeface="Times New Roman"/>
                          <a:ea typeface="標楷體"/>
                          <a:cs typeface="Times New Roman"/>
                        </a:rPr>
                        <a:t>部分）、建築完成日期（以登記謄本所載為主，謄本上未列明者，應依使用執照影本或稅籍資料等相關文件）、權利範圍。</a:t>
                      </a:r>
                    </a:p>
                    <a:p>
                      <a:pPr marL="704215" indent="-254635" algn="just">
                        <a:spcAft>
                          <a:spcPts val="0"/>
                        </a:spcAft>
                      </a:pPr>
                      <a:r>
                        <a:rPr lang="en-US" sz="900" b="1" kern="100" dirty="0">
                          <a:latin typeface="標楷體"/>
                          <a:ea typeface="標楷體"/>
                          <a:cs typeface="Times New Roman"/>
                        </a:rPr>
                        <a:t>(2)</a:t>
                      </a:r>
                      <a:r>
                        <a:rPr lang="zh-TW" sz="900" b="1" kern="100" dirty="0">
                          <a:latin typeface="Times New Roman"/>
                          <a:ea typeface="標楷體"/>
                          <a:cs typeface="Times New Roman"/>
                        </a:rPr>
                        <a:t>未辦理建物所有權第一次登記：房屋稅籍證明所載之房屋坐落</a:t>
                      </a:r>
                      <a:r>
                        <a:rPr lang="zh-TW" sz="900" b="1" u="sng" kern="100" dirty="0">
                          <a:solidFill>
                            <a:srgbClr val="FF0000"/>
                          </a:solidFill>
                          <a:latin typeface="Times New Roman"/>
                          <a:ea typeface="標楷體"/>
                          <a:cs typeface="Times New Roman"/>
                        </a:rPr>
                        <a:t>（</a:t>
                      </a:r>
                      <a:r>
                        <a:rPr lang="zh-TW" sz="900" b="1" kern="100" dirty="0">
                          <a:latin typeface="Times New Roman"/>
                          <a:ea typeface="標楷體"/>
                          <a:cs typeface="Times New Roman"/>
                        </a:rPr>
                        <a:t>若稅籍資料上所記載之權利人和現有之使用人姓名不符者，請賣方提出權利證明文件</a:t>
                      </a:r>
                      <a:r>
                        <a:rPr lang="zh-TW" sz="900" b="1" u="sng" kern="100" dirty="0">
                          <a:solidFill>
                            <a:srgbClr val="FF0000"/>
                          </a:solidFill>
                          <a:latin typeface="Times New Roman"/>
                          <a:ea typeface="標楷體"/>
                          <a:cs typeface="Times New Roman"/>
                        </a:rPr>
                        <a:t>）</a:t>
                      </a:r>
                      <a:r>
                        <a:rPr lang="zh-TW" sz="900" b="1" kern="100" dirty="0">
                          <a:latin typeface="Times New Roman"/>
                          <a:ea typeface="標楷體"/>
                          <a:cs typeface="Times New Roman"/>
                        </a:rPr>
                        <a:t>。</a:t>
                      </a:r>
                    </a:p>
                    <a:p>
                      <a:pPr marL="330835" indent="-137160" algn="just">
                        <a:spcAft>
                          <a:spcPts val="0"/>
                        </a:spcAft>
                      </a:pPr>
                      <a:r>
                        <a:rPr lang="en-US" sz="900" b="1" u="sng" kern="100" dirty="0">
                          <a:solidFill>
                            <a:srgbClr val="FF0000"/>
                          </a:solidFill>
                          <a:latin typeface="標楷體"/>
                          <a:ea typeface="標楷體"/>
                          <a:cs typeface="Times New Roman"/>
                        </a:rPr>
                        <a:t>2.</a:t>
                      </a:r>
                      <a:r>
                        <a:rPr lang="zh-TW" sz="900" b="1" u="sng" kern="100" dirty="0">
                          <a:solidFill>
                            <a:srgbClr val="FF0000"/>
                          </a:solidFill>
                          <a:latin typeface="Times New Roman"/>
                          <a:ea typeface="標楷體"/>
                          <a:cs typeface="Times New Roman"/>
                        </a:rPr>
                        <a:t>建築改良物</a:t>
                      </a:r>
                      <a:r>
                        <a:rPr lang="zh-TW" sz="900" b="1" kern="100" dirty="0">
                          <a:latin typeface="Times New Roman"/>
                          <a:ea typeface="標楷體"/>
                          <a:cs typeface="Times New Roman"/>
                        </a:rPr>
                        <a:t>用途（詳如附</a:t>
                      </a:r>
                      <a:r>
                        <a:rPr lang="zh-TW" sz="900" b="1" u="sng" kern="100" dirty="0">
                          <a:solidFill>
                            <a:srgbClr val="FF0000"/>
                          </a:solidFill>
                          <a:latin typeface="Times New Roman"/>
                          <a:ea typeface="標楷體"/>
                          <a:cs typeface="Times New Roman"/>
                        </a:rPr>
                        <a:t>建築改良物</a:t>
                      </a:r>
                      <a:r>
                        <a:rPr lang="zh-TW" sz="900" b="1" kern="100" dirty="0">
                          <a:latin typeface="Times New Roman"/>
                          <a:ea typeface="標楷體"/>
                          <a:cs typeface="Times New Roman"/>
                        </a:rPr>
                        <a:t>使用執照）。</a:t>
                      </a:r>
                    </a:p>
                  </a:txBody>
                  <a:tcPr marL="3265" marR="32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900" b="1" kern="100" dirty="0">
                          <a:latin typeface="標楷體"/>
                          <a:ea typeface="新細明體"/>
                          <a:cs typeface="Times New Roman"/>
                        </a:rPr>
                        <a:t>一、配合九十八年七月二十三日修正施行之民法第七百九十九條及土地登記規則規定，將「共同使用」修正為「共有」。又主要建材之優劣，涉及建築改良物之售價，爰增列「主要建材」。</a:t>
                      </a:r>
                    </a:p>
                    <a:p>
                      <a:pPr marL="328930" indent="-328930" algn="just">
                        <a:spcAft>
                          <a:spcPts val="0"/>
                        </a:spcAft>
                      </a:pPr>
                      <a:r>
                        <a:rPr lang="zh-TW" sz="900" b="1" kern="100" dirty="0">
                          <a:latin typeface="標楷體"/>
                          <a:ea typeface="新細明體"/>
                          <a:cs typeface="Times New Roman"/>
                        </a:rPr>
                        <a:t>二、為讓消費者瞭解測量成果圖與實際室內使用範圍不符。依建物所有權第一次登記法令補充規定第十點、第二十八點規定「區分所有建物地下層依法附建之防空避難設備或停車空間應為共有部分，其屬內政部台內營字第八</a:t>
                      </a:r>
                      <a:r>
                        <a:rPr lang="en-US" sz="900" b="1" kern="100" dirty="0">
                          <a:latin typeface="標楷體"/>
                          <a:ea typeface="新細明體"/>
                          <a:cs typeface="Times New Roman"/>
                        </a:rPr>
                        <a:t>○</a:t>
                      </a:r>
                      <a:r>
                        <a:rPr lang="zh-TW" sz="900" b="1" kern="100" dirty="0">
                          <a:latin typeface="標楷體"/>
                          <a:ea typeface="新細明體"/>
                          <a:cs typeface="Times New Roman"/>
                        </a:rPr>
                        <a:t>七一三三七號函釋前請領建造執照建築完成，經起造人或承受該所有權之人全體依法約定為專有部分，並領有戶政機關核發之所在地址證明者，得依土地登記規則第七十九條規定辦理建物所有權第一次登記。」、「八十五年六月四日前領得建造執照之建物，得依修正前之規定辦理所有權第一次登記。一百年六月十五日前領得建造執照之建物，使用執照竣工平面圖已將附屬建物計入樓地板面積者，得辦理所有權第一次登記。」且早期部分共有部分未辦理登記，爰於第一目之二Ｃ未辦理建物所有權第一次登記，增列「若含有未登記之增、加建部分，應一併敘明」等相關文字。</a:t>
                      </a:r>
                    </a:p>
                    <a:p>
                      <a:pPr marL="328930" indent="-328930" algn="just">
                        <a:spcAft>
                          <a:spcPts val="0"/>
                        </a:spcAft>
                      </a:pPr>
                      <a:r>
                        <a:rPr lang="zh-TW" sz="900" b="1" kern="100" dirty="0">
                          <a:latin typeface="標楷體"/>
                          <a:ea typeface="新細明體"/>
                          <a:cs typeface="Times New Roman"/>
                        </a:rPr>
                        <a:t>三、第一目之二Ｃ有關未登記之增建、加建部分，係包括合法及違法之增建、加建部分。</a:t>
                      </a:r>
                    </a:p>
                    <a:p>
                      <a:pPr marL="328930" indent="-328930" algn="just">
                        <a:spcAft>
                          <a:spcPts val="0"/>
                        </a:spcAft>
                      </a:pPr>
                      <a:r>
                        <a:rPr lang="zh-TW" sz="900" b="1" kern="100" dirty="0">
                          <a:latin typeface="標楷體"/>
                          <a:ea typeface="新細明體"/>
                          <a:cs typeface="Times New Roman"/>
                        </a:rPr>
                        <a:t>四、未辦理建物所有權第一次登記之建物，分為實施建築管理前之合法建物，及實施建築管理後已取得使用執照或未依法申請建築之建物，惟房屋稅籍資料，係供稅務稽徵之用，其相關資料尚屬明確，爰修正第一目之二Ａ文字。</a:t>
                      </a:r>
                    </a:p>
                  </a:txBody>
                  <a:tcPr marL="3265" marR="3265"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11</a:t>
            </a:fld>
            <a:endParaRPr kumimoji="1" lang="zh-TW"/>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3714776"/>
        </p:xfrm>
        <a:graphic>
          <a:graphicData uri="http://schemas.openxmlformats.org/drawingml/2006/table">
            <a:tbl>
              <a:tblPr/>
              <a:tblGrid>
                <a:gridCol w="2523588"/>
                <a:gridCol w="2524420"/>
                <a:gridCol w="2524420"/>
              </a:tblGrid>
              <a:tr h="3714776">
                <a:tc>
                  <a:txBody>
                    <a:bodyPr/>
                    <a:lstStyle/>
                    <a:p>
                      <a:pPr marL="443865" indent="-132715" algn="just">
                        <a:spcAft>
                          <a:spcPts val="0"/>
                        </a:spcAft>
                      </a:pPr>
                      <a:r>
                        <a:rPr lang="zh-TW" sz="2400" b="1" u="sng" kern="0" dirty="0">
                          <a:solidFill>
                            <a:srgbClr val="FF0000"/>
                          </a:solidFill>
                          <a:latin typeface="Times New Roman"/>
                          <a:ea typeface="標楷體"/>
                          <a:cs typeface="新細明體"/>
                        </a:rPr>
                        <a:t>2.建物</a:t>
                      </a:r>
                      <a:r>
                        <a:rPr lang="zh-TW" sz="2400" b="1" kern="100" dirty="0">
                          <a:latin typeface="Times New Roman"/>
                          <a:ea typeface="標楷體"/>
                          <a:cs typeface="Times New Roman"/>
                        </a:rPr>
                        <a:t>所有權人</a:t>
                      </a:r>
                      <a:r>
                        <a:rPr lang="zh-TW" sz="2400" b="1" u="sng" kern="100" dirty="0">
                          <a:solidFill>
                            <a:srgbClr val="FF0000"/>
                          </a:solidFill>
                          <a:latin typeface="Times New Roman"/>
                          <a:ea typeface="標楷體"/>
                          <a:cs typeface="Times New Roman"/>
                        </a:rPr>
                        <a:t>或他項權利人（登記簿有管理人時並應載明）</a:t>
                      </a:r>
                      <a:r>
                        <a:rPr lang="zh-TW" sz="2400" b="1" kern="100" dirty="0">
                          <a:latin typeface="Times New Roman"/>
                          <a:ea typeface="標楷體"/>
                          <a:cs typeface="Times New Roman"/>
                        </a:rPr>
                        <a:t>。</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b="1" u="sng" kern="100" dirty="0">
                          <a:solidFill>
                            <a:srgbClr val="FF0000"/>
                          </a:solidFill>
                          <a:latin typeface="標楷體"/>
                          <a:ea typeface="標楷體"/>
                          <a:cs typeface="Times New Roman"/>
                        </a:rPr>
                        <a:t>(</a:t>
                      </a:r>
                      <a:r>
                        <a:rPr lang="zh-TW" sz="2400" b="1" u="sng" kern="100" dirty="0">
                          <a:solidFill>
                            <a:srgbClr val="FF0000"/>
                          </a:solidFill>
                          <a:latin typeface="Times New Roman"/>
                          <a:ea typeface="標楷體"/>
                          <a:cs typeface="Times New Roman"/>
                        </a:rPr>
                        <a:t>三</a:t>
                      </a:r>
                      <a:r>
                        <a:rPr lang="en-US" sz="2400" b="1" u="sng" kern="100" dirty="0">
                          <a:solidFill>
                            <a:srgbClr val="FF0000"/>
                          </a:solidFill>
                          <a:latin typeface="Times New Roman"/>
                          <a:ea typeface="標楷體"/>
                          <a:cs typeface="Times New Roman"/>
                        </a:rPr>
                        <a:t>)</a:t>
                      </a:r>
                      <a:r>
                        <a:rPr lang="zh-TW" sz="2400" b="1" kern="100" dirty="0">
                          <a:latin typeface="Times New Roman"/>
                          <a:ea typeface="標楷體"/>
                          <a:cs typeface="Times New Roman"/>
                        </a:rPr>
                        <a:t>所有權人</a:t>
                      </a:r>
                      <a:r>
                        <a:rPr lang="zh-TW" sz="2400" b="1" u="sng" kern="100" dirty="0">
                          <a:solidFill>
                            <a:srgbClr val="FF0000"/>
                          </a:solidFill>
                          <a:latin typeface="Times New Roman"/>
                          <a:ea typeface="標楷體"/>
                          <a:cs typeface="Times New Roman"/>
                        </a:rPr>
                        <a:t>及其住址</a:t>
                      </a:r>
                      <a:r>
                        <a:rPr lang="zh-TW" sz="2400" b="1" kern="100" dirty="0">
                          <a:latin typeface="Times New Roman"/>
                          <a:ea typeface="標楷體"/>
                          <a:cs typeface="Times New Roman"/>
                        </a:rPr>
                        <a:t>。</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2400" b="1" kern="100" dirty="0">
                          <a:latin typeface="標楷體"/>
                          <a:ea typeface="新細明體"/>
                          <a:cs typeface="Times New Roman"/>
                        </a:rPr>
                        <a:t>一、由現行第三款移列。</a:t>
                      </a:r>
                    </a:p>
                    <a:p>
                      <a:pPr marL="328930" indent="-328930" algn="just">
                        <a:spcAft>
                          <a:spcPts val="0"/>
                        </a:spcAft>
                      </a:pPr>
                      <a:r>
                        <a:rPr lang="zh-TW" sz="2400" b="1" kern="100" dirty="0">
                          <a:latin typeface="標楷體"/>
                          <a:ea typeface="新細明體"/>
                          <a:cs typeface="Times New Roman"/>
                        </a:rPr>
                        <a:t>二、又因「住址」資料在解說過程尚非屬必要資訊且恐涉及個人資料事宜，爰予以刪除，並酌作文字修正。</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12</a:t>
            </a:fld>
            <a:endParaRPr kumimoji="1" lang="zh-TW"/>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3143272"/>
                <a:gridCol w="2214578"/>
                <a:gridCol w="2214579"/>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000660"/>
        </p:xfrm>
        <a:graphic>
          <a:graphicData uri="http://schemas.openxmlformats.org/drawingml/2006/table">
            <a:tbl>
              <a:tblPr/>
              <a:tblGrid>
                <a:gridCol w="3143272"/>
                <a:gridCol w="2214578"/>
                <a:gridCol w="2214577"/>
              </a:tblGrid>
              <a:tr h="5000660">
                <a:tc>
                  <a:txBody>
                    <a:bodyPr/>
                    <a:lstStyle/>
                    <a:p>
                      <a:pPr marL="443865" indent="-132715" algn="just">
                        <a:spcAft>
                          <a:spcPts val="0"/>
                        </a:spcAft>
                      </a:pPr>
                      <a:r>
                        <a:rPr lang="en-US" sz="1600" b="1" u="sng" kern="100" dirty="0">
                          <a:solidFill>
                            <a:srgbClr val="FF0000"/>
                          </a:solidFill>
                          <a:latin typeface="標楷體"/>
                          <a:ea typeface="標楷體"/>
                          <a:cs typeface="Times New Roman"/>
                        </a:rPr>
                        <a:t>3.</a:t>
                      </a:r>
                      <a:r>
                        <a:rPr lang="zh-TW" sz="1600" b="1" u="sng" kern="100" dirty="0">
                          <a:solidFill>
                            <a:srgbClr val="FF0000"/>
                          </a:solidFill>
                          <a:latin typeface="Times New Roman"/>
                          <a:ea typeface="標楷體"/>
                          <a:cs typeface="Times New Roman"/>
                        </a:rPr>
                        <a:t>建物型態與現況格局</a:t>
                      </a:r>
                      <a:endParaRPr lang="zh-TW" sz="1600" b="1" kern="100" dirty="0">
                        <a:latin typeface="Times New Roman"/>
                        <a:ea typeface="標楷體"/>
                        <a:cs typeface="Times New Roman"/>
                      </a:endParaRPr>
                    </a:p>
                    <a:p>
                      <a:pPr marL="752475" indent="-271145" algn="just">
                        <a:spcAft>
                          <a:spcPts val="0"/>
                        </a:spcAft>
                      </a:pPr>
                      <a:r>
                        <a:rPr lang="zh-TW" sz="1600" b="1" u="sng" kern="0" dirty="0">
                          <a:solidFill>
                            <a:srgbClr val="FF0000"/>
                          </a:solidFill>
                          <a:latin typeface="Times New Roman"/>
                          <a:ea typeface="標楷體"/>
                          <a:cs typeface="新細明體"/>
                        </a:rPr>
                        <a:t>(1)</a:t>
                      </a:r>
                      <a:r>
                        <a:rPr lang="zh-TW" sz="1600" b="1" kern="0" dirty="0">
                          <a:latin typeface="Times New Roman"/>
                          <a:ea typeface="標楷體"/>
                          <a:cs typeface="新細明體"/>
                        </a:rPr>
                        <a:t>建物型態</a:t>
                      </a:r>
                      <a:endParaRPr lang="zh-TW" sz="1600" b="1" kern="100" dirty="0">
                        <a:latin typeface="Times New Roman"/>
                        <a:ea typeface="標楷體"/>
                        <a:cs typeface="Times New Roman"/>
                      </a:endParaRPr>
                    </a:p>
                    <a:p>
                      <a:pPr marL="906780" indent="-152400" algn="just">
                        <a:spcAft>
                          <a:spcPts val="0"/>
                        </a:spcAft>
                      </a:pPr>
                      <a:r>
                        <a:rPr lang="zh-TW" sz="1600" b="1" u="sng" kern="0" dirty="0">
                          <a:solidFill>
                            <a:srgbClr val="FF0000"/>
                          </a:solidFill>
                          <a:latin typeface="Times New Roman"/>
                          <a:ea typeface="標楷體"/>
                          <a:cs typeface="新細明體"/>
                        </a:rPr>
                        <a:t>A.一般建物：單獨所有權無共有部分（包括：獨棟、連棟、雙併等。）</a:t>
                      </a:r>
                      <a:endParaRPr lang="zh-TW" sz="1600" b="1" kern="100" dirty="0">
                        <a:latin typeface="Times New Roman"/>
                        <a:ea typeface="標楷體"/>
                        <a:cs typeface="Times New Roman"/>
                      </a:endParaRPr>
                    </a:p>
                    <a:p>
                      <a:pPr marL="906780" indent="-152400" algn="just">
                        <a:spcAft>
                          <a:spcPts val="0"/>
                        </a:spcAft>
                      </a:pPr>
                      <a:r>
                        <a:rPr lang="zh-TW" sz="1600" b="1" u="sng" kern="0" dirty="0">
                          <a:solidFill>
                            <a:srgbClr val="FF0000"/>
                          </a:solidFill>
                          <a:latin typeface="Times New Roman"/>
                          <a:ea typeface="標楷體"/>
                          <a:cs typeface="新細明體"/>
                        </a:rPr>
                        <a:t>B.區分所有建物：</a:t>
                      </a:r>
                      <a:r>
                        <a:rPr lang="zh-TW" sz="1600" b="1" kern="0" dirty="0">
                          <a:latin typeface="Times New Roman"/>
                          <a:ea typeface="標楷體"/>
                          <a:cs typeface="新細明體"/>
                        </a:rPr>
                        <a:t>公寓（五樓含以下無電梯）、透天厝、店面（店鋪）、辦公商業大樓、住宅</a:t>
                      </a:r>
                      <a:r>
                        <a:rPr lang="zh-TW" sz="1600" b="1" u="sng" kern="0" dirty="0">
                          <a:solidFill>
                            <a:srgbClr val="FF0000"/>
                          </a:solidFill>
                          <a:latin typeface="Times New Roman"/>
                          <a:ea typeface="標楷體"/>
                          <a:cs typeface="新細明體"/>
                        </a:rPr>
                        <a:t>或複合型</a:t>
                      </a:r>
                      <a:r>
                        <a:rPr lang="zh-TW" sz="1600" b="1" kern="0" dirty="0">
                          <a:latin typeface="Times New Roman"/>
                          <a:ea typeface="標楷體"/>
                          <a:cs typeface="新細明體"/>
                        </a:rPr>
                        <a:t>大樓（十一層含以上有電梯）、華廈（十層含以下有電梯）、套房（一房、一廳、一衛）等。</a:t>
                      </a:r>
                      <a:endParaRPr lang="zh-TW" sz="1600" b="1" kern="100" dirty="0">
                        <a:latin typeface="Times New Roman"/>
                        <a:ea typeface="標楷體"/>
                        <a:cs typeface="Times New Roman"/>
                      </a:endParaRPr>
                    </a:p>
                    <a:p>
                      <a:pPr marL="906780" indent="-152400" algn="just">
                        <a:spcAft>
                          <a:spcPts val="0"/>
                        </a:spcAft>
                      </a:pPr>
                      <a:r>
                        <a:rPr lang="zh-TW" sz="1600" b="1" u="sng" kern="0" dirty="0">
                          <a:solidFill>
                            <a:srgbClr val="FF0000"/>
                          </a:solidFill>
                          <a:latin typeface="Times New Roman"/>
                          <a:ea typeface="標楷體"/>
                          <a:cs typeface="新細明體"/>
                        </a:rPr>
                        <a:t>C.其他特殊建物：如</a:t>
                      </a:r>
                      <a:r>
                        <a:rPr lang="zh-TW" sz="1600" b="1" kern="0" dirty="0">
                          <a:latin typeface="Times New Roman"/>
                          <a:ea typeface="標楷體"/>
                          <a:cs typeface="新細明體"/>
                        </a:rPr>
                        <a:t>工廠、廠辦、農舍、倉庫等型態。</a:t>
                      </a:r>
                      <a:endParaRPr lang="zh-TW" sz="1600" b="1" kern="100" dirty="0">
                        <a:latin typeface="Times New Roman"/>
                        <a:ea typeface="標楷體"/>
                        <a:cs typeface="Times New Roman"/>
                      </a:endParaRPr>
                    </a:p>
                    <a:p>
                      <a:pPr marL="752475" indent="-271145" algn="just">
                        <a:spcAft>
                          <a:spcPts val="0"/>
                        </a:spcAft>
                      </a:pPr>
                      <a:r>
                        <a:rPr lang="zh-TW" sz="1600" b="1" u="sng" kern="0" dirty="0">
                          <a:solidFill>
                            <a:srgbClr val="FF0000"/>
                          </a:solidFill>
                          <a:latin typeface="Times New Roman"/>
                          <a:ea typeface="標楷體"/>
                          <a:cs typeface="新細明體"/>
                        </a:rPr>
                        <a:t>(2)</a:t>
                      </a:r>
                      <a:r>
                        <a:rPr lang="zh-TW" sz="1600" b="1" kern="0" dirty="0">
                          <a:latin typeface="Times New Roman"/>
                          <a:ea typeface="標楷體"/>
                          <a:cs typeface="新細明體"/>
                        </a:rPr>
                        <a:t>現況格局（包括：房間、廳、衛浴數，有無隔間）</a:t>
                      </a:r>
                      <a:r>
                        <a:rPr lang="zh-TW" sz="1600" b="1" u="sng" kern="0" dirty="0">
                          <a:solidFill>
                            <a:srgbClr val="FF0000"/>
                          </a:solidFill>
                          <a:latin typeface="Times New Roman"/>
                          <a:ea typeface="標楷體"/>
                          <a:cs typeface="新細明體"/>
                        </a:rPr>
                        <a:t>。</a:t>
                      </a:r>
                      <a:endParaRPr lang="zh-TW" sz="1600" b="1" kern="100" dirty="0">
                        <a:latin typeface="Times New Roman"/>
                        <a:ea typeface="標楷體"/>
                        <a:cs typeface="Times New Roman"/>
                      </a:endParaRPr>
                    </a:p>
                  </a:txBody>
                  <a:tcPr marL="14111" marR="14111"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9565" indent="-329565" algn="just">
                        <a:spcAft>
                          <a:spcPts val="0"/>
                        </a:spcAft>
                      </a:pPr>
                      <a:r>
                        <a:rPr lang="en-US" sz="1600" b="1" u="sng" kern="100" dirty="0">
                          <a:solidFill>
                            <a:srgbClr val="FF0000"/>
                          </a:solidFill>
                          <a:latin typeface="Times New Roman"/>
                          <a:ea typeface="標楷體"/>
                          <a:cs typeface="Times New Roman"/>
                        </a:rPr>
                        <a:t>(</a:t>
                      </a:r>
                      <a:r>
                        <a:rPr lang="zh-TW" sz="1600" b="1" u="sng" kern="100" dirty="0">
                          <a:solidFill>
                            <a:srgbClr val="FF0000"/>
                          </a:solidFill>
                          <a:latin typeface="Times New Roman"/>
                          <a:ea typeface="標楷體"/>
                          <a:cs typeface="Times New Roman"/>
                        </a:rPr>
                        <a:t>九</a:t>
                      </a:r>
                      <a:r>
                        <a:rPr lang="en-US" sz="1600" b="1" u="sng" kern="100" dirty="0">
                          <a:solidFill>
                            <a:srgbClr val="FF0000"/>
                          </a:solidFill>
                          <a:latin typeface="Times New Roman"/>
                          <a:ea typeface="標楷體"/>
                          <a:cs typeface="Times New Roman"/>
                        </a:rPr>
                        <a:t>)</a:t>
                      </a:r>
                      <a:r>
                        <a:rPr lang="zh-TW" sz="1600" b="1" u="sng" kern="100" dirty="0">
                          <a:solidFill>
                            <a:srgbClr val="FF0000"/>
                          </a:solidFill>
                          <a:latin typeface="Times New Roman"/>
                          <a:ea typeface="標楷體"/>
                          <a:cs typeface="Times New Roman"/>
                        </a:rPr>
                        <a:t>標的資訊</a:t>
                      </a:r>
                      <a:endParaRPr lang="zh-TW" sz="1600" b="1" kern="100" dirty="0">
                        <a:latin typeface="Times New Roman"/>
                        <a:ea typeface="標楷體"/>
                        <a:cs typeface="Times New Roman"/>
                      </a:endParaRPr>
                    </a:p>
                    <a:p>
                      <a:pPr marL="472440" indent="-152400" algn="just">
                        <a:spcAft>
                          <a:spcPts val="0"/>
                        </a:spcAft>
                      </a:pPr>
                      <a:r>
                        <a:rPr lang="en-US" sz="1600" b="1" kern="100" dirty="0">
                          <a:latin typeface="標楷體"/>
                          <a:ea typeface="標楷體"/>
                          <a:cs typeface="Times New Roman"/>
                        </a:rPr>
                        <a:t>1.</a:t>
                      </a:r>
                      <a:r>
                        <a:rPr lang="zh-TW" sz="1600" b="1" u="sng" kern="100" dirty="0">
                          <a:solidFill>
                            <a:srgbClr val="FF0000"/>
                          </a:solidFill>
                          <a:latin typeface="Times New Roman"/>
                          <a:ea typeface="標楷體"/>
                          <a:cs typeface="Times New Roman"/>
                        </a:rPr>
                        <a:t>建物</a:t>
                      </a:r>
                      <a:r>
                        <a:rPr lang="zh-TW" sz="1600" b="1" kern="100" dirty="0">
                          <a:latin typeface="Times New Roman"/>
                          <a:ea typeface="標楷體"/>
                          <a:cs typeface="Times New Roman"/>
                        </a:rPr>
                        <a:t>現況格局（包括：房間、廳、衛浴數，有無隔間）</a:t>
                      </a:r>
                    </a:p>
                    <a:p>
                      <a:pPr marL="472440" indent="-152400" algn="just">
                        <a:spcAft>
                          <a:spcPts val="0"/>
                        </a:spcAft>
                      </a:pPr>
                      <a:r>
                        <a:rPr lang="en-US" sz="1600" b="1" kern="100" dirty="0">
                          <a:latin typeface="標楷體"/>
                          <a:ea typeface="標楷體"/>
                          <a:cs typeface="Times New Roman"/>
                        </a:rPr>
                        <a:t>2.</a:t>
                      </a:r>
                      <a:r>
                        <a:rPr lang="zh-TW" sz="1600" b="1" kern="100" dirty="0">
                          <a:latin typeface="Times New Roman"/>
                          <a:ea typeface="標楷體"/>
                          <a:cs typeface="Times New Roman"/>
                        </a:rPr>
                        <a:t>建物型態（依建物型態分為公寓</a:t>
                      </a:r>
                      <a:r>
                        <a:rPr lang="en-US" sz="1600" b="1" kern="100" dirty="0">
                          <a:latin typeface="Times New Roman"/>
                          <a:ea typeface="標楷體"/>
                          <a:cs typeface="Times New Roman"/>
                        </a:rPr>
                        <a:t>(</a:t>
                      </a:r>
                      <a:r>
                        <a:rPr lang="zh-TW" sz="1600" b="1" kern="100" dirty="0">
                          <a:latin typeface="Times New Roman"/>
                          <a:ea typeface="標楷體"/>
                          <a:cs typeface="Times New Roman"/>
                        </a:rPr>
                        <a:t>五樓含以下無電梯</a:t>
                      </a:r>
                      <a:r>
                        <a:rPr lang="en-US" sz="1600" b="1" kern="100" dirty="0">
                          <a:latin typeface="Times New Roman"/>
                          <a:ea typeface="標楷體"/>
                          <a:cs typeface="Times New Roman"/>
                        </a:rPr>
                        <a:t>)</a:t>
                      </a:r>
                      <a:r>
                        <a:rPr lang="zh-TW" sz="1600" b="1" kern="100" dirty="0">
                          <a:latin typeface="Times New Roman"/>
                          <a:ea typeface="標楷體"/>
                          <a:cs typeface="Times New Roman"/>
                        </a:rPr>
                        <a:t>、透天厝、店面</a:t>
                      </a:r>
                      <a:r>
                        <a:rPr lang="en-US" sz="1600" b="1" kern="100" dirty="0">
                          <a:latin typeface="Times New Roman"/>
                          <a:ea typeface="標楷體"/>
                          <a:cs typeface="Times New Roman"/>
                        </a:rPr>
                        <a:t>(</a:t>
                      </a:r>
                      <a:r>
                        <a:rPr lang="zh-TW" sz="1600" b="1" kern="100" dirty="0">
                          <a:latin typeface="Times New Roman"/>
                          <a:ea typeface="標楷體"/>
                          <a:cs typeface="Times New Roman"/>
                        </a:rPr>
                        <a:t>店鋪</a:t>
                      </a:r>
                      <a:r>
                        <a:rPr lang="en-US" sz="1600" b="1" kern="100" dirty="0">
                          <a:latin typeface="Times New Roman"/>
                          <a:ea typeface="標楷體"/>
                          <a:cs typeface="Times New Roman"/>
                        </a:rPr>
                        <a:t>)</a:t>
                      </a:r>
                      <a:r>
                        <a:rPr lang="zh-TW" sz="1600" b="1" kern="100" dirty="0">
                          <a:latin typeface="Times New Roman"/>
                          <a:ea typeface="標楷體"/>
                          <a:cs typeface="Times New Roman"/>
                        </a:rPr>
                        <a:t>、辦公商業大樓、住宅大樓</a:t>
                      </a:r>
                      <a:r>
                        <a:rPr lang="en-US" sz="1600" b="1" kern="100" dirty="0">
                          <a:latin typeface="Times New Roman"/>
                          <a:ea typeface="標楷體"/>
                          <a:cs typeface="Times New Roman"/>
                        </a:rPr>
                        <a:t>(</a:t>
                      </a:r>
                      <a:r>
                        <a:rPr lang="zh-TW" sz="1600" b="1" kern="100" dirty="0">
                          <a:latin typeface="Times New Roman"/>
                          <a:ea typeface="標楷體"/>
                          <a:cs typeface="Times New Roman"/>
                        </a:rPr>
                        <a:t>十一層含以上有電梯</a:t>
                      </a:r>
                      <a:r>
                        <a:rPr lang="en-US" sz="1600" b="1" kern="100" dirty="0">
                          <a:latin typeface="Times New Roman"/>
                          <a:ea typeface="標楷體"/>
                          <a:cs typeface="Times New Roman"/>
                        </a:rPr>
                        <a:t>)</a:t>
                      </a:r>
                      <a:r>
                        <a:rPr lang="zh-TW" sz="1600" b="1" kern="100" dirty="0">
                          <a:latin typeface="Times New Roman"/>
                          <a:ea typeface="標楷體"/>
                          <a:cs typeface="Times New Roman"/>
                        </a:rPr>
                        <a:t>、華廈</a:t>
                      </a:r>
                      <a:r>
                        <a:rPr lang="en-US" sz="1600" b="1" kern="100" dirty="0">
                          <a:latin typeface="Times New Roman"/>
                          <a:ea typeface="標楷體"/>
                          <a:cs typeface="Times New Roman"/>
                        </a:rPr>
                        <a:t>(</a:t>
                      </a:r>
                      <a:r>
                        <a:rPr lang="zh-TW" sz="1600" b="1" kern="100" dirty="0">
                          <a:latin typeface="Times New Roman"/>
                          <a:ea typeface="標楷體"/>
                          <a:cs typeface="Times New Roman"/>
                        </a:rPr>
                        <a:t>十層含以下有電梯</a:t>
                      </a:r>
                      <a:r>
                        <a:rPr lang="en-US" sz="1600" b="1" kern="100" dirty="0">
                          <a:latin typeface="Times New Roman"/>
                          <a:ea typeface="標楷體"/>
                          <a:cs typeface="Times New Roman"/>
                        </a:rPr>
                        <a:t>)</a:t>
                      </a:r>
                      <a:r>
                        <a:rPr lang="zh-TW" sz="1600" b="1" kern="100" dirty="0">
                          <a:latin typeface="Times New Roman"/>
                          <a:ea typeface="標楷體"/>
                          <a:cs typeface="Times New Roman"/>
                        </a:rPr>
                        <a:t>、套房</a:t>
                      </a:r>
                      <a:r>
                        <a:rPr lang="en-US" sz="1600" b="1" kern="100" dirty="0">
                          <a:latin typeface="Times New Roman"/>
                          <a:ea typeface="標楷體"/>
                          <a:cs typeface="Times New Roman"/>
                        </a:rPr>
                        <a:t>(</a:t>
                      </a:r>
                      <a:r>
                        <a:rPr lang="zh-TW" sz="1600" b="1" kern="100" dirty="0">
                          <a:latin typeface="Times New Roman"/>
                          <a:ea typeface="標楷體"/>
                          <a:cs typeface="Times New Roman"/>
                        </a:rPr>
                        <a:t>一房</a:t>
                      </a:r>
                      <a:r>
                        <a:rPr lang="en-US" sz="1600" b="1" kern="100" dirty="0">
                          <a:latin typeface="Times New Roman"/>
                          <a:ea typeface="標楷體"/>
                          <a:cs typeface="Times New Roman"/>
                        </a:rPr>
                        <a:t>(</a:t>
                      </a:r>
                      <a:r>
                        <a:rPr lang="zh-TW" sz="1600" b="1" kern="100" dirty="0">
                          <a:latin typeface="Times New Roman"/>
                          <a:ea typeface="標楷體"/>
                          <a:cs typeface="Times New Roman"/>
                        </a:rPr>
                        <a:t>一廳</a:t>
                      </a:r>
                      <a:r>
                        <a:rPr lang="en-US" sz="1600" b="1" kern="100" dirty="0">
                          <a:latin typeface="Times New Roman"/>
                          <a:ea typeface="標楷體"/>
                          <a:cs typeface="Times New Roman"/>
                        </a:rPr>
                        <a:t>)</a:t>
                      </a:r>
                      <a:r>
                        <a:rPr lang="zh-TW" sz="1600" b="1" kern="100" dirty="0">
                          <a:latin typeface="Times New Roman"/>
                          <a:ea typeface="標楷體"/>
                          <a:cs typeface="Times New Roman"/>
                        </a:rPr>
                        <a:t>一衛</a:t>
                      </a:r>
                      <a:r>
                        <a:rPr lang="en-US" sz="1600" b="1" kern="100" dirty="0">
                          <a:latin typeface="Times New Roman"/>
                          <a:ea typeface="標楷體"/>
                          <a:cs typeface="Times New Roman"/>
                        </a:rPr>
                        <a:t>)</a:t>
                      </a:r>
                      <a:r>
                        <a:rPr lang="zh-TW" sz="1600" b="1" kern="100" dirty="0">
                          <a:latin typeface="Times New Roman"/>
                          <a:ea typeface="標楷體"/>
                          <a:cs typeface="Times New Roman"/>
                        </a:rPr>
                        <a:t>、工廠、廠辦、農舍、倉庫或其他等型態</a:t>
                      </a:r>
                      <a:r>
                        <a:rPr lang="zh-TW" sz="1600" b="1" u="sng" kern="100" dirty="0">
                          <a:solidFill>
                            <a:srgbClr val="FF0000"/>
                          </a:solidFill>
                          <a:latin typeface="Times New Roman"/>
                          <a:ea typeface="標楷體"/>
                          <a:cs typeface="Times New Roman"/>
                        </a:rPr>
                        <a:t>）</a:t>
                      </a:r>
                      <a:r>
                        <a:rPr lang="zh-TW" sz="1600" b="1" kern="100" dirty="0">
                          <a:latin typeface="Times New Roman"/>
                          <a:ea typeface="標楷體"/>
                          <a:cs typeface="Times New Roman"/>
                        </a:rPr>
                        <a:t>。</a:t>
                      </a:r>
                    </a:p>
                  </a:txBody>
                  <a:tcPr marL="14111" marR="14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600" b="1" kern="100" dirty="0">
                          <a:latin typeface="標楷體"/>
                          <a:ea typeface="新細明體"/>
                          <a:cs typeface="Times New Roman"/>
                        </a:rPr>
                        <a:t>一、由現行第九款移列。</a:t>
                      </a:r>
                    </a:p>
                    <a:p>
                      <a:pPr marL="328930" indent="-328930" algn="just">
                        <a:spcAft>
                          <a:spcPts val="0"/>
                        </a:spcAft>
                      </a:pPr>
                      <a:r>
                        <a:rPr lang="zh-TW" sz="1600" b="1" kern="100" dirty="0">
                          <a:latin typeface="標楷體"/>
                          <a:ea typeface="新細明體"/>
                          <a:cs typeface="Times New Roman"/>
                        </a:rPr>
                        <a:t>二、建物型態與格局，係指建物現有之型態及使用狀態。</a:t>
                      </a:r>
                    </a:p>
                  </a:txBody>
                  <a:tcPr marL="14111" marR="14111"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13</a:t>
            </a:fld>
            <a:endParaRPr kumimoji="1" lang="zh-TW"/>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214974"/>
        </p:xfrm>
        <a:graphic>
          <a:graphicData uri="http://schemas.openxmlformats.org/drawingml/2006/table">
            <a:tbl>
              <a:tblPr/>
              <a:tblGrid>
                <a:gridCol w="2523587"/>
                <a:gridCol w="2524420"/>
                <a:gridCol w="2524420"/>
              </a:tblGrid>
              <a:tr h="5214974">
                <a:tc>
                  <a:txBody>
                    <a:bodyPr/>
                    <a:lstStyle/>
                    <a:p>
                      <a:pPr marL="443865" indent="-132715" algn="just">
                        <a:spcAft>
                          <a:spcPts val="0"/>
                        </a:spcAft>
                      </a:pPr>
                      <a:r>
                        <a:rPr lang="en-US" sz="1400" b="1" u="sng" kern="100" dirty="0">
                          <a:solidFill>
                            <a:srgbClr val="FF0000"/>
                          </a:solidFill>
                          <a:latin typeface="標楷體"/>
                          <a:ea typeface="標楷體"/>
                          <a:cs typeface="Times New Roman"/>
                        </a:rPr>
                        <a:t>4.</a:t>
                      </a:r>
                      <a:r>
                        <a:rPr lang="zh-TW" sz="1400" b="1" u="sng" kern="100" dirty="0">
                          <a:solidFill>
                            <a:srgbClr val="FF0000"/>
                          </a:solidFill>
                          <a:latin typeface="Times New Roman"/>
                          <a:ea typeface="標楷體"/>
                          <a:cs typeface="Times New Roman"/>
                        </a:rPr>
                        <a:t>建物</a:t>
                      </a:r>
                      <a:r>
                        <a:rPr lang="zh-TW" sz="1400" b="1" kern="100" dirty="0">
                          <a:latin typeface="Times New Roman"/>
                          <a:ea typeface="標楷體"/>
                          <a:cs typeface="Times New Roman"/>
                        </a:rPr>
                        <a:t>權利種類</a:t>
                      </a:r>
                      <a:r>
                        <a:rPr lang="zh-TW" sz="1400" b="1" u="sng" kern="100" dirty="0">
                          <a:solidFill>
                            <a:srgbClr val="FF0000"/>
                          </a:solidFill>
                          <a:latin typeface="Times New Roman"/>
                          <a:ea typeface="標楷體"/>
                          <a:cs typeface="Times New Roman"/>
                        </a:rPr>
                        <a:t>及其登記狀態</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(1)</a:t>
                      </a:r>
                      <a:r>
                        <a:rPr lang="zh-TW" sz="1400" b="1" kern="100" dirty="0">
                          <a:latin typeface="Times New Roman"/>
                          <a:ea typeface="標楷體"/>
                          <a:cs typeface="Times New Roman"/>
                        </a:rPr>
                        <a:t>所有權。</a:t>
                      </a:r>
                    </a:p>
                    <a:p>
                      <a:pPr marL="752475" indent="-271145" algn="just">
                        <a:spcAft>
                          <a:spcPts val="0"/>
                        </a:spcAft>
                      </a:pPr>
                      <a:r>
                        <a:rPr lang="en-US" sz="1400" b="1" u="sng" kern="100" dirty="0">
                          <a:solidFill>
                            <a:srgbClr val="FF0000"/>
                          </a:solidFill>
                          <a:latin typeface="標楷體"/>
                          <a:ea typeface="標楷體"/>
                          <a:cs typeface="Times New Roman"/>
                        </a:rPr>
                        <a:t>(2)</a:t>
                      </a:r>
                      <a:r>
                        <a:rPr lang="zh-TW" sz="1400" b="1" kern="100" dirty="0">
                          <a:latin typeface="Times New Roman"/>
                          <a:ea typeface="標楷體"/>
                          <a:cs typeface="Times New Roman"/>
                        </a:rPr>
                        <a:t>有無他項權利之設定情形</a:t>
                      </a:r>
                      <a:r>
                        <a:rPr lang="zh-TW" sz="1400" b="1" u="sng" kern="100" dirty="0">
                          <a:solidFill>
                            <a:srgbClr val="FF0000"/>
                          </a:solidFill>
                          <a:latin typeface="Times New Roman"/>
                          <a:ea typeface="標楷體"/>
                          <a:cs typeface="Times New Roman"/>
                        </a:rPr>
                        <a:t>（包括：抵押權、不動產役權、典權，</a:t>
                      </a:r>
                      <a:r>
                        <a:rPr lang="zh-TW" sz="1400" b="1" kern="100" dirty="0">
                          <a:latin typeface="Times New Roman"/>
                          <a:ea typeface="標楷體"/>
                          <a:cs typeface="Times New Roman"/>
                        </a:rPr>
                        <a:t>詳如登記謄本</a:t>
                      </a:r>
                      <a:r>
                        <a:rPr lang="zh-TW" sz="1400" b="1" u="sng" kern="100" dirty="0">
                          <a:solidFill>
                            <a:srgbClr val="FF0000"/>
                          </a:solidFill>
                          <a:latin typeface="Times New Roman"/>
                          <a:ea typeface="標楷體"/>
                          <a:cs typeface="Times New Roman"/>
                        </a:rPr>
                        <a:t>），若有，應敘明。</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(3)</a:t>
                      </a:r>
                      <a:r>
                        <a:rPr lang="zh-TW" sz="1400" b="1" kern="100" dirty="0">
                          <a:latin typeface="Times New Roman"/>
                          <a:ea typeface="標楷體"/>
                          <a:cs typeface="Times New Roman"/>
                        </a:rPr>
                        <a:t>有無限制登記情形？（</a:t>
                      </a:r>
                      <a:r>
                        <a:rPr lang="zh-TW" sz="1400" b="1" u="sng" kern="100" dirty="0">
                          <a:solidFill>
                            <a:srgbClr val="FF0000"/>
                          </a:solidFill>
                          <a:latin typeface="Times New Roman"/>
                          <a:ea typeface="標楷體"/>
                          <a:cs typeface="Times New Roman"/>
                        </a:rPr>
                        <a:t>包括</a:t>
                      </a:r>
                      <a:r>
                        <a:rPr lang="zh-TW" sz="1400" b="1" kern="100" dirty="0">
                          <a:latin typeface="Times New Roman"/>
                          <a:ea typeface="標楷體"/>
                          <a:cs typeface="Times New Roman"/>
                        </a:rPr>
                        <a:t>：預告登記、查封、假扣押、假處分及其他禁止處分之登記，詳如附登記謄本。）</a:t>
                      </a:r>
                      <a:r>
                        <a:rPr lang="zh-TW" sz="1400" b="1" u="sng" kern="100" dirty="0">
                          <a:solidFill>
                            <a:srgbClr val="FF0000"/>
                          </a:solidFill>
                          <a:latin typeface="Times New Roman"/>
                          <a:ea typeface="標楷體"/>
                          <a:cs typeface="Times New Roman"/>
                        </a:rPr>
                        <a:t>，若有，應敘明。</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(4)</a:t>
                      </a:r>
                      <a:r>
                        <a:rPr lang="zh-TW" sz="1400" b="1" u="sng" kern="100" dirty="0">
                          <a:solidFill>
                            <a:srgbClr val="FF0000"/>
                          </a:solidFill>
                          <a:latin typeface="Times New Roman"/>
                          <a:ea typeface="標楷體"/>
                          <a:cs typeface="Times New Roman"/>
                        </a:rPr>
                        <a:t>有無信託登記？若有，應敘明信託契約之主要條款內容（依登記謄本及信託專簿記載）。</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(5)</a:t>
                      </a:r>
                      <a:r>
                        <a:rPr lang="zh-TW" sz="1400" b="1" u="sng" kern="100" dirty="0">
                          <a:solidFill>
                            <a:srgbClr val="FF0000"/>
                          </a:solidFill>
                          <a:latin typeface="Times New Roman"/>
                          <a:ea typeface="標楷體"/>
                          <a:cs typeface="Times New Roman"/>
                        </a:rPr>
                        <a:t>其他事項（如：依民事訴訟法第二百五十四條規定及其他相關之註記等）。</a:t>
                      </a:r>
                      <a:endParaRPr lang="zh-TW" sz="1400" b="1" kern="100" dirty="0">
                        <a:latin typeface="Times New Roman"/>
                        <a:ea typeface="標楷體"/>
                        <a:cs typeface="Times New Roman"/>
                      </a:endParaRPr>
                    </a:p>
                  </a:txBody>
                  <a:tcPr marL="14111" marR="14111"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15620" indent="-515620" algn="just">
                        <a:spcAft>
                          <a:spcPts val="0"/>
                        </a:spcAft>
                      </a:pPr>
                      <a:r>
                        <a:rPr lang="en-US" sz="1400" b="1" kern="100" dirty="0">
                          <a:latin typeface="標楷體"/>
                          <a:ea typeface="標楷體"/>
                          <a:cs typeface="Times New Roman"/>
                        </a:rPr>
                        <a:t>(</a:t>
                      </a:r>
                      <a:r>
                        <a:rPr lang="zh-TW" sz="1400" b="1" kern="100" dirty="0">
                          <a:latin typeface="Times New Roman"/>
                          <a:ea typeface="標楷體"/>
                          <a:cs typeface="Times New Roman"/>
                        </a:rPr>
                        <a:t>二</a:t>
                      </a:r>
                      <a:r>
                        <a:rPr lang="en-US" sz="1400" b="1" kern="100" dirty="0">
                          <a:latin typeface="Times New Roman"/>
                          <a:ea typeface="標楷體"/>
                          <a:cs typeface="Times New Roman"/>
                        </a:rPr>
                        <a:t>)</a:t>
                      </a:r>
                      <a:r>
                        <a:rPr lang="zh-TW" sz="1400" b="1" kern="100" dirty="0">
                          <a:latin typeface="Times New Roman"/>
                          <a:ea typeface="標楷體"/>
                          <a:cs typeface="Times New Roman"/>
                        </a:rPr>
                        <a:t>權利種類：</a:t>
                      </a:r>
                    </a:p>
                    <a:p>
                      <a:pPr marL="472440" indent="-152400" algn="just">
                        <a:spcAft>
                          <a:spcPts val="0"/>
                        </a:spcAft>
                      </a:pPr>
                      <a:r>
                        <a:rPr lang="en-US" sz="1400" b="1" kern="100" dirty="0">
                          <a:latin typeface="標楷體"/>
                          <a:ea typeface="標楷體"/>
                          <a:cs typeface="Times New Roman"/>
                        </a:rPr>
                        <a:t>1.</a:t>
                      </a:r>
                      <a:r>
                        <a:rPr lang="zh-TW" sz="1400" b="1" kern="100" dirty="0">
                          <a:latin typeface="Times New Roman"/>
                          <a:ea typeface="標楷體"/>
                          <a:cs typeface="Times New Roman"/>
                        </a:rPr>
                        <a:t>所有權。</a:t>
                      </a:r>
                    </a:p>
                    <a:p>
                      <a:pPr marL="472440" indent="-152400" algn="just">
                        <a:spcAft>
                          <a:spcPts val="0"/>
                        </a:spcAft>
                      </a:pPr>
                      <a:r>
                        <a:rPr lang="en-US" sz="1400" b="1" kern="100" dirty="0">
                          <a:latin typeface="標楷體"/>
                          <a:ea typeface="標楷體"/>
                          <a:cs typeface="Times New Roman"/>
                        </a:rPr>
                        <a:t>2.</a:t>
                      </a:r>
                      <a:r>
                        <a:rPr lang="zh-TW" sz="1400" b="1" kern="100" dirty="0">
                          <a:latin typeface="Times New Roman"/>
                          <a:ea typeface="標楷體"/>
                          <a:cs typeface="Times New Roman"/>
                        </a:rPr>
                        <a:t>他項權利。</a:t>
                      </a:r>
                    </a:p>
                    <a:p>
                      <a:pPr marL="515620" indent="-515620" algn="just">
                        <a:spcAft>
                          <a:spcPts val="0"/>
                        </a:spcAft>
                      </a:pPr>
                      <a:r>
                        <a:rPr lang="en-US" sz="1400" b="1" kern="100" dirty="0">
                          <a:latin typeface="標楷體"/>
                          <a:ea typeface="標楷體"/>
                          <a:cs typeface="Times New Roman"/>
                        </a:rPr>
                        <a:t>(</a:t>
                      </a:r>
                      <a:r>
                        <a:rPr lang="zh-TW" sz="1400" b="1" kern="100" dirty="0">
                          <a:latin typeface="Times New Roman"/>
                          <a:ea typeface="標楷體"/>
                          <a:cs typeface="Times New Roman"/>
                        </a:rPr>
                        <a:t>五</a:t>
                      </a:r>
                      <a:r>
                        <a:rPr lang="en-US" sz="1400" b="1" kern="100" dirty="0">
                          <a:latin typeface="Times New Roman"/>
                          <a:ea typeface="標楷體"/>
                          <a:cs typeface="Times New Roman"/>
                        </a:rPr>
                        <a:t>)</a:t>
                      </a:r>
                      <a:r>
                        <a:rPr lang="zh-TW" sz="1400" b="1" kern="100" dirty="0">
                          <a:latin typeface="Times New Roman"/>
                          <a:ea typeface="標楷體"/>
                          <a:cs typeface="Times New Roman"/>
                        </a:rPr>
                        <a:t>建築改良物</a:t>
                      </a:r>
                      <a:r>
                        <a:rPr lang="zh-TW" sz="1400" b="1" u="sng" kern="100" dirty="0">
                          <a:solidFill>
                            <a:srgbClr val="FF0000"/>
                          </a:solidFill>
                          <a:latin typeface="Times New Roman"/>
                          <a:ea typeface="標楷體"/>
                          <a:cs typeface="Times New Roman"/>
                        </a:rPr>
                        <a:t>權利登記狀態：</a:t>
                      </a:r>
                      <a:endParaRPr lang="zh-TW" sz="1400" b="1" kern="100" dirty="0">
                        <a:latin typeface="Times New Roman"/>
                        <a:ea typeface="標楷體"/>
                        <a:cs typeface="Times New Roman"/>
                      </a:endParaRPr>
                    </a:p>
                    <a:p>
                      <a:pPr marL="472440" indent="-152400" algn="just">
                        <a:spcAft>
                          <a:spcPts val="0"/>
                        </a:spcAft>
                      </a:pPr>
                      <a:r>
                        <a:rPr lang="en-US" sz="1400" b="1" kern="100" dirty="0">
                          <a:latin typeface="標楷體"/>
                          <a:ea typeface="標楷體"/>
                          <a:cs typeface="Times New Roman"/>
                        </a:rPr>
                        <a:t>1.</a:t>
                      </a:r>
                      <a:r>
                        <a:rPr lang="zh-TW" sz="1400" b="1" kern="100" dirty="0">
                          <a:latin typeface="Times New Roman"/>
                          <a:ea typeface="標楷體"/>
                          <a:cs typeface="Times New Roman"/>
                        </a:rPr>
                        <a:t>有無他項權利之設定情形？（如：設定抵押權及典權，詳如附登記謄本。）</a:t>
                      </a:r>
                    </a:p>
                    <a:p>
                      <a:pPr marL="472440" indent="-152400" algn="just">
                        <a:spcAft>
                          <a:spcPts val="0"/>
                        </a:spcAft>
                      </a:pPr>
                      <a:r>
                        <a:rPr lang="en-US" sz="1400" b="1" kern="100" dirty="0">
                          <a:latin typeface="標楷體"/>
                          <a:ea typeface="標楷體"/>
                          <a:cs typeface="Times New Roman"/>
                        </a:rPr>
                        <a:t>2.</a:t>
                      </a:r>
                      <a:r>
                        <a:rPr lang="zh-TW" sz="1400" b="1" kern="100" dirty="0">
                          <a:latin typeface="Times New Roman"/>
                          <a:ea typeface="標楷體"/>
                          <a:cs typeface="Times New Roman"/>
                        </a:rPr>
                        <a:t>有無限制登記情形？（如：預告登記、查封、假扣押、假處分及其他禁止處分之登記，詳如附登記謄本。）</a:t>
                      </a:r>
                    </a:p>
                  </a:txBody>
                  <a:tcPr marL="14111" marR="14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400" b="1" kern="100" dirty="0">
                          <a:latin typeface="標楷體"/>
                          <a:ea typeface="新細明體"/>
                          <a:cs typeface="Times New Roman"/>
                        </a:rPr>
                        <a:t>一、由現行第二款及第五款移列，並酌作文字修正。</a:t>
                      </a:r>
                    </a:p>
                    <a:p>
                      <a:pPr marL="328930" indent="-328930" algn="just">
                        <a:spcAft>
                          <a:spcPts val="0"/>
                        </a:spcAft>
                      </a:pPr>
                      <a:r>
                        <a:rPr lang="zh-TW" sz="1400" b="1" kern="100" dirty="0">
                          <a:latin typeface="標楷體"/>
                          <a:ea typeface="新細明體"/>
                          <a:cs typeface="Times New Roman"/>
                        </a:rPr>
                        <a:t>二、不動產權利人辦理信託登記之情形，已甚為普遍，且受託人對於不動產有無處分權，將決定有無權利簽訂買賣契約，爰增訂第四目之四。</a:t>
                      </a:r>
                    </a:p>
                    <a:p>
                      <a:pPr marL="328930" indent="-328930" algn="just">
                        <a:spcAft>
                          <a:spcPts val="0"/>
                        </a:spcAft>
                      </a:pPr>
                      <a:r>
                        <a:rPr lang="zh-TW" sz="1400" b="1" kern="100" dirty="0">
                          <a:latin typeface="標楷體"/>
                          <a:ea typeface="新細明體"/>
                          <a:cs typeface="Times New Roman"/>
                        </a:rPr>
                        <a:t>三、為保護買方權益，及促進交易資訊透明化，爰增列第四目之五其他事項。</a:t>
                      </a:r>
                    </a:p>
                  </a:txBody>
                  <a:tcPr marL="14111" marR="14111"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14</a:t>
            </a:fld>
            <a:endParaRPr kumimoji="1" lang="zh-TW"/>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4071966"/>
                <a:gridCol w="1357322"/>
                <a:gridCol w="214314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5486400"/>
        </p:xfrm>
        <a:graphic>
          <a:graphicData uri="http://schemas.openxmlformats.org/drawingml/2006/table">
            <a:tbl>
              <a:tblPr/>
              <a:tblGrid>
                <a:gridCol w="4071966"/>
                <a:gridCol w="1357322"/>
                <a:gridCol w="2143140"/>
              </a:tblGrid>
              <a:tr h="5128208">
                <a:tc>
                  <a:txBody>
                    <a:bodyPr/>
                    <a:lstStyle/>
                    <a:p>
                      <a:pPr marL="443865" indent="-132715" algn="just">
                        <a:spcAft>
                          <a:spcPts val="0"/>
                        </a:spcAft>
                      </a:pPr>
                      <a:r>
                        <a:rPr lang="en-US" sz="900" b="1" u="sng" kern="100" dirty="0">
                          <a:solidFill>
                            <a:srgbClr val="FF0000"/>
                          </a:solidFill>
                          <a:latin typeface="標楷體"/>
                          <a:ea typeface="標楷體"/>
                          <a:cs typeface="Times New Roman"/>
                        </a:rPr>
                        <a:t>5.</a:t>
                      </a:r>
                      <a:r>
                        <a:rPr lang="zh-TW" sz="900" b="1" u="sng" kern="100" dirty="0">
                          <a:solidFill>
                            <a:srgbClr val="FF0000"/>
                          </a:solidFill>
                          <a:latin typeface="Times New Roman"/>
                          <a:ea typeface="標楷體"/>
                          <a:cs typeface="Times New Roman"/>
                        </a:rPr>
                        <a:t>建物</a:t>
                      </a:r>
                      <a:r>
                        <a:rPr lang="zh-TW" sz="900" b="1" kern="100" dirty="0">
                          <a:latin typeface="Times New Roman"/>
                          <a:ea typeface="標楷體"/>
                          <a:cs typeface="Times New Roman"/>
                        </a:rPr>
                        <a:t>目前管理與使用情況：</a:t>
                      </a:r>
                    </a:p>
                    <a:p>
                      <a:pPr marL="752475" indent="-271145" algn="just">
                        <a:spcAft>
                          <a:spcPts val="0"/>
                        </a:spcAft>
                      </a:pPr>
                      <a:r>
                        <a:rPr lang="en-US" sz="900" b="1" u="sng" kern="100" dirty="0">
                          <a:solidFill>
                            <a:srgbClr val="FF0000"/>
                          </a:solidFill>
                          <a:latin typeface="標楷體"/>
                          <a:ea typeface="標楷體"/>
                          <a:cs typeface="Times New Roman"/>
                        </a:rPr>
                        <a:t>(1)</a:t>
                      </a:r>
                      <a:r>
                        <a:rPr lang="zh-TW" sz="900" b="1" u="sng" kern="100" dirty="0">
                          <a:solidFill>
                            <a:srgbClr val="FF0000"/>
                          </a:solidFill>
                          <a:latin typeface="Times New Roman"/>
                          <a:ea typeface="標楷體"/>
                          <a:cs typeface="Times New Roman"/>
                        </a:rPr>
                        <a:t>是否為共有，若是，有無分管協議或使用、管理等登記，若是，應敘明其內容。</a:t>
                      </a:r>
                      <a:endParaRPr lang="zh-TW" sz="900" b="1" kern="100" dirty="0">
                        <a:latin typeface="Times New Roman"/>
                        <a:ea typeface="標楷體"/>
                        <a:cs typeface="Times New Roman"/>
                      </a:endParaRPr>
                    </a:p>
                    <a:p>
                      <a:pPr marL="752475" indent="-271145" algn="just">
                        <a:spcAft>
                          <a:spcPts val="0"/>
                        </a:spcAft>
                      </a:pPr>
                      <a:r>
                        <a:rPr lang="en-US" sz="900" b="1" u="sng" kern="100" dirty="0">
                          <a:solidFill>
                            <a:srgbClr val="FF0000"/>
                          </a:solidFill>
                          <a:latin typeface="標楷體"/>
                          <a:ea typeface="標楷體"/>
                          <a:cs typeface="Times New Roman"/>
                        </a:rPr>
                        <a:t>(2)</a:t>
                      </a:r>
                      <a:r>
                        <a:rPr lang="zh-TW" sz="900" b="1" kern="100" dirty="0">
                          <a:latin typeface="Times New Roman"/>
                          <a:ea typeface="標楷體"/>
                          <a:cs typeface="Times New Roman"/>
                        </a:rPr>
                        <a:t>建物有無出租情形，若有，應敘明租金、租期，租約是否有公證等事項。</a:t>
                      </a:r>
                    </a:p>
                    <a:p>
                      <a:pPr marL="752475" indent="-271145" algn="just">
                        <a:spcAft>
                          <a:spcPts val="0"/>
                        </a:spcAft>
                      </a:pPr>
                      <a:r>
                        <a:rPr lang="en-US" sz="900" b="1" u="sng" kern="100" dirty="0">
                          <a:solidFill>
                            <a:srgbClr val="FF0000"/>
                          </a:solidFill>
                          <a:latin typeface="標楷體"/>
                          <a:ea typeface="標楷體"/>
                          <a:cs typeface="Times New Roman"/>
                        </a:rPr>
                        <a:t>(3)</a:t>
                      </a:r>
                      <a:r>
                        <a:rPr lang="zh-TW" sz="900" b="1" u="sng" kern="100" dirty="0">
                          <a:solidFill>
                            <a:srgbClr val="FF0000"/>
                          </a:solidFill>
                          <a:latin typeface="Times New Roman"/>
                          <a:ea typeface="標楷體"/>
                          <a:cs typeface="Times New Roman"/>
                        </a:rPr>
                        <a:t>建物</a:t>
                      </a:r>
                      <a:r>
                        <a:rPr lang="zh-TW" sz="900" b="1" kern="100" dirty="0">
                          <a:latin typeface="Times New Roman"/>
                          <a:ea typeface="標楷體"/>
                          <a:cs typeface="Times New Roman"/>
                        </a:rPr>
                        <a:t>有無</a:t>
                      </a:r>
                      <a:r>
                        <a:rPr lang="zh-TW" sz="900" b="1" u="sng" kern="100" dirty="0">
                          <a:solidFill>
                            <a:srgbClr val="FF0000"/>
                          </a:solidFill>
                          <a:latin typeface="Times New Roman"/>
                          <a:ea typeface="標楷體"/>
                          <a:cs typeface="Times New Roman"/>
                        </a:rPr>
                        <a:t>出借</a:t>
                      </a:r>
                      <a:r>
                        <a:rPr lang="zh-TW" sz="900" b="1" kern="100" dirty="0">
                          <a:latin typeface="Times New Roman"/>
                          <a:ea typeface="標楷體"/>
                          <a:cs typeface="Times New Roman"/>
                        </a:rPr>
                        <a:t>情形，</a:t>
                      </a:r>
                      <a:r>
                        <a:rPr lang="zh-TW" sz="900" b="1" u="sng" kern="100" dirty="0">
                          <a:solidFill>
                            <a:srgbClr val="FF0000"/>
                          </a:solidFill>
                          <a:latin typeface="Times New Roman"/>
                          <a:ea typeface="標楷體"/>
                          <a:cs typeface="Times New Roman"/>
                        </a:rPr>
                        <a:t>若有，應敘明出借內容</a:t>
                      </a:r>
                      <a:r>
                        <a:rPr lang="zh-TW" sz="900" b="1" kern="100" dirty="0">
                          <a:latin typeface="Times New Roman"/>
                          <a:ea typeface="標楷體"/>
                          <a:cs typeface="Times New Roman"/>
                        </a:rPr>
                        <a:t>。</a:t>
                      </a:r>
                    </a:p>
                    <a:p>
                      <a:pPr marL="752475" indent="-271145" algn="just">
                        <a:spcAft>
                          <a:spcPts val="0"/>
                        </a:spcAft>
                      </a:pPr>
                      <a:r>
                        <a:rPr lang="en-US" sz="900" b="1" u="sng" kern="100" dirty="0">
                          <a:solidFill>
                            <a:srgbClr val="FF0000"/>
                          </a:solidFill>
                          <a:latin typeface="標楷體"/>
                          <a:ea typeface="標楷體"/>
                          <a:cs typeface="Times New Roman"/>
                        </a:rPr>
                        <a:t>(4)</a:t>
                      </a:r>
                      <a:r>
                        <a:rPr lang="zh-TW" sz="900" b="1" u="sng" kern="100" dirty="0">
                          <a:solidFill>
                            <a:srgbClr val="FF0000"/>
                          </a:solidFill>
                          <a:latin typeface="Times New Roman"/>
                          <a:ea typeface="標楷體"/>
                          <a:cs typeface="Times New Roman"/>
                        </a:rPr>
                        <a:t>建物</a:t>
                      </a:r>
                      <a:r>
                        <a:rPr lang="zh-TW" sz="900" b="1" kern="0" dirty="0">
                          <a:solidFill>
                            <a:srgbClr val="FF0000"/>
                          </a:solidFill>
                          <a:latin typeface="Times New Roman"/>
                          <a:ea typeface="標楷體"/>
                          <a:cs typeface="新細明體"/>
                        </a:rPr>
                        <a:t>有無</a:t>
                      </a:r>
                      <a:r>
                        <a:rPr lang="zh-TW" sz="900" b="1" kern="0" dirty="0">
                          <a:latin typeface="Times New Roman"/>
                          <a:ea typeface="標楷體"/>
                          <a:cs typeface="新細明體"/>
                        </a:rPr>
                        <a:t>占用</a:t>
                      </a:r>
                      <a:r>
                        <a:rPr lang="zh-TW" sz="900" b="1" u="sng" kern="0" dirty="0">
                          <a:solidFill>
                            <a:srgbClr val="FF0000"/>
                          </a:solidFill>
                          <a:latin typeface="Times New Roman"/>
                          <a:ea typeface="標楷體"/>
                          <a:cs typeface="新細明體"/>
                        </a:rPr>
                        <a:t>他人土地</a:t>
                      </a:r>
                      <a:r>
                        <a:rPr lang="zh-TW" sz="900" b="1" kern="0" dirty="0">
                          <a:solidFill>
                            <a:srgbClr val="FF0000"/>
                          </a:solidFill>
                          <a:latin typeface="Times New Roman"/>
                          <a:ea typeface="標楷體"/>
                          <a:cs typeface="新細明體"/>
                        </a:rPr>
                        <a:t>情形（</a:t>
                      </a:r>
                      <a:r>
                        <a:rPr lang="zh-TW" sz="900" b="1" u="sng" kern="100" dirty="0">
                          <a:solidFill>
                            <a:srgbClr val="FF0000"/>
                          </a:solidFill>
                          <a:latin typeface="Times New Roman"/>
                          <a:ea typeface="標楷體"/>
                          <a:cs typeface="Times New Roman"/>
                        </a:rPr>
                        <a:t>依測量成果圖或建物登記謄本等相關文件記載）</a:t>
                      </a:r>
                      <a:r>
                        <a:rPr lang="zh-TW" sz="900" b="1" kern="0" dirty="0">
                          <a:latin typeface="Times New Roman"/>
                          <a:ea typeface="標楷體"/>
                          <a:cs typeface="新細明體"/>
                        </a:rPr>
                        <a:t>，</a:t>
                      </a:r>
                      <a:r>
                        <a:rPr lang="zh-TW" sz="900" b="1" u="sng" kern="0" dirty="0">
                          <a:solidFill>
                            <a:srgbClr val="FF0000"/>
                          </a:solidFill>
                          <a:latin typeface="Times New Roman"/>
                          <a:ea typeface="標楷體"/>
                          <a:cs typeface="新細明體"/>
                        </a:rPr>
                        <a:t>若有，應敘明占用情形</a:t>
                      </a:r>
                      <a:r>
                        <a:rPr lang="zh-TW" sz="900" b="1" kern="0" dirty="0">
                          <a:latin typeface="Times New Roman"/>
                          <a:ea typeface="標楷體"/>
                          <a:cs typeface="新細明體"/>
                        </a:rPr>
                        <a:t>。</a:t>
                      </a:r>
                      <a:endParaRPr lang="zh-TW" sz="900" b="1" kern="100" dirty="0">
                        <a:latin typeface="Times New Roman"/>
                        <a:ea typeface="標楷體"/>
                        <a:cs typeface="Times New Roman"/>
                      </a:endParaRPr>
                    </a:p>
                    <a:p>
                      <a:pPr marL="752475" indent="-271145" algn="just">
                        <a:spcAft>
                          <a:spcPts val="0"/>
                        </a:spcAft>
                      </a:pPr>
                      <a:r>
                        <a:rPr lang="en-US" sz="900" b="1" u="sng" kern="100" dirty="0">
                          <a:solidFill>
                            <a:srgbClr val="FF0000"/>
                          </a:solidFill>
                          <a:latin typeface="標楷體"/>
                          <a:ea typeface="標楷體"/>
                          <a:cs typeface="Times New Roman"/>
                        </a:rPr>
                        <a:t>(5)</a:t>
                      </a:r>
                      <a:r>
                        <a:rPr lang="zh-TW" sz="900" b="1" u="sng" kern="100" dirty="0">
                          <a:solidFill>
                            <a:srgbClr val="FF0000"/>
                          </a:solidFill>
                          <a:latin typeface="Times New Roman"/>
                          <a:ea typeface="標楷體"/>
                          <a:cs typeface="Times New Roman"/>
                        </a:rPr>
                        <a:t>建物</a:t>
                      </a:r>
                      <a:r>
                        <a:rPr lang="zh-TW" sz="900" b="1" kern="100" dirty="0">
                          <a:latin typeface="Times New Roman"/>
                          <a:ea typeface="標楷體"/>
                          <a:cs typeface="Times New Roman"/>
                        </a:rPr>
                        <a:t>有無被他人占用情形，</a:t>
                      </a:r>
                      <a:r>
                        <a:rPr lang="zh-TW" sz="900" b="1" u="sng" kern="100" dirty="0">
                          <a:solidFill>
                            <a:srgbClr val="FF0000"/>
                          </a:solidFill>
                          <a:latin typeface="Times New Roman"/>
                          <a:ea typeface="標楷體"/>
                          <a:cs typeface="Times New Roman"/>
                        </a:rPr>
                        <a:t>若有，應敘明被占用情形</a:t>
                      </a:r>
                      <a:r>
                        <a:rPr lang="zh-TW" sz="900" b="1" kern="100" dirty="0">
                          <a:latin typeface="Times New Roman"/>
                          <a:ea typeface="標楷體"/>
                          <a:cs typeface="Times New Roman"/>
                        </a:rPr>
                        <a:t>。</a:t>
                      </a:r>
                    </a:p>
                    <a:p>
                      <a:pPr marL="752475" indent="-271145" algn="just">
                        <a:spcAft>
                          <a:spcPts val="0"/>
                        </a:spcAft>
                      </a:pPr>
                      <a:r>
                        <a:rPr lang="en-US" sz="900" b="1" u="sng" kern="100" dirty="0">
                          <a:solidFill>
                            <a:srgbClr val="FF0000"/>
                          </a:solidFill>
                          <a:latin typeface="標楷體"/>
                          <a:ea typeface="標楷體"/>
                          <a:cs typeface="Times New Roman"/>
                        </a:rPr>
                        <a:t>(6)</a:t>
                      </a:r>
                      <a:r>
                        <a:rPr lang="zh-TW" sz="900" b="1" u="sng" kern="100" dirty="0">
                          <a:solidFill>
                            <a:srgbClr val="FF0000"/>
                          </a:solidFill>
                          <a:latin typeface="Times New Roman"/>
                          <a:ea typeface="標楷體"/>
                          <a:cs typeface="Times New Roman"/>
                        </a:rPr>
                        <a:t>目前作住宅使用之建物是否位屬工業區或不得作住宅使用之商業區或其他分區，若是，應敘明其合法性。</a:t>
                      </a:r>
                      <a:endParaRPr lang="zh-TW" sz="900" b="1" kern="100" dirty="0">
                        <a:latin typeface="Times New Roman"/>
                        <a:ea typeface="標楷體"/>
                        <a:cs typeface="Times New Roman"/>
                      </a:endParaRPr>
                    </a:p>
                    <a:p>
                      <a:pPr marL="752475" indent="-271145" algn="just">
                        <a:spcAft>
                          <a:spcPts val="0"/>
                        </a:spcAft>
                      </a:pPr>
                      <a:r>
                        <a:rPr lang="en-US" sz="900" b="1" u="sng" kern="100" dirty="0">
                          <a:solidFill>
                            <a:srgbClr val="FF0000"/>
                          </a:solidFill>
                          <a:latin typeface="標楷體"/>
                          <a:ea typeface="標楷體"/>
                          <a:cs typeface="Times New Roman"/>
                        </a:rPr>
                        <a:t>(7)</a:t>
                      </a:r>
                      <a:r>
                        <a:rPr lang="zh-TW" sz="900" b="1" u="sng" kern="100" dirty="0">
                          <a:solidFill>
                            <a:srgbClr val="FF0000"/>
                          </a:solidFill>
                          <a:latin typeface="Times New Roman"/>
                          <a:ea typeface="標楷體"/>
                          <a:cs typeface="Times New Roman"/>
                        </a:rPr>
                        <a:t>有無</a:t>
                      </a:r>
                      <a:r>
                        <a:rPr lang="zh-TW" sz="900" b="1" u="sng" kern="0" dirty="0">
                          <a:solidFill>
                            <a:srgbClr val="FF0000"/>
                          </a:solidFill>
                          <a:latin typeface="Times New Roman"/>
                          <a:ea typeface="標楷體"/>
                          <a:cs typeface="新細明體"/>
                        </a:rPr>
                        <a:t>獎勵容積之開放空間提供公共使用情形（依使用執照記載），若有，應敘明。</a:t>
                      </a:r>
                      <a:endParaRPr lang="zh-TW" sz="900" b="1" kern="100" dirty="0">
                        <a:latin typeface="Times New Roman"/>
                        <a:ea typeface="標楷體"/>
                        <a:cs typeface="Times New Roman"/>
                      </a:endParaRPr>
                    </a:p>
                    <a:p>
                      <a:pPr marL="752475" indent="-271145" algn="just">
                        <a:spcAft>
                          <a:spcPts val="0"/>
                        </a:spcAft>
                      </a:pPr>
                      <a:r>
                        <a:rPr lang="en-US" sz="900" b="1" u="sng" kern="100" dirty="0">
                          <a:solidFill>
                            <a:srgbClr val="FF0000"/>
                          </a:solidFill>
                          <a:latin typeface="標楷體"/>
                          <a:ea typeface="標楷體"/>
                          <a:cs typeface="Times New Roman"/>
                        </a:rPr>
                        <a:t>(8)</a:t>
                      </a:r>
                      <a:r>
                        <a:rPr lang="zh-TW" sz="900" b="1" kern="100" dirty="0">
                          <a:latin typeface="Times New Roman"/>
                          <a:ea typeface="標楷體"/>
                          <a:cs typeface="Times New Roman"/>
                        </a:rPr>
                        <a:t>水、電及</a:t>
                      </a:r>
                      <a:r>
                        <a:rPr lang="zh-TW" sz="900" b="1" u="sng" kern="100" dirty="0">
                          <a:solidFill>
                            <a:srgbClr val="FF0000"/>
                          </a:solidFill>
                          <a:latin typeface="Times New Roman"/>
                          <a:ea typeface="標楷體"/>
                          <a:cs typeface="Times New Roman"/>
                        </a:rPr>
                        <a:t>瓦斯</a:t>
                      </a:r>
                      <a:r>
                        <a:rPr lang="zh-TW" sz="900" b="1" kern="100" dirty="0">
                          <a:latin typeface="Times New Roman"/>
                          <a:ea typeface="標楷體"/>
                          <a:cs typeface="Times New Roman"/>
                        </a:rPr>
                        <a:t>供應情形：</a:t>
                      </a:r>
                    </a:p>
                    <a:p>
                      <a:pPr marL="908685" indent="-158750" algn="just">
                        <a:spcAft>
                          <a:spcPts val="0"/>
                        </a:spcAft>
                      </a:pPr>
                      <a:r>
                        <a:rPr lang="zh-TW" sz="900" b="1" kern="0" dirty="0">
                          <a:latin typeface="Times New Roman"/>
                          <a:ea typeface="標楷體"/>
                          <a:cs typeface="新細明體"/>
                        </a:rPr>
                        <a:t>A.使用</a:t>
                      </a:r>
                      <a:r>
                        <a:rPr lang="zh-TW" sz="900" b="1" u="sng" kern="0" dirty="0">
                          <a:solidFill>
                            <a:srgbClr val="FF0000"/>
                          </a:solidFill>
                          <a:latin typeface="Times New Roman"/>
                          <a:ea typeface="標楷體"/>
                          <a:cs typeface="新細明體"/>
                        </a:rPr>
                        <a:t>自來水</a:t>
                      </a:r>
                      <a:r>
                        <a:rPr lang="zh-TW" sz="900" b="1" kern="0" dirty="0">
                          <a:latin typeface="Times New Roman"/>
                          <a:ea typeface="標楷體"/>
                          <a:cs typeface="新細明體"/>
                        </a:rPr>
                        <a:t>或地下水。</a:t>
                      </a:r>
                      <a:r>
                        <a:rPr lang="zh-TW" sz="900" b="1" u="sng" kern="0" dirty="0">
                          <a:solidFill>
                            <a:srgbClr val="FF0000"/>
                          </a:solidFill>
                          <a:latin typeface="Times New Roman"/>
                          <a:ea typeface="標楷體"/>
                          <a:cs typeface="新細明體"/>
                        </a:rPr>
                        <a:t>若使用自來水，是否正常，若否，應敘明</a:t>
                      </a:r>
                      <a:r>
                        <a:rPr lang="zh-TW" sz="900" b="1" kern="0" dirty="0">
                          <a:latin typeface="Times New Roman"/>
                          <a:ea typeface="標楷體"/>
                          <a:cs typeface="新細明體"/>
                        </a:rPr>
                        <a:t>。</a:t>
                      </a:r>
                      <a:endParaRPr lang="zh-TW" sz="900" b="1" kern="100" dirty="0">
                        <a:latin typeface="Times New Roman"/>
                        <a:ea typeface="標楷體"/>
                        <a:cs typeface="Times New Roman"/>
                      </a:endParaRPr>
                    </a:p>
                    <a:p>
                      <a:pPr marL="908685" indent="-158750" algn="just">
                        <a:spcAft>
                          <a:spcPts val="0"/>
                        </a:spcAft>
                      </a:pPr>
                      <a:r>
                        <a:rPr lang="zh-TW" sz="900" b="1" kern="0" dirty="0">
                          <a:latin typeface="Times New Roman"/>
                          <a:ea typeface="標楷體"/>
                          <a:cs typeface="新細明體"/>
                        </a:rPr>
                        <a:t>B.有無獨立</a:t>
                      </a:r>
                      <a:r>
                        <a:rPr lang="zh-TW" sz="900" b="1" u="sng" kern="0" dirty="0">
                          <a:solidFill>
                            <a:srgbClr val="FF0000"/>
                          </a:solidFill>
                          <a:latin typeface="Times New Roman"/>
                          <a:ea typeface="標楷體"/>
                          <a:cs typeface="新細明體"/>
                        </a:rPr>
                        <a:t>電表，若無，應敘明</a:t>
                      </a:r>
                      <a:r>
                        <a:rPr lang="zh-TW" sz="900" b="1" kern="0" dirty="0">
                          <a:latin typeface="Times New Roman"/>
                          <a:ea typeface="標楷體"/>
                          <a:cs typeface="新細明體"/>
                        </a:rPr>
                        <a:t>。</a:t>
                      </a:r>
                      <a:endParaRPr lang="zh-TW" sz="900" b="1" kern="100" dirty="0">
                        <a:latin typeface="Times New Roman"/>
                        <a:ea typeface="標楷體"/>
                        <a:cs typeface="Times New Roman"/>
                      </a:endParaRPr>
                    </a:p>
                    <a:p>
                      <a:pPr marL="908685" indent="-158750" algn="just">
                        <a:spcAft>
                          <a:spcPts val="0"/>
                        </a:spcAft>
                      </a:pPr>
                      <a:r>
                        <a:rPr lang="zh-TW" sz="900" b="1" kern="0" dirty="0">
                          <a:latin typeface="Times New Roman"/>
                          <a:ea typeface="標楷體"/>
                          <a:cs typeface="新細明體"/>
                        </a:rPr>
                        <a:t>C.使用天然或桶裝瓦斯。</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(9)有無積欠應繳費用(包括：水費、電費、瓦斯費、管理費或其他費用)情形，若有，應敘明金額</a:t>
                      </a:r>
                      <a:r>
                        <a:rPr lang="zh-TW" sz="900" b="1" kern="0" dirty="0">
                          <a:latin typeface="Times New Roman"/>
                          <a:ea typeface="標楷體"/>
                          <a:cs typeface="新細明體"/>
                        </a:rPr>
                        <a:t>。</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(10)使用執照有無備註之注意事項，若有，應敘明。</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(11)電梯設備有無張貼有效合格認證標章，若無，應敘明。</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(12)有無消防設施，若有，應敘明項目。</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(13)有無無障礙設施？</a:t>
                      </a:r>
                      <a:r>
                        <a:rPr lang="zh-TW" sz="900" b="1" u="sng" kern="100" dirty="0">
                          <a:solidFill>
                            <a:srgbClr val="FF0000"/>
                          </a:solidFill>
                          <a:latin typeface="Times New Roman"/>
                          <a:ea typeface="標楷體"/>
                          <a:cs typeface="Times New Roman"/>
                        </a:rPr>
                        <a:t>若有，應敘明項目。</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(14)水、電管線於產權持有期間是否更新？</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(15)房屋有無施作夾層，若有，該夾層面積及合法性？</a:t>
                      </a:r>
                      <a:endParaRPr lang="zh-TW" sz="900" b="1" kern="100" dirty="0">
                        <a:latin typeface="Times New Roman"/>
                        <a:ea typeface="標楷體"/>
                        <a:cs typeface="Times New Roman"/>
                      </a:endParaRPr>
                    </a:p>
                    <a:p>
                      <a:pPr marL="752475" indent="-271145" algn="just">
                        <a:spcAft>
                          <a:spcPts val="0"/>
                        </a:spcAft>
                      </a:pPr>
                      <a:r>
                        <a:rPr lang="zh-TW" sz="900" b="1" u="sng" kern="0" dirty="0">
                          <a:solidFill>
                            <a:srgbClr val="FF0000"/>
                          </a:solidFill>
                          <a:latin typeface="Times New Roman"/>
                          <a:ea typeface="標楷體"/>
                          <a:cs typeface="新細明體"/>
                        </a:rPr>
                        <a:t>(16)所</a:t>
                      </a:r>
                      <a:r>
                        <a:rPr lang="zh-TW" sz="900" b="1" u="sng" kern="100" dirty="0">
                          <a:solidFill>
                            <a:srgbClr val="FF0000"/>
                          </a:solidFill>
                          <a:latin typeface="Times New Roman"/>
                          <a:ea typeface="標楷體"/>
                          <a:cs typeface="Times New Roman"/>
                        </a:rPr>
                        <a:t>有權持有期間有無居住？</a:t>
                      </a:r>
                      <a:endParaRPr lang="zh-TW" sz="900" b="1" kern="100" dirty="0">
                        <a:latin typeface="Times New Roman"/>
                        <a:ea typeface="標楷體"/>
                        <a:cs typeface="Times New Roman"/>
                      </a:endParaRPr>
                    </a:p>
                    <a:p>
                      <a:pPr marL="752475" indent="-271145" algn="just">
                        <a:spcAft>
                          <a:spcPts val="0"/>
                        </a:spcAft>
                      </a:pPr>
                      <a:r>
                        <a:rPr lang="en-US" sz="900" b="1" u="sng" kern="100" dirty="0">
                          <a:solidFill>
                            <a:srgbClr val="FF0000"/>
                          </a:solidFill>
                          <a:latin typeface="標楷體"/>
                          <a:ea typeface="標楷體"/>
                          <a:cs typeface="Times New Roman"/>
                        </a:rPr>
                        <a:t>(17)</a:t>
                      </a:r>
                      <a:r>
                        <a:rPr lang="zh-TW" sz="900" b="1" u="sng" kern="0" dirty="0">
                          <a:solidFill>
                            <a:srgbClr val="FF0000"/>
                          </a:solidFill>
                          <a:latin typeface="Times New Roman"/>
                          <a:ea typeface="標楷體"/>
                          <a:cs typeface="新細明體"/>
                        </a:rPr>
                        <a:t>集合住宅或區分所有建物</a:t>
                      </a:r>
                      <a:r>
                        <a:rPr lang="zh-TW" sz="900" b="1" kern="0" dirty="0">
                          <a:latin typeface="Times New Roman"/>
                          <a:ea typeface="標楷體"/>
                          <a:cs typeface="新細明體"/>
                        </a:rPr>
                        <a:t>（公寓大廈）</a:t>
                      </a:r>
                      <a:r>
                        <a:rPr lang="zh-TW" sz="900" b="1" u="sng" kern="0" dirty="0">
                          <a:solidFill>
                            <a:srgbClr val="FF0000"/>
                          </a:solidFill>
                          <a:latin typeface="Times New Roman"/>
                          <a:ea typeface="標楷體"/>
                          <a:cs typeface="新細明體"/>
                        </a:rPr>
                        <a:t>應記載之相關事項</a:t>
                      </a:r>
                      <a:endParaRPr lang="zh-TW" sz="900" b="1" kern="100" dirty="0">
                        <a:latin typeface="Times New Roman"/>
                        <a:ea typeface="標楷體"/>
                        <a:cs typeface="Times New Roman"/>
                      </a:endParaRPr>
                    </a:p>
                    <a:p>
                      <a:pPr marL="905510" indent="-151130" algn="just">
                        <a:spcAft>
                          <a:spcPts val="0"/>
                        </a:spcAft>
                      </a:pPr>
                      <a:r>
                        <a:rPr lang="en-US" sz="900" b="1" kern="0" dirty="0">
                          <a:solidFill>
                            <a:srgbClr val="FF0000"/>
                          </a:solidFill>
                          <a:latin typeface="標楷體"/>
                          <a:ea typeface="標楷體"/>
                          <a:cs typeface="新細明體"/>
                        </a:rPr>
                        <a:t>A.</a:t>
                      </a:r>
                      <a:r>
                        <a:rPr lang="zh-TW" sz="900" b="1" u="sng" kern="0" dirty="0">
                          <a:solidFill>
                            <a:srgbClr val="FF0000"/>
                          </a:solidFill>
                          <a:latin typeface="Times New Roman"/>
                          <a:ea typeface="標楷體"/>
                          <a:cs typeface="新細明體"/>
                        </a:rPr>
                        <a:t>住戶規約內容</a:t>
                      </a:r>
                      <a:r>
                        <a:rPr lang="zh-TW" sz="900" b="1" kern="0" dirty="0">
                          <a:solidFill>
                            <a:srgbClr val="FF0000"/>
                          </a:solidFill>
                          <a:latin typeface="Times New Roman"/>
                          <a:ea typeface="標楷體"/>
                          <a:cs typeface="新細明體"/>
                        </a:rPr>
                        <a:t>：</a:t>
                      </a:r>
                      <a:endParaRPr lang="zh-TW" sz="900" b="1" kern="100" dirty="0">
                        <a:latin typeface="Times New Roman"/>
                        <a:ea typeface="標楷體"/>
                        <a:cs typeface="Times New Roman"/>
                      </a:endParaRPr>
                    </a:p>
                    <a:p>
                      <a:pPr marL="1135380" indent="-252730" algn="just">
                        <a:spcAft>
                          <a:spcPts val="0"/>
                        </a:spcAft>
                      </a:pPr>
                      <a:r>
                        <a:rPr lang="zh-TW" sz="900" b="1" kern="0" dirty="0">
                          <a:solidFill>
                            <a:srgbClr val="FF0000"/>
                          </a:solidFill>
                          <a:latin typeface="Times New Roman"/>
                          <a:ea typeface="標楷體"/>
                          <a:cs typeface="新細明體"/>
                        </a:rPr>
                        <a:t>(A)</a:t>
                      </a:r>
                      <a:r>
                        <a:rPr lang="zh-TW" sz="900" b="1" kern="0" dirty="0">
                          <a:latin typeface="Times New Roman"/>
                          <a:ea typeface="標楷體"/>
                          <a:cs typeface="新細明體"/>
                        </a:rPr>
                        <a:t>有無約定專用、</a:t>
                      </a:r>
                      <a:r>
                        <a:rPr lang="zh-TW" sz="900" b="1" u="sng" kern="0" dirty="0">
                          <a:solidFill>
                            <a:srgbClr val="FF0000"/>
                          </a:solidFill>
                          <a:latin typeface="Times New Roman"/>
                          <a:ea typeface="標楷體"/>
                          <a:cs typeface="新細明體"/>
                        </a:rPr>
                        <a:t>約定</a:t>
                      </a:r>
                      <a:r>
                        <a:rPr lang="zh-TW" sz="900" b="1" kern="0" dirty="0">
                          <a:latin typeface="Times New Roman"/>
                          <a:ea typeface="標楷體"/>
                          <a:cs typeface="新細明體"/>
                        </a:rPr>
                        <a:t>共用部分（如有，</a:t>
                      </a:r>
                      <a:r>
                        <a:rPr lang="zh-TW" sz="900" b="1" u="sng" kern="0" dirty="0">
                          <a:solidFill>
                            <a:srgbClr val="FF0000"/>
                          </a:solidFill>
                          <a:latin typeface="Times New Roman"/>
                          <a:ea typeface="標楷體"/>
                          <a:cs typeface="新細明體"/>
                        </a:rPr>
                        <a:t>應標示其</a:t>
                      </a:r>
                      <a:r>
                        <a:rPr lang="zh-TW" sz="900" b="1" kern="0" dirty="0">
                          <a:latin typeface="Times New Roman"/>
                          <a:ea typeface="標楷體"/>
                          <a:cs typeface="新細明體"/>
                        </a:rPr>
                        <a:t>範圍及使用方式</a:t>
                      </a:r>
                      <a:r>
                        <a:rPr lang="zh-TW" sz="900" b="1" u="sng" kern="0" dirty="0">
                          <a:solidFill>
                            <a:srgbClr val="FF0000"/>
                          </a:solidFill>
                          <a:latin typeface="Times New Roman"/>
                          <a:ea typeface="標楷體"/>
                          <a:cs typeface="新細明體"/>
                        </a:rPr>
                        <a:t>並提供相關文件</a:t>
                      </a:r>
                      <a:r>
                        <a:rPr lang="zh-TW" sz="900" b="1" kern="0" dirty="0">
                          <a:latin typeface="Times New Roman"/>
                          <a:ea typeface="標楷體"/>
                          <a:cs typeface="新細明體"/>
                        </a:rPr>
                        <a:t>）。</a:t>
                      </a:r>
                      <a:endParaRPr lang="zh-TW" sz="900" b="1" kern="100" dirty="0">
                        <a:latin typeface="Times New Roman"/>
                        <a:ea typeface="標楷體"/>
                        <a:cs typeface="Times New Roman"/>
                      </a:endParaRPr>
                    </a:p>
                    <a:p>
                      <a:pPr marL="1135380" indent="-252730" algn="just">
                        <a:spcAft>
                          <a:spcPts val="0"/>
                        </a:spcAft>
                      </a:pPr>
                      <a:r>
                        <a:rPr lang="en-US" sz="900" b="1" kern="0" dirty="0">
                          <a:solidFill>
                            <a:srgbClr val="FF0000"/>
                          </a:solidFill>
                          <a:latin typeface="標楷體"/>
                          <a:ea typeface="標楷體"/>
                          <a:cs typeface="新細明體"/>
                        </a:rPr>
                        <a:t>(B)</a:t>
                      </a:r>
                      <a:r>
                        <a:rPr lang="zh-TW" sz="900" b="1" kern="0" dirty="0">
                          <a:latin typeface="Times New Roman"/>
                          <a:ea typeface="標楷體"/>
                          <a:cs typeface="新細明體"/>
                        </a:rPr>
                        <a:t>管理費或使用費</a:t>
                      </a:r>
                      <a:r>
                        <a:rPr lang="zh-TW" sz="900" b="1" u="sng" kern="0" dirty="0">
                          <a:solidFill>
                            <a:srgbClr val="FF0000"/>
                          </a:solidFill>
                          <a:latin typeface="Times New Roman"/>
                          <a:ea typeface="標楷體"/>
                          <a:cs typeface="新細明體"/>
                        </a:rPr>
                        <a:t>之</a:t>
                      </a:r>
                      <a:r>
                        <a:rPr lang="zh-TW" sz="900" b="1" kern="0" dirty="0">
                          <a:latin typeface="Times New Roman"/>
                          <a:ea typeface="標楷體"/>
                          <a:cs typeface="新細明體"/>
                        </a:rPr>
                        <a:t>數額</a:t>
                      </a:r>
                      <a:r>
                        <a:rPr lang="zh-TW" sz="900" b="1" u="sng" kern="0" dirty="0">
                          <a:solidFill>
                            <a:srgbClr val="FF0000"/>
                          </a:solidFill>
                          <a:latin typeface="Times New Roman"/>
                          <a:ea typeface="標楷體"/>
                          <a:cs typeface="新細明體"/>
                        </a:rPr>
                        <a:t>及其繳交方式</a:t>
                      </a:r>
                      <a:r>
                        <a:rPr lang="zh-TW" sz="900" b="1" kern="0" dirty="0">
                          <a:latin typeface="Times New Roman"/>
                          <a:ea typeface="標楷體"/>
                          <a:cs typeface="新細明體"/>
                        </a:rPr>
                        <a:t>。</a:t>
                      </a:r>
                      <a:endParaRPr lang="zh-TW" sz="900" b="1" kern="100" dirty="0">
                        <a:latin typeface="Times New Roman"/>
                        <a:ea typeface="標楷體"/>
                        <a:cs typeface="Times New Roman"/>
                      </a:endParaRPr>
                    </a:p>
                    <a:p>
                      <a:pPr marL="1135380" indent="-252730" algn="just">
                        <a:spcAft>
                          <a:spcPts val="0"/>
                        </a:spcAft>
                      </a:pPr>
                      <a:r>
                        <a:rPr lang="en-US" sz="900" b="1" kern="0" dirty="0">
                          <a:solidFill>
                            <a:srgbClr val="FF0000"/>
                          </a:solidFill>
                          <a:latin typeface="標楷體"/>
                          <a:ea typeface="標楷體"/>
                          <a:cs typeface="新細明體"/>
                        </a:rPr>
                        <a:t>(C)</a:t>
                      </a:r>
                      <a:r>
                        <a:rPr lang="zh-TW" sz="900" b="1" kern="0" dirty="0">
                          <a:latin typeface="Times New Roman"/>
                          <a:ea typeface="標楷體"/>
                          <a:cs typeface="新細明體"/>
                        </a:rPr>
                        <a:t>公共基金之數額、提撥及其運用方式。</a:t>
                      </a:r>
                      <a:endParaRPr lang="zh-TW" sz="900" b="1" kern="100" dirty="0">
                        <a:latin typeface="Times New Roman"/>
                        <a:ea typeface="標楷體"/>
                        <a:cs typeface="Times New Roman"/>
                      </a:endParaRPr>
                    </a:p>
                    <a:p>
                      <a:pPr marL="1135380" indent="-252730" algn="just">
                        <a:spcAft>
                          <a:spcPts val="0"/>
                        </a:spcAft>
                      </a:pPr>
                      <a:r>
                        <a:rPr lang="en-US" sz="900" b="1" kern="0" dirty="0">
                          <a:solidFill>
                            <a:srgbClr val="FF0000"/>
                          </a:solidFill>
                          <a:latin typeface="標楷體"/>
                          <a:ea typeface="標楷體"/>
                          <a:cs typeface="新細明體"/>
                        </a:rPr>
                        <a:t>(D)</a:t>
                      </a:r>
                      <a:r>
                        <a:rPr lang="zh-TW" sz="900" b="1" kern="0" dirty="0">
                          <a:latin typeface="Times New Roman"/>
                          <a:ea typeface="標楷體"/>
                          <a:cs typeface="新細明體"/>
                        </a:rPr>
                        <a:t>是否有管理組織及其管理方式。</a:t>
                      </a:r>
                      <a:endParaRPr lang="zh-TW" sz="900" b="1" kern="100" dirty="0">
                        <a:latin typeface="Times New Roman"/>
                        <a:ea typeface="標楷體"/>
                        <a:cs typeface="Times New Roman"/>
                      </a:endParaRPr>
                    </a:p>
                    <a:p>
                      <a:pPr marL="1135380" indent="-252730" algn="just">
                        <a:spcAft>
                          <a:spcPts val="0"/>
                        </a:spcAft>
                      </a:pPr>
                      <a:r>
                        <a:rPr lang="en-US" sz="900" b="1" kern="0" dirty="0">
                          <a:solidFill>
                            <a:srgbClr val="FF0000"/>
                          </a:solidFill>
                          <a:latin typeface="標楷體"/>
                          <a:ea typeface="標楷體"/>
                          <a:cs typeface="新細明體"/>
                        </a:rPr>
                        <a:t>(E)</a:t>
                      </a:r>
                      <a:r>
                        <a:rPr lang="zh-TW" sz="900" b="1" kern="0" dirty="0">
                          <a:latin typeface="Times New Roman"/>
                          <a:ea typeface="標楷體"/>
                          <a:cs typeface="新細明體"/>
                        </a:rPr>
                        <a:t>有無使用手冊？若有，應檢附。</a:t>
                      </a:r>
                      <a:endParaRPr lang="zh-TW" sz="900" b="1" kern="100" dirty="0">
                        <a:latin typeface="Times New Roman"/>
                        <a:ea typeface="標楷體"/>
                        <a:cs typeface="Times New Roman"/>
                      </a:endParaRPr>
                    </a:p>
                    <a:p>
                      <a:pPr marL="905510" indent="-151130" algn="just">
                        <a:spcAft>
                          <a:spcPts val="0"/>
                        </a:spcAft>
                      </a:pPr>
                      <a:r>
                        <a:rPr lang="zh-TW" sz="900" b="1" kern="0" dirty="0">
                          <a:solidFill>
                            <a:srgbClr val="FF0000"/>
                          </a:solidFill>
                          <a:latin typeface="Times New Roman"/>
                          <a:ea typeface="標楷體"/>
                          <a:cs typeface="新細明體"/>
                        </a:rPr>
                        <a:t>B.</a:t>
                      </a:r>
                      <a:r>
                        <a:rPr lang="zh-TW" sz="900" b="1" u="sng" kern="0" dirty="0">
                          <a:solidFill>
                            <a:srgbClr val="FF0000"/>
                          </a:solidFill>
                          <a:latin typeface="Times New Roman"/>
                          <a:ea typeface="標楷體"/>
                          <a:cs typeface="新細明體"/>
                        </a:rPr>
                        <a:t>有無規約以外特殊使用及其限制</a:t>
                      </a:r>
                      <a:r>
                        <a:rPr lang="zh-TW" sz="900" b="1" kern="0" dirty="0">
                          <a:latin typeface="Times New Roman"/>
                          <a:ea typeface="標楷體"/>
                          <a:cs typeface="新細明體"/>
                        </a:rPr>
                        <a:t> </a:t>
                      </a:r>
                      <a:endParaRPr lang="zh-TW" sz="900" b="1" kern="100" dirty="0">
                        <a:latin typeface="Times New Roman"/>
                        <a:ea typeface="標楷體"/>
                        <a:cs typeface="Times New Roman"/>
                      </a:endParaRPr>
                    </a:p>
                    <a:p>
                      <a:pPr marL="1135380" indent="-252730" algn="just">
                        <a:spcAft>
                          <a:spcPts val="0"/>
                        </a:spcAft>
                      </a:pPr>
                      <a:r>
                        <a:rPr lang="en-US" sz="900" b="1" kern="100" dirty="0">
                          <a:latin typeface="標楷體"/>
                          <a:ea typeface="標楷體"/>
                          <a:cs typeface="Times New Roman"/>
                        </a:rPr>
                        <a:t>(A)</a:t>
                      </a:r>
                      <a:r>
                        <a:rPr lang="zh-TW" sz="900" b="1" kern="100" dirty="0">
                          <a:latin typeface="Times New Roman"/>
                          <a:ea typeface="標楷體"/>
                          <a:cs typeface="Times New Roman"/>
                        </a:rPr>
                        <a:t>共用部分有無分管協議，</a:t>
                      </a:r>
                      <a:r>
                        <a:rPr lang="zh-TW" sz="900" b="1" u="sng" kern="100" dirty="0">
                          <a:solidFill>
                            <a:srgbClr val="FF0000"/>
                          </a:solidFill>
                          <a:latin typeface="Times New Roman"/>
                          <a:ea typeface="標楷體"/>
                          <a:cs typeface="Times New Roman"/>
                        </a:rPr>
                        <a:t>若有，</a:t>
                      </a:r>
                      <a:r>
                        <a:rPr lang="zh-TW" sz="900" b="1" kern="100" dirty="0">
                          <a:latin typeface="Times New Roman"/>
                          <a:ea typeface="標楷體"/>
                          <a:cs typeface="Times New Roman"/>
                        </a:rPr>
                        <a:t>應敘明協議內容。</a:t>
                      </a:r>
                    </a:p>
                    <a:p>
                      <a:pPr marL="1135380" indent="-252730" algn="just">
                        <a:spcAft>
                          <a:spcPts val="0"/>
                        </a:spcAft>
                      </a:pPr>
                      <a:r>
                        <a:rPr lang="en-US" sz="900" b="1" u="sng" kern="100" dirty="0">
                          <a:solidFill>
                            <a:srgbClr val="FF0000"/>
                          </a:solidFill>
                          <a:latin typeface="標楷體"/>
                          <a:ea typeface="標楷體"/>
                          <a:cs typeface="Times New Roman"/>
                        </a:rPr>
                        <a:t>(B)</a:t>
                      </a:r>
                      <a:r>
                        <a:rPr lang="zh-TW" sz="900" b="1" u="sng" kern="100" dirty="0">
                          <a:solidFill>
                            <a:srgbClr val="FF0000"/>
                          </a:solidFill>
                          <a:latin typeface="Times New Roman"/>
                          <a:ea typeface="標楷體"/>
                          <a:cs typeface="Times New Roman"/>
                        </a:rPr>
                        <a:t>使用專有部分有無限制，若有，應敘明限制內容。</a:t>
                      </a:r>
                      <a:endParaRPr lang="zh-TW" sz="900" b="1" kern="100" dirty="0">
                        <a:latin typeface="Times New Roman"/>
                        <a:ea typeface="標楷體"/>
                        <a:cs typeface="Times New Roman"/>
                      </a:endParaRPr>
                    </a:p>
                    <a:p>
                      <a:pPr marL="1135380" indent="-252730" algn="just">
                        <a:spcAft>
                          <a:spcPts val="0"/>
                        </a:spcAft>
                      </a:pPr>
                      <a:r>
                        <a:rPr lang="zh-TW" sz="900" b="1" u="sng" kern="0" dirty="0">
                          <a:solidFill>
                            <a:srgbClr val="FF0000"/>
                          </a:solidFill>
                          <a:latin typeface="Times New Roman"/>
                          <a:ea typeface="標楷體"/>
                          <a:cs typeface="新細明體"/>
                        </a:rPr>
                        <a:t>(C)有無公共設施重大修繕(所有權人另須付費)決議？若有，應敘明其內容。</a:t>
                      </a:r>
                      <a:endParaRPr lang="zh-TW" sz="900" b="1" kern="100" dirty="0">
                        <a:latin typeface="Times New Roman"/>
                        <a:ea typeface="標楷體"/>
                        <a:cs typeface="Times New Roman"/>
                      </a:endParaRPr>
                    </a:p>
                    <a:p>
                      <a:pPr marL="1135380" indent="-252730" algn="just">
                        <a:spcAft>
                          <a:spcPts val="0"/>
                        </a:spcAft>
                      </a:pPr>
                      <a:r>
                        <a:rPr lang="zh-TW" sz="900" b="1" kern="0" dirty="0">
                          <a:solidFill>
                            <a:srgbClr val="FF0000"/>
                          </a:solidFill>
                          <a:latin typeface="Times New Roman"/>
                          <a:ea typeface="標楷體"/>
                          <a:cs typeface="新細明體"/>
                        </a:rPr>
                        <a:t>(D)</a:t>
                      </a:r>
                      <a:r>
                        <a:rPr lang="zh-TW" sz="900" b="1" u="sng" kern="0" dirty="0">
                          <a:solidFill>
                            <a:srgbClr val="FF0000"/>
                          </a:solidFill>
                          <a:latin typeface="Times New Roman"/>
                          <a:ea typeface="標楷體"/>
                          <a:cs typeface="新細明體"/>
                        </a:rPr>
                        <a:t>有無管理維護公司？若有，應敘明。</a:t>
                      </a:r>
                      <a:endParaRPr lang="zh-TW" sz="900" b="1" kern="100" dirty="0">
                        <a:latin typeface="Times New Roman"/>
                        <a:ea typeface="標楷體"/>
                        <a:cs typeface="Times New Roman"/>
                      </a:endParaRPr>
                    </a:p>
                  </a:txBody>
                  <a:tcPr marL="3063" marR="3063"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15620" indent="-515620" algn="just">
                        <a:spcAft>
                          <a:spcPts val="0"/>
                        </a:spcAft>
                      </a:pPr>
                      <a:r>
                        <a:rPr lang="en-US" sz="900" b="1" kern="100" dirty="0">
                          <a:latin typeface="標楷體"/>
                          <a:ea typeface="標楷體"/>
                          <a:cs typeface="Times New Roman"/>
                        </a:rPr>
                        <a:t>(</a:t>
                      </a:r>
                      <a:r>
                        <a:rPr lang="zh-TW" sz="900" b="1" kern="100" dirty="0">
                          <a:latin typeface="Times New Roman"/>
                          <a:ea typeface="標楷體"/>
                          <a:cs typeface="Times New Roman"/>
                        </a:rPr>
                        <a:t>四</a:t>
                      </a:r>
                      <a:r>
                        <a:rPr lang="en-US" sz="900" b="1" kern="100" dirty="0">
                          <a:latin typeface="Times New Roman"/>
                          <a:ea typeface="標楷體"/>
                          <a:cs typeface="Times New Roman"/>
                        </a:rPr>
                        <a:t>)</a:t>
                      </a:r>
                      <a:r>
                        <a:rPr lang="zh-TW" sz="900" b="1" kern="100" dirty="0">
                          <a:latin typeface="Times New Roman"/>
                          <a:ea typeface="標楷體"/>
                          <a:cs typeface="Times New Roman"/>
                        </a:rPr>
                        <a:t>目前管理與使用情況：</a:t>
                      </a:r>
                    </a:p>
                    <a:p>
                      <a:pPr marL="389890" indent="-194945" algn="just">
                        <a:lnSpc>
                          <a:spcPct val="100000"/>
                        </a:lnSpc>
                        <a:spcAft>
                          <a:spcPts val="0"/>
                        </a:spcAft>
                      </a:pPr>
                      <a:r>
                        <a:rPr lang="en-US" sz="900" b="1" u="sng" kern="100" dirty="0">
                          <a:solidFill>
                            <a:srgbClr val="FF0000"/>
                          </a:solidFill>
                          <a:latin typeface="標楷體"/>
                          <a:ea typeface="標楷體"/>
                          <a:cs typeface="Times New Roman"/>
                        </a:rPr>
                        <a:t>1.</a:t>
                      </a:r>
                      <a:r>
                        <a:rPr lang="zh-TW" sz="900" b="1" kern="100" dirty="0">
                          <a:latin typeface="Times New Roman"/>
                          <a:ea typeface="標楷體"/>
                          <a:cs typeface="Times New Roman"/>
                        </a:rPr>
                        <a:t>公寓大廈應記載住戶規約內容，無法記載者，應敘明原因。</a:t>
                      </a:r>
                    </a:p>
                    <a:p>
                      <a:pPr marL="601980" indent="-224155" algn="just">
                        <a:lnSpc>
                          <a:spcPct val="100000"/>
                        </a:lnSpc>
                        <a:spcAft>
                          <a:spcPts val="0"/>
                        </a:spcAft>
                      </a:pPr>
                      <a:r>
                        <a:rPr lang="zh-TW" sz="900" b="1" kern="100" dirty="0">
                          <a:latin typeface="Times New Roman"/>
                          <a:ea typeface="標楷體"/>
                          <a:cs typeface="Times New Roman"/>
                        </a:rPr>
                        <a:t>住戶規約內容</a:t>
                      </a:r>
                      <a:r>
                        <a:rPr lang="zh-TW" sz="900" b="1" u="sng" kern="100" dirty="0">
                          <a:solidFill>
                            <a:srgbClr val="FF0000"/>
                          </a:solidFill>
                          <a:latin typeface="Times New Roman"/>
                          <a:ea typeface="標楷體"/>
                          <a:cs typeface="Times New Roman"/>
                        </a:rPr>
                        <a:t>如下</a:t>
                      </a:r>
                      <a:r>
                        <a:rPr lang="zh-TW" sz="900" b="1" kern="100" dirty="0">
                          <a:latin typeface="Times New Roman"/>
                          <a:ea typeface="標楷體"/>
                          <a:cs typeface="Times New Roman"/>
                        </a:rPr>
                        <a:t>：</a:t>
                      </a:r>
                    </a:p>
                    <a:p>
                      <a:pPr marL="571500" indent="-193675" algn="just">
                        <a:lnSpc>
                          <a:spcPct val="100000"/>
                        </a:lnSpc>
                        <a:spcAft>
                          <a:spcPts val="0"/>
                        </a:spcAft>
                      </a:pPr>
                      <a:r>
                        <a:rPr lang="en-US" sz="900" b="1" u="sng" kern="100" dirty="0">
                          <a:solidFill>
                            <a:srgbClr val="FF0000"/>
                          </a:solidFill>
                          <a:latin typeface="標楷體"/>
                          <a:ea typeface="標楷體"/>
                          <a:cs typeface="Times New Roman"/>
                        </a:rPr>
                        <a:t>(1)</a:t>
                      </a:r>
                      <a:r>
                        <a:rPr lang="zh-TW" sz="900" b="1" kern="100" dirty="0">
                          <a:latin typeface="Times New Roman"/>
                          <a:ea typeface="標楷體"/>
                          <a:cs typeface="Times New Roman"/>
                        </a:rPr>
                        <a:t>專有部分之範圍。</a:t>
                      </a:r>
                    </a:p>
                    <a:p>
                      <a:pPr marL="571500" indent="-193675" algn="just">
                        <a:lnSpc>
                          <a:spcPct val="100000"/>
                        </a:lnSpc>
                        <a:spcAft>
                          <a:spcPts val="0"/>
                        </a:spcAft>
                      </a:pPr>
                      <a:r>
                        <a:rPr lang="en-US" sz="900" b="1" u="sng" kern="100" dirty="0">
                          <a:solidFill>
                            <a:srgbClr val="FF0000"/>
                          </a:solidFill>
                          <a:latin typeface="標楷體"/>
                          <a:ea typeface="標楷體"/>
                          <a:cs typeface="Times New Roman"/>
                        </a:rPr>
                        <a:t>(2)</a:t>
                      </a:r>
                      <a:r>
                        <a:rPr lang="zh-TW" sz="900" b="1" kern="100" dirty="0">
                          <a:latin typeface="Times New Roman"/>
                          <a:ea typeface="標楷體"/>
                          <a:cs typeface="Times New Roman"/>
                        </a:rPr>
                        <a:t>共用部分之範圍。</a:t>
                      </a:r>
                    </a:p>
                    <a:p>
                      <a:pPr marL="598805" indent="-222250" algn="just">
                        <a:lnSpc>
                          <a:spcPct val="100000"/>
                        </a:lnSpc>
                        <a:spcAft>
                          <a:spcPts val="0"/>
                        </a:spcAft>
                      </a:pPr>
                      <a:r>
                        <a:rPr lang="en-US" sz="900" b="1" u="sng" kern="100" dirty="0">
                          <a:solidFill>
                            <a:srgbClr val="FF0000"/>
                          </a:solidFill>
                          <a:latin typeface="標楷體"/>
                          <a:ea typeface="標楷體"/>
                          <a:cs typeface="Times New Roman"/>
                        </a:rPr>
                        <a:t>(3)</a:t>
                      </a:r>
                      <a:r>
                        <a:rPr lang="zh-TW" sz="900" b="1" kern="100" dirty="0">
                          <a:latin typeface="Times New Roman"/>
                          <a:ea typeface="標楷體"/>
                          <a:cs typeface="Times New Roman"/>
                        </a:rPr>
                        <a:t>有無約定專用、共用部分（如有，</a:t>
                      </a:r>
                      <a:r>
                        <a:rPr lang="zh-TW" sz="900" b="1" u="sng" kern="100" dirty="0">
                          <a:solidFill>
                            <a:srgbClr val="FF0000"/>
                          </a:solidFill>
                          <a:latin typeface="Times New Roman"/>
                          <a:ea typeface="標楷體"/>
                          <a:cs typeface="Times New Roman"/>
                        </a:rPr>
                        <a:t>請註明其標示範圍</a:t>
                      </a:r>
                      <a:r>
                        <a:rPr lang="zh-TW" sz="900" b="1" kern="100" dirty="0">
                          <a:latin typeface="Times New Roman"/>
                          <a:ea typeface="標楷體"/>
                          <a:cs typeface="Times New Roman"/>
                        </a:rPr>
                        <a:t>及使用方式）。</a:t>
                      </a:r>
                    </a:p>
                    <a:p>
                      <a:pPr marL="598805" indent="-222250" algn="just">
                        <a:lnSpc>
                          <a:spcPct val="100000"/>
                        </a:lnSpc>
                        <a:spcAft>
                          <a:spcPts val="0"/>
                        </a:spcAft>
                      </a:pPr>
                      <a:r>
                        <a:rPr lang="en-US" sz="900" b="1" u="sng" kern="100" dirty="0">
                          <a:solidFill>
                            <a:srgbClr val="FF0000"/>
                          </a:solidFill>
                          <a:latin typeface="標楷體"/>
                          <a:ea typeface="標楷體"/>
                          <a:cs typeface="Times New Roman"/>
                        </a:rPr>
                        <a:t>(4)</a:t>
                      </a:r>
                      <a:r>
                        <a:rPr lang="zh-TW" sz="900" b="1" kern="100" dirty="0">
                          <a:latin typeface="Times New Roman"/>
                          <a:ea typeface="標楷體"/>
                          <a:cs typeface="Times New Roman"/>
                        </a:rPr>
                        <a:t>管理費或使用費</a:t>
                      </a:r>
                      <a:r>
                        <a:rPr lang="zh-TW" sz="900" b="1" u="sng" kern="100" dirty="0">
                          <a:solidFill>
                            <a:srgbClr val="FF0000"/>
                          </a:solidFill>
                          <a:latin typeface="Times New Roman"/>
                          <a:ea typeface="標楷體"/>
                          <a:cs typeface="Times New Roman"/>
                        </a:rPr>
                        <a:t>及其</a:t>
                      </a:r>
                      <a:r>
                        <a:rPr lang="zh-TW" sz="900" b="1" kern="100" dirty="0">
                          <a:latin typeface="Times New Roman"/>
                          <a:ea typeface="標楷體"/>
                          <a:cs typeface="Times New Roman"/>
                        </a:rPr>
                        <a:t>數額。</a:t>
                      </a:r>
                    </a:p>
                    <a:p>
                      <a:pPr marL="598805" indent="-222250" algn="just">
                        <a:lnSpc>
                          <a:spcPct val="100000"/>
                        </a:lnSpc>
                        <a:spcAft>
                          <a:spcPts val="0"/>
                        </a:spcAft>
                      </a:pPr>
                      <a:r>
                        <a:rPr lang="en-US" sz="900" b="1" u="sng" kern="100" dirty="0">
                          <a:solidFill>
                            <a:srgbClr val="FF0000"/>
                          </a:solidFill>
                          <a:latin typeface="標楷體"/>
                          <a:ea typeface="標楷體"/>
                          <a:cs typeface="Times New Roman"/>
                        </a:rPr>
                        <a:t>(5)</a:t>
                      </a:r>
                      <a:r>
                        <a:rPr lang="zh-TW" sz="900" b="1" kern="100" dirty="0">
                          <a:latin typeface="Times New Roman"/>
                          <a:ea typeface="標楷體"/>
                          <a:cs typeface="Times New Roman"/>
                        </a:rPr>
                        <a:t>公共基金之數額及其運用方式。</a:t>
                      </a:r>
                    </a:p>
                    <a:p>
                      <a:pPr marL="598805" indent="-222250" algn="just">
                        <a:lnSpc>
                          <a:spcPct val="100000"/>
                        </a:lnSpc>
                        <a:spcAft>
                          <a:spcPts val="0"/>
                        </a:spcAft>
                      </a:pPr>
                      <a:r>
                        <a:rPr lang="en-US" sz="900" b="1" u="sng" kern="100" dirty="0">
                          <a:solidFill>
                            <a:srgbClr val="FF0000"/>
                          </a:solidFill>
                          <a:latin typeface="標楷體"/>
                          <a:ea typeface="標楷體"/>
                          <a:cs typeface="Times New Roman"/>
                        </a:rPr>
                        <a:t>(6)</a:t>
                      </a:r>
                      <a:r>
                        <a:rPr lang="zh-TW" sz="900" b="1" kern="100" dirty="0">
                          <a:latin typeface="Times New Roman"/>
                          <a:ea typeface="標楷體"/>
                          <a:cs typeface="Times New Roman"/>
                        </a:rPr>
                        <a:t>是否有管理組織及其管理方式。</a:t>
                      </a:r>
                    </a:p>
                    <a:p>
                      <a:pPr marL="598805" indent="-222250" algn="just">
                        <a:lnSpc>
                          <a:spcPct val="100000"/>
                        </a:lnSpc>
                        <a:spcAft>
                          <a:spcPts val="0"/>
                        </a:spcAft>
                      </a:pPr>
                      <a:r>
                        <a:rPr lang="en-US" sz="900" b="1" u="sng" kern="100" dirty="0">
                          <a:solidFill>
                            <a:srgbClr val="FF0000"/>
                          </a:solidFill>
                          <a:latin typeface="標楷體"/>
                          <a:ea typeface="標楷體"/>
                          <a:cs typeface="Times New Roman"/>
                        </a:rPr>
                        <a:t>(7)</a:t>
                      </a:r>
                      <a:r>
                        <a:rPr lang="zh-TW" sz="900" b="1" kern="100" dirty="0">
                          <a:latin typeface="Times New Roman"/>
                          <a:ea typeface="標楷體"/>
                          <a:cs typeface="Times New Roman"/>
                        </a:rPr>
                        <a:t>有無使用手冊？如有，應檢附。</a:t>
                      </a:r>
                    </a:p>
                    <a:p>
                      <a:pPr marL="381000" indent="-149225" algn="just">
                        <a:lnSpc>
                          <a:spcPct val="100000"/>
                        </a:lnSpc>
                        <a:spcAft>
                          <a:spcPts val="0"/>
                        </a:spcAft>
                      </a:pPr>
                      <a:r>
                        <a:rPr lang="en-US" sz="900" b="1" u="sng" kern="100" dirty="0">
                          <a:solidFill>
                            <a:srgbClr val="FF0000"/>
                          </a:solidFill>
                          <a:latin typeface="標楷體"/>
                          <a:ea typeface="標楷體"/>
                          <a:cs typeface="Times New Roman"/>
                        </a:rPr>
                        <a:t>2.</a:t>
                      </a:r>
                      <a:r>
                        <a:rPr lang="zh-TW" sz="900" b="1" u="sng" kern="100" dirty="0">
                          <a:solidFill>
                            <a:srgbClr val="FF0000"/>
                          </a:solidFill>
                          <a:latin typeface="Times New Roman"/>
                          <a:ea typeface="標楷體"/>
                          <a:cs typeface="Times New Roman"/>
                        </a:rPr>
                        <a:t>是否有依慣例使用之現況</a:t>
                      </a:r>
                      <a:r>
                        <a:rPr lang="zh-TW" sz="900" b="1" kern="100" dirty="0">
                          <a:latin typeface="Times New Roman"/>
                          <a:ea typeface="標楷體"/>
                          <a:cs typeface="Times New Roman"/>
                        </a:rPr>
                        <a:t>：共用部分有無分管協議及其協議內容。</a:t>
                      </a:r>
                    </a:p>
                    <a:p>
                      <a:pPr marL="381000" indent="-149225" algn="just">
                        <a:lnSpc>
                          <a:spcPct val="100000"/>
                        </a:lnSpc>
                        <a:spcAft>
                          <a:spcPts val="0"/>
                        </a:spcAft>
                      </a:pPr>
                      <a:r>
                        <a:rPr lang="en-US" sz="900" b="1" u="sng" kern="100" dirty="0">
                          <a:solidFill>
                            <a:srgbClr val="FF0000"/>
                          </a:solidFill>
                          <a:latin typeface="標楷體"/>
                          <a:ea typeface="標楷體"/>
                          <a:cs typeface="Times New Roman"/>
                        </a:rPr>
                        <a:t>3.</a:t>
                      </a:r>
                      <a:r>
                        <a:rPr lang="zh-TW" sz="900" b="1" kern="100" dirty="0">
                          <a:latin typeface="Times New Roman"/>
                          <a:ea typeface="標楷體"/>
                          <a:cs typeface="Times New Roman"/>
                        </a:rPr>
                        <a:t>水、電及瓦斯供應情形：</a:t>
                      </a:r>
                    </a:p>
                    <a:p>
                      <a:pPr marL="598805" indent="-222250" algn="just">
                        <a:lnSpc>
                          <a:spcPct val="100000"/>
                        </a:lnSpc>
                        <a:spcAft>
                          <a:spcPts val="0"/>
                        </a:spcAft>
                      </a:pPr>
                      <a:r>
                        <a:rPr lang="en-US" sz="900" b="1" u="sng" kern="100" dirty="0">
                          <a:solidFill>
                            <a:srgbClr val="FF0000"/>
                          </a:solidFill>
                          <a:latin typeface="標楷體"/>
                          <a:ea typeface="標楷體"/>
                          <a:cs typeface="Times New Roman"/>
                        </a:rPr>
                        <a:t>(1)</a:t>
                      </a:r>
                      <a:r>
                        <a:rPr lang="zh-TW" sz="900" b="1" u="sng" kern="100" dirty="0">
                          <a:solidFill>
                            <a:srgbClr val="FF0000"/>
                          </a:solidFill>
                          <a:latin typeface="Times New Roman"/>
                          <a:ea typeface="標楷體"/>
                          <a:cs typeface="Times New Roman"/>
                        </a:rPr>
                        <a:t>水：</a:t>
                      </a:r>
                      <a:r>
                        <a:rPr lang="zh-TW" sz="900" b="1" kern="100" dirty="0">
                          <a:latin typeface="Times New Roman"/>
                          <a:ea typeface="標楷體"/>
                          <a:cs typeface="Times New Roman"/>
                        </a:rPr>
                        <a:t>自來水、地下水。</a:t>
                      </a:r>
                    </a:p>
                    <a:p>
                      <a:pPr marL="605155" indent="-242570" algn="just">
                        <a:lnSpc>
                          <a:spcPct val="100000"/>
                        </a:lnSpc>
                        <a:spcAft>
                          <a:spcPts val="0"/>
                        </a:spcAft>
                      </a:pPr>
                      <a:r>
                        <a:rPr lang="en-US" sz="900" b="1" u="sng" kern="100" dirty="0">
                          <a:solidFill>
                            <a:srgbClr val="FF0000"/>
                          </a:solidFill>
                          <a:latin typeface="標楷體"/>
                          <a:ea typeface="標楷體"/>
                          <a:cs typeface="Times New Roman"/>
                        </a:rPr>
                        <a:t>(2)</a:t>
                      </a:r>
                      <a:r>
                        <a:rPr lang="zh-TW" sz="900" b="1" u="sng" kern="100" dirty="0">
                          <a:solidFill>
                            <a:srgbClr val="FF0000"/>
                          </a:solidFill>
                          <a:latin typeface="Times New Roman"/>
                          <a:ea typeface="標楷體"/>
                          <a:cs typeface="Times New Roman"/>
                        </a:rPr>
                        <a:t>電力：</a:t>
                      </a:r>
                      <a:r>
                        <a:rPr lang="zh-TW" sz="900" b="1" kern="100" dirty="0">
                          <a:latin typeface="Times New Roman"/>
                          <a:ea typeface="標楷體"/>
                          <a:cs typeface="Times New Roman"/>
                        </a:rPr>
                        <a:t>有無獨立電表。</a:t>
                      </a:r>
                    </a:p>
                    <a:p>
                      <a:pPr marL="605155" indent="-242570" algn="just">
                        <a:lnSpc>
                          <a:spcPct val="100000"/>
                        </a:lnSpc>
                        <a:spcAft>
                          <a:spcPts val="0"/>
                        </a:spcAft>
                      </a:pPr>
                      <a:r>
                        <a:rPr lang="en-US" sz="900" b="1" u="sng" kern="100" dirty="0">
                          <a:solidFill>
                            <a:srgbClr val="FF0000"/>
                          </a:solidFill>
                          <a:latin typeface="標楷體"/>
                          <a:ea typeface="標楷體"/>
                          <a:cs typeface="Times New Roman"/>
                        </a:rPr>
                        <a:t>(3)</a:t>
                      </a:r>
                      <a:r>
                        <a:rPr lang="zh-TW" sz="900" b="1" u="sng" kern="100" dirty="0">
                          <a:solidFill>
                            <a:srgbClr val="FF0000"/>
                          </a:solidFill>
                          <a:latin typeface="Times New Roman"/>
                          <a:ea typeface="標楷體"/>
                          <a:cs typeface="Times New Roman"/>
                        </a:rPr>
                        <a:t>瓦斯：</a:t>
                      </a:r>
                      <a:r>
                        <a:rPr lang="zh-TW" sz="900" b="1" kern="100" dirty="0">
                          <a:latin typeface="Times New Roman"/>
                          <a:ea typeface="標楷體"/>
                          <a:cs typeface="Times New Roman"/>
                        </a:rPr>
                        <a:t>天然或桶裝瓦斯。</a:t>
                      </a:r>
                    </a:p>
                    <a:p>
                      <a:pPr marL="381000" indent="-149225" algn="just">
                        <a:lnSpc>
                          <a:spcPct val="100000"/>
                        </a:lnSpc>
                        <a:spcAft>
                          <a:spcPts val="0"/>
                        </a:spcAft>
                      </a:pPr>
                      <a:r>
                        <a:rPr lang="en-US" sz="900" b="1" u="sng" kern="100" dirty="0">
                          <a:solidFill>
                            <a:srgbClr val="FF0000"/>
                          </a:solidFill>
                          <a:latin typeface="標楷體"/>
                          <a:ea typeface="標楷體"/>
                          <a:cs typeface="Times New Roman"/>
                        </a:rPr>
                        <a:t>4.</a:t>
                      </a:r>
                      <a:r>
                        <a:rPr lang="zh-TW" sz="900" b="1" kern="100" dirty="0">
                          <a:latin typeface="Times New Roman"/>
                          <a:ea typeface="標楷體"/>
                          <a:cs typeface="Times New Roman"/>
                        </a:rPr>
                        <a:t>有無出租或占用情形？</a:t>
                      </a:r>
                    </a:p>
                  </a:txBody>
                  <a:tcPr marL="3063" marR="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900" b="1" kern="100" dirty="0">
                          <a:latin typeface="標楷體"/>
                          <a:ea typeface="新細明體"/>
                          <a:cs typeface="Times New Roman"/>
                        </a:rPr>
                        <a:t>一、由現行第四款移列。</a:t>
                      </a:r>
                    </a:p>
                    <a:p>
                      <a:pPr marL="328930" indent="-328930" algn="just">
                        <a:spcAft>
                          <a:spcPts val="0"/>
                        </a:spcAft>
                      </a:pPr>
                      <a:r>
                        <a:rPr lang="zh-TW" sz="900" b="1" kern="100" dirty="0">
                          <a:latin typeface="標楷體"/>
                          <a:ea typeface="新細明體"/>
                          <a:cs typeface="Times New Roman"/>
                        </a:rPr>
                        <a:t>二、為避免日後發生交易爭議，建物是否有共有，應予以揭示，爰增訂第五目之一。</a:t>
                      </a:r>
                    </a:p>
                    <a:p>
                      <a:pPr marL="328930" indent="-328930" algn="just">
                        <a:spcAft>
                          <a:spcPts val="0"/>
                        </a:spcAft>
                      </a:pPr>
                      <a:r>
                        <a:rPr lang="zh-TW" sz="900" b="1" kern="100" dirty="0">
                          <a:latin typeface="標楷體"/>
                          <a:ea typeface="新細明體"/>
                          <a:cs typeface="Times New Roman"/>
                        </a:rPr>
                        <a:t>三、第五目之二至之五、第五目之八、第五目之十七由現行第四款相關規定移列，並酌作文字修正。</a:t>
                      </a:r>
                    </a:p>
                    <a:p>
                      <a:pPr marL="328930" indent="-328930" algn="just">
                        <a:spcAft>
                          <a:spcPts val="0"/>
                        </a:spcAft>
                      </a:pPr>
                      <a:r>
                        <a:rPr lang="zh-TW" sz="900" b="1" kern="100" dirty="0">
                          <a:latin typeface="標楷體"/>
                          <a:ea typeface="新細明體"/>
                          <a:cs typeface="Times New Roman"/>
                        </a:rPr>
                        <a:t>四、為使交易標的資訊透明，增列第五目之六、第五目之七、第五目之十。</a:t>
                      </a:r>
                    </a:p>
                    <a:p>
                      <a:pPr marL="328930" indent="-328930" algn="just">
                        <a:spcAft>
                          <a:spcPts val="0"/>
                        </a:spcAft>
                      </a:pPr>
                      <a:r>
                        <a:rPr lang="zh-TW" sz="900" b="1" kern="100" dirty="0">
                          <a:latin typeface="標楷體"/>
                          <a:ea typeface="新細明體"/>
                          <a:cs typeface="Times New Roman"/>
                        </a:rPr>
                        <a:t>五、為避免因積欠管理費等產生糾紛，爰增訂第五目之九。</a:t>
                      </a:r>
                    </a:p>
                    <a:p>
                      <a:pPr marL="328930" indent="-328930" algn="just">
                        <a:spcAft>
                          <a:spcPts val="0"/>
                        </a:spcAft>
                      </a:pPr>
                      <a:r>
                        <a:rPr lang="zh-TW" sz="900" b="1" kern="100" dirty="0">
                          <a:latin typeface="標楷體"/>
                          <a:ea typeface="新細明體"/>
                          <a:cs typeface="Times New Roman"/>
                        </a:rPr>
                        <a:t>六、參依內政部函頒之「民眾看屋注意事項」修正及增訂第五目之十一至之十五相關條款。</a:t>
                      </a:r>
                    </a:p>
                    <a:p>
                      <a:pPr marL="328930" indent="-328930" algn="just">
                        <a:spcAft>
                          <a:spcPts val="0"/>
                        </a:spcAft>
                      </a:pPr>
                      <a:r>
                        <a:rPr lang="zh-TW" sz="900" b="1" kern="100" dirty="0">
                          <a:latin typeface="標楷體"/>
                          <a:ea typeface="新細明體"/>
                          <a:cs typeface="Times New Roman"/>
                        </a:rPr>
                        <a:t>七、第五目之十三無障礙設施，又稱為行動不便者使用設施，係指定著於建築物之建築構件，使建築物、空間為行動不便者可獨立到達、進出及使用，無障礙設施包括室外通路、避難層坡道及扶手、避難層出入口、室內出入口、室內通路走廊、樓梯、昇降設備、廁所盥洗室、浴室、輪椅觀眾席位、停車空間等。</a:t>
                      </a:r>
                    </a:p>
                    <a:p>
                      <a:pPr marL="328930" indent="-328930" algn="just">
                        <a:spcAft>
                          <a:spcPts val="0"/>
                        </a:spcAft>
                      </a:pPr>
                      <a:r>
                        <a:rPr lang="zh-TW" sz="900" b="1" kern="100" dirty="0">
                          <a:latin typeface="標楷體"/>
                          <a:ea typeface="新細明體"/>
                          <a:cs typeface="Times New Roman"/>
                        </a:rPr>
                        <a:t>八、所有權持有期間有無居住，應提供買方購買之參考，爰增訂第五目之十六。</a:t>
                      </a:r>
                    </a:p>
                  </a:txBody>
                  <a:tcPr marL="3063" marR="306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15</a:t>
            </a:fld>
            <a:endParaRPr kumimoji="1" lang="zh-TW"/>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857520"/>
                <a:gridCol w="221457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4693920"/>
        </p:xfrm>
        <a:graphic>
          <a:graphicData uri="http://schemas.openxmlformats.org/drawingml/2006/table">
            <a:tbl>
              <a:tblPr/>
              <a:tblGrid>
                <a:gridCol w="2857520"/>
                <a:gridCol w="2190488"/>
                <a:gridCol w="2524420"/>
              </a:tblGrid>
              <a:tr h="4064000">
                <a:tc>
                  <a:txBody>
                    <a:bodyPr/>
                    <a:lstStyle/>
                    <a:p>
                      <a:pPr marL="443865" indent="-132715" algn="just">
                        <a:spcAft>
                          <a:spcPts val="0"/>
                        </a:spcAft>
                      </a:pPr>
                      <a:r>
                        <a:rPr lang="en-US" sz="1400" b="1" u="sng" kern="100" dirty="0">
                          <a:solidFill>
                            <a:srgbClr val="FF0000"/>
                          </a:solidFill>
                          <a:latin typeface="標楷體"/>
                          <a:ea typeface="標楷體"/>
                          <a:cs typeface="Times New Roman"/>
                        </a:rPr>
                        <a:t>6.</a:t>
                      </a:r>
                      <a:r>
                        <a:rPr lang="zh-TW" sz="1400" b="1" u="sng" kern="100" dirty="0">
                          <a:solidFill>
                            <a:srgbClr val="FF0000"/>
                          </a:solidFill>
                          <a:latin typeface="Times New Roman"/>
                          <a:ea typeface="標楷體"/>
                          <a:cs typeface="Times New Roman"/>
                        </a:rPr>
                        <a:t>建物</a:t>
                      </a:r>
                      <a:r>
                        <a:rPr lang="zh-TW" sz="1400" b="1" kern="100" dirty="0">
                          <a:latin typeface="Times New Roman"/>
                          <a:ea typeface="標楷體"/>
                          <a:cs typeface="Times New Roman"/>
                        </a:rPr>
                        <a:t>瑕疵情形：</a:t>
                      </a:r>
                    </a:p>
                    <a:p>
                      <a:pPr marL="752475" indent="-271145" algn="just">
                        <a:spcAft>
                          <a:spcPts val="0"/>
                        </a:spcAft>
                      </a:pPr>
                      <a:r>
                        <a:rPr lang="en-US" sz="1400" b="1" u="sng" kern="100" dirty="0">
                          <a:solidFill>
                            <a:srgbClr val="FF0000"/>
                          </a:solidFill>
                          <a:latin typeface="標楷體"/>
                          <a:ea typeface="標楷體"/>
                          <a:cs typeface="Times New Roman"/>
                        </a:rPr>
                        <a:t>(1)</a:t>
                      </a:r>
                      <a:r>
                        <a:rPr lang="zh-TW" sz="1400" b="1" kern="100" dirty="0">
                          <a:latin typeface="Times New Roman"/>
                          <a:ea typeface="標楷體"/>
                          <a:cs typeface="Times New Roman"/>
                        </a:rPr>
                        <a:t>有無</a:t>
                      </a:r>
                      <a:r>
                        <a:rPr lang="zh-TW" sz="1400" b="1" u="sng" kern="100" dirty="0">
                          <a:solidFill>
                            <a:srgbClr val="FF0000"/>
                          </a:solidFill>
                          <a:latin typeface="Times New Roman"/>
                          <a:ea typeface="標楷體"/>
                          <a:cs typeface="Times New Roman"/>
                        </a:rPr>
                        <a:t>混凝土中水溶性氯離子含量</a:t>
                      </a:r>
                      <a:r>
                        <a:rPr lang="zh-TW" sz="1400" b="1" kern="100" dirty="0">
                          <a:latin typeface="Times New Roman"/>
                          <a:ea typeface="標楷體"/>
                          <a:cs typeface="Times New Roman"/>
                        </a:rPr>
                        <a:t>及輻射</a:t>
                      </a:r>
                      <a:r>
                        <a:rPr lang="zh-TW" sz="1400" b="1" u="sng" kern="100" dirty="0">
                          <a:solidFill>
                            <a:srgbClr val="FF0000"/>
                          </a:solidFill>
                          <a:latin typeface="Times New Roman"/>
                          <a:ea typeface="標楷體"/>
                          <a:cs typeface="Times New Roman"/>
                        </a:rPr>
                        <a:t>檢測</a:t>
                      </a:r>
                      <a:r>
                        <a:rPr lang="zh-TW" sz="1400" b="1" kern="100" dirty="0">
                          <a:latin typeface="Times New Roman"/>
                          <a:ea typeface="標楷體"/>
                          <a:cs typeface="Times New Roman"/>
                        </a:rPr>
                        <a:t>？</a:t>
                      </a:r>
                      <a:r>
                        <a:rPr lang="en-US" sz="1400" b="1" kern="100" dirty="0">
                          <a:latin typeface="Times New Roman"/>
                          <a:ea typeface="標楷體"/>
                          <a:cs typeface="Times New Roman"/>
                        </a:rPr>
                        <a:t>(</a:t>
                      </a:r>
                      <a:r>
                        <a:rPr lang="zh-TW" sz="1400" b="1" kern="100" dirty="0">
                          <a:latin typeface="Times New Roman"/>
                          <a:ea typeface="標楷體"/>
                          <a:cs typeface="Times New Roman"/>
                        </a:rPr>
                        <a:t>若有，請附檢測結果，若無，則應敘明原因。</a:t>
                      </a:r>
                      <a:r>
                        <a:rPr lang="en-US" sz="1400" b="1" kern="100" dirty="0">
                          <a:latin typeface="Times New Roman"/>
                          <a:ea typeface="標楷體"/>
                          <a:cs typeface="Times New Roman"/>
                        </a:rPr>
                        <a:t>)</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(2)</a:t>
                      </a:r>
                      <a:r>
                        <a:rPr lang="zh-TW" sz="1400" b="1" kern="100" dirty="0">
                          <a:latin typeface="Times New Roman"/>
                          <a:ea typeface="標楷體"/>
                          <a:cs typeface="Times New Roman"/>
                        </a:rPr>
                        <a:t>是否有滲漏水情形</a:t>
                      </a:r>
                      <a:r>
                        <a:rPr lang="zh-TW" sz="1400" b="1" u="sng" kern="100" dirty="0">
                          <a:solidFill>
                            <a:srgbClr val="FF0000"/>
                          </a:solidFill>
                          <a:latin typeface="Times New Roman"/>
                          <a:ea typeface="標楷體"/>
                          <a:cs typeface="Times New Roman"/>
                        </a:rPr>
                        <a:t>，若有，應</a:t>
                      </a:r>
                      <a:r>
                        <a:rPr lang="zh-TW" sz="1400" b="1" kern="100" dirty="0">
                          <a:latin typeface="Times New Roman"/>
                          <a:ea typeface="標楷體"/>
                          <a:cs typeface="Times New Roman"/>
                        </a:rPr>
                        <a:t>敘明位置。</a:t>
                      </a:r>
                    </a:p>
                    <a:p>
                      <a:pPr marL="752475" indent="-271145" algn="just">
                        <a:spcAft>
                          <a:spcPts val="0"/>
                        </a:spcAft>
                      </a:pPr>
                      <a:r>
                        <a:rPr lang="en-US" sz="1400" b="1" u="sng" kern="100" dirty="0">
                          <a:solidFill>
                            <a:srgbClr val="FF0000"/>
                          </a:solidFill>
                          <a:latin typeface="標楷體"/>
                          <a:ea typeface="標楷體"/>
                          <a:cs typeface="Times New Roman"/>
                        </a:rPr>
                        <a:t>(3)</a:t>
                      </a:r>
                      <a:r>
                        <a:rPr lang="zh-TW" sz="1400" b="1" kern="100" dirty="0">
                          <a:latin typeface="Times New Roman"/>
                          <a:ea typeface="標楷體"/>
                          <a:cs typeface="Times New Roman"/>
                        </a:rPr>
                        <a:t>有無違建或禁建情事</a:t>
                      </a:r>
                      <a:r>
                        <a:rPr lang="en-US" sz="1400" b="1" kern="100" dirty="0">
                          <a:latin typeface="Times New Roman"/>
                          <a:ea typeface="標楷體"/>
                          <a:cs typeface="Times New Roman"/>
                        </a:rPr>
                        <a:t>?</a:t>
                      </a:r>
                      <a:r>
                        <a:rPr lang="zh-TW" sz="1400" b="1" u="sng" kern="100" dirty="0">
                          <a:solidFill>
                            <a:srgbClr val="FF0000"/>
                          </a:solidFill>
                          <a:latin typeface="Times New Roman"/>
                          <a:ea typeface="標楷體"/>
                          <a:cs typeface="Times New Roman"/>
                        </a:rPr>
                        <a:t>若有，應敘明位置、約略面積、及建管機關列管情形。</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(4)</a:t>
                      </a:r>
                      <a:r>
                        <a:rPr lang="zh-TW" sz="1400" b="1" kern="100" dirty="0">
                          <a:latin typeface="Times New Roman"/>
                          <a:ea typeface="標楷體"/>
                          <a:cs typeface="Times New Roman"/>
                        </a:rPr>
                        <a:t>是否曾經發生火災及其他天然災害</a:t>
                      </a:r>
                      <a:r>
                        <a:rPr lang="zh-TW" sz="1400" b="1" u="sng" kern="100" dirty="0">
                          <a:solidFill>
                            <a:srgbClr val="FF0000"/>
                          </a:solidFill>
                          <a:latin typeface="Times New Roman"/>
                          <a:ea typeface="標楷體"/>
                          <a:cs typeface="Times New Roman"/>
                        </a:rPr>
                        <a:t>或人為破壞</a:t>
                      </a:r>
                      <a:r>
                        <a:rPr lang="zh-TW" sz="1400" b="1" kern="100" dirty="0">
                          <a:latin typeface="Times New Roman"/>
                          <a:ea typeface="標楷體"/>
                          <a:cs typeface="Times New Roman"/>
                        </a:rPr>
                        <a:t>，造成建築物損害及其修繕情形。</a:t>
                      </a:r>
                    </a:p>
                    <a:p>
                      <a:pPr marL="752475" indent="-271145" algn="just">
                        <a:spcAft>
                          <a:spcPts val="0"/>
                        </a:spcAft>
                      </a:pPr>
                      <a:r>
                        <a:rPr lang="en-US" sz="1400" b="1" u="sng" kern="100" dirty="0">
                          <a:solidFill>
                            <a:srgbClr val="FF0000"/>
                          </a:solidFill>
                          <a:latin typeface="標楷體"/>
                          <a:ea typeface="標楷體"/>
                          <a:cs typeface="Times New Roman"/>
                        </a:rPr>
                        <a:t>(5)</a:t>
                      </a:r>
                      <a:r>
                        <a:rPr lang="zh-TW" sz="1400" b="1" u="sng" kern="100" dirty="0">
                          <a:solidFill>
                            <a:srgbClr val="FF0000"/>
                          </a:solidFill>
                          <a:latin typeface="Times New Roman"/>
                          <a:ea typeface="標楷體"/>
                          <a:cs typeface="Times New Roman"/>
                        </a:rPr>
                        <a:t>目前</a:t>
                      </a:r>
                      <a:r>
                        <a:rPr lang="zh-TW" sz="1400" b="1" kern="100" dirty="0">
                          <a:latin typeface="Times New Roman"/>
                          <a:ea typeface="標楷體"/>
                          <a:cs typeface="Times New Roman"/>
                        </a:rPr>
                        <a:t>是否</a:t>
                      </a:r>
                      <a:r>
                        <a:rPr lang="zh-TW" sz="1400" b="1" u="sng" kern="100" dirty="0">
                          <a:solidFill>
                            <a:srgbClr val="FF0000"/>
                          </a:solidFill>
                          <a:latin typeface="Times New Roman"/>
                          <a:ea typeface="標楷體"/>
                          <a:cs typeface="Times New Roman"/>
                        </a:rPr>
                        <a:t>因地震</a:t>
                      </a:r>
                      <a:r>
                        <a:rPr lang="zh-TW" sz="1400" b="1" kern="100" dirty="0">
                          <a:latin typeface="Times New Roman"/>
                          <a:ea typeface="標楷體"/>
                          <a:cs typeface="Times New Roman"/>
                        </a:rPr>
                        <a:t>被建管單位</a:t>
                      </a:r>
                      <a:r>
                        <a:rPr lang="zh-TW" sz="1400" b="1" u="sng" kern="100" dirty="0">
                          <a:solidFill>
                            <a:srgbClr val="FF0000"/>
                          </a:solidFill>
                          <a:latin typeface="Times New Roman"/>
                          <a:ea typeface="標楷體"/>
                          <a:cs typeface="Times New Roman"/>
                        </a:rPr>
                        <a:t>公告</a:t>
                      </a:r>
                      <a:r>
                        <a:rPr lang="zh-TW" sz="1400" b="1" kern="100" dirty="0">
                          <a:latin typeface="Times New Roman"/>
                          <a:ea typeface="標楷體"/>
                          <a:cs typeface="Times New Roman"/>
                        </a:rPr>
                        <a:t>列為危險建築？</a:t>
                      </a:r>
                      <a:r>
                        <a:rPr lang="zh-TW" sz="1400" b="1" u="sng" kern="100" dirty="0">
                          <a:solidFill>
                            <a:srgbClr val="FF0000"/>
                          </a:solidFill>
                          <a:latin typeface="Times New Roman"/>
                          <a:ea typeface="標楷體"/>
                          <a:cs typeface="Times New Roman"/>
                        </a:rPr>
                        <a:t>若是，應敘明</a:t>
                      </a:r>
                      <a:r>
                        <a:rPr lang="zh-TW" sz="1400" b="1" u="sng" kern="0" dirty="0">
                          <a:solidFill>
                            <a:srgbClr val="FF0000"/>
                          </a:solidFill>
                          <a:latin typeface="Times New Roman"/>
                          <a:ea typeface="標楷體"/>
                          <a:cs typeface="新細明體"/>
                        </a:rPr>
                        <a:t>危險等級。</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(6)</a:t>
                      </a:r>
                      <a:r>
                        <a:rPr lang="zh-TW" sz="1400" b="1" u="sng" kern="100" dirty="0">
                          <a:solidFill>
                            <a:srgbClr val="FF0000"/>
                          </a:solidFill>
                          <a:latin typeface="Times New Roman"/>
                          <a:ea typeface="標楷體"/>
                          <a:cs typeface="Times New Roman"/>
                        </a:rPr>
                        <a:t>樑、柱部分是否有顯見間隙裂痕</a:t>
                      </a:r>
                      <a:r>
                        <a:rPr lang="en-US" sz="1400" b="1" u="sng" kern="100" dirty="0">
                          <a:solidFill>
                            <a:srgbClr val="FF0000"/>
                          </a:solidFill>
                          <a:latin typeface="Times New Roman"/>
                          <a:ea typeface="標楷體"/>
                          <a:cs typeface="Times New Roman"/>
                        </a:rPr>
                        <a:t>?</a:t>
                      </a:r>
                      <a:r>
                        <a:rPr lang="zh-TW" sz="1400" b="1" u="sng" kern="100" dirty="0">
                          <a:solidFill>
                            <a:srgbClr val="FF0000"/>
                          </a:solidFill>
                          <a:latin typeface="Times New Roman"/>
                          <a:ea typeface="標楷體"/>
                          <a:cs typeface="Times New Roman"/>
                        </a:rPr>
                        <a:t>若有，應敘明位置及裂痕長度、間隙寬度。</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(7)</a:t>
                      </a:r>
                      <a:r>
                        <a:rPr lang="zh-TW" sz="1400" b="1" u="sng" kern="100" dirty="0">
                          <a:solidFill>
                            <a:srgbClr val="FF0000"/>
                          </a:solidFill>
                          <a:latin typeface="Times New Roman"/>
                          <a:ea typeface="標楷體"/>
                          <a:cs typeface="Times New Roman"/>
                        </a:rPr>
                        <a:t>房屋鋼筋有無裸露，若有，應敘明位置。</a:t>
                      </a:r>
                      <a:endParaRPr lang="zh-TW" sz="1400" b="1" kern="100" dirty="0">
                        <a:latin typeface="Times New Roman"/>
                        <a:ea typeface="標楷體"/>
                        <a:cs typeface="Times New Roman"/>
                      </a:endParaRPr>
                    </a:p>
                  </a:txBody>
                  <a:tcPr marL="11973" marR="11973"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1400" b="1" kern="100" dirty="0">
                          <a:latin typeface="標楷體"/>
                          <a:ea typeface="標楷體"/>
                          <a:cs typeface="Times New Roman"/>
                        </a:rPr>
                        <a:t>(</a:t>
                      </a:r>
                      <a:r>
                        <a:rPr lang="zh-TW" sz="1400" b="1" kern="100" dirty="0">
                          <a:latin typeface="Times New Roman"/>
                          <a:ea typeface="標楷體"/>
                          <a:cs typeface="Times New Roman"/>
                        </a:rPr>
                        <a:t>六</a:t>
                      </a:r>
                      <a:r>
                        <a:rPr lang="en-US" sz="1400" b="1" kern="100" dirty="0">
                          <a:latin typeface="Times New Roman"/>
                          <a:ea typeface="標楷體"/>
                          <a:cs typeface="Times New Roman"/>
                        </a:rPr>
                        <a:t>)</a:t>
                      </a:r>
                      <a:r>
                        <a:rPr lang="zh-TW" sz="1400" b="1" kern="100" dirty="0">
                          <a:latin typeface="Times New Roman"/>
                          <a:ea typeface="標楷體"/>
                          <a:cs typeface="Times New Roman"/>
                        </a:rPr>
                        <a:t>建築改良物瑕疵情形：</a:t>
                      </a:r>
                    </a:p>
                    <a:p>
                      <a:pPr marL="472440" indent="-152400" algn="just">
                        <a:spcAft>
                          <a:spcPts val="0"/>
                        </a:spcAft>
                      </a:pPr>
                      <a:r>
                        <a:rPr lang="en-US" sz="1400" b="1" u="sng" kern="100" dirty="0">
                          <a:solidFill>
                            <a:srgbClr val="FF0000"/>
                          </a:solidFill>
                          <a:latin typeface="標楷體"/>
                          <a:ea typeface="標楷體"/>
                          <a:cs typeface="Times New Roman"/>
                        </a:rPr>
                        <a:t>1.</a:t>
                      </a:r>
                      <a:r>
                        <a:rPr lang="zh-TW" sz="1400" b="1" kern="100" dirty="0">
                          <a:latin typeface="Times New Roman"/>
                          <a:ea typeface="標楷體"/>
                          <a:cs typeface="Times New Roman"/>
                        </a:rPr>
                        <a:t>有無</a:t>
                      </a:r>
                      <a:r>
                        <a:rPr lang="zh-TW" sz="1400" b="1" u="sng" kern="100" dirty="0">
                          <a:solidFill>
                            <a:srgbClr val="FF0000"/>
                          </a:solidFill>
                          <a:latin typeface="Times New Roman"/>
                          <a:ea typeface="標楷體"/>
                          <a:cs typeface="Times New Roman"/>
                        </a:rPr>
                        <a:t>檢測海砂含氯量</a:t>
                      </a:r>
                      <a:r>
                        <a:rPr lang="zh-TW" sz="1400" b="1" kern="100" dirty="0">
                          <a:latin typeface="Times New Roman"/>
                          <a:ea typeface="標楷體"/>
                          <a:cs typeface="Times New Roman"/>
                        </a:rPr>
                        <a:t>及輻射</a:t>
                      </a:r>
                      <a:r>
                        <a:rPr lang="zh-TW" sz="1400" b="1" u="sng" kern="100" dirty="0">
                          <a:solidFill>
                            <a:srgbClr val="FF0000"/>
                          </a:solidFill>
                          <a:latin typeface="Times New Roman"/>
                          <a:ea typeface="標楷體"/>
                          <a:cs typeface="Times New Roman"/>
                        </a:rPr>
                        <a:t>鋼筋</a:t>
                      </a:r>
                      <a:r>
                        <a:rPr lang="zh-TW" sz="1400" b="1" kern="100" dirty="0">
                          <a:latin typeface="Times New Roman"/>
                          <a:ea typeface="標楷體"/>
                          <a:cs typeface="Times New Roman"/>
                        </a:rPr>
                        <a:t>？</a:t>
                      </a:r>
                      <a:r>
                        <a:rPr lang="en-US" sz="1400" b="1" kern="100" dirty="0">
                          <a:latin typeface="Times New Roman"/>
                          <a:ea typeface="標楷體"/>
                          <a:cs typeface="Times New Roman"/>
                        </a:rPr>
                        <a:t>(</a:t>
                      </a:r>
                      <a:r>
                        <a:rPr lang="zh-TW" sz="1400" b="1" kern="100" dirty="0">
                          <a:latin typeface="Times New Roman"/>
                          <a:ea typeface="標楷體"/>
                          <a:cs typeface="Times New Roman"/>
                        </a:rPr>
                        <a:t>若有，請附檢測結果，若無，則應敘明原因。</a:t>
                      </a:r>
                      <a:r>
                        <a:rPr lang="en-US" sz="1400" b="1" kern="100" dirty="0">
                          <a:latin typeface="Times New Roman"/>
                          <a:ea typeface="標楷體"/>
                          <a:cs typeface="Times New Roman"/>
                        </a:rPr>
                        <a:t>)</a:t>
                      </a:r>
                      <a:endParaRPr lang="zh-TW" sz="1400" b="1" kern="100" dirty="0">
                        <a:latin typeface="Times New Roman"/>
                        <a:ea typeface="標楷體"/>
                        <a:cs typeface="Times New Roman"/>
                      </a:endParaRPr>
                    </a:p>
                    <a:p>
                      <a:pPr marL="472440" indent="-152400" algn="just">
                        <a:spcAft>
                          <a:spcPts val="0"/>
                        </a:spcAft>
                      </a:pPr>
                      <a:r>
                        <a:rPr lang="en-US" sz="1400" b="1" kern="100" dirty="0">
                          <a:solidFill>
                            <a:srgbClr val="FF0000"/>
                          </a:solidFill>
                          <a:latin typeface="標楷體"/>
                          <a:ea typeface="標楷體"/>
                          <a:cs typeface="Times New Roman"/>
                        </a:rPr>
                        <a:t>2.</a:t>
                      </a:r>
                      <a:r>
                        <a:rPr lang="zh-TW" sz="1400" b="1" kern="100" dirty="0">
                          <a:latin typeface="Times New Roman"/>
                          <a:ea typeface="標楷體"/>
                          <a:cs typeface="Times New Roman"/>
                        </a:rPr>
                        <a:t>是否有滲漏水情形及其位置。</a:t>
                      </a:r>
                    </a:p>
                    <a:p>
                      <a:pPr marL="472440" indent="-152400" algn="just">
                        <a:spcAft>
                          <a:spcPts val="0"/>
                        </a:spcAft>
                      </a:pPr>
                      <a:r>
                        <a:rPr lang="en-US" sz="1400" b="1" u="sng" kern="100" dirty="0">
                          <a:solidFill>
                            <a:srgbClr val="FF0000"/>
                          </a:solidFill>
                          <a:latin typeface="標楷體"/>
                          <a:ea typeface="標楷體"/>
                          <a:cs typeface="Times New Roman"/>
                        </a:rPr>
                        <a:t>3.</a:t>
                      </a:r>
                      <a:r>
                        <a:rPr lang="zh-TW" sz="1400" b="1" u="sng" kern="100" dirty="0">
                          <a:solidFill>
                            <a:srgbClr val="FF0000"/>
                          </a:solidFill>
                          <a:latin typeface="Times New Roman"/>
                          <a:ea typeface="標楷體"/>
                          <a:cs typeface="Times New Roman"/>
                        </a:rPr>
                        <a:t>是否有損鄰狀況？</a:t>
                      </a:r>
                      <a:endParaRPr lang="zh-TW" sz="1400" b="1" kern="100" dirty="0">
                        <a:latin typeface="Times New Roman"/>
                        <a:ea typeface="標楷體"/>
                        <a:cs typeface="Times New Roman"/>
                      </a:endParaRPr>
                    </a:p>
                    <a:p>
                      <a:pPr marL="472440" indent="-152400" algn="just">
                        <a:spcAft>
                          <a:spcPts val="0"/>
                        </a:spcAft>
                      </a:pPr>
                      <a:r>
                        <a:rPr lang="en-US" sz="1400" b="1" u="sng" kern="100" dirty="0">
                          <a:solidFill>
                            <a:srgbClr val="FF0000"/>
                          </a:solidFill>
                          <a:latin typeface="標楷體"/>
                          <a:ea typeface="標楷體"/>
                          <a:cs typeface="Times New Roman"/>
                        </a:rPr>
                        <a:t>4.</a:t>
                      </a:r>
                      <a:r>
                        <a:rPr lang="zh-TW" sz="1400" b="1" kern="100" dirty="0">
                          <a:latin typeface="Times New Roman"/>
                          <a:ea typeface="標楷體"/>
                          <a:cs typeface="Times New Roman"/>
                        </a:rPr>
                        <a:t>有無違建或禁建情事？</a:t>
                      </a:r>
                    </a:p>
                    <a:p>
                      <a:pPr marL="472440" indent="-152400" algn="just">
                        <a:spcAft>
                          <a:spcPts val="0"/>
                        </a:spcAft>
                      </a:pPr>
                      <a:r>
                        <a:rPr lang="en-US" sz="1400" b="1" u="sng" kern="100" dirty="0">
                          <a:solidFill>
                            <a:srgbClr val="FF0000"/>
                          </a:solidFill>
                          <a:latin typeface="標楷體"/>
                          <a:ea typeface="標楷體"/>
                          <a:cs typeface="Times New Roman"/>
                        </a:rPr>
                        <a:t>5.</a:t>
                      </a:r>
                      <a:r>
                        <a:rPr lang="zh-TW" sz="1400" b="1" kern="100" dirty="0">
                          <a:latin typeface="Times New Roman"/>
                          <a:ea typeface="標楷體"/>
                          <a:cs typeface="Times New Roman"/>
                        </a:rPr>
                        <a:t>是否曾經發生火災及其他天然災害，造成建築物損害及其修繕情形。</a:t>
                      </a:r>
                    </a:p>
                    <a:p>
                      <a:pPr marL="472440" indent="-152400" algn="just">
                        <a:spcAft>
                          <a:spcPts val="0"/>
                        </a:spcAft>
                      </a:pPr>
                      <a:r>
                        <a:rPr lang="en-US" sz="1400" b="1" u="sng" kern="100" dirty="0">
                          <a:solidFill>
                            <a:srgbClr val="FF0000"/>
                          </a:solidFill>
                          <a:latin typeface="標楷體"/>
                          <a:ea typeface="標楷體"/>
                          <a:cs typeface="Times New Roman"/>
                        </a:rPr>
                        <a:t>6.</a:t>
                      </a:r>
                      <a:r>
                        <a:rPr lang="zh-TW" sz="1400" b="1" kern="100" dirty="0">
                          <a:latin typeface="Times New Roman"/>
                          <a:ea typeface="標楷體"/>
                          <a:cs typeface="Times New Roman"/>
                        </a:rPr>
                        <a:t>是否被建管單位列為危險建築？</a:t>
                      </a:r>
                    </a:p>
                  </a:txBody>
                  <a:tcPr marL="11973" marR="119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400" b="1" kern="100" dirty="0">
                          <a:latin typeface="標楷體"/>
                          <a:ea typeface="新細明體"/>
                          <a:cs typeface="Times New Roman"/>
                        </a:rPr>
                        <a:t>一、由現行第六款移列。</a:t>
                      </a:r>
                    </a:p>
                    <a:p>
                      <a:pPr marL="328930" indent="-328930" algn="just">
                        <a:spcAft>
                          <a:spcPts val="0"/>
                        </a:spcAft>
                      </a:pPr>
                      <a:r>
                        <a:rPr lang="zh-TW" sz="1400" b="1" kern="100" dirty="0">
                          <a:latin typeface="標楷體"/>
                          <a:ea typeface="新細明體"/>
                          <a:cs typeface="Times New Roman"/>
                        </a:rPr>
                        <a:t>二、第六目之一至之五由現行第六款第一目、第二目、第四目至第六目移列，並酌作文字修正。</a:t>
                      </a:r>
                    </a:p>
                    <a:p>
                      <a:pPr marL="328930" indent="-328930" algn="just">
                        <a:spcAft>
                          <a:spcPts val="0"/>
                        </a:spcAft>
                      </a:pPr>
                      <a:r>
                        <a:rPr lang="zh-TW" sz="1400" b="1" kern="100" dirty="0">
                          <a:latin typeface="標楷體"/>
                          <a:ea typeface="新細明體"/>
                          <a:cs typeface="Times New Roman"/>
                        </a:rPr>
                        <a:t>三、由於「損鄰」實務執行上認定有困難，恐生爭議，爰刪除現行第六款第三目規定。</a:t>
                      </a:r>
                    </a:p>
                    <a:p>
                      <a:pPr marL="328930" indent="-328930" algn="just">
                        <a:spcAft>
                          <a:spcPts val="0"/>
                        </a:spcAft>
                      </a:pPr>
                      <a:r>
                        <a:rPr lang="zh-TW" sz="1400" b="1" kern="100" dirty="0">
                          <a:latin typeface="標楷體"/>
                          <a:ea typeface="新細明體"/>
                          <a:cs typeface="Times New Roman"/>
                        </a:rPr>
                        <a:t>四、鑑於發生九二一地震後房屋時有裂縫、鋼筋裸露或危樓等情形，爰增訂第六目之六、第六目之七。</a:t>
                      </a:r>
                    </a:p>
                  </a:txBody>
                  <a:tcPr marL="11973" marR="1197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16</a:t>
            </a:fld>
            <a:endParaRPr kumimoji="1" lang="zh-TW"/>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3286148"/>
                <a:gridCol w="2143140"/>
                <a:gridCol w="214314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120640"/>
        </p:xfrm>
        <a:graphic>
          <a:graphicData uri="http://schemas.openxmlformats.org/drawingml/2006/table">
            <a:tbl>
              <a:tblPr/>
              <a:tblGrid>
                <a:gridCol w="3286148"/>
                <a:gridCol w="2143140"/>
                <a:gridCol w="2143139"/>
              </a:tblGrid>
              <a:tr h="5000660">
                <a:tc>
                  <a:txBody>
                    <a:bodyPr/>
                    <a:lstStyle/>
                    <a:p>
                      <a:pPr marL="443865" indent="-132715" algn="l">
                        <a:spcAft>
                          <a:spcPts val="0"/>
                        </a:spcAft>
                      </a:pPr>
                      <a:r>
                        <a:rPr lang="en-US" sz="1600" b="1" u="sng" kern="100" dirty="0">
                          <a:solidFill>
                            <a:srgbClr val="FF0000"/>
                          </a:solidFill>
                          <a:latin typeface="標楷體"/>
                          <a:ea typeface="標楷體"/>
                          <a:cs typeface="Times New Roman"/>
                        </a:rPr>
                        <a:t>7.</a:t>
                      </a:r>
                      <a:r>
                        <a:rPr lang="zh-TW" sz="1600" b="1" kern="100" dirty="0">
                          <a:latin typeface="Times New Roman"/>
                          <a:ea typeface="標楷體"/>
                          <a:cs typeface="Times New Roman"/>
                        </a:rPr>
                        <a:t>停車位記載情形（如無</a:t>
                      </a:r>
                      <a:r>
                        <a:rPr lang="zh-TW" sz="1600" b="1" u="sng" kern="100" dirty="0">
                          <a:solidFill>
                            <a:srgbClr val="FF0000"/>
                          </a:solidFill>
                          <a:latin typeface="Times New Roman"/>
                          <a:ea typeface="標楷體"/>
                          <a:cs typeface="Times New Roman"/>
                        </a:rPr>
                        <a:t>停車位</a:t>
                      </a:r>
                      <a:r>
                        <a:rPr lang="zh-TW" sz="1600" b="1" kern="100" dirty="0">
                          <a:latin typeface="Times New Roman"/>
                          <a:ea typeface="標楷體"/>
                          <a:cs typeface="Times New Roman"/>
                        </a:rPr>
                        <a:t>，則免填）：</a:t>
                      </a:r>
                    </a:p>
                    <a:p>
                      <a:pPr marL="752475" indent="-271145" algn="just">
                        <a:spcAft>
                          <a:spcPts val="0"/>
                        </a:spcAft>
                      </a:pPr>
                      <a:r>
                        <a:rPr lang="en-US" sz="1600" b="1" u="sng" kern="100" dirty="0">
                          <a:solidFill>
                            <a:srgbClr val="FF0000"/>
                          </a:solidFill>
                          <a:latin typeface="標楷體"/>
                          <a:ea typeface="標楷體"/>
                          <a:cs typeface="Times New Roman"/>
                        </a:rPr>
                        <a:t>(1)</a:t>
                      </a:r>
                      <a:r>
                        <a:rPr lang="zh-TW" sz="1600" b="1" kern="100" dirty="0">
                          <a:latin typeface="Times New Roman"/>
                          <a:ea typeface="標楷體"/>
                          <a:cs typeface="Times New Roman"/>
                        </a:rPr>
                        <a:t>有否辦理單獨區分所有建物登記？</a:t>
                      </a:r>
                    </a:p>
                    <a:p>
                      <a:pPr marL="752475" indent="-271145" algn="just">
                        <a:spcAft>
                          <a:spcPts val="0"/>
                        </a:spcAft>
                      </a:pPr>
                      <a:r>
                        <a:rPr lang="en-US" sz="1600" b="1" u="sng" kern="100" dirty="0">
                          <a:solidFill>
                            <a:srgbClr val="FF0000"/>
                          </a:solidFill>
                          <a:latin typeface="標楷體"/>
                          <a:ea typeface="標楷體"/>
                          <a:cs typeface="Times New Roman"/>
                        </a:rPr>
                        <a:t>(2)</a:t>
                      </a:r>
                      <a:r>
                        <a:rPr lang="zh-TW" sz="1600" b="1" kern="100" dirty="0">
                          <a:latin typeface="Times New Roman"/>
                          <a:ea typeface="標楷體"/>
                          <a:cs typeface="Times New Roman"/>
                        </a:rPr>
                        <a:t>使用約定。</a:t>
                      </a:r>
                    </a:p>
                    <a:p>
                      <a:pPr marL="752475" indent="-271145" algn="just">
                        <a:spcAft>
                          <a:spcPts val="0"/>
                        </a:spcAft>
                      </a:pPr>
                      <a:r>
                        <a:rPr lang="en-US" sz="1600" b="1" u="sng" kern="100" dirty="0">
                          <a:solidFill>
                            <a:srgbClr val="FF0000"/>
                          </a:solidFill>
                          <a:latin typeface="標楷體"/>
                          <a:ea typeface="標楷體"/>
                          <a:cs typeface="Times New Roman"/>
                        </a:rPr>
                        <a:t>(3)</a:t>
                      </a:r>
                      <a:r>
                        <a:rPr lang="zh-TW" sz="1600" b="1" u="sng" kern="100" dirty="0">
                          <a:solidFill>
                            <a:srgbClr val="FF0000"/>
                          </a:solidFill>
                          <a:latin typeface="Times New Roman"/>
                          <a:ea typeface="標楷體"/>
                          <a:cs typeface="Times New Roman"/>
                        </a:rPr>
                        <a:t>權利種類：（如專有或共有）</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(4)</a:t>
                      </a:r>
                      <a:r>
                        <a:rPr lang="zh-TW" sz="1600" b="1" u="sng" kern="100" dirty="0">
                          <a:solidFill>
                            <a:srgbClr val="FF0000"/>
                          </a:solidFill>
                          <a:latin typeface="Times New Roman"/>
                          <a:ea typeface="標楷體"/>
                          <a:cs typeface="Times New Roman"/>
                        </a:rPr>
                        <a:t>停車位性質：</a:t>
                      </a:r>
                      <a:r>
                        <a:rPr lang="en-US" sz="1600" b="1" u="sng" kern="100" dirty="0">
                          <a:solidFill>
                            <a:srgbClr val="FF0000"/>
                          </a:solidFill>
                          <a:latin typeface="Times New Roman"/>
                          <a:ea typeface="標楷體"/>
                          <a:cs typeface="Times New Roman"/>
                        </a:rPr>
                        <a:t>(</a:t>
                      </a:r>
                      <a:r>
                        <a:rPr lang="zh-TW" sz="1600" b="1" u="sng" kern="100" dirty="0">
                          <a:solidFill>
                            <a:srgbClr val="FF0000"/>
                          </a:solidFill>
                          <a:latin typeface="Times New Roman"/>
                          <a:ea typeface="標楷體"/>
                          <a:cs typeface="Times New Roman"/>
                        </a:rPr>
                        <a:t>包括：法定停車位、自行增設停車位、獎勵增設停車位，如無法辨識者，應敘明無法辨識。</a:t>
                      </a:r>
                      <a:r>
                        <a:rPr lang="en-US" sz="1600" b="1" u="sng" kern="100" dirty="0">
                          <a:solidFill>
                            <a:srgbClr val="FF0000"/>
                          </a:solidFill>
                          <a:latin typeface="Times New Roman"/>
                          <a:ea typeface="標楷體"/>
                          <a:cs typeface="Times New Roman"/>
                        </a:rPr>
                        <a:t>)</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(5)</a:t>
                      </a:r>
                      <a:r>
                        <a:rPr lang="zh-TW" sz="1600" b="1" u="sng" kern="100" dirty="0">
                          <a:solidFill>
                            <a:srgbClr val="FF0000"/>
                          </a:solidFill>
                          <a:latin typeface="Times New Roman"/>
                          <a:ea typeface="標楷體"/>
                          <a:cs typeface="Times New Roman"/>
                        </a:rPr>
                        <a:t>停車位之型式及位置（坡道平面、升降平面、坡道機械、升降機械、塔式車位、一樓平面或其他，長、寬、淨高為何？所在樓層為何？並應附位置圖。機械式停車位可承載之重量為何？</a:t>
                      </a:r>
                      <a:r>
                        <a:rPr lang="en-US" sz="1600" b="1" u="sng" kern="100" dirty="0">
                          <a:solidFill>
                            <a:srgbClr val="FF0000"/>
                          </a:solidFill>
                          <a:latin typeface="Times New Roman"/>
                          <a:ea typeface="標楷體"/>
                          <a:cs typeface="Times New Roman"/>
                        </a:rPr>
                        <a:t>)</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(6)</a:t>
                      </a:r>
                      <a:r>
                        <a:rPr lang="zh-TW" sz="1600" b="1" kern="100" dirty="0">
                          <a:latin typeface="Times New Roman"/>
                          <a:ea typeface="標楷體"/>
                          <a:cs typeface="Times New Roman"/>
                        </a:rPr>
                        <a:t>車位編號（已辦理產權登記且有登記車位編號者，依其登記之編號，未辦理者，依分管編號為準）。</a:t>
                      </a:r>
                    </a:p>
                  </a:txBody>
                  <a:tcPr marL="12347" marR="1234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97180" indent="-297180" algn="just">
                        <a:spcAft>
                          <a:spcPts val="0"/>
                        </a:spcAft>
                      </a:pPr>
                      <a:r>
                        <a:rPr lang="en-US" sz="1600" b="1" kern="100" dirty="0">
                          <a:latin typeface="標楷體"/>
                          <a:ea typeface="標楷體"/>
                          <a:cs typeface="Times New Roman"/>
                        </a:rPr>
                        <a:t>(</a:t>
                      </a:r>
                      <a:r>
                        <a:rPr lang="zh-TW" sz="1600" b="1" kern="100" dirty="0">
                          <a:latin typeface="Times New Roman"/>
                          <a:ea typeface="標楷體"/>
                          <a:cs typeface="Times New Roman"/>
                        </a:rPr>
                        <a:t>八</a:t>
                      </a:r>
                      <a:r>
                        <a:rPr lang="en-US" sz="1600" b="1" kern="100" dirty="0">
                          <a:latin typeface="Times New Roman"/>
                          <a:ea typeface="標楷體"/>
                          <a:cs typeface="Times New Roman"/>
                        </a:rPr>
                        <a:t>)</a:t>
                      </a:r>
                      <a:r>
                        <a:rPr lang="zh-TW" sz="1600" b="1" kern="100" dirty="0">
                          <a:latin typeface="Times New Roman"/>
                          <a:ea typeface="標楷體"/>
                          <a:cs typeface="Times New Roman"/>
                        </a:rPr>
                        <a:t>停車位記載情形（如無，則免填）：</a:t>
                      </a:r>
                    </a:p>
                    <a:p>
                      <a:pPr marL="472440" indent="-152400" algn="just">
                        <a:spcAft>
                          <a:spcPts val="0"/>
                        </a:spcAft>
                      </a:pPr>
                      <a:r>
                        <a:rPr lang="en-US" sz="1600" b="1" u="sng" kern="100" dirty="0">
                          <a:solidFill>
                            <a:srgbClr val="FF0000"/>
                          </a:solidFill>
                          <a:latin typeface="標楷體"/>
                          <a:ea typeface="標楷體"/>
                          <a:cs typeface="Times New Roman"/>
                        </a:rPr>
                        <a:t>1.</a:t>
                      </a:r>
                      <a:r>
                        <a:rPr lang="zh-TW" sz="1600" b="1" kern="100" dirty="0">
                          <a:latin typeface="Times New Roman"/>
                          <a:ea typeface="標楷體"/>
                          <a:cs typeface="Times New Roman"/>
                        </a:rPr>
                        <a:t>有否辦理單獨區分所有建物登記？</a:t>
                      </a:r>
                    </a:p>
                    <a:p>
                      <a:pPr marL="472440" indent="-152400" algn="just">
                        <a:spcAft>
                          <a:spcPts val="0"/>
                        </a:spcAft>
                      </a:pPr>
                      <a:r>
                        <a:rPr lang="en-US" sz="1600" b="1" u="sng" kern="100" dirty="0">
                          <a:solidFill>
                            <a:srgbClr val="FF0000"/>
                          </a:solidFill>
                          <a:latin typeface="標楷體"/>
                          <a:ea typeface="標楷體"/>
                          <a:cs typeface="Times New Roman"/>
                        </a:rPr>
                        <a:t>2.</a:t>
                      </a:r>
                      <a:r>
                        <a:rPr lang="zh-TW" sz="1600" b="1" kern="100" dirty="0">
                          <a:latin typeface="Times New Roman"/>
                          <a:ea typeface="標楷體"/>
                          <a:cs typeface="Times New Roman"/>
                        </a:rPr>
                        <a:t>使用約定。</a:t>
                      </a:r>
                    </a:p>
                    <a:p>
                      <a:pPr marL="472440" indent="-152400" algn="just">
                        <a:spcAft>
                          <a:spcPts val="0"/>
                        </a:spcAft>
                      </a:pPr>
                      <a:r>
                        <a:rPr lang="en-US" sz="1600" b="1" u="sng" kern="100" dirty="0">
                          <a:solidFill>
                            <a:srgbClr val="FF0000"/>
                          </a:solidFill>
                          <a:latin typeface="標楷體"/>
                          <a:ea typeface="標楷體"/>
                          <a:cs typeface="Times New Roman"/>
                        </a:rPr>
                        <a:t>3.</a:t>
                      </a:r>
                      <a:r>
                        <a:rPr lang="zh-TW" sz="1600" b="1" kern="100" dirty="0">
                          <a:latin typeface="Times New Roman"/>
                          <a:ea typeface="標楷體"/>
                          <a:cs typeface="Times New Roman"/>
                        </a:rPr>
                        <a:t>平面式、機械式停車位。</a:t>
                      </a:r>
                    </a:p>
                    <a:p>
                      <a:pPr marL="472440" indent="-152400" algn="just">
                        <a:spcAft>
                          <a:spcPts val="0"/>
                        </a:spcAft>
                      </a:pPr>
                      <a:r>
                        <a:rPr lang="en-US" sz="1600" b="1" u="sng" kern="100" dirty="0">
                          <a:solidFill>
                            <a:srgbClr val="FF0000"/>
                          </a:solidFill>
                          <a:latin typeface="標楷體"/>
                          <a:ea typeface="標楷體"/>
                          <a:cs typeface="Times New Roman"/>
                        </a:rPr>
                        <a:t>4.</a:t>
                      </a:r>
                      <a:r>
                        <a:rPr lang="zh-TW" sz="1600" b="1" kern="100" dirty="0">
                          <a:latin typeface="Times New Roman"/>
                          <a:ea typeface="標楷體"/>
                          <a:cs typeface="Times New Roman"/>
                        </a:rPr>
                        <a:t>車位編號（已辦理產權登記且有登記車位編號者，依其登記之編號，未辦理者，依分管編號為準）。</a:t>
                      </a:r>
                    </a:p>
                  </a:txBody>
                  <a:tcPr marL="12347" marR="12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7960" indent="-151130" algn="just">
                        <a:spcAft>
                          <a:spcPts val="0"/>
                        </a:spcAft>
                      </a:pPr>
                      <a:r>
                        <a:rPr lang="zh-TW" sz="1600" b="1" kern="100" dirty="0">
                          <a:latin typeface="Times New Roman"/>
                          <a:ea typeface="標楷體"/>
                          <a:cs typeface="Times New Roman"/>
                        </a:rPr>
                        <a:t>一、由現行第八款移列。</a:t>
                      </a:r>
                    </a:p>
                    <a:p>
                      <a:pPr marL="328930" indent="-328930" algn="just">
                        <a:spcAft>
                          <a:spcPts val="0"/>
                        </a:spcAft>
                      </a:pPr>
                      <a:r>
                        <a:rPr lang="zh-TW" sz="1600" b="1" kern="100" dirty="0">
                          <a:latin typeface="標楷體"/>
                          <a:ea typeface="新細明體"/>
                          <a:cs typeface="Times New Roman"/>
                        </a:rPr>
                        <a:t>二、為避免停車位資訊爭議，爰增訂第七目之三至之五。其中停車位之長、寬、淨高測量基準，係以車輛可實際停用（停放）之長、寬、高為準。</a:t>
                      </a:r>
                    </a:p>
                    <a:p>
                      <a:pPr marL="328930" indent="-328930" algn="just">
                        <a:spcAft>
                          <a:spcPts val="0"/>
                        </a:spcAft>
                      </a:pPr>
                      <a:r>
                        <a:rPr lang="zh-TW" sz="1600" b="1" kern="100" dirty="0">
                          <a:latin typeface="標楷體"/>
                          <a:ea typeface="新細明體"/>
                          <a:cs typeface="Times New Roman"/>
                        </a:rPr>
                        <a:t>三、為配合實價登錄有關車位之分類方式，爰明定於第七目之五。</a:t>
                      </a:r>
                    </a:p>
                  </a:txBody>
                  <a:tcPr marL="12347" marR="1234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17</a:t>
            </a:fld>
            <a:endParaRPr kumimoji="1" lang="zh-TW"/>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714644"/>
                <a:gridCol w="2357454"/>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4214842"/>
        </p:xfrm>
        <a:graphic>
          <a:graphicData uri="http://schemas.openxmlformats.org/drawingml/2006/table">
            <a:tbl>
              <a:tblPr/>
              <a:tblGrid>
                <a:gridCol w="2714644"/>
                <a:gridCol w="2333364"/>
                <a:gridCol w="2524420"/>
              </a:tblGrid>
              <a:tr h="4214842">
                <a:tc>
                  <a:txBody>
                    <a:bodyPr/>
                    <a:lstStyle/>
                    <a:p>
                      <a:pPr marL="320040" indent="-320040" algn="just">
                        <a:spcAft>
                          <a:spcPts val="0"/>
                        </a:spcAft>
                      </a:pPr>
                      <a:r>
                        <a:rPr lang="en-US" sz="1800" b="1" u="sng" kern="100" dirty="0">
                          <a:solidFill>
                            <a:srgbClr val="FF0000"/>
                          </a:solidFill>
                          <a:latin typeface="標楷體"/>
                          <a:ea typeface="標楷體"/>
                          <a:cs typeface="Times New Roman"/>
                        </a:rPr>
                        <a:t>(</a:t>
                      </a:r>
                      <a:r>
                        <a:rPr lang="zh-TW" sz="1800" b="1" u="sng" kern="100" dirty="0">
                          <a:solidFill>
                            <a:srgbClr val="FF0000"/>
                          </a:solidFill>
                          <a:latin typeface="Times New Roman"/>
                          <a:ea typeface="標楷體"/>
                          <a:cs typeface="Times New Roman"/>
                        </a:rPr>
                        <a:t>二</a:t>
                      </a:r>
                      <a:r>
                        <a:rPr lang="en-US" sz="1800" b="1" u="sng" kern="100" dirty="0">
                          <a:solidFill>
                            <a:srgbClr val="FF0000"/>
                          </a:solidFill>
                          <a:latin typeface="Times New Roman"/>
                          <a:ea typeface="標楷體"/>
                          <a:cs typeface="Times New Roman"/>
                        </a:rPr>
                        <a:t>)</a:t>
                      </a:r>
                      <a:r>
                        <a:rPr lang="zh-TW" sz="1800" b="1" u="sng" kern="100" dirty="0">
                          <a:solidFill>
                            <a:srgbClr val="FF0000"/>
                          </a:solidFill>
                          <a:latin typeface="Times New Roman"/>
                          <a:ea typeface="標楷體"/>
                          <a:cs typeface="Times New Roman"/>
                        </a:rPr>
                        <a:t>基地</a:t>
                      </a:r>
                      <a:endParaRPr lang="zh-TW" sz="1800" b="1" kern="100" dirty="0">
                        <a:latin typeface="Times New Roman"/>
                        <a:ea typeface="標楷體"/>
                        <a:cs typeface="Times New Roman"/>
                      </a:endParaRPr>
                    </a:p>
                    <a:p>
                      <a:pPr marL="443865" indent="-132715" algn="just">
                        <a:spcAft>
                          <a:spcPts val="0"/>
                        </a:spcAft>
                      </a:pPr>
                      <a:r>
                        <a:rPr lang="en-US" sz="1800" b="1" u="sng" kern="100" dirty="0">
                          <a:solidFill>
                            <a:srgbClr val="FF0000"/>
                          </a:solidFill>
                          <a:latin typeface="標楷體"/>
                          <a:ea typeface="標楷體"/>
                          <a:cs typeface="Times New Roman"/>
                        </a:rPr>
                        <a:t>1.</a:t>
                      </a:r>
                      <a:r>
                        <a:rPr lang="zh-TW" sz="1800" b="1" u="sng" kern="100" dirty="0">
                          <a:solidFill>
                            <a:srgbClr val="FF0000"/>
                          </a:solidFill>
                          <a:latin typeface="Times New Roman"/>
                          <a:ea typeface="標楷體"/>
                          <a:cs typeface="Times New Roman"/>
                        </a:rPr>
                        <a:t>基地標示</a:t>
                      </a:r>
                      <a:endParaRPr lang="zh-TW" sz="1800" b="1" kern="100" dirty="0">
                        <a:latin typeface="Times New Roman"/>
                        <a:ea typeface="標楷體"/>
                        <a:cs typeface="Times New Roman"/>
                      </a:endParaRPr>
                    </a:p>
                    <a:p>
                      <a:pPr marL="752475" indent="-271145" algn="just">
                        <a:spcAft>
                          <a:spcPts val="0"/>
                        </a:spcAft>
                      </a:pPr>
                      <a:r>
                        <a:rPr lang="en-US" sz="1800" b="1" kern="100" dirty="0">
                          <a:solidFill>
                            <a:srgbClr val="FF0000"/>
                          </a:solidFill>
                          <a:latin typeface="標楷體"/>
                          <a:ea typeface="標楷體"/>
                          <a:cs typeface="Times New Roman"/>
                        </a:rPr>
                        <a:t>(1)</a:t>
                      </a:r>
                      <a:r>
                        <a:rPr lang="zh-TW" sz="1800" b="1" u="sng" kern="100" dirty="0">
                          <a:solidFill>
                            <a:srgbClr val="FF0000"/>
                          </a:solidFill>
                          <a:latin typeface="Times New Roman"/>
                          <a:ea typeface="標楷體"/>
                          <a:cs typeface="Times New Roman"/>
                        </a:rPr>
                        <a:t>坐落之縣（市）、鄉（鎮、市、區）、段、小段、地號。</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(2)</a:t>
                      </a:r>
                      <a:r>
                        <a:rPr lang="zh-TW" sz="1800" b="1" u="sng" kern="100" dirty="0">
                          <a:solidFill>
                            <a:srgbClr val="FF0000"/>
                          </a:solidFill>
                          <a:latin typeface="Times New Roman"/>
                          <a:ea typeface="標楷體"/>
                          <a:cs typeface="Times New Roman"/>
                        </a:rPr>
                        <a:t>面積。</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(3)</a:t>
                      </a:r>
                      <a:r>
                        <a:rPr lang="zh-TW" sz="1800" b="1" u="sng" kern="100" dirty="0">
                          <a:solidFill>
                            <a:srgbClr val="FF0000"/>
                          </a:solidFill>
                          <a:latin typeface="Times New Roman"/>
                          <a:ea typeface="標楷體"/>
                          <a:cs typeface="Times New Roman"/>
                        </a:rPr>
                        <a:t>權利範圍、種類（所有權、地上權、典權、使用權）。</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(4)</a:t>
                      </a:r>
                      <a:r>
                        <a:rPr lang="zh-TW" sz="1800" b="1" u="sng" kern="100" dirty="0">
                          <a:solidFill>
                            <a:srgbClr val="FF0000"/>
                          </a:solidFill>
                          <a:latin typeface="Times New Roman"/>
                          <a:ea typeface="標楷體"/>
                          <a:cs typeface="Times New Roman"/>
                        </a:rPr>
                        <a:t>地籍圖等。</a:t>
                      </a:r>
                      <a:endParaRPr lang="zh-TW" sz="1800" b="1" kern="100" dirty="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TW" sz="1800" b="1" kern="100" dirty="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800" b="1" kern="100" dirty="0">
                          <a:latin typeface="標楷體"/>
                          <a:ea typeface="新細明體"/>
                          <a:cs typeface="Times New Roman"/>
                        </a:rPr>
                        <a:t>一、成屋區分為建物及其基地，分別定其應記載事項，爰增訂第二款。</a:t>
                      </a:r>
                    </a:p>
                    <a:p>
                      <a:pPr marL="328930" indent="-328930" algn="just">
                        <a:spcAft>
                          <a:spcPts val="0"/>
                        </a:spcAft>
                      </a:pPr>
                      <a:r>
                        <a:rPr lang="zh-TW" sz="1800" b="1" kern="100" dirty="0">
                          <a:latin typeface="標楷體"/>
                          <a:ea typeface="新細明體"/>
                          <a:cs typeface="Times New Roman"/>
                        </a:rPr>
                        <a:t>二、部分業者誤以為仲介成屋交易只製作房屋部分即可，無須製作土地部分，爰參依土地應記載事項，增訂土地相關資料。</a:t>
                      </a:r>
                    </a:p>
                    <a:p>
                      <a:pPr marL="328930" indent="-328930" algn="just">
                        <a:spcAft>
                          <a:spcPts val="0"/>
                        </a:spcAft>
                      </a:pPr>
                      <a:r>
                        <a:rPr lang="zh-TW" sz="1800" b="1" kern="100" dirty="0">
                          <a:latin typeface="標楷體"/>
                          <a:ea typeface="新細明體"/>
                          <a:cs typeface="Times New Roman"/>
                        </a:rPr>
                        <a:t>三、參酌壹第一點第一款規定標示及權利範圍，明定本目。</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18</a:t>
            </a:fld>
            <a:endParaRPr kumimoji="1" lang="zh-TW"/>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3143272"/>
                <a:gridCol w="2000264"/>
                <a:gridCol w="242889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4857784"/>
        </p:xfrm>
        <a:graphic>
          <a:graphicData uri="http://schemas.openxmlformats.org/drawingml/2006/table">
            <a:tbl>
              <a:tblPr/>
              <a:tblGrid>
                <a:gridCol w="3143272"/>
                <a:gridCol w="2000264"/>
                <a:gridCol w="2428892"/>
              </a:tblGrid>
              <a:tr h="4857784">
                <a:tc>
                  <a:txBody>
                    <a:bodyPr/>
                    <a:lstStyle/>
                    <a:p>
                      <a:pPr marL="443865" indent="-132715" algn="just">
                        <a:spcAft>
                          <a:spcPts val="0"/>
                        </a:spcAft>
                      </a:pPr>
                      <a:r>
                        <a:rPr lang="zh-TW" sz="1800" b="1" u="sng" kern="0" dirty="0">
                          <a:solidFill>
                            <a:srgbClr val="FF0000"/>
                          </a:solidFill>
                          <a:latin typeface="Times New Roman"/>
                          <a:ea typeface="標楷體"/>
                          <a:cs typeface="新細明體"/>
                        </a:rPr>
                        <a:t>2.基地</a:t>
                      </a:r>
                      <a:r>
                        <a:rPr lang="zh-TW" sz="1800" b="1" u="sng" kern="100" dirty="0">
                          <a:solidFill>
                            <a:srgbClr val="FF0000"/>
                          </a:solidFill>
                          <a:latin typeface="Times New Roman"/>
                          <a:ea typeface="標楷體"/>
                          <a:cs typeface="Times New Roman"/>
                        </a:rPr>
                        <a:t>所有權人或他項權利人（登記簿有管理人時並應載明）。</a:t>
                      </a:r>
                      <a:endParaRPr lang="zh-TW" sz="1800" b="1" kern="100" dirty="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1800" b="1" kern="100" dirty="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algn="just">
                        <a:spcAft>
                          <a:spcPts val="0"/>
                        </a:spcAft>
                      </a:pPr>
                      <a:r>
                        <a:rPr lang="zh-TW" sz="1800" b="1" kern="100" dirty="0">
                          <a:latin typeface="標楷體"/>
                          <a:ea typeface="新細明體"/>
                          <a:cs typeface="Times New Roman"/>
                        </a:rPr>
                        <a:t>參酌壹第一點第二款土地所有權人或他項權利人，明定本目。</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19</a:t>
            </a:fld>
            <a:endParaRPr kumimoji="1" lang="zh-TW"/>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sz="quarter" idx="11"/>
          </p:nvPr>
        </p:nvSpPr>
        <p:spPr>
          <a:xfrm>
            <a:off x="214282" y="571480"/>
            <a:ext cx="8143932" cy="5857916"/>
          </a:xfrm>
        </p:spPr>
        <p:txBody>
          <a:bodyPr/>
          <a:lstStyle/>
          <a:p>
            <a:pPr algn="ctr"/>
            <a:endParaRPr lang="en-US" altLang="zh-TW" dirty="0" smtClean="0"/>
          </a:p>
          <a:p>
            <a:pPr algn="ctr"/>
            <a:r>
              <a:rPr altLang="en-US" sz="4000" b="1" dirty="0" smtClean="0">
                <a:solidFill>
                  <a:schemeClr val="tx1"/>
                </a:solidFill>
              </a:rPr>
              <a:t>主講人</a:t>
            </a:r>
            <a:endParaRPr lang="en-US" altLang="en-US" sz="4000" b="1" dirty="0" smtClean="0">
              <a:solidFill>
                <a:schemeClr val="tx1"/>
              </a:solidFill>
            </a:endParaRPr>
          </a:p>
          <a:p>
            <a:pPr algn="ctr"/>
            <a:endParaRPr lang="en-US" altLang="zh-TW" sz="3600" b="1" dirty="0" smtClean="0">
              <a:solidFill>
                <a:schemeClr val="tx1"/>
              </a:solidFill>
            </a:endParaRPr>
          </a:p>
          <a:p>
            <a:pPr algn="ctr"/>
            <a:r>
              <a:rPr altLang="en-US" sz="6000" b="1" dirty="0" smtClean="0">
                <a:solidFill>
                  <a:schemeClr val="tx1"/>
                </a:solidFill>
              </a:rPr>
              <a:t>蔣 美 龍  律師</a:t>
            </a:r>
            <a:endParaRPr lang="en-US" altLang="en-US" sz="6000" b="1" dirty="0" smtClean="0">
              <a:solidFill>
                <a:schemeClr val="tx1"/>
              </a:solidFill>
            </a:endParaRPr>
          </a:p>
          <a:p>
            <a:pPr algn="ctr"/>
            <a:endParaRPr lang="en-US" altLang="zh-TW" dirty="0" smtClean="0">
              <a:solidFill>
                <a:schemeClr val="tx1"/>
              </a:solidFill>
            </a:endParaRPr>
          </a:p>
          <a:p>
            <a:pPr algn="ctr"/>
            <a:r>
              <a:rPr altLang="en-US" sz="2800" b="1" dirty="0" smtClean="0">
                <a:solidFill>
                  <a:schemeClr val="tx1"/>
                </a:solidFill>
              </a:rPr>
              <a:t>台北市不動產仲介經紀商業同業公會   副理事長</a:t>
            </a:r>
            <a:endParaRPr lang="en-US" altLang="en-US" sz="2800" b="1" dirty="0" smtClean="0">
              <a:solidFill>
                <a:schemeClr val="tx1"/>
              </a:solidFill>
            </a:endParaRPr>
          </a:p>
          <a:p>
            <a:pPr algn="ctr"/>
            <a:r>
              <a:rPr altLang="en-US" sz="2800" b="1" dirty="0" smtClean="0">
                <a:solidFill>
                  <a:schemeClr val="tx1"/>
                </a:solidFill>
              </a:rPr>
              <a:t>中華民國仲介公會全聯會   法律顧問</a:t>
            </a:r>
            <a:endParaRPr lang="en-US" altLang="en-US" sz="2800" b="1" dirty="0" smtClean="0">
              <a:solidFill>
                <a:schemeClr val="tx1"/>
              </a:solidFill>
            </a:endParaRPr>
          </a:p>
          <a:p>
            <a:pPr algn="ctr"/>
            <a:r>
              <a:rPr altLang="en-US" sz="2800" b="1" dirty="0" smtClean="0">
                <a:solidFill>
                  <a:schemeClr val="tx1"/>
                </a:solidFill>
              </a:rPr>
              <a:t>太平洋房屋   法務室資深協理</a:t>
            </a:r>
            <a:endParaRPr lang="zh-TW" altLang="en-US" sz="2800" b="1" dirty="0">
              <a:solidFill>
                <a:schemeClr val="tx1"/>
              </a:solidFill>
            </a:endParaRPr>
          </a:p>
        </p:txBody>
      </p:sp>
      <p:sp>
        <p:nvSpPr>
          <p:cNvPr id="4" name="投影片編號版面配置區 3"/>
          <p:cNvSpPr>
            <a:spLocks noGrp="1"/>
          </p:cNvSpPr>
          <p:nvPr>
            <p:ph type="sldNum" sz="quarter" idx="13"/>
          </p:nvPr>
        </p:nvSpPr>
        <p:spPr/>
        <p:txBody>
          <a:bodyPr/>
          <a:lstStyle/>
          <a:p>
            <a:fld id="{8A4431D5-1B33-458B-8AFD-CECCB0FA18CB}" type="slidenum">
              <a:rPr kumimoji="1" lang="en-US" altLang="zh-TW" smtClean="0">
                <a:solidFill>
                  <a:srgbClr val="FFFFFF"/>
                </a:solidFill>
              </a:rPr>
              <a:pPr/>
              <a:t>2</a:t>
            </a:fld>
            <a:endParaRPr kumimoji="1" lang="zh-TW"/>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500462"/>
                <a:gridCol w="1143008"/>
                <a:gridCol w="2928959"/>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357850"/>
        </p:xfrm>
        <a:graphic>
          <a:graphicData uri="http://schemas.openxmlformats.org/drawingml/2006/table">
            <a:tbl>
              <a:tblPr/>
              <a:tblGrid>
                <a:gridCol w="3500462"/>
                <a:gridCol w="1143008"/>
                <a:gridCol w="2928957"/>
              </a:tblGrid>
              <a:tr h="5357850">
                <a:tc>
                  <a:txBody>
                    <a:bodyPr/>
                    <a:lstStyle/>
                    <a:p>
                      <a:pPr marL="443865" indent="-132715" algn="just">
                        <a:spcAft>
                          <a:spcPts val="0"/>
                        </a:spcAft>
                      </a:pPr>
                      <a:r>
                        <a:rPr lang="en-US" sz="1600" b="1" u="sng" kern="100" dirty="0">
                          <a:solidFill>
                            <a:srgbClr val="FF0000"/>
                          </a:solidFill>
                          <a:latin typeface="標楷體"/>
                          <a:ea typeface="標楷體"/>
                          <a:cs typeface="Times New Roman"/>
                        </a:rPr>
                        <a:t>3.</a:t>
                      </a:r>
                      <a:r>
                        <a:rPr lang="zh-TW" sz="1600" b="1" u="sng" kern="100" dirty="0">
                          <a:solidFill>
                            <a:srgbClr val="FF0000"/>
                          </a:solidFill>
                          <a:latin typeface="Times New Roman"/>
                          <a:ea typeface="標楷體"/>
                          <a:cs typeface="Times New Roman"/>
                        </a:rPr>
                        <a:t>基地權利種類及其登記狀態（詳如登記謄本）：</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(1)</a:t>
                      </a:r>
                      <a:r>
                        <a:rPr lang="zh-TW" sz="1600" b="1" u="sng" kern="100" dirty="0">
                          <a:solidFill>
                            <a:srgbClr val="FF0000"/>
                          </a:solidFill>
                          <a:latin typeface="Times New Roman"/>
                          <a:ea typeface="標楷體"/>
                          <a:cs typeface="Times New Roman"/>
                        </a:rPr>
                        <a:t>所有權（單獨或持分共有）。</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(2)</a:t>
                      </a:r>
                      <a:r>
                        <a:rPr lang="zh-TW" sz="1600" b="1" u="sng" kern="100" dirty="0">
                          <a:solidFill>
                            <a:srgbClr val="FF0000"/>
                          </a:solidFill>
                          <a:latin typeface="Times New Roman"/>
                          <a:ea typeface="標楷體"/>
                          <a:cs typeface="Times New Roman"/>
                        </a:rPr>
                        <a:t>他項權利（包括：地上權、典權）。</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(3)</a:t>
                      </a:r>
                      <a:r>
                        <a:rPr lang="zh-TW" sz="1600" b="1" u="sng" kern="100" dirty="0">
                          <a:solidFill>
                            <a:srgbClr val="FF0000"/>
                          </a:solidFill>
                          <a:latin typeface="Times New Roman"/>
                          <a:ea typeface="標楷體"/>
                          <a:cs typeface="Times New Roman"/>
                        </a:rPr>
                        <a:t>有無信託登記？若有，應敘明信託契約之主要條款內容（依登記謄本及信託專簿記載）。</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(4)</a:t>
                      </a:r>
                      <a:r>
                        <a:rPr lang="zh-TW" sz="1600" b="1" u="sng" kern="100" dirty="0">
                          <a:solidFill>
                            <a:srgbClr val="FF0000"/>
                          </a:solidFill>
                          <a:latin typeface="Times New Roman"/>
                          <a:ea typeface="標楷體"/>
                          <a:cs typeface="Times New Roman"/>
                        </a:rPr>
                        <a:t>基地權利有無設定負擔，若有，應敘明。</a:t>
                      </a:r>
                      <a:endParaRPr lang="zh-TW" sz="1600" b="1" kern="100" dirty="0">
                        <a:latin typeface="Times New Roman"/>
                        <a:ea typeface="標楷體"/>
                        <a:cs typeface="Times New Roman"/>
                      </a:endParaRPr>
                    </a:p>
                    <a:p>
                      <a:pPr marL="905510" indent="-151130" algn="just">
                        <a:spcAft>
                          <a:spcPts val="0"/>
                        </a:spcAft>
                      </a:pPr>
                      <a:r>
                        <a:rPr lang="en-US" sz="1600" b="1" u="sng" kern="100" dirty="0">
                          <a:solidFill>
                            <a:srgbClr val="FF0000"/>
                          </a:solidFill>
                          <a:latin typeface="標楷體"/>
                          <a:ea typeface="標楷體"/>
                          <a:cs typeface="Times New Roman"/>
                        </a:rPr>
                        <a:t>A.</a:t>
                      </a:r>
                      <a:r>
                        <a:rPr lang="zh-TW" sz="1600" b="1" u="sng" kern="100" dirty="0">
                          <a:solidFill>
                            <a:srgbClr val="FF0000"/>
                          </a:solidFill>
                          <a:latin typeface="Times New Roman"/>
                          <a:ea typeface="標楷體"/>
                          <a:cs typeface="Times New Roman"/>
                        </a:rPr>
                        <a:t>有無他項</a:t>
                      </a:r>
                      <a:r>
                        <a:rPr lang="zh-TW" sz="1600" b="1" u="sng" kern="0" dirty="0">
                          <a:solidFill>
                            <a:srgbClr val="FF0000"/>
                          </a:solidFill>
                          <a:latin typeface="Times New Roman"/>
                          <a:ea typeface="標楷體"/>
                          <a:cs typeface="新細明體"/>
                        </a:rPr>
                        <a:t>權利</a:t>
                      </a:r>
                      <a:r>
                        <a:rPr lang="zh-TW" sz="1600" b="1" u="sng" kern="100" dirty="0">
                          <a:solidFill>
                            <a:srgbClr val="FF0000"/>
                          </a:solidFill>
                          <a:latin typeface="Times New Roman"/>
                          <a:ea typeface="標楷體"/>
                          <a:cs typeface="Times New Roman"/>
                        </a:rPr>
                        <a:t>之設定情形（包括：地上權、不動產役權、抵押權、典權）。</a:t>
                      </a:r>
                      <a:endParaRPr lang="zh-TW" sz="1600" b="1" kern="100" dirty="0">
                        <a:latin typeface="Times New Roman"/>
                        <a:ea typeface="標楷體"/>
                        <a:cs typeface="Times New Roman"/>
                      </a:endParaRPr>
                    </a:p>
                    <a:p>
                      <a:pPr marL="905510" indent="-151130" algn="just">
                        <a:spcAft>
                          <a:spcPts val="0"/>
                        </a:spcAft>
                      </a:pPr>
                      <a:r>
                        <a:rPr lang="en-US" sz="1600" b="1" u="sng" kern="100" dirty="0">
                          <a:solidFill>
                            <a:srgbClr val="FF0000"/>
                          </a:solidFill>
                          <a:latin typeface="標楷體"/>
                          <a:ea typeface="標楷體"/>
                          <a:cs typeface="Times New Roman"/>
                        </a:rPr>
                        <a:t>B.</a:t>
                      </a:r>
                      <a:r>
                        <a:rPr lang="zh-TW" sz="1600" b="1" u="sng" kern="100" dirty="0">
                          <a:solidFill>
                            <a:srgbClr val="FF0000"/>
                          </a:solidFill>
                          <a:latin typeface="Times New Roman"/>
                          <a:ea typeface="標楷體"/>
                          <a:cs typeface="Times New Roman"/>
                        </a:rPr>
                        <a:t>有無限制登記情形？（包括：預告登記、查封、假扣押、假處分及其他禁止處分之登記。）。</a:t>
                      </a:r>
                      <a:endParaRPr lang="zh-TW" sz="1600" b="1" kern="100" dirty="0">
                        <a:latin typeface="Times New Roman"/>
                        <a:ea typeface="標楷體"/>
                        <a:cs typeface="Times New Roman"/>
                      </a:endParaRPr>
                    </a:p>
                    <a:p>
                      <a:pPr marL="905510" indent="-151130" algn="just">
                        <a:spcAft>
                          <a:spcPts val="0"/>
                        </a:spcAft>
                      </a:pPr>
                      <a:r>
                        <a:rPr lang="en-US" sz="1600" b="1" u="sng" kern="100" dirty="0">
                          <a:solidFill>
                            <a:srgbClr val="FF0000"/>
                          </a:solidFill>
                          <a:latin typeface="標楷體"/>
                          <a:ea typeface="標楷體"/>
                          <a:cs typeface="Times New Roman"/>
                        </a:rPr>
                        <a:t>C.</a:t>
                      </a:r>
                      <a:r>
                        <a:rPr lang="zh-TW" sz="1600" b="1" u="sng" kern="100" dirty="0">
                          <a:solidFill>
                            <a:srgbClr val="FF0000"/>
                          </a:solidFill>
                          <a:latin typeface="Times New Roman"/>
                          <a:ea typeface="標楷體"/>
                          <a:cs typeface="Times New Roman"/>
                        </a:rPr>
                        <a:t>其他事項（包括：依民事訴訟法第二百五十四條規定及其他相關之註記等）。</a:t>
                      </a:r>
                      <a:endParaRPr lang="zh-TW" sz="1600" b="1" kern="100" dirty="0">
                        <a:latin typeface="Times New Roman"/>
                        <a:ea typeface="標楷體"/>
                        <a:cs typeface="Times New Roman"/>
                      </a:endParaRPr>
                    </a:p>
                  </a:txBody>
                  <a:tcPr marL="11289" marR="11289"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15620" indent="-515620" algn="just">
                        <a:spcAft>
                          <a:spcPts val="0"/>
                        </a:spcAft>
                      </a:pPr>
                      <a:endParaRPr lang="zh-TW" sz="1600" b="1" kern="100" dirty="0">
                        <a:latin typeface="Times New Roman"/>
                        <a:ea typeface="標楷體"/>
                        <a:cs typeface="Times New Roman"/>
                      </a:endParaRPr>
                    </a:p>
                  </a:txBody>
                  <a:tcPr marL="11289" marR="112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algn="just">
                        <a:spcAft>
                          <a:spcPts val="0"/>
                        </a:spcAft>
                      </a:pPr>
                      <a:r>
                        <a:rPr lang="zh-TW" sz="1600" b="1" kern="100" dirty="0">
                          <a:latin typeface="標楷體"/>
                          <a:ea typeface="新細明體"/>
                          <a:cs typeface="Times New Roman"/>
                        </a:rPr>
                        <a:t>參酌第一點第三款交易權利種類及其登記狀態，明定本目。</a:t>
                      </a:r>
                    </a:p>
                  </a:txBody>
                  <a:tcPr marL="11289" marR="1128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20</a:t>
            </a:fld>
            <a:endParaRPr kumimoji="1" lang="zh-TW"/>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286148"/>
                <a:gridCol w="1357322"/>
                <a:gridCol w="2928959"/>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4389120"/>
        </p:xfrm>
        <a:graphic>
          <a:graphicData uri="http://schemas.openxmlformats.org/drawingml/2006/table">
            <a:tbl>
              <a:tblPr/>
              <a:tblGrid>
                <a:gridCol w="3286148"/>
                <a:gridCol w="1357322"/>
                <a:gridCol w="2928958"/>
              </a:tblGrid>
              <a:tr h="4064000">
                <a:tc>
                  <a:txBody>
                    <a:bodyPr/>
                    <a:lstStyle/>
                    <a:p>
                      <a:pPr marL="443865" indent="-132715" algn="just">
                        <a:spcAft>
                          <a:spcPts val="0"/>
                        </a:spcAft>
                      </a:pPr>
                      <a:r>
                        <a:rPr lang="en-US" sz="1800" b="1" u="sng" kern="100" dirty="0">
                          <a:solidFill>
                            <a:srgbClr val="FF0000"/>
                          </a:solidFill>
                          <a:latin typeface="標楷體"/>
                          <a:ea typeface="標楷體"/>
                          <a:cs typeface="Times New Roman"/>
                        </a:rPr>
                        <a:t>4.</a:t>
                      </a:r>
                      <a:r>
                        <a:rPr lang="zh-TW" sz="1800" b="1" u="sng" kern="100" dirty="0">
                          <a:solidFill>
                            <a:srgbClr val="FF0000"/>
                          </a:solidFill>
                          <a:latin typeface="Times New Roman"/>
                          <a:ea typeface="標楷體"/>
                          <a:cs typeface="Times New Roman"/>
                        </a:rPr>
                        <a:t>基地目前管理與使用情況：</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(1)</a:t>
                      </a:r>
                      <a:r>
                        <a:rPr lang="zh-TW" sz="1800" b="1" u="sng" kern="100" dirty="0">
                          <a:solidFill>
                            <a:srgbClr val="FF0000"/>
                          </a:solidFill>
                          <a:latin typeface="Times New Roman"/>
                          <a:ea typeface="標楷體"/>
                          <a:cs typeface="Times New Roman"/>
                        </a:rPr>
                        <a:t>有無共有人分管協議或依民法第八百二十六條之一規定為使用管理或分割等約定之登記，若有，應敘明其內容。</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(2)</a:t>
                      </a:r>
                      <a:r>
                        <a:rPr lang="zh-TW" sz="1800" b="1" u="sng" kern="100" dirty="0">
                          <a:solidFill>
                            <a:srgbClr val="FF0000"/>
                          </a:solidFill>
                          <a:latin typeface="Times New Roman"/>
                          <a:ea typeface="標楷體"/>
                          <a:cs typeface="Times New Roman"/>
                        </a:rPr>
                        <a:t>有無出租或出借，若有，應敘明出租或出借情形。</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(3)</a:t>
                      </a:r>
                      <a:r>
                        <a:rPr lang="zh-TW" sz="1800" b="1" u="sng" kern="100" dirty="0">
                          <a:solidFill>
                            <a:srgbClr val="FF0000"/>
                          </a:solidFill>
                          <a:latin typeface="Times New Roman"/>
                          <a:ea typeface="標楷體"/>
                          <a:cs typeface="Times New Roman"/>
                        </a:rPr>
                        <a:t>有無供公眾通行之私有道路，若有，應敘明其位置。</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(4)</a:t>
                      </a:r>
                      <a:r>
                        <a:rPr lang="zh-TW" sz="1800" b="1" u="sng" kern="100" dirty="0">
                          <a:solidFill>
                            <a:srgbClr val="FF0000"/>
                          </a:solidFill>
                          <a:latin typeface="Times New Roman"/>
                          <a:ea typeface="標楷體"/>
                          <a:cs typeface="Times New Roman"/>
                        </a:rPr>
                        <a:t>有無界址糾紛情形，若有，應敘明與何人發生糾紛。</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(5)</a:t>
                      </a:r>
                      <a:r>
                        <a:rPr lang="zh-TW" sz="1800" b="1" u="sng" kern="100" dirty="0">
                          <a:solidFill>
                            <a:srgbClr val="FF0000"/>
                          </a:solidFill>
                          <a:latin typeface="Times New Roman"/>
                          <a:ea typeface="標楷體"/>
                          <a:cs typeface="Times New Roman"/>
                        </a:rPr>
                        <a:t>基地對外道路是否可通行，若否，應敘明情形。</a:t>
                      </a:r>
                      <a:endParaRPr lang="zh-TW" sz="1800" b="1" kern="100" dirty="0">
                        <a:latin typeface="Times New Roman"/>
                        <a:ea typeface="標楷體"/>
                        <a:cs typeface="Times New Roman"/>
                      </a:endParaRPr>
                    </a:p>
                  </a:txBody>
                  <a:tcPr marL="17179" marR="17179"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15620" indent="-515620" algn="just">
                        <a:spcAft>
                          <a:spcPts val="0"/>
                        </a:spcAft>
                      </a:pPr>
                      <a:endParaRPr lang="zh-TW" sz="1800" b="1" kern="100" dirty="0">
                        <a:latin typeface="Times New Roman"/>
                        <a:ea typeface="標楷體"/>
                        <a:cs typeface="Times New Roman"/>
                      </a:endParaRPr>
                    </a:p>
                  </a:txBody>
                  <a:tcPr marL="17179" marR="17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800" b="1" kern="100" dirty="0">
                          <a:latin typeface="標楷體"/>
                          <a:ea typeface="新細明體"/>
                          <a:cs typeface="Times New Roman"/>
                        </a:rPr>
                        <a:t>一、參酌壹第一點第四款目前管理與使用情況，明定本目。</a:t>
                      </a:r>
                    </a:p>
                    <a:p>
                      <a:pPr marL="328930" indent="-328930" algn="just">
                        <a:spcAft>
                          <a:spcPts val="0"/>
                        </a:spcAft>
                      </a:pPr>
                      <a:r>
                        <a:rPr lang="zh-TW" sz="1800" b="1" kern="100" dirty="0">
                          <a:latin typeface="標楷體"/>
                          <a:ea typeface="新細明體"/>
                          <a:cs typeface="Times New Roman"/>
                        </a:rPr>
                        <a:t>二、供公眾通行之私有道路，係指建築法第四十八條、建築技術規則建築設計施工編第一條第三十六款、第八條規定之現有巷道，其相關資訊均可向當地主管建築機關洽詢取得。</a:t>
                      </a:r>
                    </a:p>
                  </a:txBody>
                  <a:tcPr marL="17179" marR="1717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21</a:t>
            </a:fld>
            <a:endParaRPr kumimoji="1" lang="zh-TW"/>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286148"/>
                <a:gridCol w="1285884"/>
                <a:gridCol w="3000397"/>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000660"/>
        </p:xfrm>
        <a:graphic>
          <a:graphicData uri="http://schemas.openxmlformats.org/drawingml/2006/table">
            <a:tbl>
              <a:tblPr/>
              <a:tblGrid>
                <a:gridCol w="3286148"/>
                <a:gridCol w="1285884"/>
                <a:gridCol w="3000395"/>
              </a:tblGrid>
              <a:tr h="5000660">
                <a:tc>
                  <a:txBody>
                    <a:bodyPr/>
                    <a:lstStyle/>
                    <a:p>
                      <a:pPr marL="443865" indent="-132715" algn="just">
                        <a:spcAft>
                          <a:spcPts val="0"/>
                        </a:spcAft>
                      </a:pPr>
                      <a:r>
                        <a:rPr lang="en-US" sz="1800" b="1" u="sng" kern="100" dirty="0">
                          <a:solidFill>
                            <a:srgbClr val="FF0000"/>
                          </a:solidFill>
                          <a:latin typeface="標楷體"/>
                          <a:ea typeface="標楷體"/>
                          <a:cs typeface="Times New Roman"/>
                        </a:rPr>
                        <a:t>5.</a:t>
                      </a:r>
                      <a:r>
                        <a:rPr lang="zh-TW" sz="1800" b="1" u="sng" kern="100" dirty="0">
                          <a:solidFill>
                            <a:srgbClr val="FF0000"/>
                          </a:solidFill>
                          <a:latin typeface="Times New Roman"/>
                          <a:ea typeface="標楷體"/>
                          <a:cs typeface="Times New Roman"/>
                        </a:rPr>
                        <a:t>基地使用管制內容：</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(1)</a:t>
                      </a:r>
                      <a:r>
                        <a:rPr lang="zh-TW" sz="1800" b="1" u="sng" kern="100" dirty="0">
                          <a:solidFill>
                            <a:srgbClr val="FF0000"/>
                          </a:solidFill>
                          <a:latin typeface="Times New Roman"/>
                          <a:ea typeface="標楷體"/>
                          <a:cs typeface="Times New Roman"/>
                        </a:rPr>
                        <a:t>使用分區或編定</a:t>
                      </a:r>
                      <a:endParaRPr lang="zh-TW" sz="1800" b="1" kern="100" dirty="0">
                        <a:latin typeface="Times New Roman"/>
                        <a:ea typeface="標楷體"/>
                        <a:cs typeface="Times New Roman"/>
                      </a:endParaRPr>
                    </a:p>
                    <a:p>
                      <a:pPr marL="905510" indent="-151130" algn="just">
                        <a:spcAft>
                          <a:spcPts val="0"/>
                        </a:spcAft>
                      </a:pPr>
                      <a:r>
                        <a:rPr lang="en-US" sz="1800" b="1" u="sng" kern="100" dirty="0">
                          <a:solidFill>
                            <a:srgbClr val="FF0000"/>
                          </a:solidFill>
                          <a:latin typeface="標楷體"/>
                          <a:ea typeface="標楷體"/>
                          <a:cs typeface="Times New Roman"/>
                        </a:rPr>
                        <a:t>A.</a:t>
                      </a:r>
                      <a:r>
                        <a:rPr lang="zh-TW" sz="1800" b="1" u="sng" kern="100" dirty="0">
                          <a:solidFill>
                            <a:srgbClr val="FF0000"/>
                          </a:solidFill>
                          <a:latin typeface="Times New Roman"/>
                          <a:ea typeface="標楷體"/>
                          <a:cs typeface="Times New Roman"/>
                        </a:rPr>
                        <a:t>都市土地，以主管機關核發之都市計畫土地使用分區證明為準。</a:t>
                      </a:r>
                      <a:endParaRPr lang="zh-TW" sz="1800" b="1" kern="100" dirty="0">
                        <a:latin typeface="Times New Roman"/>
                        <a:ea typeface="標楷體"/>
                        <a:cs typeface="Times New Roman"/>
                      </a:endParaRPr>
                    </a:p>
                    <a:p>
                      <a:pPr marL="905510" indent="-151130" algn="just">
                        <a:spcAft>
                          <a:spcPts val="0"/>
                        </a:spcAft>
                      </a:pPr>
                      <a:r>
                        <a:rPr lang="en-US" sz="1800" b="1" u="sng" kern="100" dirty="0">
                          <a:solidFill>
                            <a:srgbClr val="FF0000"/>
                          </a:solidFill>
                          <a:latin typeface="標楷體"/>
                          <a:ea typeface="標楷體"/>
                          <a:cs typeface="Times New Roman"/>
                        </a:rPr>
                        <a:t>B.</a:t>
                      </a:r>
                      <a:r>
                        <a:rPr lang="zh-TW" sz="1800" b="1" u="sng" kern="100" dirty="0">
                          <a:solidFill>
                            <a:srgbClr val="FF0000"/>
                          </a:solidFill>
                          <a:latin typeface="Times New Roman"/>
                          <a:ea typeface="標楷體"/>
                          <a:cs typeface="Times New Roman"/>
                        </a:rPr>
                        <a:t>非都市土地，以土地登記謄本記載為準。</a:t>
                      </a:r>
                      <a:endParaRPr lang="zh-TW" sz="1800" b="1" kern="100" dirty="0">
                        <a:latin typeface="Times New Roman"/>
                        <a:ea typeface="標楷體"/>
                        <a:cs typeface="Times New Roman"/>
                      </a:endParaRPr>
                    </a:p>
                    <a:p>
                      <a:pPr marL="905510" indent="-151130" algn="just">
                        <a:spcAft>
                          <a:spcPts val="0"/>
                        </a:spcAft>
                      </a:pPr>
                      <a:r>
                        <a:rPr lang="en-US" sz="1800" b="1" u="sng" kern="100" dirty="0">
                          <a:solidFill>
                            <a:srgbClr val="FF0000"/>
                          </a:solidFill>
                          <a:latin typeface="標楷體"/>
                          <a:ea typeface="標楷體"/>
                          <a:cs typeface="Times New Roman"/>
                        </a:rPr>
                        <a:t>C.</a:t>
                      </a:r>
                      <a:r>
                        <a:rPr lang="zh-TW" sz="1800" b="1" u="sng" kern="100" dirty="0">
                          <a:solidFill>
                            <a:srgbClr val="FF0000"/>
                          </a:solidFill>
                          <a:latin typeface="Times New Roman"/>
                          <a:ea typeface="標楷體"/>
                          <a:cs typeface="Times New Roman"/>
                        </a:rPr>
                        <a:t>若未記載者，應敘明其管制情形。</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(2)</a:t>
                      </a:r>
                      <a:r>
                        <a:rPr lang="zh-TW" sz="1800" b="1" u="sng" kern="100" dirty="0">
                          <a:solidFill>
                            <a:srgbClr val="FF0000"/>
                          </a:solidFill>
                          <a:latin typeface="Times New Roman"/>
                          <a:ea typeface="標楷體"/>
                          <a:cs typeface="Times New Roman"/>
                        </a:rPr>
                        <a:t>法定建蔽率。</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(3)</a:t>
                      </a:r>
                      <a:r>
                        <a:rPr lang="zh-TW" sz="1800" b="1" u="sng" kern="100" dirty="0">
                          <a:solidFill>
                            <a:srgbClr val="FF0000"/>
                          </a:solidFill>
                          <a:latin typeface="Times New Roman"/>
                          <a:ea typeface="標楷體"/>
                          <a:cs typeface="Times New Roman"/>
                        </a:rPr>
                        <a:t>法定容積率。</a:t>
                      </a:r>
                      <a:endParaRPr lang="zh-TW" sz="1800" b="1" kern="100" dirty="0">
                        <a:latin typeface="Times New Roman"/>
                        <a:ea typeface="標楷體"/>
                        <a:cs typeface="Times New Roman"/>
                      </a:endParaRPr>
                    </a:p>
                    <a:p>
                      <a:pPr marL="752475" indent="-271145" algn="just">
                        <a:spcAft>
                          <a:spcPts val="0"/>
                        </a:spcAft>
                      </a:pPr>
                      <a:r>
                        <a:rPr lang="en-US" sz="1800" b="1" u="sng" kern="100" dirty="0">
                          <a:solidFill>
                            <a:srgbClr val="FF0000"/>
                          </a:solidFill>
                          <a:latin typeface="標楷體"/>
                          <a:ea typeface="標楷體"/>
                          <a:cs typeface="Times New Roman"/>
                        </a:rPr>
                        <a:t>(4)</a:t>
                      </a:r>
                      <a:r>
                        <a:rPr lang="zh-TW" sz="1800" b="1" u="sng" kern="100" dirty="0">
                          <a:solidFill>
                            <a:srgbClr val="FF0000"/>
                          </a:solidFill>
                          <a:latin typeface="Times New Roman"/>
                          <a:ea typeface="標楷體"/>
                          <a:cs typeface="Times New Roman"/>
                        </a:rPr>
                        <a:t>開發方式限制　</a:t>
                      </a:r>
                      <a:endParaRPr lang="zh-TW" sz="1800" b="1" kern="100" dirty="0">
                        <a:latin typeface="Times New Roman"/>
                        <a:ea typeface="標楷體"/>
                        <a:cs typeface="Times New Roman"/>
                      </a:endParaRPr>
                    </a:p>
                    <a:p>
                      <a:pPr marL="713105" indent="-8890" algn="just">
                        <a:spcAft>
                          <a:spcPts val="0"/>
                        </a:spcAft>
                      </a:pPr>
                      <a:r>
                        <a:rPr lang="zh-TW" sz="1800" b="1" u="sng" kern="100" dirty="0">
                          <a:solidFill>
                            <a:srgbClr val="FF0000"/>
                          </a:solidFill>
                          <a:latin typeface="Times New Roman"/>
                          <a:ea typeface="標楷體"/>
                          <a:cs typeface="Times New Roman"/>
                        </a:rPr>
                        <a:t>如都市計畫說明書有附帶規定以徵收、區段徵收、市地重劃或其他方式開發或</a:t>
                      </a:r>
                      <a:r>
                        <a:rPr lang="zh-TW" sz="1800" b="1" u="sng" kern="0" dirty="0">
                          <a:solidFill>
                            <a:srgbClr val="FF0000"/>
                          </a:solidFill>
                          <a:latin typeface="Times New Roman"/>
                          <a:ea typeface="標楷體"/>
                          <a:cs typeface="新細明體"/>
                        </a:rPr>
                        <a:t>屬都市計畫法規定之禁限建地區</a:t>
                      </a:r>
                      <a:r>
                        <a:rPr lang="zh-TW" sz="1800" b="1" u="sng" kern="100" dirty="0">
                          <a:solidFill>
                            <a:srgbClr val="FF0000"/>
                          </a:solidFill>
                          <a:latin typeface="Times New Roman"/>
                          <a:ea typeface="標楷體"/>
                          <a:cs typeface="Times New Roman"/>
                        </a:rPr>
                        <a:t>者，應一併敘明。</a:t>
                      </a:r>
                      <a:endParaRPr lang="zh-TW" sz="1800" b="1" kern="100" dirty="0">
                        <a:latin typeface="Times New Roman"/>
                        <a:ea typeface="標楷體"/>
                        <a:cs typeface="Times New Roman"/>
                      </a:endParaRPr>
                    </a:p>
                  </a:txBody>
                  <a:tcPr marL="16463" marR="16463"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TW" sz="1800" b="1" kern="100" dirty="0">
                        <a:latin typeface="Times New Roman"/>
                        <a:ea typeface="標楷體"/>
                        <a:cs typeface="Times New Roman"/>
                      </a:endParaRPr>
                    </a:p>
                  </a:txBody>
                  <a:tcPr marL="16463" marR="164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algn="just">
                        <a:spcAft>
                          <a:spcPts val="0"/>
                        </a:spcAft>
                      </a:pPr>
                      <a:r>
                        <a:rPr lang="zh-TW" sz="1800" b="1" kern="100" dirty="0">
                          <a:latin typeface="標楷體"/>
                          <a:ea typeface="新細明體"/>
                          <a:cs typeface="Times New Roman"/>
                        </a:rPr>
                        <a:t>參酌壹第一點第五款使用管制內容部分事項，明定本目。</a:t>
                      </a:r>
                    </a:p>
                  </a:txBody>
                  <a:tcPr marL="16463" marR="1646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22</a:t>
            </a:fld>
            <a:endParaRPr kumimoji="1" lang="zh-TW"/>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714644"/>
                <a:gridCol w="2357454"/>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120640"/>
        </p:xfrm>
        <a:graphic>
          <a:graphicData uri="http://schemas.openxmlformats.org/drawingml/2006/table">
            <a:tbl>
              <a:tblPr/>
              <a:tblGrid>
                <a:gridCol w="2714644"/>
                <a:gridCol w="2333363"/>
                <a:gridCol w="2524420"/>
              </a:tblGrid>
              <a:tr h="4064000">
                <a:tc>
                  <a:txBody>
                    <a:bodyPr/>
                    <a:lstStyle/>
                    <a:p>
                      <a:pPr marL="417830" indent="-417830" algn="just">
                        <a:spcAft>
                          <a:spcPts val="0"/>
                        </a:spcAft>
                      </a:pPr>
                      <a:r>
                        <a:rPr lang="en-US" sz="1400" b="1" u="sng" kern="100" dirty="0">
                          <a:solidFill>
                            <a:srgbClr val="FF0000"/>
                          </a:solidFill>
                          <a:latin typeface="標楷體"/>
                          <a:ea typeface="標楷體"/>
                          <a:cs typeface="Times New Roman"/>
                        </a:rPr>
                        <a:t>(</a:t>
                      </a:r>
                      <a:r>
                        <a:rPr lang="zh-TW" sz="1400" b="1" u="sng" kern="100" dirty="0">
                          <a:solidFill>
                            <a:srgbClr val="FF0000"/>
                          </a:solidFill>
                          <a:latin typeface="Times New Roman"/>
                          <a:ea typeface="標楷體"/>
                          <a:cs typeface="Times New Roman"/>
                        </a:rPr>
                        <a:t>三</a:t>
                      </a:r>
                      <a:r>
                        <a:rPr lang="en-US" sz="1400" b="1" u="sng" kern="100" dirty="0">
                          <a:solidFill>
                            <a:srgbClr val="FF0000"/>
                          </a:solidFill>
                          <a:latin typeface="Times New Roman"/>
                          <a:ea typeface="標楷體"/>
                          <a:cs typeface="Times New Roman"/>
                        </a:rPr>
                        <a:t>)</a:t>
                      </a:r>
                      <a:r>
                        <a:rPr lang="zh-TW" sz="1400" b="1" kern="100" dirty="0">
                          <a:latin typeface="Times New Roman"/>
                          <a:ea typeface="標楷體"/>
                          <a:cs typeface="Times New Roman"/>
                        </a:rPr>
                        <a:t>重要交易條件：</a:t>
                      </a:r>
                    </a:p>
                    <a:p>
                      <a:pPr marL="443865" indent="-132715" algn="just">
                        <a:spcAft>
                          <a:spcPts val="0"/>
                        </a:spcAft>
                      </a:pPr>
                      <a:r>
                        <a:rPr lang="en-US" sz="1400" b="1" kern="100" dirty="0">
                          <a:latin typeface="標楷體"/>
                          <a:ea typeface="標楷體"/>
                          <a:cs typeface="Times New Roman"/>
                        </a:rPr>
                        <a:t>1.</a:t>
                      </a:r>
                      <a:r>
                        <a:rPr lang="zh-TW" sz="1400" b="1" kern="100" dirty="0">
                          <a:latin typeface="Times New Roman"/>
                          <a:ea typeface="標楷體"/>
                          <a:cs typeface="Times New Roman"/>
                        </a:rPr>
                        <a:t>交易種類：買賣（互易）。</a:t>
                      </a:r>
                    </a:p>
                    <a:p>
                      <a:pPr marL="443865" indent="-132715" algn="just">
                        <a:spcAft>
                          <a:spcPts val="0"/>
                        </a:spcAft>
                      </a:pPr>
                      <a:r>
                        <a:rPr lang="en-US" sz="1400" b="1" kern="100" dirty="0">
                          <a:latin typeface="標楷體"/>
                          <a:ea typeface="標楷體"/>
                          <a:cs typeface="Times New Roman"/>
                        </a:rPr>
                        <a:t>2.</a:t>
                      </a:r>
                      <a:r>
                        <a:rPr lang="zh-TW" sz="1400" b="1" kern="100" dirty="0">
                          <a:latin typeface="Times New Roman"/>
                          <a:ea typeface="標楷體"/>
                          <a:cs typeface="Times New Roman"/>
                        </a:rPr>
                        <a:t>交易價金。</a:t>
                      </a:r>
                    </a:p>
                    <a:p>
                      <a:pPr marL="443865" indent="-132715" algn="just">
                        <a:spcAft>
                          <a:spcPts val="0"/>
                        </a:spcAft>
                      </a:pPr>
                      <a:r>
                        <a:rPr lang="en-US" sz="1400" b="1" kern="100" dirty="0">
                          <a:latin typeface="標楷體"/>
                          <a:ea typeface="標楷體"/>
                          <a:cs typeface="Times New Roman"/>
                        </a:rPr>
                        <a:t>3.</a:t>
                      </a:r>
                      <a:r>
                        <a:rPr lang="zh-TW" sz="1400" b="1" kern="100" dirty="0">
                          <a:latin typeface="Times New Roman"/>
                          <a:ea typeface="標楷體"/>
                          <a:cs typeface="Times New Roman"/>
                        </a:rPr>
                        <a:t>付款方式。</a:t>
                      </a:r>
                    </a:p>
                    <a:p>
                      <a:pPr marL="443865" indent="-132715" algn="just">
                        <a:spcAft>
                          <a:spcPts val="0"/>
                        </a:spcAft>
                      </a:pPr>
                      <a:r>
                        <a:rPr lang="en-US" sz="1400" b="1" kern="100" dirty="0">
                          <a:latin typeface="標楷體"/>
                          <a:ea typeface="標楷體"/>
                          <a:cs typeface="Times New Roman"/>
                        </a:rPr>
                        <a:t>4.</a:t>
                      </a:r>
                      <a:r>
                        <a:rPr lang="zh-TW" sz="1400" b="1" kern="100" dirty="0">
                          <a:latin typeface="Times New Roman"/>
                          <a:ea typeface="標楷體"/>
                          <a:cs typeface="Times New Roman"/>
                        </a:rPr>
                        <a:t>應納稅</a:t>
                      </a:r>
                      <a:r>
                        <a:rPr lang="zh-TW" sz="1400" b="1" u="sng" kern="100" dirty="0">
                          <a:solidFill>
                            <a:srgbClr val="FF0000"/>
                          </a:solidFill>
                          <a:latin typeface="Times New Roman"/>
                          <a:ea typeface="標楷體"/>
                          <a:cs typeface="Times New Roman"/>
                        </a:rPr>
                        <a:t>費項目</a:t>
                      </a:r>
                      <a:r>
                        <a:rPr lang="zh-TW" sz="1400" b="1" kern="100" dirty="0">
                          <a:latin typeface="Times New Roman"/>
                          <a:ea typeface="標楷體"/>
                          <a:cs typeface="Times New Roman"/>
                        </a:rPr>
                        <a:t>、規費項目及負擔方式：</a:t>
                      </a:r>
                      <a:r>
                        <a:rPr lang="en-US" sz="1400" b="1" kern="100" dirty="0">
                          <a:latin typeface="Times New Roman"/>
                          <a:ea typeface="標楷體"/>
                          <a:cs typeface="Times New Roman"/>
                        </a:rPr>
                        <a:t> </a:t>
                      </a:r>
                      <a:endParaRPr lang="zh-TW" sz="1400" b="1" kern="100" dirty="0">
                        <a:latin typeface="Times New Roman"/>
                        <a:ea typeface="標楷體"/>
                        <a:cs typeface="Times New Roman"/>
                      </a:endParaRPr>
                    </a:p>
                    <a:p>
                      <a:pPr marL="752475" indent="-271145" algn="just">
                        <a:spcAft>
                          <a:spcPts val="0"/>
                        </a:spcAft>
                      </a:pPr>
                      <a:r>
                        <a:rPr lang="en-US" sz="1400" b="1" kern="100" dirty="0">
                          <a:latin typeface="標楷體"/>
                          <a:ea typeface="標楷體"/>
                          <a:cs typeface="Times New Roman"/>
                        </a:rPr>
                        <a:t>(1)</a:t>
                      </a:r>
                      <a:r>
                        <a:rPr lang="zh-TW" sz="1400" b="1" u="sng" kern="100" dirty="0">
                          <a:solidFill>
                            <a:srgbClr val="FF0000"/>
                          </a:solidFill>
                          <a:latin typeface="Times New Roman"/>
                          <a:ea typeface="標楷體"/>
                          <a:cs typeface="Times New Roman"/>
                        </a:rPr>
                        <a:t>稅費項目</a:t>
                      </a:r>
                      <a:r>
                        <a:rPr lang="zh-TW" sz="1400" b="1" kern="100" dirty="0">
                          <a:latin typeface="Times New Roman"/>
                          <a:ea typeface="標楷體"/>
                          <a:cs typeface="Times New Roman"/>
                        </a:rPr>
                        <a:t>：契稅、房屋稅、印花稅、</a:t>
                      </a:r>
                      <a:r>
                        <a:rPr lang="zh-TW" sz="1400" b="1" u="sng" kern="0" dirty="0">
                          <a:solidFill>
                            <a:srgbClr val="FF0000"/>
                          </a:solidFill>
                          <a:latin typeface="Times New Roman"/>
                          <a:ea typeface="標楷體"/>
                          <a:cs typeface="新細明體"/>
                        </a:rPr>
                        <a:t>特種貨物及勞務稅（</a:t>
                      </a:r>
                      <a:r>
                        <a:rPr lang="zh-TW" sz="1400" b="1" u="sng" kern="100" dirty="0">
                          <a:solidFill>
                            <a:srgbClr val="FF0000"/>
                          </a:solidFill>
                          <a:latin typeface="Times New Roman"/>
                          <a:ea typeface="標楷體"/>
                          <a:cs typeface="Times New Roman"/>
                        </a:rPr>
                        <a:t>奢侈稅）等。</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(2)</a:t>
                      </a:r>
                      <a:r>
                        <a:rPr lang="zh-TW" sz="1400" b="1" u="sng" kern="100" dirty="0">
                          <a:solidFill>
                            <a:srgbClr val="FF0000"/>
                          </a:solidFill>
                          <a:latin typeface="Times New Roman"/>
                          <a:ea typeface="標楷體"/>
                          <a:cs typeface="Times New Roman"/>
                        </a:rPr>
                        <a:t>規費項目</a:t>
                      </a:r>
                      <a:r>
                        <a:rPr lang="en-US" sz="1400" b="1" u="sng" kern="100" dirty="0">
                          <a:solidFill>
                            <a:srgbClr val="FF0000"/>
                          </a:solidFill>
                          <a:latin typeface="Times New Roman"/>
                          <a:ea typeface="標楷體"/>
                          <a:cs typeface="Times New Roman"/>
                        </a:rPr>
                        <a:t>:</a:t>
                      </a:r>
                      <a:r>
                        <a:rPr lang="zh-TW" sz="1400" b="1" kern="100" dirty="0">
                          <a:latin typeface="Times New Roman"/>
                          <a:ea typeface="標楷體"/>
                          <a:cs typeface="Times New Roman"/>
                        </a:rPr>
                        <a:t>登記規費、公證費。</a:t>
                      </a:r>
                    </a:p>
                    <a:p>
                      <a:pPr marL="752475" indent="-271145" algn="just">
                        <a:spcAft>
                          <a:spcPts val="0"/>
                        </a:spcAft>
                      </a:pPr>
                      <a:r>
                        <a:rPr lang="en-US" sz="1400" b="1" u="sng" kern="100" dirty="0">
                          <a:solidFill>
                            <a:srgbClr val="FF0000"/>
                          </a:solidFill>
                          <a:latin typeface="標楷體"/>
                          <a:ea typeface="標楷體"/>
                          <a:cs typeface="Times New Roman"/>
                        </a:rPr>
                        <a:t>(3)</a:t>
                      </a:r>
                      <a:r>
                        <a:rPr lang="zh-TW" sz="1400" b="1" u="sng" kern="100" dirty="0">
                          <a:solidFill>
                            <a:srgbClr val="FF0000"/>
                          </a:solidFill>
                          <a:latin typeface="Times New Roman"/>
                          <a:ea typeface="標楷體"/>
                          <a:cs typeface="Times New Roman"/>
                        </a:rPr>
                        <a:t>其他費用：所有權移轉代辦費用、</a:t>
                      </a:r>
                      <a:r>
                        <a:rPr lang="zh-TW" sz="1400" b="1" kern="100" dirty="0">
                          <a:latin typeface="Times New Roman"/>
                          <a:ea typeface="標楷體"/>
                          <a:cs typeface="Times New Roman"/>
                        </a:rPr>
                        <a:t>水電、瓦斯、管理費及電話費</a:t>
                      </a:r>
                      <a:r>
                        <a:rPr lang="zh-TW" sz="1400" b="1" u="sng" kern="100" dirty="0">
                          <a:solidFill>
                            <a:srgbClr val="FF0000"/>
                          </a:solidFill>
                          <a:latin typeface="Times New Roman"/>
                          <a:ea typeface="標楷體"/>
                          <a:cs typeface="Times New Roman"/>
                        </a:rPr>
                        <a:t>等</a:t>
                      </a:r>
                      <a:r>
                        <a:rPr lang="zh-TW" sz="1400" b="1" kern="100" dirty="0">
                          <a:latin typeface="Times New Roman"/>
                          <a:ea typeface="標楷體"/>
                          <a:cs typeface="Times New Roman"/>
                        </a:rPr>
                        <a:t>。</a:t>
                      </a:r>
                    </a:p>
                    <a:p>
                      <a:pPr marL="752475" indent="-271145" algn="just">
                        <a:spcAft>
                          <a:spcPts val="0"/>
                        </a:spcAft>
                      </a:pPr>
                      <a:r>
                        <a:rPr lang="en-US" sz="1400" b="1" u="sng" kern="100" dirty="0">
                          <a:solidFill>
                            <a:srgbClr val="FF0000"/>
                          </a:solidFill>
                          <a:latin typeface="標楷體"/>
                          <a:ea typeface="標楷體"/>
                          <a:cs typeface="Times New Roman"/>
                        </a:rPr>
                        <a:t>(4)</a:t>
                      </a:r>
                      <a:r>
                        <a:rPr lang="zh-TW" sz="1400" b="1" kern="100" dirty="0">
                          <a:latin typeface="Times New Roman"/>
                          <a:ea typeface="標楷體"/>
                          <a:cs typeface="Times New Roman"/>
                        </a:rPr>
                        <a:t>負擔方式：由買賣雙方另以契約約定。</a:t>
                      </a:r>
                    </a:p>
                    <a:p>
                      <a:pPr marL="752475" indent="-271145" algn="just">
                        <a:spcAft>
                          <a:spcPts val="0"/>
                        </a:spcAft>
                      </a:pPr>
                      <a:r>
                        <a:rPr lang="en-US" sz="1400" b="1" u="sng" kern="100" dirty="0">
                          <a:solidFill>
                            <a:srgbClr val="FF0000"/>
                          </a:solidFill>
                          <a:latin typeface="標楷體"/>
                          <a:ea typeface="標楷體"/>
                          <a:cs typeface="Times New Roman"/>
                        </a:rPr>
                        <a:t>(5)</a:t>
                      </a:r>
                      <a:r>
                        <a:rPr lang="zh-TW" sz="1400" b="1" kern="100" dirty="0">
                          <a:latin typeface="Times New Roman"/>
                          <a:ea typeface="標楷體"/>
                          <a:cs typeface="Times New Roman"/>
                        </a:rPr>
                        <a:t>賣方是否有</a:t>
                      </a:r>
                      <a:r>
                        <a:rPr lang="zh-TW" sz="1400" b="1" u="sng" kern="100" dirty="0">
                          <a:solidFill>
                            <a:srgbClr val="FF0000"/>
                          </a:solidFill>
                          <a:latin typeface="Times New Roman"/>
                          <a:ea typeface="標楷體"/>
                          <a:cs typeface="Times New Roman"/>
                        </a:rPr>
                        <a:t>附加</a:t>
                      </a:r>
                      <a:r>
                        <a:rPr lang="zh-TW" sz="1400" b="1" kern="100" dirty="0">
                          <a:latin typeface="Times New Roman"/>
                          <a:ea typeface="標楷體"/>
                          <a:cs typeface="Times New Roman"/>
                        </a:rPr>
                        <a:t>之設備？如有，</a:t>
                      </a:r>
                      <a:r>
                        <a:rPr lang="zh-TW" sz="1400" b="1" u="sng" kern="100" dirty="0">
                          <a:solidFill>
                            <a:srgbClr val="FF0000"/>
                          </a:solidFill>
                          <a:latin typeface="Times New Roman"/>
                          <a:ea typeface="標楷體"/>
                          <a:cs typeface="Times New Roman"/>
                        </a:rPr>
                        <a:t>應</a:t>
                      </a:r>
                      <a:r>
                        <a:rPr lang="zh-TW" sz="1400" b="1" kern="100" dirty="0">
                          <a:latin typeface="Times New Roman"/>
                          <a:ea typeface="標楷體"/>
                          <a:cs typeface="Times New Roman"/>
                        </a:rPr>
                        <a:t>敘明設備內容。</a:t>
                      </a:r>
                    </a:p>
                    <a:p>
                      <a:pPr marL="752475" indent="-271145" algn="just">
                        <a:spcAft>
                          <a:spcPts val="0"/>
                        </a:spcAft>
                      </a:pPr>
                      <a:r>
                        <a:rPr lang="en-US" sz="1400" b="1" kern="100" dirty="0">
                          <a:latin typeface="標楷體"/>
                          <a:ea typeface="標楷體"/>
                          <a:cs typeface="Times New Roman"/>
                        </a:rPr>
                        <a:t>(6)</a:t>
                      </a:r>
                      <a:r>
                        <a:rPr lang="zh-TW" sz="1400" b="1" kern="100" dirty="0">
                          <a:latin typeface="Times New Roman"/>
                          <a:ea typeface="標楷體"/>
                          <a:cs typeface="Times New Roman"/>
                        </a:rPr>
                        <a:t>他項權利及限制登記之處理方式（如無，則免填）。</a:t>
                      </a:r>
                    </a:p>
                    <a:p>
                      <a:pPr marL="752475" indent="-271145" algn="just">
                        <a:spcAft>
                          <a:spcPts val="0"/>
                        </a:spcAft>
                      </a:pPr>
                      <a:r>
                        <a:rPr lang="en-US" sz="1400" b="1" u="sng" kern="100" dirty="0">
                          <a:solidFill>
                            <a:srgbClr val="FF0000"/>
                          </a:solidFill>
                          <a:latin typeface="標楷體"/>
                          <a:ea typeface="標楷體"/>
                          <a:cs typeface="Times New Roman"/>
                        </a:rPr>
                        <a:t>(7)</a:t>
                      </a:r>
                      <a:r>
                        <a:rPr lang="zh-TW" sz="1400" b="1" u="sng" kern="100" dirty="0">
                          <a:solidFill>
                            <a:srgbClr val="FF0000"/>
                          </a:solidFill>
                          <a:latin typeface="Times New Roman"/>
                          <a:ea typeface="標楷體"/>
                          <a:cs typeface="Times New Roman"/>
                        </a:rPr>
                        <a:t>有無解約、違約之處罰等，若有，應敘明。</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(8)</a:t>
                      </a:r>
                      <a:r>
                        <a:rPr lang="zh-TW" sz="1400" b="1" u="sng" kern="100" dirty="0">
                          <a:solidFill>
                            <a:srgbClr val="FF0000"/>
                          </a:solidFill>
                          <a:latin typeface="Times New Roman"/>
                          <a:ea typeface="標楷體"/>
                          <a:cs typeface="Times New Roman"/>
                        </a:rPr>
                        <a:t>其他交易事項：</a:t>
                      </a:r>
                      <a:r>
                        <a:rPr lang="en-US" sz="1400" b="1" u="sng" kern="100" dirty="0">
                          <a:solidFill>
                            <a:srgbClr val="FF0000"/>
                          </a:solidFill>
                          <a:latin typeface="Times New Roman"/>
                          <a:ea typeface="標楷體"/>
                          <a:cs typeface="Times New Roman"/>
                        </a:rPr>
                        <a:t>___</a:t>
                      </a:r>
                      <a:r>
                        <a:rPr lang="zh-TW" sz="1400" b="1" u="sng" kern="100" dirty="0">
                          <a:solidFill>
                            <a:srgbClr val="FF0000"/>
                          </a:solidFill>
                          <a:latin typeface="Times New Roman"/>
                          <a:ea typeface="標楷體"/>
                          <a:cs typeface="Times New Roman"/>
                        </a:rPr>
                        <a:t>。</a:t>
                      </a:r>
                      <a:endParaRPr lang="zh-TW" sz="1400" b="1" kern="100" dirty="0">
                        <a:latin typeface="Times New Roman"/>
                        <a:ea typeface="標楷體"/>
                        <a:cs typeface="Times New Roman"/>
                      </a:endParaRPr>
                    </a:p>
                  </a:txBody>
                  <a:tcPr marL="12347" marR="1234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1400" b="1" kern="100" dirty="0">
                          <a:latin typeface="標楷體"/>
                          <a:ea typeface="標楷體"/>
                          <a:cs typeface="Times New Roman"/>
                        </a:rPr>
                        <a:t>(</a:t>
                      </a:r>
                      <a:r>
                        <a:rPr lang="zh-TW" sz="1400" b="1" kern="100" dirty="0">
                          <a:latin typeface="Times New Roman"/>
                          <a:ea typeface="標楷體"/>
                          <a:cs typeface="Times New Roman"/>
                        </a:rPr>
                        <a:t>七</a:t>
                      </a:r>
                      <a:r>
                        <a:rPr lang="en-US" sz="1400" b="1" kern="100" dirty="0">
                          <a:latin typeface="Times New Roman"/>
                          <a:ea typeface="標楷體"/>
                          <a:cs typeface="Times New Roman"/>
                        </a:rPr>
                        <a:t>)</a:t>
                      </a:r>
                      <a:r>
                        <a:rPr lang="zh-TW" sz="1400" b="1" kern="100" dirty="0">
                          <a:latin typeface="Times New Roman"/>
                          <a:ea typeface="標楷體"/>
                          <a:cs typeface="Times New Roman"/>
                        </a:rPr>
                        <a:t>重要交易條件：</a:t>
                      </a:r>
                    </a:p>
                    <a:p>
                      <a:pPr marL="389890" indent="-194945" algn="just">
                        <a:spcAft>
                          <a:spcPts val="0"/>
                        </a:spcAft>
                      </a:pPr>
                      <a:r>
                        <a:rPr lang="en-US" sz="1400" b="1" kern="100" dirty="0">
                          <a:latin typeface="標楷體"/>
                          <a:ea typeface="標楷體"/>
                          <a:cs typeface="Times New Roman"/>
                        </a:rPr>
                        <a:t>1.</a:t>
                      </a:r>
                      <a:r>
                        <a:rPr lang="zh-TW" sz="1400" b="1" kern="100" dirty="0">
                          <a:latin typeface="Times New Roman"/>
                          <a:ea typeface="標楷體"/>
                          <a:cs typeface="Times New Roman"/>
                        </a:rPr>
                        <a:t>交易種類：買賣（互易）。</a:t>
                      </a:r>
                    </a:p>
                    <a:p>
                      <a:pPr marL="389890" indent="-194945" algn="just">
                        <a:spcAft>
                          <a:spcPts val="0"/>
                        </a:spcAft>
                      </a:pPr>
                      <a:r>
                        <a:rPr lang="en-US" sz="1400" b="1" kern="100" dirty="0">
                          <a:latin typeface="標楷體"/>
                          <a:ea typeface="標楷體"/>
                          <a:cs typeface="Times New Roman"/>
                        </a:rPr>
                        <a:t>2.</a:t>
                      </a:r>
                      <a:r>
                        <a:rPr lang="zh-TW" sz="1400" b="1" kern="100" dirty="0">
                          <a:latin typeface="Times New Roman"/>
                          <a:ea typeface="標楷體"/>
                          <a:cs typeface="Times New Roman"/>
                        </a:rPr>
                        <a:t>交易價金。</a:t>
                      </a:r>
                    </a:p>
                    <a:p>
                      <a:pPr marL="389890" indent="-194945" algn="just">
                        <a:spcAft>
                          <a:spcPts val="0"/>
                        </a:spcAft>
                      </a:pPr>
                      <a:r>
                        <a:rPr lang="en-US" sz="1400" b="1" kern="100" dirty="0">
                          <a:latin typeface="標楷體"/>
                          <a:ea typeface="標楷體"/>
                          <a:cs typeface="Times New Roman"/>
                        </a:rPr>
                        <a:t>3.</a:t>
                      </a:r>
                      <a:r>
                        <a:rPr lang="zh-TW" sz="1400" b="1" kern="100" dirty="0">
                          <a:latin typeface="Times New Roman"/>
                          <a:ea typeface="標楷體"/>
                          <a:cs typeface="Times New Roman"/>
                        </a:rPr>
                        <a:t>付款方式。</a:t>
                      </a:r>
                    </a:p>
                    <a:p>
                      <a:pPr marL="389890" indent="-194945" algn="just">
                        <a:spcAft>
                          <a:spcPts val="0"/>
                        </a:spcAft>
                      </a:pPr>
                      <a:r>
                        <a:rPr lang="en-US" sz="1400" b="1" kern="100" dirty="0">
                          <a:latin typeface="標楷體"/>
                          <a:ea typeface="標楷體"/>
                          <a:cs typeface="Times New Roman"/>
                        </a:rPr>
                        <a:t>4.</a:t>
                      </a:r>
                      <a:r>
                        <a:rPr lang="zh-TW" sz="1400" b="1" kern="100" dirty="0">
                          <a:latin typeface="Times New Roman"/>
                          <a:ea typeface="標楷體"/>
                          <a:cs typeface="Times New Roman"/>
                        </a:rPr>
                        <a:t>應納稅</a:t>
                      </a:r>
                      <a:r>
                        <a:rPr lang="zh-TW" sz="1400" b="1" u="sng" kern="100" dirty="0">
                          <a:solidFill>
                            <a:srgbClr val="FF0000"/>
                          </a:solidFill>
                          <a:latin typeface="Times New Roman"/>
                          <a:ea typeface="標楷體"/>
                          <a:cs typeface="Times New Roman"/>
                        </a:rPr>
                        <a:t>額</a:t>
                      </a:r>
                      <a:r>
                        <a:rPr lang="zh-TW" sz="1400" b="1" kern="100" dirty="0">
                          <a:latin typeface="Times New Roman"/>
                          <a:ea typeface="標楷體"/>
                          <a:cs typeface="Times New Roman"/>
                        </a:rPr>
                        <a:t>、規費項目及負擔方式：</a:t>
                      </a:r>
                      <a:r>
                        <a:rPr lang="zh-TW" sz="1400" b="1" u="sng" kern="100" dirty="0">
                          <a:solidFill>
                            <a:srgbClr val="FF0000"/>
                          </a:solidFill>
                          <a:latin typeface="Times New Roman"/>
                          <a:ea typeface="標楷體"/>
                          <a:cs typeface="Times New Roman"/>
                        </a:rPr>
                        <a:t>（稅額為預估值即可，實際應納稅額仍應以稅捐稽徵機關核發之繳款書為準）</a:t>
                      </a:r>
                      <a:endParaRPr lang="zh-TW" sz="1400" b="1" kern="100" dirty="0">
                        <a:latin typeface="Times New Roman"/>
                        <a:ea typeface="標楷體"/>
                        <a:cs typeface="Times New Roman"/>
                      </a:endParaRPr>
                    </a:p>
                    <a:p>
                      <a:pPr marL="560705" indent="-240665" algn="just">
                        <a:spcAft>
                          <a:spcPts val="0"/>
                        </a:spcAft>
                      </a:pPr>
                      <a:r>
                        <a:rPr lang="en-US" sz="1400" b="1" kern="100" dirty="0">
                          <a:latin typeface="標楷體"/>
                          <a:ea typeface="標楷體"/>
                          <a:cs typeface="Times New Roman"/>
                        </a:rPr>
                        <a:t>(1)</a:t>
                      </a:r>
                      <a:r>
                        <a:rPr lang="zh-TW" sz="1400" b="1" u="sng" kern="100" dirty="0">
                          <a:solidFill>
                            <a:srgbClr val="FF0000"/>
                          </a:solidFill>
                          <a:latin typeface="Times New Roman"/>
                          <a:ea typeface="標楷體"/>
                          <a:cs typeface="Times New Roman"/>
                        </a:rPr>
                        <a:t>應納稅額、規費項目：</a:t>
                      </a:r>
                      <a:r>
                        <a:rPr lang="zh-TW" sz="1400" b="1" kern="100" dirty="0">
                          <a:latin typeface="Times New Roman"/>
                          <a:ea typeface="標楷體"/>
                          <a:cs typeface="Times New Roman"/>
                        </a:rPr>
                        <a:t>契稅、房屋稅、</a:t>
                      </a:r>
                      <a:r>
                        <a:rPr lang="zh-TW" sz="1400" b="1" u="sng" kern="100" dirty="0">
                          <a:solidFill>
                            <a:srgbClr val="FF0000"/>
                          </a:solidFill>
                          <a:latin typeface="Times New Roman"/>
                          <a:ea typeface="標楷體"/>
                          <a:cs typeface="Times New Roman"/>
                        </a:rPr>
                        <a:t>代書費、</a:t>
                      </a:r>
                      <a:r>
                        <a:rPr lang="zh-TW" sz="1400" b="1" kern="100" dirty="0">
                          <a:latin typeface="Times New Roman"/>
                          <a:ea typeface="標楷體"/>
                          <a:cs typeface="Times New Roman"/>
                        </a:rPr>
                        <a:t>印花稅、登記規費、公證費、水電、瓦斯、管理費及電話費。</a:t>
                      </a:r>
                    </a:p>
                    <a:p>
                      <a:pPr marL="560705" indent="-240665" algn="just">
                        <a:spcAft>
                          <a:spcPts val="0"/>
                        </a:spcAft>
                      </a:pPr>
                      <a:r>
                        <a:rPr lang="en-US" sz="1400" b="1" kern="100" dirty="0">
                          <a:latin typeface="標楷體"/>
                          <a:ea typeface="標楷體"/>
                          <a:cs typeface="Times New Roman"/>
                        </a:rPr>
                        <a:t> (2)</a:t>
                      </a:r>
                      <a:r>
                        <a:rPr lang="zh-TW" sz="1400" b="1" kern="100" dirty="0">
                          <a:latin typeface="Times New Roman"/>
                          <a:ea typeface="標楷體"/>
                          <a:cs typeface="Times New Roman"/>
                        </a:rPr>
                        <a:t>負擔方式：由買賣雙方另以契約約定。</a:t>
                      </a:r>
                    </a:p>
                    <a:p>
                      <a:pPr marL="389890" indent="-194945" algn="just">
                        <a:spcAft>
                          <a:spcPts val="0"/>
                        </a:spcAft>
                      </a:pPr>
                      <a:r>
                        <a:rPr lang="en-US" sz="1400" b="1" kern="100" dirty="0">
                          <a:latin typeface="標楷體"/>
                          <a:ea typeface="標楷體"/>
                          <a:cs typeface="Times New Roman"/>
                        </a:rPr>
                        <a:t>5.</a:t>
                      </a:r>
                      <a:r>
                        <a:rPr lang="zh-TW" sz="1400" b="1" kern="100" dirty="0">
                          <a:latin typeface="Times New Roman"/>
                          <a:ea typeface="標楷體"/>
                          <a:cs typeface="Times New Roman"/>
                        </a:rPr>
                        <a:t>賣方是否有</a:t>
                      </a:r>
                      <a:r>
                        <a:rPr lang="zh-TW" sz="1400" b="1" u="sng" kern="100" dirty="0">
                          <a:solidFill>
                            <a:srgbClr val="FF0000"/>
                          </a:solidFill>
                          <a:latin typeface="Times New Roman"/>
                          <a:ea typeface="標楷體"/>
                          <a:cs typeface="Times New Roman"/>
                        </a:rPr>
                        <a:t>附贈買方</a:t>
                      </a:r>
                      <a:r>
                        <a:rPr lang="zh-TW" sz="1400" b="1" kern="100" dirty="0">
                          <a:latin typeface="Times New Roman"/>
                          <a:ea typeface="標楷體"/>
                          <a:cs typeface="Times New Roman"/>
                        </a:rPr>
                        <a:t>之設備？如有，</a:t>
                      </a:r>
                      <a:r>
                        <a:rPr lang="zh-TW" sz="1400" b="1" u="sng" kern="100" dirty="0">
                          <a:solidFill>
                            <a:srgbClr val="FF0000"/>
                          </a:solidFill>
                          <a:latin typeface="Times New Roman"/>
                          <a:ea typeface="標楷體"/>
                          <a:cs typeface="Times New Roman"/>
                        </a:rPr>
                        <a:t>請</a:t>
                      </a:r>
                      <a:r>
                        <a:rPr lang="zh-TW" sz="1400" b="1" kern="100" dirty="0">
                          <a:latin typeface="Times New Roman"/>
                          <a:ea typeface="標楷體"/>
                          <a:cs typeface="Times New Roman"/>
                        </a:rPr>
                        <a:t>敘明設備內容。</a:t>
                      </a:r>
                    </a:p>
                    <a:p>
                      <a:pPr marL="389890" indent="-194945" algn="just">
                        <a:spcAft>
                          <a:spcPts val="0"/>
                        </a:spcAft>
                      </a:pPr>
                      <a:r>
                        <a:rPr lang="en-US" sz="1400" b="1" kern="100" dirty="0">
                          <a:latin typeface="標楷體"/>
                          <a:ea typeface="標楷體"/>
                          <a:cs typeface="Times New Roman"/>
                        </a:rPr>
                        <a:t>6.</a:t>
                      </a:r>
                      <a:r>
                        <a:rPr lang="zh-TW" sz="1400" b="1" kern="100" dirty="0">
                          <a:latin typeface="Times New Roman"/>
                          <a:ea typeface="標楷體"/>
                          <a:cs typeface="Times New Roman"/>
                        </a:rPr>
                        <a:t>他項權利及限制登記之處理方式（如無，則免填）。</a:t>
                      </a:r>
                    </a:p>
                  </a:txBody>
                  <a:tcPr marL="12347" marR="12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400" b="1" kern="100" dirty="0">
                          <a:latin typeface="標楷體"/>
                          <a:ea typeface="新細明體"/>
                          <a:cs typeface="Times New Roman"/>
                        </a:rPr>
                        <a:t>一、款次變更。</a:t>
                      </a:r>
                    </a:p>
                    <a:p>
                      <a:pPr marL="328930" indent="-328930" algn="just">
                        <a:spcAft>
                          <a:spcPts val="0"/>
                        </a:spcAft>
                      </a:pPr>
                      <a:r>
                        <a:rPr lang="zh-TW" sz="1400" b="1" kern="100" dirty="0">
                          <a:latin typeface="標楷體"/>
                          <a:ea typeface="新細明體"/>
                          <a:cs typeface="Times New Roman"/>
                        </a:rPr>
                        <a:t>二、為明確區別應納稅費項目與規費項目，使交易相對人易於瞭解第四目內容，爰分別訂其項目。又因預估應納稅額，恐有失準致生糾紛，爰修正相關文字。另將代書費修正為簽約費及所有權移轉代辦費等。</a:t>
                      </a:r>
                    </a:p>
                    <a:p>
                      <a:pPr marL="328930" indent="-328930" algn="just">
                        <a:spcAft>
                          <a:spcPts val="0"/>
                        </a:spcAft>
                      </a:pPr>
                      <a:r>
                        <a:rPr lang="zh-TW" sz="1400" b="1" kern="100" dirty="0">
                          <a:latin typeface="標楷體"/>
                          <a:ea typeface="新細明體"/>
                          <a:cs typeface="Times New Roman"/>
                        </a:rPr>
                        <a:t>三、為配合施行「特種貨物及勞務稅條例」，第四款應納稅費項目增列「特種貨物及勞務稅（奢侈稅）」。</a:t>
                      </a:r>
                    </a:p>
                    <a:p>
                      <a:pPr marL="328930" indent="-328930" algn="just">
                        <a:spcAft>
                          <a:spcPts val="0"/>
                        </a:spcAft>
                      </a:pPr>
                      <a:r>
                        <a:rPr lang="zh-TW" sz="1400" b="1" kern="100" dirty="0">
                          <a:latin typeface="標楷體"/>
                          <a:ea typeface="新細明體"/>
                          <a:cs typeface="Times New Roman"/>
                        </a:rPr>
                        <a:t>四、鑑於解約及違約之處罰等條件為交易相對人考量之重要交易條件，爰增訂第四目之七。</a:t>
                      </a:r>
                    </a:p>
                    <a:p>
                      <a:pPr marL="328930" indent="-328930" algn="just">
                        <a:spcAft>
                          <a:spcPts val="0"/>
                        </a:spcAft>
                      </a:pPr>
                      <a:r>
                        <a:rPr lang="zh-TW" sz="1400" b="1" kern="100" dirty="0">
                          <a:latin typeface="標楷體"/>
                          <a:ea typeface="新細明體"/>
                          <a:cs typeface="Times New Roman"/>
                        </a:rPr>
                        <a:t>五、增列第四目之八概括之其他交易事項，俾免遺漏。</a:t>
                      </a:r>
                    </a:p>
                  </a:txBody>
                  <a:tcPr marL="12347" marR="1234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23</a:t>
            </a:fld>
            <a:endParaRPr kumimoji="1" lang="zh-TW"/>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357586"/>
                <a:gridCol w="1285884"/>
                <a:gridCol w="2928959"/>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71600"/>
          <a:ext cx="7572427" cy="4986358"/>
        </p:xfrm>
        <a:graphic>
          <a:graphicData uri="http://schemas.openxmlformats.org/drawingml/2006/table">
            <a:tbl>
              <a:tblPr/>
              <a:tblGrid>
                <a:gridCol w="3357586"/>
                <a:gridCol w="1285884"/>
                <a:gridCol w="2928957"/>
              </a:tblGrid>
              <a:tr h="4986358">
                <a:tc>
                  <a:txBody>
                    <a:bodyPr/>
                    <a:lstStyle/>
                    <a:p>
                      <a:pPr marL="432435" indent="-450850" algn="just">
                        <a:spcAft>
                          <a:spcPts val="0"/>
                        </a:spcAft>
                      </a:pPr>
                      <a:r>
                        <a:rPr lang="en-US" sz="1400" b="1" u="sng" kern="100" dirty="0">
                          <a:solidFill>
                            <a:srgbClr val="FF0000"/>
                          </a:solidFill>
                          <a:latin typeface="標楷體"/>
                          <a:ea typeface="標楷體"/>
                          <a:cs typeface="Times New Roman"/>
                        </a:rPr>
                        <a:t>(</a:t>
                      </a:r>
                      <a:r>
                        <a:rPr lang="zh-TW" sz="1400" b="1" u="sng" kern="100" dirty="0">
                          <a:solidFill>
                            <a:srgbClr val="FF0000"/>
                          </a:solidFill>
                          <a:latin typeface="Times New Roman"/>
                          <a:ea typeface="標楷體"/>
                          <a:cs typeface="Times New Roman"/>
                        </a:rPr>
                        <a:t>四</a:t>
                      </a:r>
                      <a:r>
                        <a:rPr lang="en-US" sz="1400" b="1" u="sng" kern="100" dirty="0">
                          <a:solidFill>
                            <a:srgbClr val="FF0000"/>
                          </a:solidFill>
                          <a:latin typeface="Times New Roman"/>
                          <a:ea typeface="標楷體"/>
                          <a:cs typeface="Times New Roman"/>
                        </a:rPr>
                        <a:t>)</a:t>
                      </a:r>
                      <a:r>
                        <a:rPr lang="zh-TW" sz="1400" b="1" u="sng" kern="100" dirty="0">
                          <a:solidFill>
                            <a:srgbClr val="FF0000"/>
                          </a:solidFill>
                          <a:latin typeface="Times New Roman"/>
                          <a:ea typeface="標楷體"/>
                          <a:cs typeface="Times New Roman"/>
                        </a:rPr>
                        <a:t>其他重要事項：</a:t>
                      </a:r>
                      <a:endParaRPr lang="zh-TW" sz="1400" b="1" kern="100" dirty="0">
                        <a:latin typeface="Times New Roman"/>
                        <a:ea typeface="標楷體"/>
                        <a:cs typeface="Times New Roman"/>
                      </a:endParaRPr>
                    </a:p>
                    <a:p>
                      <a:pPr marL="443865" indent="-132715" algn="just">
                        <a:spcAft>
                          <a:spcPts val="0"/>
                        </a:spcAft>
                      </a:pPr>
                      <a:r>
                        <a:rPr lang="en-US" sz="1400" b="1" kern="100" dirty="0">
                          <a:solidFill>
                            <a:srgbClr val="FF0000"/>
                          </a:solidFill>
                          <a:latin typeface="標楷體"/>
                          <a:ea typeface="標楷體"/>
                          <a:cs typeface="Times New Roman"/>
                        </a:rPr>
                        <a:t>1.</a:t>
                      </a:r>
                      <a:r>
                        <a:rPr lang="zh-TW" sz="1400" b="1" u="sng" kern="100" dirty="0">
                          <a:solidFill>
                            <a:srgbClr val="FF0000"/>
                          </a:solidFill>
                          <a:latin typeface="Times New Roman"/>
                          <a:ea typeface="標楷體"/>
                          <a:cs typeface="Times New Roman"/>
                        </a:rPr>
                        <a:t>周邊環境，詳如都市計畫地形圖或相關電子地圖並於圖面標示周邊半徑三百公尺範圍內之重要環境設施（包括：公（私）有市場、超級市場、學校、警察局（分駐所、派出所）、行政機關、體育場、醫院、飛機場、台電變電所用地、地面高壓電塔（線）、寺廟、殯儀館、公墓、火化場、骨灰（骸）存放設施、垃圾場（掩埋場、焚化場）、顯見之私人墳墓、加（氣）油站、瓦斯行（場）、葬儀社）。</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Times New Roman"/>
                          <a:ea typeface="標楷體"/>
                          <a:cs typeface="Times New Roman"/>
                        </a:rPr>
                        <a:t>2.</a:t>
                      </a:r>
                      <a:r>
                        <a:rPr lang="zh-TW" sz="1400" b="1" u="sng" kern="100" dirty="0">
                          <a:solidFill>
                            <a:srgbClr val="FF0000"/>
                          </a:solidFill>
                          <a:latin typeface="Times New Roman"/>
                          <a:ea typeface="標楷體"/>
                          <a:cs typeface="Times New Roman"/>
                        </a:rPr>
                        <a:t>是否已辦理地籍圖重測，若否，主管機關是否已公告辦理？</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Times New Roman"/>
                          <a:ea typeface="標楷體"/>
                          <a:cs typeface="Times New Roman"/>
                        </a:rPr>
                        <a:t>3.</a:t>
                      </a:r>
                      <a:r>
                        <a:rPr lang="zh-TW" sz="1400" b="1" u="sng" kern="100" dirty="0">
                          <a:solidFill>
                            <a:srgbClr val="FF0000"/>
                          </a:solidFill>
                          <a:latin typeface="Times New Roman"/>
                          <a:ea typeface="標楷體"/>
                          <a:cs typeface="Times New Roman"/>
                        </a:rPr>
                        <a:t>是否公告徵收，若是，應敘明其範圍。</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Times New Roman"/>
                          <a:ea typeface="標楷體"/>
                          <a:cs typeface="Times New Roman"/>
                        </a:rPr>
                        <a:t>4.</a:t>
                      </a:r>
                      <a:r>
                        <a:rPr lang="zh-TW" sz="1400" b="1" u="sng" kern="100" dirty="0">
                          <a:solidFill>
                            <a:srgbClr val="FF0000"/>
                          </a:solidFill>
                          <a:latin typeface="Times New Roman"/>
                          <a:ea typeface="標楷體"/>
                          <a:cs typeface="Times New Roman"/>
                        </a:rPr>
                        <a:t>是否為直轄市或縣（市）政府列管之山坡地住宅社區，若是，應敘明。</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Times New Roman"/>
                          <a:ea typeface="標楷體"/>
                          <a:cs typeface="Times New Roman"/>
                        </a:rPr>
                        <a:t>5.</a:t>
                      </a:r>
                      <a:r>
                        <a:rPr lang="zh-TW" sz="1400" b="1" u="sng" kern="100" dirty="0">
                          <a:solidFill>
                            <a:srgbClr val="FF0000"/>
                          </a:solidFill>
                          <a:latin typeface="Times New Roman"/>
                          <a:ea typeface="標楷體"/>
                          <a:cs typeface="Times New Roman"/>
                        </a:rPr>
                        <a:t>本建物（專有部分）於產權持有期間是否曾發生兇殺、自殺、一氧化碳中毒或其他非自然死亡之情形，若有，應敘明。</a:t>
                      </a:r>
                      <a:endParaRPr lang="zh-TW" sz="1400" b="1" kern="100" dirty="0">
                        <a:latin typeface="Times New Roman"/>
                        <a:ea typeface="標楷體"/>
                        <a:cs typeface="Times New Roman"/>
                      </a:endParaRPr>
                    </a:p>
                  </a:txBody>
                  <a:tcPr marL="11289" marR="11289"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endParaRPr lang="en-US" sz="1400" b="1" kern="100" dirty="0">
                        <a:latin typeface="Times New Roman"/>
                        <a:ea typeface="標楷體"/>
                        <a:cs typeface="Times New Roman"/>
                      </a:endParaRPr>
                    </a:p>
                  </a:txBody>
                  <a:tcPr marL="11289" marR="112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400" b="1" kern="100" dirty="0">
                          <a:latin typeface="標楷體"/>
                          <a:ea typeface="新細明體"/>
                          <a:cs typeface="Times New Roman"/>
                        </a:rPr>
                        <a:t>一、參酌壹第一點第七款其他重要事項，增訂本款。</a:t>
                      </a:r>
                    </a:p>
                    <a:p>
                      <a:pPr marL="328930" indent="-328930" algn="just">
                        <a:spcAft>
                          <a:spcPts val="0"/>
                        </a:spcAft>
                      </a:pPr>
                      <a:r>
                        <a:rPr lang="zh-TW" sz="1400" b="1" kern="100" dirty="0">
                          <a:latin typeface="標楷體"/>
                          <a:ea typeface="新細明體"/>
                          <a:cs typeface="Times New Roman"/>
                        </a:rPr>
                        <a:t>二、為避免建物於產權持有期間發生非自然死亡案件，經整理後隱瞞並高價出售，影響承購人之權益，參依成屋買賣定型化契約附件「建物現況確認書」增訂第五目。又為課予不動產仲介業合理之善良管理人責任，避免不動產仲介業調查責任無限上綱，本事項資訊仲介業者除應徵詢賣方（委售人）、占用人（現使用人）意見後於不動產說明書列明外，亦可透過其他管道查詢，例如：向委售標的所在地村長、里長、鄰長、社區管理委員會、鄰居查訪或經由剪報、網路、媒體相關報導等方式查悉，並於實務調查作業過程，確實作成相關紀錄者，得視為已善盡調查責任。</a:t>
                      </a:r>
                    </a:p>
                  </a:txBody>
                  <a:tcPr marL="11289" marR="1128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24</a:t>
            </a:fld>
            <a:endParaRPr kumimoji="1" lang="zh-TW"/>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4786346"/>
        </p:xfrm>
        <a:graphic>
          <a:graphicData uri="http://schemas.openxmlformats.org/drawingml/2006/table">
            <a:tbl>
              <a:tblPr/>
              <a:tblGrid>
                <a:gridCol w="2523588"/>
                <a:gridCol w="2524420"/>
                <a:gridCol w="2524420"/>
              </a:tblGrid>
              <a:tr h="4786346">
                <a:tc>
                  <a:txBody>
                    <a:bodyPr/>
                    <a:lstStyle/>
                    <a:p>
                      <a:pPr algn="just">
                        <a:spcAft>
                          <a:spcPts val="0"/>
                        </a:spcAft>
                      </a:pPr>
                      <a:r>
                        <a:rPr lang="zh-TW" sz="2800" b="1" kern="100">
                          <a:latin typeface="Times New Roman"/>
                          <a:ea typeface="標楷體"/>
                          <a:cs typeface="Times New Roman"/>
                        </a:rPr>
                        <a:t>三、預售屋</a:t>
                      </a:r>
                      <a:endParaRPr lang="zh-TW" sz="2800" kern="100">
                        <a:latin typeface="Times New Roman"/>
                        <a:ea typeface="標楷體"/>
                        <a:cs typeface="Times New Roman"/>
                      </a:endParaRPr>
                    </a:p>
                    <a:p>
                      <a:pPr marL="432435" indent="-450850" algn="just">
                        <a:spcAft>
                          <a:spcPts val="0"/>
                        </a:spcAft>
                      </a:pPr>
                      <a:r>
                        <a:rPr lang="en-US" sz="2800" b="1" kern="100">
                          <a:solidFill>
                            <a:srgbClr val="FF0000"/>
                          </a:solidFill>
                          <a:latin typeface="標楷體"/>
                          <a:ea typeface="標楷體"/>
                          <a:cs typeface="Times New Roman"/>
                        </a:rPr>
                        <a:t>(</a:t>
                      </a:r>
                      <a:r>
                        <a:rPr lang="zh-TW" sz="2800" b="1" kern="100">
                          <a:solidFill>
                            <a:srgbClr val="FF0000"/>
                          </a:solidFill>
                          <a:latin typeface="Times New Roman"/>
                          <a:ea typeface="標楷體"/>
                          <a:cs typeface="Times New Roman"/>
                        </a:rPr>
                        <a:t>一</a:t>
                      </a:r>
                      <a:r>
                        <a:rPr lang="en-US" sz="2800" b="1" kern="100">
                          <a:solidFill>
                            <a:srgbClr val="FF0000"/>
                          </a:solidFill>
                          <a:latin typeface="Times New Roman"/>
                          <a:ea typeface="標楷體"/>
                          <a:cs typeface="Times New Roman"/>
                        </a:rPr>
                        <a:t>)</a:t>
                      </a:r>
                      <a:r>
                        <a:rPr lang="zh-TW" sz="2800" b="1" u="sng" kern="100">
                          <a:solidFill>
                            <a:srgbClr val="FF0000"/>
                          </a:solidFill>
                          <a:latin typeface="Times New Roman"/>
                          <a:ea typeface="標楷體"/>
                          <a:cs typeface="Times New Roman"/>
                        </a:rPr>
                        <a:t>建物</a:t>
                      </a:r>
                      <a:endParaRPr lang="zh-TW" sz="2800" kern="100">
                        <a:latin typeface="Times New Roman"/>
                        <a:ea typeface="標楷體"/>
                        <a:cs typeface="Times New Roman"/>
                      </a:endParaRPr>
                    </a:p>
                    <a:p>
                      <a:pPr marL="490855" indent="-178435" algn="just">
                        <a:spcAft>
                          <a:spcPts val="0"/>
                        </a:spcAft>
                      </a:pPr>
                      <a:r>
                        <a:rPr lang="en-US" sz="2800" b="1" kern="100">
                          <a:solidFill>
                            <a:srgbClr val="FF0000"/>
                          </a:solidFill>
                          <a:latin typeface="標楷體"/>
                          <a:ea typeface="標楷體"/>
                          <a:cs typeface="Times New Roman"/>
                        </a:rPr>
                        <a:t>1</a:t>
                      </a:r>
                      <a:r>
                        <a:rPr lang="en-US" sz="2800" b="1" u="sng" kern="100">
                          <a:solidFill>
                            <a:srgbClr val="FF0000"/>
                          </a:solidFill>
                          <a:latin typeface="標楷體"/>
                          <a:ea typeface="標楷體"/>
                          <a:cs typeface="Times New Roman"/>
                        </a:rPr>
                        <a:t>.</a:t>
                      </a:r>
                      <a:r>
                        <a:rPr lang="zh-TW" sz="2800" b="1" u="sng" kern="100">
                          <a:solidFill>
                            <a:srgbClr val="FF0000"/>
                          </a:solidFill>
                          <a:latin typeface="Times New Roman"/>
                          <a:ea typeface="標楷體"/>
                          <a:cs typeface="Times New Roman"/>
                        </a:rPr>
                        <a:t>坐落</a:t>
                      </a:r>
                      <a:r>
                        <a:rPr lang="zh-TW" sz="2800" u="sng" kern="100">
                          <a:solidFill>
                            <a:srgbClr val="FF0000"/>
                          </a:solidFill>
                          <a:latin typeface="Times New Roman"/>
                          <a:ea typeface="標楷體"/>
                          <a:cs typeface="Times New Roman"/>
                        </a:rPr>
                        <a:t>：縣</a:t>
                      </a:r>
                      <a:r>
                        <a:rPr lang="en-US" sz="2800" u="sng" kern="100">
                          <a:solidFill>
                            <a:srgbClr val="FF0000"/>
                          </a:solidFill>
                          <a:latin typeface="Times New Roman"/>
                          <a:ea typeface="標楷體"/>
                          <a:cs typeface="Times New Roman"/>
                        </a:rPr>
                        <a:t>(</a:t>
                      </a:r>
                      <a:r>
                        <a:rPr lang="zh-TW" sz="2800" u="sng" kern="100">
                          <a:solidFill>
                            <a:srgbClr val="FF0000"/>
                          </a:solidFill>
                          <a:latin typeface="Times New Roman"/>
                          <a:ea typeface="標楷體"/>
                          <a:cs typeface="Times New Roman"/>
                        </a:rPr>
                        <a:t>市</a:t>
                      </a:r>
                      <a:r>
                        <a:rPr lang="en-US" sz="2800" u="sng" kern="100">
                          <a:solidFill>
                            <a:srgbClr val="FF0000"/>
                          </a:solidFill>
                          <a:latin typeface="Times New Roman"/>
                          <a:ea typeface="標楷體"/>
                          <a:cs typeface="Times New Roman"/>
                        </a:rPr>
                        <a:t>)</a:t>
                      </a:r>
                      <a:r>
                        <a:rPr lang="zh-TW" sz="2800" u="sng" kern="100">
                          <a:solidFill>
                            <a:srgbClr val="FF0000"/>
                          </a:solidFill>
                          <a:latin typeface="Times New Roman"/>
                          <a:ea typeface="標楷體"/>
                          <a:cs typeface="Times New Roman"/>
                        </a:rPr>
                        <a:t>、鄉（鎮、市、區）、段、小段、地號</a:t>
                      </a:r>
                      <a:r>
                        <a:rPr lang="zh-TW" sz="2800" kern="100">
                          <a:solidFill>
                            <a:srgbClr val="FF0000"/>
                          </a:solidFill>
                          <a:latin typeface="Times New Roman"/>
                          <a:ea typeface="標楷體"/>
                          <a:cs typeface="Times New Roman"/>
                        </a:rPr>
                        <a:t>。</a:t>
                      </a:r>
                      <a:endParaRPr lang="zh-TW" sz="28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zh-TW" sz="2800" b="1" kern="100" dirty="0">
                          <a:latin typeface="Times New Roman"/>
                          <a:ea typeface="標楷體"/>
                          <a:cs typeface="Times New Roman"/>
                        </a:rPr>
                        <a:t>三、預售屋</a:t>
                      </a:r>
                      <a:r>
                        <a:rPr lang="zh-TW" sz="2800" b="1" u="sng" kern="100" dirty="0">
                          <a:solidFill>
                            <a:srgbClr val="FF0000"/>
                          </a:solidFill>
                          <a:latin typeface="Times New Roman"/>
                          <a:ea typeface="標楷體"/>
                          <a:cs typeface="Times New Roman"/>
                        </a:rPr>
                        <a:t>之應記載事項</a:t>
                      </a:r>
                      <a:endParaRPr lang="zh-TW" sz="2800" kern="100" dirty="0">
                        <a:latin typeface="Times New Roman"/>
                        <a:ea typeface="標楷體"/>
                        <a:cs typeface="Times New Roman"/>
                      </a:endParaRPr>
                    </a:p>
                    <a:p>
                      <a:pPr marL="417830" indent="-417830" algn="just">
                        <a:spcAft>
                          <a:spcPts val="0"/>
                        </a:spcAft>
                      </a:pPr>
                      <a:r>
                        <a:rPr lang="en-US" sz="2800" b="1" kern="100" dirty="0">
                          <a:latin typeface="標楷體"/>
                          <a:ea typeface="標楷體"/>
                          <a:cs typeface="Times New Roman"/>
                        </a:rPr>
                        <a:t>(</a:t>
                      </a:r>
                      <a:r>
                        <a:rPr lang="zh-TW" sz="2800" b="1" kern="100" dirty="0">
                          <a:latin typeface="Times New Roman"/>
                          <a:ea typeface="標楷體"/>
                          <a:cs typeface="Times New Roman"/>
                        </a:rPr>
                        <a:t>一</a:t>
                      </a:r>
                      <a:r>
                        <a:rPr lang="en-US" sz="2800" b="1" kern="100" dirty="0">
                          <a:latin typeface="Times New Roman"/>
                          <a:ea typeface="標楷體"/>
                          <a:cs typeface="Times New Roman"/>
                        </a:rPr>
                        <a:t>)</a:t>
                      </a:r>
                      <a:r>
                        <a:rPr lang="zh-TW" sz="2800" b="1" kern="100" dirty="0">
                          <a:latin typeface="Times New Roman"/>
                          <a:ea typeface="標楷體"/>
                          <a:cs typeface="Times New Roman"/>
                        </a:rPr>
                        <a:t>建築改良物坐落。</a:t>
                      </a:r>
                      <a:endParaRPr lang="zh-TW" sz="2800" kern="100" dirty="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algn="just">
                        <a:spcAft>
                          <a:spcPts val="0"/>
                        </a:spcAft>
                      </a:pPr>
                      <a:r>
                        <a:rPr lang="zh-TW" sz="2800" kern="100" dirty="0">
                          <a:latin typeface="標楷體"/>
                          <a:ea typeface="新細明體"/>
                          <a:cs typeface="Times New Roman"/>
                        </a:rPr>
                        <a:t>區分建物及基地分別定其應記載事項，並分為二款臚列。</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25</a:t>
            </a:fld>
            <a:endParaRPr kumimoji="1" lang="zh-TW"/>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857520"/>
                <a:gridCol w="2286016"/>
                <a:gridCol w="242889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120640"/>
        </p:xfrm>
        <a:graphic>
          <a:graphicData uri="http://schemas.openxmlformats.org/drawingml/2006/table">
            <a:tbl>
              <a:tblPr/>
              <a:tblGrid>
                <a:gridCol w="2857520"/>
                <a:gridCol w="2286016"/>
                <a:gridCol w="2428891"/>
              </a:tblGrid>
              <a:tr h="4064000">
                <a:tc>
                  <a:txBody>
                    <a:bodyPr/>
                    <a:lstStyle/>
                    <a:p>
                      <a:pPr marL="443865" indent="-132715" algn="just">
                        <a:spcAft>
                          <a:spcPts val="0"/>
                        </a:spcAft>
                      </a:pPr>
                      <a:r>
                        <a:rPr lang="en-US" sz="1600" b="1" u="sng" kern="100" dirty="0">
                          <a:solidFill>
                            <a:srgbClr val="FF0000"/>
                          </a:solidFill>
                          <a:latin typeface="標楷體"/>
                          <a:ea typeface="標楷體"/>
                          <a:cs typeface="Times New Roman"/>
                        </a:rPr>
                        <a:t>2.</a:t>
                      </a:r>
                      <a:r>
                        <a:rPr lang="zh-TW" sz="1600" b="1" u="sng" kern="100" dirty="0">
                          <a:solidFill>
                            <a:srgbClr val="FF0000"/>
                          </a:solidFill>
                          <a:latin typeface="Times New Roman"/>
                          <a:ea typeface="標楷體"/>
                          <a:cs typeface="Times New Roman"/>
                        </a:rPr>
                        <a:t>建物型態與格局</a:t>
                      </a:r>
                      <a:endParaRPr lang="zh-TW" sz="1600" kern="100" dirty="0">
                        <a:latin typeface="Times New Roman"/>
                        <a:ea typeface="標楷體"/>
                        <a:cs typeface="Times New Roman"/>
                      </a:endParaRPr>
                    </a:p>
                    <a:p>
                      <a:pPr marL="752475" indent="-271145" algn="just">
                        <a:spcAft>
                          <a:spcPts val="0"/>
                        </a:spcAft>
                      </a:pPr>
                      <a:r>
                        <a:rPr lang="zh-TW" sz="1600" u="sng" kern="0" dirty="0">
                          <a:solidFill>
                            <a:srgbClr val="FF0000"/>
                          </a:solidFill>
                          <a:latin typeface="Times New Roman"/>
                          <a:ea typeface="標楷體"/>
                          <a:cs typeface="新細明體"/>
                        </a:rPr>
                        <a:t>(1)建物型態</a:t>
                      </a:r>
                      <a:endParaRPr lang="zh-TW" sz="1600" kern="100" dirty="0">
                        <a:latin typeface="Times New Roman"/>
                        <a:ea typeface="標楷體"/>
                        <a:cs typeface="Times New Roman"/>
                      </a:endParaRPr>
                    </a:p>
                    <a:p>
                      <a:pPr marL="905510" indent="-151130" algn="just">
                        <a:spcAft>
                          <a:spcPts val="0"/>
                        </a:spcAft>
                      </a:pPr>
                      <a:r>
                        <a:rPr lang="zh-TW" sz="1600" u="sng" kern="0" dirty="0">
                          <a:solidFill>
                            <a:srgbClr val="FF0000"/>
                          </a:solidFill>
                          <a:latin typeface="Times New Roman"/>
                          <a:ea typeface="標楷體"/>
                          <a:cs typeface="新細明體"/>
                        </a:rPr>
                        <a:t>A.一般建物：單獨所有權無共有部分（包括：獨棟、連棟、雙併等。）</a:t>
                      </a:r>
                      <a:endParaRPr lang="zh-TW" sz="1600" kern="100" dirty="0">
                        <a:latin typeface="Times New Roman"/>
                        <a:ea typeface="標楷體"/>
                        <a:cs typeface="Times New Roman"/>
                      </a:endParaRPr>
                    </a:p>
                    <a:p>
                      <a:pPr marL="905510" indent="-151130" algn="just">
                        <a:spcAft>
                          <a:spcPts val="0"/>
                        </a:spcAft>
                      </a:pPr>
                      <a:r>
                        <a:rPr lang="zh-TW" sz="1600" u="sng" kern="0" dirty="0">
                          <a:solidFill>
                            <a:srgbClr val="FF0000"/>
                          </a:solidFill>
                          <a:latin typeface="Times New Roman"/>
                          <a:ea typeface="標楷體"/>
                          <a:cs typeface="新細明體"/>
                        </a:rPr>
                        <a:t>B.區分所有建物：</a:t>
                      </a:r>
                      <a:r>
                        <a:rPr lang="zh-TW" sz="1600" kern="0" dirty="0">
                          <a:latin typeface="Times New Roman"/>
                          <a:ea typeface="標楷體"/>
                          <a:cs typeface="新細明體"/>
                        </a:rPr>
                        <a:t>公寓（五樓含以下無電梯）、透天厝、店面（店鋪）、辦公商業大樓、住宅</a:t>
                      </a:r>
                      <a:r>
                        <a:rPr lang="zh-TW" sz="1600" u="sng" kern="0" dirty="0">
                          <a:solidFill>
                            <a:srgbClr val="FF0000"/>
                          </a:solidFill>
                          <a:latin typeface="Times New Roman"/>
                          <a:ea typeface="標楷體"/>
                          <a:cs typeface="新細明體"/>
                        </a:rPr>
                        <a:t>或複合型</a:t>
                      </a:r>
                      <a:r>
                        <a:rPr lang="zh-TW" sz="1600" kern="0" dirty="0">
                          <a:latin typeface="Times New Roman"/>
                          <a:ea typeface="標楷體"/>
                          <a:cs typeface="新細明體"/>
                        </a:rPr>
                        <a:t>大樓（十一層含以上有電梯）、華廈（十層含以下有電梯）、套房（一房</a:t>
                      </a:r>
                      <a:r>
                        <a:rPr lang="zh-TW" sz="1600" u="sng" kern="0" dirty="0">
                          <a:solidFill>
                            <a:srgbClr val="FF0000"/>
                          </a:solidFill>
                          <a:latin typeface="Times New Roman"/>
                          <a:ea typeface="標楷體"/>
                          <a:cs typeface="新細明體"/>
                        </a:rPr>
                        <a:t>、</a:t>
                      </a:r>
                      <a:r>
                        <a:rPr lang="zh-TW" sz="1600" kern="0" dirty="0">
                          <a:latin typeface="Times New Roman"/>
                          <a:ea typeface="標楷體"/>
                          <a:cs typeface="新細明體"/>
                        </a:rPr>
                        <a:t>一廳</a:t>
                      </a:r>
                      <a:r>
                        <a:rPr lang="zh-TW" sz="1600" u="sng" kern="0" dirty="0">
                          <a:solidFill>
                            <a:srgbClr val="FF0000"/>
                          </a:solidFill>
                          <a:latin typeface="Times New Roman"/>
                          <a:ea typeface="標楷體"/>
                          <a:cs typeface="新細明體"/>
                        </a:rPr>
                        <a:t>、</a:t>
                      </a:r>
                      <a:r>
                        <a:rPr lang="zh-TW" sz="1600" kern="0" dirty="0">
                          <a:latin typeface="Times New Roman"/>
                          <a:ea typeface="標楷體"/>
                          <a:cs typeface="新細明體"/>
                        </a:rPr>
                        <a:t>一衛）</a:t>
                      </a:r>
                      <a:r>
                        <a:rPr lang="zh-TW" sz="1600" u="sng" kern="0" dirty="0">
                          <a:solidFill>
                            <a:srgbClr val="FF0000"/>
                          </a:solidFill>
                          <a:latin typeface="Times New Roman"/>
                          <a:ea typeface="標楷體"/>
                          <a:cs typeface="新細明體"/>
                        </a:rPr>
                        <a:t>等。</a:t>
                      </a:r>
                      <a:endParaRPr lang="zh-TW" sz="1600" kern="100" dirty="0">
                        <a:latin typeface="Times New Roman"/>
                        <a:ea typeface="標楷體"/>
                        <a:cs typeface="Times New Roman"/>
                      </a:endParaRPr>
                    </a:p>
                    <a:p>
                      <a:pPr marL="905510" indent="-151130" algn="just">
                        <a:spcAft>
                          <a:spcPts val="0"/>
                        </a:spcAft>
                      </a:pPr>
                      <a:r>
                        <a:rPr lang="zh-TW" sz="1600" u="sng" kern="0" dirty="0">
                          <a:solidFill>
                            <a:srgbClr val="FF0000"/>
                          </a:solidFill>
                          <a:latin typeface="Times New Roman"/>
                          <a:ea typeface="標楷體"/>
                          <a:cs typeface="新細明體"/>
                        </a:rPr>
                        <a:t>C.其他特殊建物：如工廠、廠辦、農舍、倉庫等型態。</a:t>
                      </a:r>
                      <a:endParaRPr lang="zh-TW" sz="1600" kern="100" dirty="0">
                        <a:latin typeface="Times New Roman"/>
                        <a:ea typeface="標楷體"/>
                        <a:cs typeface="Times New Roman"/>
                      </a:endParaRPr>
                    </a:p>
                    <a:p>
                      <a:pPr marL="752475" indent="-271145" algn="just">
                        <a:spcAft>
                          <a:spcPts val="0"/>
                        </a:spcAft>
                      </a:pPr>
                      <a:r>
                        <a:rPr lang="zh-TW" sz="1600" u="sng" kern="0" dirty="0">
                          <a:solidFill>
                            <a:srgbClr val="FF0000"/>
                          </a:solidFill>
                          <a:latin typeface="Times New Roman"/>
                          <a:ea typeface="標楷體"/>
                          <a:cs typeface="新細明體"/>
                        </a:rPr>
                        <a:t>(2)</a:t>
                      </a:r>
                      <a:r>
                        <a:rPr lang="zh-TW" sz="1600" kern="0" dirty="0">
                          <a:latin typeface="Times New Roman"/>
                          <a:ea typeface="標楷體"/>
                          <a:cs typeface="新細明體"/>
                        </a:rPr>
                        <a:t>格局（包括：房間、廳、衛浴數，有無隔間）</a:t>
                      </a:r>
                      <a:r>
                        <a:rPr lang="zh-TW" sz="1600" u="sng" kern="0" dirty="0">
                          <a:solidFill>
                            <a:srgbClr val="FF0000"/>
                          </a:solidFill>
                          <a:latin typeface="Times New Roman"/>
                          <a:ea typeface="標楷體"/>
                          <a:cs typeface="新細明體"/>
                        </a:rPr>
                        <a:t>。</a:t>
                      </a:r>
                      <a:endParaRPr lang="zh-TW" sz="1600" kern="100" dirty="0">
                        <a:latin typeface="Times New Roman"/>
                        <a:ea typeface="標楷體"/>
                        <a:cs typeface="Times New Roman"/>
                      </a:endParaRPr>
                    </a:p>
                  </a:txBody>
                  <a:tcPr marL="14111" marR="14111"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1600" b="1" u="sng" kern="100" dirty="0">
                          <a:solidFill>
                            <a:srgbClr val="FF0000"/>
                          </a:solidFill>
                          <a:latin typeface="Times New Roman"/>
                          <a:ea typeface="標楷體"/>
                          <a:cs typeface="Times New Roman"/>
                        </a:rPr>
                        <a:t>(</a:t>
                      </a:r>
                      <a:r>
                        <a:rPr lang="zh-TW" sz="1600" b="1" u="sng" kern="100" dirty="0">
                          <a:solidFill>
                            <a:srgbClr val="FF0000"/>
                          </a:solidFill>
                          <a:latin typeface="Times New Roman"/>
                          <a:ea typeface="標楷體"/>
                          <a:cs typeface="Times New Roman"/>
                        </a:rPr>
                        <a:t>十二</a:t>
                      </a:r>
                      <a:r>
                        <a:rPr lang="en-US" sz="1600" b="1" kern="100" dirty="0">
                          <a:solidFill>
                            <a:srgbClr val="FF0000"/>
                          </a:solidFill>
                          <a:latin typeface="Times New Roman"/>
                          <a:ea typeface="標楷體"/>
                          <a:cs typeface="Times New Roman"/>
                        </a:rPr>
                        <a:t>)</a:t>
                      </a:r>
                      <a:r>
                        <a:rPr lang="zh-TW" sz="1600" b="1" u="sng" kern="100" dirty="0">
                          <a:solidFill>
                            <a:srgbClr val="FF0000"/>
                          </a:solidFill>
                          <a:latin typeface="Times New Roman"/>
                          <a:ea typeface="標楷體"/>
                          <a:cs typeface="Times New Roman"/>
                        </a:rPr>
                        <a:t>標的資訊</a:t>
                      </a:r>
                      <a:endParaRPr lang="zh-TW" sz="1600" kern="100" dirty="0">
                        <a:latin typeface="Times New Roman"/>
                        <a:ea typeface="標楷體"/>
                        <a:cs typeface="Times New Roman"/>
                      </a:endParaRPr>
                    </a:p>
                    <a:p>
                      <a:pPr marL="508635" indent="-176530" algn="just">
                        <a:spcAft>
                          <a:spcPts val="0"/>
                        </a:spcAft>
                      </a:pPr>
                      <a:r>
                        <a:rPr lang="en-US" sz="1600" kern="100" dirty="0">
                          <a:latin typeface="標楷體"/>
                          <a:ea typeface="標楷體"/>
                          <a:cs typeface="Times New Roman"/>
                        </a:rPr>
                        <a:t>1.</a:t>
                      </a:r>
                      <a:r>
                        <a:rPr lang="zh-TW" sz="1600" u="sng" kern="100" dirty="0">
                          <a:solidFill>
                            <a:srgbClr val="FF0000"/>
                          </a:solidFill>
                          <a:latin typeface="Times New Roman"/>
                          <a:ea typeface="標楷體"/>
                          <a:cs typeface="Times New Roman"/>
                        </a:rPr>
                        <a:t>建物</a:t>
                      </a:r>
                      <a:r>
                        <a:rPr lang="zh-TW" sz="1600" kern="100" dirty="0">
                          <a:latin typeface="Times New Roman"/>
                          <a:ea typeface="標楷體"/>
                          <a:cs typeface="Times New Roman"/>
                        </a:rPr>
                        <a:t>格局（包括：房間、廳、衛浴數，有無隔間）</a:t>
                      </a:r>
                    </a:p>
                    <a:p>
                      <a:pPr marL="508635" indent="-176530" algn="just">
                        <a:spcAft>
                          <a:spcPts val="0"/>
                        </a:spcAft>
                      </a:pPr>
                      <a:r>
                        <a:rPr lang="en-US" sz="1600" kern="100" dirty="0">
                          <a:latin typeface="標楷體"/>
                          <a:ea typeface="標楷體"/>
                          <a:cs typeface="Times New Roman"/>
                        </a:rPr>
                        <a:t>2.</a:t>
                      </a:r>
                      <a:r>
                        <a:rPr lang="zh-TW" sz="1600" kern="100" dirty="0">
                          <a:latin typeface="Times New Roman"/>
                          <a:ea typeface="標楷體"/>
                          <a:cs typeface="Times New Roman"/>
                        </a:rPr>
                        <a:t>建物型態（依建物型態分為公寓</a:t>
                      </a:r>
                      <a:r>
                        <a:rPr lang="en-US" sz="1600" kern="100" dirty="0">
                          <a:latin typeface="Times New Roman"/>
                          <a:ea typeface="標楷體"/>
                          <a:cs typeface="Times New Roman"/>
                        </a:rPr>
                        <a:t>(</a:t>
                      </a:r>
                      <a:r>
                        <a:rPr lang="zh-TW" sz="1600" kern="100" dirty="0">
                          <a:latin typeface="Times New Roman"/>
                          <a:ea typeface="標楷體"/>
                          <a:cs typeface="Times New Roman"/>
                        </a:rPr>
                        <a:t>五樓含以下無電梯</a:t>
                      </a:r>
                      <a:r>
                        <a:rPr lang="en-US" sz="1600" kern="100" dirty="0">
                          <a:latin typeface="Times New Roman"/>
                          <a:ea typeface="標楷體"/>
                          <a:cs typeface="Times New Roman"/>
                        </a:rPr>
                        <a:t>)</a:t>
                      </a:r>
                      <a:r>
                        <a:rPr lang="zh-TW" sz="1600" kern="100" dirty="0">
                          <a:latin typeface="Times New Roman"/>
                          <a:ea typeface="標楷體"/>
                          <a:cs typeface="Times New Roman"/>
                        </a:rPr>
                        <a:t>、透天厝、店面</a:t>
                      </a:r>
                      <a:r>
                        <a:rPr lang="en-US" sz="1600" kern="100" dirty="0">
                          <a:latin typeface="Times New Roman"/>
                          <a:ea typeface="標楷體"/>
                          <a:cs typeface="Times New Roman"/>
                        </a:rPr>
                        <a:t>(</a:t>
                      </a:r>
                      <a:r>
                        <a:rPr lang="zh-TW" sz="1600" kern="100" dirty="0">
                          <a:latin typeface="Times New Roman"/>
                          <a:ea typeface="標楷體"/>
                          <a:cs typeface="Times New Roman"/>
                        </a:rPr>
                        <a:t>店鋪</a:t>
                      </a:r>
                      <a:r>
                        <a:rPr lang="en-US" sz="1600" kern="100" dirty="0">
                          <a:latin typeface="Times New Roman"/>
                          <a:ea typeface="標楷體"/>
                          <a:cs typeface="Times New Roman"/>
                        </a:rPr>
                        <a:t>)</a:t>
                      </a:r>
                      <a:r>
                        <a:rPr lang="zh-TW" sz="1600" kern="100" dirty="0">
                          <a:latin typeface="Times New Roman"/>
                          <a:ea typeface="標楷體"/>
                          <a:cs typeface="Times New Roman"/>
                        </a:rPr>
                        <a:t>、辦公商業大樓、住宅大樓</a:t>
                      </a:r>
                      <a:r>
                        <a:rPr lang="en-US" sz="1600" kern="100" dirty="0">
                          <a:latin typeface="Times New Roman"/>
                          <a:ea typeface="標楷體"/>
                          <a:cs typeface="Times New Roman"/>
                        </a:rPr>
                        <a:t>(</a:t>
                      </a:r>
                      <a:r>
                        <a:rPr lang="zh-TW" sz="1600" kern="100" dirty="0">
                          <a:latin typeface="Times New Roman"/>
                          <a:ea typeface="標楷體"/>
                          <a:cs typeface="Times New Roman"/>
                        </a:rPr>
                        <a:t>十一層含以上有電梯</a:t>
                      </a:r>
                      <a:r>
                        <a:rPr lang="en-US" sz="1600" kern="100" dirty="0">
                          <a:latin typeface="Times New Roman"/>
                          <a:ea typeface="標楷體"/>
                          <a:cs typeface="Times New Roman"/>
                        </a:rPr>
                        <a:t>)</a:t>
                      </a:r>
                      <a:r>
                        <a:rPr lang="zh-TW" sz="1600" kern="100" dirty="0">
                          <a:latin typeface="Times New Roman"/>
                          <a:ea typeface="標楷體"/>
                          <a:cs typeface="Times New Roman"/>
                        </a:rPr>
                        <a:t>、華廈</a:t>
                      </a:r>
                      <a:r>
                        <a:rPr lang="en-US" sz="1600" kern="100" dirty="0">
                          <a:latin typeface="Times New Roman"/>
                          <a:ea typeface="標楷體"/>
                          <a:cs typeface="Times New Roman"/>
                        </a:rPr>
                        <a:t>(</a:t>
                      </a:r>
                      <a:r>
                        <a:rPr lang="zh-TW" sz="1600" kern="100" dirty="0">
                          <a:latin typeface="Times New Roman"/>
                          <a:ea typeface="標楷體"/>
                          <a:cs typeface="Times New Roman"/>
                        </a:rPr>
                        <a:t>十層含以下有電梯</a:t>
                      </a:r>
                      <a:r>
                        <a:rPr lang="en-US" sz="1600" kern="100" dirty="0">
                          <a:latin typeface="Times New Roman"/>
                          <a:ea typeface="標楷體"/>
                          <a:cs typeface="Times New Roman"/>
                        </a:rPr>
                        <a:t>)</a:t>
                      </a:r>
                      <a:r>
                        <a:rPr lang="zh-TW" sz="1600" kern="100" dirty="0">
                          <a:latin typeface="Times New Roman"/>
                          <a:ea typeface="標楷體"/>
                          <a:cs typeface="Times New Roman"/>
                        </a:rPr>
                        <a:t>、套房</a:t>
                      </a:r>
                      <a:r>
                        <a:rPr lang="en-US" sz="1600" kern="100" dirty="0">
                          <a:latin typeface="Times New Roman"/>
                          <a:ea typeface="標楷體"/>
                          <a:cs typeface="Times New Roman"/>
                        </a:rPr>
                        <a:t>(</a:t>
                      </a:r>
                      <a:r>
                        <a:rPr lang="zh-TW" sz="1600" kern="100" dirty="0">
                          <a:latin typeface="Times New Roman"/>
                          <a:ea typeface="標楷體"/>
                          <a:cs typeface="Times New Roman"/>
                        </a:rPr>
                        <a:t>一房</a:t>
                      </a:r>
                      <a:r>
                        <a:rPr lang="en-US" sz="1600" kern="100" dirty="0">
                          <a:latin typeface="Times New Roman"/>
                          <a:ea typeface="標楷體"/>
                          <a:cs typeface="Times New Roman"/>
                        </a:rPr>
                        <a:t>(</a:t>
                      </a:r>
                      <a:r>
                        <a:rPr lang="zh-TW" sz="1600" kern="100" dirty="0">
                          <a:latin typeface="Times New Roman"/>
                          <a:ea typeface="標楷體"/>
                          <a:cs typeface="Times New Roman"/>
                        </a:rPr>
                        <a:t>一廳</a:t>
                      </a:r>
                      <a:r>
                        <a:rPr lang="en-US" sz="1600" kern="100" dirty="0">
                          <a:latin typeface="Times New Roman"/>
                          <a:ea typeface="標楷體"/>
                          <a:cs typeface="Times New Roman"/>
                        </a:rPr>
                        <a:t>)</a:t>
                      </a:r>
                      <a:r>
                        <a:rPr lang="zh-TW" sz="1600" kern="100" dirty="0">
                          <a:latin typeface="Times New Roman"/>
                          <a:ea typeface="標楷體"/>
                          <a:cs typeface="Times New Roman"/>
                        </a:rPr>
                        <a:t>一衛</a:t>
                      </a:r>
                      <a:r>
                        <a:rPr lang="en-US" sz="1600" kern="100" dirty="0">
                          <a:latin typeface="Times New Roman"/>
                          <a:ea typeface="標楷體"/>
                          <a:cs typeface="Times New Roman"/>
                        </a:rPr>
                        <a:t>)</a:t>
                      </a:r>
                      <a:r>
                        <a:rPr lang="zh-TW" sz="1600" kern="100" dirty="0">
                          <a:latin typeface="Times New Roman"/>
                          <a:ea typeface="標楷體"/>
                          <a:cs typeface="Times New Roman"/>
                        </a:rPr>
                        <a:t>或其他等型態）。</a:t>
                      </a:r>
                    </a:p>
                  </a:txBody>
                  <a:tcPr marL="14111" marR="14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algn="just">
                        <a:spcAft>
                          <a:spcPts val="0"/>
                        </a:spcAft>
                      </a:pPr>
                      <a:r>
                        <a:rPr lang="zh-TW" sz="1600" kern="100" dirty="0">
                          <a:latin typeface="標楷體"/>
                          <a:ea typeface="新細明體"/>
                          <a:cs typeface="Times New Roman"/>
                        </a:rPr>
                        <a:t>建物格局及型態由現行第十二款移列，並參依成屋之建物型態與格局修正。</a:t>
                      </a:r>
                    </a:p>
                  </a:txBody>
                  <a:tcPr marL="14111" marR="14111"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26</a:t>
            </a:fld>
            <a:endParaRPr kumimoji="1" lang="zh-TW"/>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4643470"/>
        </p:xfrm>
        <a:graphic>
          <a:graphicData uri="http://schemas.openxmlformats.org/drawingml/2006/table">
            <a:tbl>
              <a:tblPr/>
              <a:tblGrid>
                <a:gridCol w="2523588"/>
                <a:gridCol w="2524420"/>
                <a:gridCol w="2524420"/>
              </a:tblGrid>
              <a:tr h="4643470">
                <a:tc>
                  <a:txBody>
                    <a:bodyPr/>
                    <a:lstStyle/>
                    <a:p>
                      <a:pPr marL="490855" indent="-178435" algn="just">
                        <a:spcAft>
                          <a:spcPts val="0"/>
                        </a:spcAft>
                      </a:pPr>
                      <a:r>
                        <a:rPr lang="en-US" sz="1800" b="1" u="sng" kern="100">
                          <a:solidFill>
                            <a:srgbClr val="FF0000"/>
                          </a:solidFill>
                          <a:latin typeface="標楷體"/>
                          <a:ea typeface="標楷體"/>
                          <a:cs typeface="Times New Roman"/>
                        </a:rPr>
                        <a:t>3.</a:t>
                      </a:r>
                      <a:r>
                        <a:rPr lang="zh-TW" sz="1800" b="1" kern="100">
                          <a:latin typeface="Times New Roman"/>
                          <a:ea typeface="標楷體"/>
                          <a:cs typeface="Times New Roman"/>
                        </a:rPr>
                        <a:t>主管建築機關核准之建照日期及字號</a:t>
                      </a:r>
                      <a:r>
                        <a:rPr lang="zh-TW" sz="1800" b="1" u="sng" kern="100">
                          <a:solidFill>
                            <a:srgbClr val="FF0000"/>
                          </a:solidFill>
                          <a:latin typeface="Times New Roman"/>
                          <a:ea typeface="標楷體"/>
                          <a:cs typeface="Times New Roman"/>
                        </a:rPr>
                        <a:t>（詳如建造執照暨核准圖說影本）</a:t>
                      </a:r>
                      <a:r>
                        <a:rPr lang="zh-TW" sz="1800" b="1" kern="100">
                          <a:latin typeface="Times New Roman"/>
                          <a:ea typeface="標楷體"/>
                          <a:cs typeface="Times New Roman"/>
                        </a:rPr>
                        <a:t>。</a:t>
                      </a:r>
                      <a:endParaRPr lang="zh-TW" sz="18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6075" indent="-346075" algn="just">
                        <a:spcAft>
                          <a:spcPts val="0"/>
                        </a:spcAft>
                      </a:pPr>
                      <a:r>
                        <a:rPr lang="en-US" sz="1800" b="1" kern="100" dirty="0">
                          <a:latin typeface="標楷體"/>
                          <a:ea typeface="標楷體"/>
                          <a:cs typeface="Times New Roman"/>
                        </a:rPr>
                        <a:t>(</a:t>
                      </a:r>
                      <a:r>
                        <a:rPr lang="zh-TW" sz="1800" b="1" kern="100" dirty="0">
                          <a:latin typeface="Times New Roman"/>
                          <a:ea typeface="標楷體"/>
                          <a:cs typeface="Times New Roman"/>
                        </a:rPr>
                        <a:t>二</a:t>
                      </a:r>
                      <a:r>
                        <a:rPr lang="en-US" sz="1800" b="1" kern="100" dirty="0">
                          <a:latin typeface="Times New Roman"/>
                          <a:ea typeface="標楷體"/>
                          <a:cs typeface="Times New Roman"/>
                        </a:rPr>
                        <a:t>)</a:t>
                      </a:r>
                      <a:r>
                        <a:rPr lang="zh-TW" sz="1800" b="1" kern="100" dirty="0">
                          <a:latin typeface="Times New Roman"/>
                          <a:ea typeface="標楷體"/>
                          <a:cs typeface="Times New Roman"/>
                        </a:rPr>
                        <a:t>主管建築機關核准之建照日期及字號。</a:t>
                      </a:r>
                      <a:endParaRPr lang="zh-TW" sz="1800" kern="100" dirty="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1800" kern="100" dirty="0">
                          <a:latin typeface="Times New Roman"/>
                          <a:ea typeface="標楷體"/>
                          <a:cs typeface="Times New Roman"/>
                        </a:rPr>
                        <a:t>由現行第二款移列。</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27</a:t>
            </a:fld>
            <a:endParaRPr kumimoji="1" lang="zh-TW"/>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4937760"/>
        </p:xfrm>
        <a:graphic>
          <a:graphicData uri="http://schemas.openxmlformats.org/drawingml/2006/table">
            <a:tbl>
              <a:tblPr/>
              <a:tblGrid>
                <a:gridCol w="2523588"/>
                <a:gridCol w="2524420"/>
                <a:gridCol w="2524420"/>
              </a:tblGrid>
              <a:tr h="4786346">
                <a:tc>
                  <a:txBody>
                    <a:bodyPr/>
                    <a:lstStyle/>
                    <a:p>
                      <a:pPr marL="490855" indent="-178435" algn="just">
                        <a:spcAft>
                          <a:spcPts val="0"/>
                        </a:spcAft>
                      </a:pPr>
                      <a:r>
                        <a:rPr lang="en-US" sz="1800" b="1" u="sng" kern="100">
                          <a:solidFill>
                            <a:srgbClr val="FF0000"/>
                          </a:solidFill>
                          <a:latin typeface="標楷體"/>
                          <a:ea typeface="標楷體"/>
                          <a:cs typeface="Times New Roman"/>
                        </a:rPr>
                        <a:t>4.</a:t>
                      </a:r>
                      <a:r>
                        <a:rPr lang="zh-TW" sz="1800" b="1" kern="100">
                          <a:latin typeface="Times New Roman"/>
                          <a:ea typeface="標楷體"/>
                          <a:cs typeface="Times New Roman"/>
                        </a:rPr>
                        <a:t>出售面積及</a:t>
                      </a:r>
                      <a:r>
                        <a:rPr lang="zh-TW" sz="1800" b="1" u="sng" kern="100">
                          <a:solidFill>
                            <a:srgbClr val="FF0000"/>
                          </a:solidFill>
                          <a:latin typeface="Times New Roman"/>
                          <a:ea typeface="標楷體"/>
                          <a:cs typeface="Times New Roman"/>
                        </a:rPr>
                        <a:t>權利範圍</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(1)</a:t>
                      </a:r>
                      <a:r>
                        <a:rPr lang="zh-TW" sz="1800" u="sng" kern="100">
                          <a:solidFill>
                            <a:srgbClr val="FF0000"/>
                          </a:solidFill>
                          <a:latin typeface="Times New Roman"/>
                          <a:ea typeface="標楷體"/>
                          <a:cs typeface="Times New Roman"/>
                        </a:rPr>
                        <a:t>本戶建物總面積（如為區分所有建物，包含主建物、附屬建物及共有部分面積）。</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(2)</a:t>
                      </a:r>
                      <a:r>
                        <a:rPr lang="zh-TW" sz="1800" u="sng" kern="100">
                          <a:solidFill>
                            <a:srgbClr val="FF0000"/>
                          </a:solidFill>
                          <a:latin typeface="Times New Roman"/>
                          <a:ea typeface="標楷體"/>
                          <a:cs typeface="Times New Roman"/>
                        </a:rPr>
                        <a:t>主建物面積占本戶建物得登記總面積之比率。</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(3)</a:t>
                      </a:r>
                      <a:r>
                        <a:rPr lang="zh-TW" sz="1800" u="sng" kern="100">
                          <a:solidFill>
                            <a:srgbClr val="FF0000"/>
                          </a:solidFill>
                          <a:latin typeface="Times New Roman"/>
                          <a:ea typeface="標楷體"/>
                          <a:cs typeface="Times New Roman"/>
                        </a:rPr>
                        <a:t>停車空間若位於共有部分且無獨立權狀者，應敘明面積及權利範圍計算方式。</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(4)</a:t>
                      </a:r>
                      <a:r>
                        <a:rPr lang="zh-TW" sz="1800" u="sng" kern="100">
                          <a:solidFill>
                            <a:srgbClr val="FF0000"/>
                          </a:solidFill>
                          <a:latin typeface="Times New Roman"/>
                          <a:ea typeface="標楷體"/>
                          <a:cs typeface="Times New Roman"/>
                        </a:rPr>
                        <a:t>停車空間占共有部分總面積之比率。</a:t>
                      </a:r>
                      <a:endParaRPr lang="zh-TW" sz="18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1800" b="1" kern="100" dirty="0">
                          <a:latin typeface="標楷體"/>
                          <a:ea typeface="標楷體"/>
                          <a:cs typeface="Times New Roman"/>
                        </a:rPr>
                        <a:t>(</a:t>
                      </a:r>
                      <a:r>
                        <a:rPr lang="zh-TW" sz="1800" b="1" kern="100" dirty="0">
                          <a:latin typeface="Times New Roman"/>
                          <a:ea typeface="標楷體"/>
                          <a:cs typeface="Times New Roman"/>
                        </a:rPr>
                        <a:t>三</a:t>
                      </a:r>
                      <a:r>
                        <a:rPr lang="en-US" sz="1800" b="1" kern="100" dirty="0">
                          <a:latin typeface="Times New Roman"/>
                          <a:ea typeface="標楷體"/>
                          <a:cs typeface="Times New Roman"/>
                        </a:rPr>
                        <a:t>)</a:t>
                      </a:r>
                      <a:r>
                        <a:rPr lang="zh-TW" sz="1800" b="1" kern="100" dirty="0">
                          <a:latin typeface="Times New Roman"/>
                          <a:ea typeface="標楷體"/>
                          <a:cs typeface="Times New Roman"/>
                        </a:rPr>
                        <a:t>出售面積</a:t>
                      </a:r>
                      <a:r>
                        <a:rPr lang="zh-TW" sz="1800" b="1" u="sng" kern="100" dirty="0">
                          <a:solidFill>
                            <a:srgbClr val="FF0000"/>
                          </a:solidFill>
                          <a:latin typeface="Times New Roman"/>
                          <a:ea typeface="標楷體"/>
                          <a:cs typeface="Times New Roman"/>
                        </a:rPr>
                        <a:t>及</a:t>
                      </a:r>
                      <a:r>
                        <a:rPr lang="zh-TW" sz="1800" b="1" kern="100" dirty="0">
                          <a:latin typeface="Times New Roman"/>
                          <a:ea typeface="標楷體"/>
                          <a:cs typeface="Times New Roman"/>
                        </a:rPr>
                        <a:t>認定標準。</a:t>
                      </a:r>
                      <a:endParaRPr lang="zh-TW" sz="1800" kern="100" dirty="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1800" kern="100" dirty="0">
                          <a:latin typeface="Times New Roman"/>
                          <a:ea typeface="標楷體"/>
                          <a:cs typeface="Times New Roman"/>
                        </a:rPr>
                        <a:t>一、由現行第三款移列。</a:t>
                      </a:r>
                    </a:p>
                    <a:p>
                      <a:pPr marL="328930" indent="-321310" algn="just">
                        <a:spcAft>
                          <a:spcPts val="0"/>
                        </a:spcAft>
                      </a:pPr>
                      <a:r>
                        <a:rPr lang="zh-TW" sz="1800" kern="100" dirty="0">
                          <a:latin typeface="Times New Roman"/>
                          <a:ea typeface="標楷體"/>
                          <a:cs typeface="Times New Roman"/>
                        </a:rPr>
                        <a:t>二、現行規定「認定標準」係為面積誤差找補之依據。又面積誤差如何找補於預售屋買賣定型化契約應記載事項業已明訂，爰予以刪除，並增列權利範圍。</a:t>
                      </a:r>
                    </a:p>
                    <a:p>
                      <a:pPr marL="328930" indent="-321310" algn="just">
                        <a:spcAft>
                          <a:spcPts val="0"/>
                        </a:spcAft>
                      </a:pPr>
                      <a:r>
                        <a:rPr lang="zh-TW" sz="1800" kern="100" dirty="0">
                          <a:latin typeface="Times New Roman"/>
                          <a:ea typeface="標楷體"/>
                          <a:cs typeface="Times New Roman"/>
                        </a:rPr>
                        <a:t>三、參酌內政部公告修正之預售屋買賣定型化契約應記載事項第三點房地標示及停車位規格，增列第四目之三、之四。</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28</a:t>
            </a:fld>
            <a:endParaRPr kumimoji="1" lang="zh-TW"/>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00990" cy="4693920"/>
        </p:xfrm>
        <a:graphic>
          <a:graphicData uri="http://schemas.openxmlformats.org/drawingml/2006/table">
            <a:tbl>
              <a:tblPr/>
              <a:tblGrid>
                <a:gridCol w="2499780"/>
                <a:gridCol w="2500605"/>
                <a:gridCol w="2500605"/>
              </a:tblGrid>
              <a:tr h="4643470">
                <a:tc>
                  <a:txBody>
                    <a:bodyPr/>
                    <a:lstStyle/>
                    <a:p>
                      <a:pPr marL="490855" indent="-178435" algn="just">
                        <a:spcAft>
                          <a:spcPts val="0"/>
                        </a:spcAft>
                      </a:pPr>
                      <a:r>
                        <a:rPr lang="en-US" sz="2800" b="1" u="sng" kern="100" dirty="0">
                          <a:solidFill>
                            <a:srgbClr val="FF0000"/>
                          </a:solidFill>
                          <a:latin typeface="標楷體"/>
                          <a:ea typeface="標楷體"/>
                          <a:cs typeface="Times New Roman"/>
                        </a:rPr>
                        <a:t>5.</a:t>
                      </a:r>
                      <a:r>
                        <a:rPr lang="zh-TW" sz="2800" b="1" u="sng" kern="100" dirty="0">
                          <a:solidFill>
                            <a:srgbClr val="FF0000"/>
                          </a:solidFill>
                          <a:latin typeface="Times New Roman"/>
                          <a:ea typeface="標楷體"/>
                          <a:cs typeface="Times New Roman"/>
                        </a:rPr>
                        <a:t>共有</a:t>
                      </a:r>
                      <a:r>
                        <a:rPr lang="zh-TW" sz="2800" b="1" kern="100" dirty="0">
                          <a:latin typeface="Times New Roman"/>
                          <a:ea typeface="標楷體"/>
                          <a:cs typeface="Times New Roman"/>
                        </a:rPr>
                        <a:t>部分項目、總面積及其分配比率。</a:t>
                      </a:r>
                      <a:endParaRPr lang="zh-TW" sz="2800" kern="100" dirty="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0040" indent="-320040" algn="just">
                        <a:spcAft>
                          <a:spcPts val="0"/>
                        </a:spcAft>
                      </a:pPr>
                      <a:r>
                        <a:rPr lang="en-US" sz="2800" b="1" kern="100">
                          <a:latin typeface="標楷體"/>
                          <a:ea typeface="標楷體"/>
                          <a:cs typeface="Times New Roman"/>
                        </a:rPr>
                        <a:t>(</a:t>
                      </a:r>
                      <a:r>
                        <a:rPr lang="zh-TW" sz="2800" b="1" kern="100">
                          <a:latin typeface="Times New Roman"/>
                          <a:ea typeface="標楷體"/>
                          <a:cs typeface="Times New Roman"/>
                        </a:rPr>
                        <a:t>四</a:t>
                      </a:r>
                      <a:r>
                        <a:rPr lang="en-US" sz="2800" b="1" kern="100">
                          <a:latin typeface="Times New Roman"/>
                          <a:ea typeface="標楷體"/>
                          <a:cs typeface="Times New Roman"/>
                        </a:rPr>
                        <a:t>)</a:t>
                      </a:r>
                      <a:r>
                        <a:rPr lang="zh-TW" sz="2800" b="1" kern="100">
                          <a:latin typeface="Times New Roman"/>
                          <a:ea typeface="標楷體"/>
                          <a:cs typeface="Times New Roman"/>
                        </a:rPr>
                        <a:t>共同使用部分項目、總面積及其分配比率。</a:t>
                      </a:r>
                      <a:endParaRPr lang="zh-TW" sz="2800" kern="10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2800" kern="100" dirty="0">
                          <a:latin typeface="Times New Roman"/>
                          <a:ea typeface="標楷體"/>
                          <a:cs typeface="Times New Roman"/>
                        </a:rPr>
                        <a:t>一、由現行第四款移列。</a:t>
                      </a:r>
                    </a:p>
                    <a:p>
                      <a:pPr marL="328930" indent="-321310" algn="just">
                        <a:spcAft>
                          <a:spcPts val="0"/>
                        </a:spcAft>
                      </a:pPr>
                      <a:r>
                        <a:rPr lang="zh-TW" sz="2800" kern="100" dirty="0">
                          <a:latin typeface="Times New Roman"/>
                          <a:ea typeface="標楷體"/>
                          <a:cs typeface="Times New Roman"/>
                        </a:rPr>
                        <a:t>二、配合九十八年七月二十三日修正施行之民法第七百九十九條及土地登記規則規定，將「共同使用」修正為「共有」。</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29</a:t>
            </a:fld>
            <a:endParaRPr kumimoji="1" lang="zh-TW"/>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428892"/>
                <a:gridCol w="2357454"/>
                <a:gridCol w="278608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4686304"/>
        </p:xfrm>
        <a:graphic>
          <a:graphicData uri="http://schemas.openxmlformats.org/drawingml/2006/table">
            <a:tbl>
              <a:tblPr/>
              <a:tblGrid>
                <a:gridCol w="2428892"/>
                <a:gridCol w="2357454"/>
                <a:gridCol w="2786081"/>
              </a:tblGrid>
              <a:tr h="571504">
                <a:tc>
                  <a:txBody>
                    <a:bodyPr/>
                    <a:lstStyle/>
                    <a:p>
                      <a:pPr marL="215900" indent="-215900" algn="just">
                        <a:spcAft>
                          <a:spcPts val="0"/>
                        </a:spcAft>
                      </a:pPr>
                      <a:r>
                        <a:rPr lang="zh-TW" sz="1800" b="1" kern="100" dirty="0">
                          <a:latin typeface="標楷體"/>
                          <a:ea typeface="新細明體"/>
                          <a:cs typeface="Times New Roman"/>
                        </a:rPr>
                        <a:t>壹、應記載事項</a:t>
                      </a:r>
                      <a:endParaRPr lang="zh-TW" sz="1800" kern="100" dirty="0">
                        <a:latin typeface="標楷體"/>
                        <a:ea typeface="新細明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indent="-215900" algn="just">
                        <a:spcAft>
                          <a:spcPts val="0"/>
                        </a:spcAft>
                      </a:pPr>
                      <a:r>
                        <a:rPr lang="zh-TW" sz="1800" b="1" kern="100">
                          <a:latin typeface="標楷體"/>
                          <a:ea typeface="新細明體"/>
                          <a:cs typeface="Times New Roman"/>
                        </a:rPr>
                        <a:t>壹、應記載事項</a:t>
                      </a:r>
                      <a:endParaRPr lang="zh-TW" sz="1800" kern="100">
                        <a:latin typeface="標楷體"/>
                        <a:ea typeface="新細明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265" indent="-215265" algn="just">
                        <a:spcAft>
                          <a:spcPts val="0"/>
                        </a:spcAft>
                      </a:pPr>
                      <a:r>
                        <a:rPr lang="zh-TW" sz="1800" kern="100" dirty="0">
                          <a:latin typeface="標楷體"/>
                          <a:ea typeface="新細明體"/>
                          <a:cs typeface="Times New Roman"/>
                        </a:rPr>
                        <a:t>未修正。</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656">
                <a:tc>
                  <a:txBody>
                    <a:bodyPr/>
                    <a:lstStyle/>
                    <a:p>
                      <a:pPr algn="just">
                        <a:spcAft>
                          <a:spcPts val="0"/>
                        </a:spcAft>
                      </a:pPr>
                      <a:r>
                        <a:rPr lang="zh-TW" sz="1800" b="1" kern="100">
                          <a:latin typeface="Times New Roman"/>
                          <a:ea typeface="標楷體"/>
                          <a:cs typeface="Times New Roman"/>
                        </a:rPr>
                        <a:t>一、土地</a:t>
                      </a:r>
                      <a:r>
                        <a:rPr lang="zh-TW" sz="1800" b="1" u="sng" kern="100">
                          <a:solidFill>
                            <a:srgbClr val="FF0000"/>
                          </a:solidFill>
                          <a:latin typeface="Times New Roman"/>
                          <a:ea typeface="標楷體"/>
                          <a:cs typeface="Times New Roman"/>
                        </a:rPr>
                        <a:t>（素地）</a:t>
                      </a:r>
                      <a:endParaRPr lang="zh-TW" sz="1800" b="1" kern="100">
                        <a:latin typeface="Times New Roman"/>
                        <a:ea typeface="標楷體"/>
                        <a:cs typeface="Times New Roman"/>
                      </a:endParaRPr>
                    </a:p>
                    <a:p>
                      <a:pPr marL="557530" indent="-557530" algn="just">
                        <a:spcAft>
                          <a:spcPts val="0"/>
                        </a:spcAft>
                      </a:pPr>
                      <a:r>
                        <a:rPr lang="en-US" sz="1800" b="1" kern="100">
                          <a:latin typeface="標楷體"/>
                          <a:ea typeface="標楷體"/>
                          <a:cs typeface="Times New Roman"/>
                        </a:rPr>
                        <a:t>(</a:t>
                      </a:r>
                      <a:r>
                        <a:rPr lang="zh-TW" sz="1800" b="1" kern="100">
                          <a:latin typeface="Times New Roman"/>
                          <a:ea typeface="標楷體"/>
                          <a:cs typeface="Times New Roman"/>
                        </a:rPr>
                        <a:t>一</a:t>
                      </a:r>
                      <a:r>
                        <a:rPr lang="en-US" sz="1800" b="1" kern="100">
                          <a:latin typeface="Times New Roman"/>
                          <a:ea typeface="標楷體"/>
                          <a:cs typeface="Times New Roman"/>
                        </a:rPr>
                        <a:t>)</a:t>
                      </a:r>
                      <a:r>
                        <a:rPr lang="zh-TW" sz="1800" b="1" kern="100">
                          <a:latin typeface="Times New Roman"/>
                          <a:ea typeface="標楷體"/>
                          <a:cs typeface="Times New Roman"/>
                        </a:rPr>
                        <a:t>標示及權利範圍：</a:t>
                      </a:r>
                    </a:p>
                    <a:p>
                      <a:pPr marL="487680" indent="-176530" algn="just">
                        <a:spcAft>
                          <a:spcPts val="0"/>
                        </a:spcAft>
                      </a:pPr>
                      <a:r>
                        <a:rPr lang="en-US" sz="1800" b="1" u="sng" kern="100">
                          <a:solidFill>
                            <a:srgbClr val="FF0000"/>
                          </a:solidFill>
                          <a:latin typeface="標楷體"/>
                          <a:ea typeface="標楷體"/>
                          <a:cs typeface="Times New Roman"/>
                        </a:rPr>
                        <a:t>1.</a:t>
                      </a:r>
                      <a:r>
                        <a:rPr lang="zh-TW" sz="1800" b="1" kern="100">
                          <a:latin typeface="Times New Roman"/>
                          <a:ea typeface="標楷體"/>
                          <a:cs typeface="Times New Roman"/>
                        </a:rPr>
                        <a:t>坐落</a:t>
                      </a:r>
                      <a:r>
                        <a:rPr lang="zh-TW" sz="1800" b="1" u="sng" kern="100">
                          <a:solidFill>
                            <a:srgbClr val="FF0000"/>
                          </a:solidFill>
                          <a:latin typeface="Times New Roman"/>
                          <a:ea typeface="標楷體"/>
                          <a:cs typeface="Times New Roman"/>
                        </a:rPr>
                        <a:t>之縣（市）、鄉（鎮、市、區）、段、小段、地號</a:t>
                      </a:r>
                      <a:r>
                        <a:rPr lang="zh-TW" sz="1800" b="1" kern="100">
                          <a:latin typeface="Times New Roman"/>
                          <a:ea typeface="標楷體"/>
                          <a:cs typeface="Times New Roman"/>
                        </a:rPr>
                        <a:t>。</a:t>
                      </a:r>
                    </a:p>
                    <a:p>
                      <a:pPr marL="493395" indent="-180975" algn="just">
                        <a:spcAft>
                          <a:spcPts val="0"/>
                        </a:spcAft>
                      </a:pPr>
                      <a:r>
                        <a:rPr lang="en-US" sz="1800" b="1" u="sng" kern="100">
                          <a:solidFill>
                            <a:srgbClr val="FF0000"/>
                          </a:solidFill>
                          <a:latin typeface="標楷體"/>
                          <a:ea typeface="標楷體"/>
                          <a:cs typeface="Times New Roman"/>
                        </a:rPr>
                        <a:t>2.</a:t>
                      </a:r>
                      <a:r>
                        <a:rPr lang="zh-TW" sz="1800" b="1" kern="100">
                          <a:latin typeface="Times New Roman"/>
                          <a:ea typeface="標楷體"/>
                          <a:cs typeface="Times New Roman"/>
                        </a:rPr>
                        <a:t>面積。</a:t>
                      </a:r>
                    </a:p>
                    <a:p>
                      <a:pPr marL="493395" indent="-180975" algn="just">
                        <a:spcAft>
                          <a:spcPts val="0"/>
                        </a:spcAft>
                      </a:pPr>
                      <a:r>
                        <a:rPr lang="en-US" sz="1800" b="1" u="sng" kern="100">
                          <a:solidFill>
                            <a:srgbClr val="FF0000"/>
                          </a:solidFill>
                          <a:latin typeface="標楷體"/>
                          <a:ea typeface="標楷體"/>
                          <a:cs typeface="Times New Roman"/>
                        </a:rPr>
                        <a:t>3.</a:t>
                      </a:r>
                      <a:r>
                        <a:rPr lang="zh-TW" sz="1800" b="1" kern="100">
                          <a:latin typeface="Times New Roman"/>
                          <a:ea typeface="標楷體"/>
                          <a:cs typeface="Times New Roman"/>
                        </a:rPr>
                        <a:t>權利範圍。</a:t>
                      </a:r>
                    </a:p>
                    <a:p>
                      <a:pPr marL="487680" indent="-176530" algn="just">
                        <a:spcAft>
                          <a:spcPts val="0"/>
                        </a:spcAft>
                      </a:pPr>
                      <a:r>
                        <a:rPr lang="en-US" sz="1800" b="1" u="sng" kern="100">
                          <a:solidFill>
                            <a:srgbClr val="FF0000"/>
                          </a:solidFill>
                          <a:latin typeface="標楷體"/>
                          <a:ea typeface="標楷體"/>
                          <a:cs typeface="Times New Roman"/>
                        </a:rPr>
                        <a:t>4.</a:t>
                      </a:r>
                      <a:r>
                        <a:rPr lang="zh-TW" sz="1800" b="1" u="sng" kern="100">
                          <a:solidFill>
                            <a:srgbClr val="FF0000"/>
                          </a:solidFill>
                          <a:latin typeface="Times New Roman"/>
                          <a:ea typeface="標楷體"/>
                          <a:cs typeface="Times New Roman"/>
                        </a:rPr>
                        <a:t>地籍圖及土地相關位置略圖等。</a:t>
                      </a:r>
                      <a:endParaRPr lang="zh-TW" sz="1800" b="1" kern="10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b="1" kern="100" dirty="0">
                          <a:latin typeface="Times New Roman"/>
                          <a:ea typeface="標楷體"/>
                          <a:cs typeface="Times New Roman"/>
                        </a:rPr>
                        <a:t>一、土地</a:t>
                      </a:r>
                      <a:r>
                        <a:rPr lang="zh-TW" sz="1800" b="1" u="sng" kern="100" dirty="0">
                          <a:solidFill>
                            <a:srgbClr val="FF0000"/>
                          </a:solidFill>
                          <a:latin typeface="Times New Roman"/>
                          <a:ea typeface="標楷體"/>
                          <a:cs typeface="Times New Roman"/>
                        </a:rPr>
                        <a:t>之應記載事項</a:t>
                      </a:r>
                      <a:endParaRPr lang="zh-TW" sz="1800" b="1" kern="100" dirty="0">
                        <a:latin typeface="Times New Roman"/>
                        <a:ea typeface="標楷體"/>
                        <a:cs typeface="Times New Roman"/>
                      </a:endParaRPr>
                    </a:p>
                    <a:p>
                      <a:pPr marL="461645" indent="-461645" algn="just">
                        <a:spcAft>
                          <a:spcPts val="0"/>
                        </a:spcAft>
                      </a:pPr>
                      <a:r>
                        <a:rPr lang="en-US" sz="1800" b="1" kern="100" dirty="0">
                          <a:latin typeface="標楷體"/>
                          <a:ea typeface="標楷體"/>
                          <a:cs typeface="Times New Roman"/>
                        </a:rPr>
                        <a:t>(</a:t>
                      </a:r>
                      <a:r>
                        <a:rPr lang="zh-TW" sz="1800" b="1" kern="100" dirty="0">
                          <a:latin typeface="Times New Roman"/>
                          <a:ea typeface="標楷體"/>
                          <a:cs typeface="Times New Roman"/>
                        </a:rPr>
                        <a:t>一</a:t>
                      </a:r>
                      <a:r>
                        <a:rPr lang="en-US" sz="1800" b="1" kern="100" dirty="0">
                          <a:latin typeface="Times New Roman"/>
                          <a:ea typeface="標楷體"/>
                          <a:cs typeface="Times New Roman"/>
                        </a:rPr>
                        <a:t>)</a:t>
                      </a:r>
                      <a:r>
                        <a:rPr lang="zh-TW" sz="1800" b="1" u="sng" kern="100" dirty="0">
                          <a:solidFill>
                            <a:srgbClr val="FF0000"/>
                          </a:solidFill>
                          <a:latin typeface="Times New Roman"/>
                          <a:ea typeface="標楷體"/>
                          <a:cs typeface="Times New Roman"/>
                        </a:rPr>
                        <a:t>土地</a:t>
                      </a:r>
                      <a:r>
                        <a:rPr lang="zh-TW" sz="1800" b="1" kern="100" dirty="0">
                          <a:latin typeface="Times New Roman"/>
                          <a:ea typeface="標楷體"/>
                          <a:cs typeface="Times New Roman"/>
                        </a:rPr>
                        <a:t>標示及權利範圍：</a:t>
                      </a:r>
                    </a:p>
                    <a:p>
                      <a:pPr marL="301625" indent="22225" algn="just">
                        <a:spcAft>
                          <a:spcPts val="0"/>
                        </a:spcAft>
                      </a:pPr>
                      <a:r>
                        <a:rPr lang="zh-TW" sz="1800" b="1" kern="100" dirty="0">
                          <a:latin typeface="Times New Roman"/>
                          <a:ea typeface="標楷體"/>
                          <a:cs typeface="Times New Roman"/>
                        </a:rPr>
                        <a:t>坐落、</a:t>
                      </a:r>
                      <a:r>
                        <a:rPr lang="zh-TW" sz="1800" b="1" u="sng" kern="100" dirty="0">
                          <a:solidFill>
                            <a:srgbClr val="FF0000"/>
                          </a:solidFill>
                          <a:latin typeface="Times New Roman"/>
                          <a:ea typeface="標楷體"/>
                          <a:cs typeface="Times New Roman"/>
                        </a:rPr>
                        <a:t>基地</a:t>
                      </a:r>
                      <a:r>
                        <a:rPr lang="zh-TW" sz="1800" b="1" kern="100" dirty="0">
                          <a:latin typeface="Times New Roman"/>
                          <a:ea typeface="標楷體"/>
                          <a:cs typeface="Times New Roman"/>
                        </a:rPr>
                        <a:t>面積、權利範圍。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265" indent="-215265" algn="just">
                        <a:spcAft>
                          <a:spcPts val="0"/>
                        </a:spcAft>
                      </a:pPr>
                      <a:r>
                        <a:rPr lang="zh-TW" sz="1800" b="1" kern="100" dirty="0">
                          <a:latin typeface="標楷體"/>
                          <a:ea typeface="新細明體"/>
                          <a:cs typeface="Times New Roman"/>
                        </a:rPr>
                        <a:t>一、文字修正。</a:t>
                      </a:r>
                    </a:p>
                    <a:p>
                      <a:pPr marL="438785" indent="-438785" algn="just">
                        <a:spcAft>
                          <a:spcPts val="0"/>
                        </a:spcAft>
                      </a:pPr>
                      <a:r>
                        <a:rPr lang="zh-TW" sz="1800" b="1" kern="100" dirty="0">
                          <a:latin typeface="標楷體"/>
                          <a:ea typeface="新細明體"/>
                          <a:cs typeface="Times New Roman"/>
                        </a:rPr>
                        <a:t>二、為區分僅就土地</a:t>
                      </a:r>
                      <a:r>
                        <a:rPr lang="en-US" sz="1800" b="1" kern="100" dirty="0">
                          <a:latin typeface="標楷體"/>
                          <a:ea typeface="新細明體"/>
                          <a:cs typeface="Times New Roman"/>
                        </a:rPr>
                        <a:t>(</a:t>
                      </a:r>
                      <a:r>
                        <a:rPr lang="zh-TW" sz="1800" b="1" kern="100" dirty="0">
                          <a:latin typeface="標楷體"/>
                          <a:ea typeface="新細明體"/>
                          <a:cs typeface="Times New Roman"/>
                        </a:rPr>
                        <a:t>素地</a:t>
                      </a:r>
                      <a:r>
                        <a:rPr lang="en-US" sz="1800" b="1" kern="100" dirty="0">
                          <a:latin typeface="標楷體"/>
                          <a:ea typeface="新細明體"/>
                          <a:cs typeface="Times New Roman"/>
                        </a:rPr>
                        <a:t>)</a:t>
                      </a:r>
                      <a:r>
                        <a:rPr lang="zh-TW" sz="1800" b="1" kern="100" dirty="0">
                          <a:latin typeface="標楷體"/>
                          <a:ea typeface="新細明體"/>
                          <a:cs typeface="Times New Roman"/>
                        </a:rPr>
                        <a:t>交易或土地上有建物情形，爰分別訂定二者應記載事項。而其土地（素地）係指土地之地上無土地改良物（建築改良物或農作改良物）或地上有土地改良物，但買賣目的係為拆除或剷除土地改良物重建者。</a:t>
                      </a:r>
                    </a:p>
                    <a:p>
                      <a:pPr marL="438785" indent="-438785" algn="just">
                        <a:spcAft>
                          <a:spcPts val="0"/>
                        </a:spcAft>
                      </a:pPr>
                      <a:r>
                        <a:rPr lang="zh-TW" sz="1800" b="1" kern="100" dirty="0">
                          <a:latin typeface="標楷體"/>
                          <a:ea typeface="新細明體"/>
                          <a:cs typeface="Times New Roman"/>
                        </a:rPr>
                        <a:t>三、土地位置時與地籍圖不符，爰增列「</a:t>
                      </a:r>
                      <a:r>
                        <a:rPr lang="en-US" sz="1800" b="1" kern="100" dirty="0">
                          <a:latin typeface="標楷體"/>
                          <a:ea typeface="新細明體"/>
                          <a:cs typeface="Times New Roman"/>
                        </a:rPr>
                        <a:t>4.</a:t>
                      </a:r>
                      <a:r>
                        <a:rPr lang="zh-TW" sz="1800" b="1" kern="100" dirty="0">
                          <a:latin typeface="標楷體"/>
                          <a:ea typeface="新細明體"/>
                          <a:cs typeface="Times New Roman"/>
                        </a:rPr>
                        <a:t>地籍圖及土地相關位置略圖等」。</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a:t>
            </a:fld>
            <a:endParaRPr kumimoji="1" lang="zh-TW"/>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表格 4"/>
          <p:cNvGraphicFramePr>
            <a:graphicFrameLocks noGrp="1"/>
          </p:cNvGraphicFramePr>
          <p:nvPr/>
        </p:nvGraphicFramePr>
        <p:xfrm>
          <a:off x="642910" y="1428736"/>
          <a:ext cx="7572428" cy="4929222"/>
        </p:xfrm>
        <a:graphic>
          <a:graphicData uri="http://schemas.openxmlformats.org/drawingml/2006/table">
            <a:tbl>
              <a:tblPr/>
              <a:tblGrid>
                <a:gridCol w="2523588"/>
                <a:gridCol w="2524420"/>
                <a:gridCol w="2524420"/>
              </a:tblGrid>
              <a:tr h="4929222">
                <a:tc>
                  <a:txBody>
                    <a:bodyPr/>
                    <a:lstStyle/>
                    <a:p>
                      <a:pPr marL="490855" indent="-178435" algn="just">
                        <a:spcAft>
                          <a:spcPts val="0"/>
                        </a:spcAft>
                      </a:pPr>
                      <a:r>
                        <a:rPr lang="en-US" sz="2800" b="1" u="sng" kern="100" dirty="0">
                          <a:solidFill>
                            <a:srgbClr val="FF0000"/>
                          </a:solidFill>
                          <a:latin typeface="標楷體"/>
                          <a:ea typeface="標楷體"/>
                          <a:cs typeface="Times New Roman"/>
                        </a:rPr>
                        <a:t>6.</a:t>
                      </a:r>
                      <a:r>
                        <a:rPr lang="zh-TW" sz="2800" b="1" kern="100" dirty="0">
                          <a:latin typeface="Times New Roman"/>
                          <a:ea typeface="標楷體"/>
                          <a:cs typeface="Times New Roman"/>
                        </a:rPr>
                        <a:t>主要建材及廠牌、規格。</a:t>
                      </a:r>
                      <a:endParaRPr lang="zh-TW" sz="2800" kern="100" dirty="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2800" b="1" kern="100">
                          <a:latin typeface="標楷體"/>
                          <a:ea typeface="標楷體"/>
                          <a:cs typeface="Times New Roman"/>
                        </a:rPr>
                        <a:t>(</a:t>
                      </a:r>
                      <a:r>
                        <a:rPr lang="zh-TW" sz="2800" b="1" kern="100">
                          <a:latin typeface="Times New Roman"/>
                          <a:ea typeface="標楷體"/>
                          <a:cs typeface="Times New Roman"/>
                        </a:rPr>
                        <a:t>五</a:t>
                      </a:r>
                      <a:r>
                        <a:rPr lang="en-US" sz="2800" b="1" kern="100">
                          <a:latin typeface="Times New Roman"/>
                          <a:ea typeface="標楷體"/>
                          <a:cs typeface="Times New Roman"/>
                        </a:rPr>
                        <a:t>)</a:t>
                      </a:r>
                      <a:r>
                        <a:rPr lang="zh-TW" sz="2800" b="1" kern="100">
                          <a:latin typeface="Times New Roman"/>
                          <a:ea typeface="標楷體"/>
                          <a:cs typeface="Times New Roman"/>
                        </a:rPr>
                        <a:t>主要建材及廠牌、規格。</a:t>
                      </a:r>
                      <a:endParaRPr lang="zh-TW" sz="2800" kern="10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2800" kern="100" dirty="0">
                          <a:latin typeface="Times New Roman"/>
                          <a:ea typeface="標楷體"/>
                          <a:cs typeface="Times New Roman"/>
                        </a:rPr>
                        <a:t>由現行第五款移列。</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30</a:t>
            </a:fld>
            <a:endParaRPr kumimoji="1" lang="zh-TW"/>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4643470"/>
        </p:xfrm>
        <a:graphic>
          <a:graphicData uri="http://schemas.openxmlformats.org/drawingml/2006/table">
            <a:tbl>
              <a:tblPr/>
              <a:tblGrid>
                <a:gridCol w="2523588"/>
                <a:gridCol w="2524420"/>
                <a:gridCol w="2524420"/>
              </a:tblGrid>
              <a:tr h="4643470">
                <a:tc>
                  <a:txBody>
                    <a:bodyPr/>
                    <a:lstStyle/>
                    <a:p>
                      <a:pPr marL="490855" indent="-178435" algn="just">
                        <a:spcAft>
                          <a:spcPts val="0"/>
                        </a:spcAft>
                      </a:pPr>
                      <a:r>
                        <a:rPr lang="zh-TW" sz="2800" b="1" u="sng" kern="0" dirty="0">
                          <a:solidFill>
                            <a:srgbClr val="FF0000"/>
                          </a:solidFill>
                          <a:latin typeface="Times New Roman"/>
                          <a:ea typeface="標楷體"/>
                          <a:cs typeface="新細明體"/>
                        </a:rPr>
                        <a:t>7.</a:t>
                      </a:r>
                      <a:r>
                        <a:rPr lang="zh-TW" sz="2800" b="1" u="sng" kern="100" dirty="0">
                          <a:solidFill>
                            <a:srgbClr val="FF0000"/>
                          </a:solidFill>
                          <a:latin typeface="Times New Roman"/>
                          <a:ea typeface="標楷體"/>
                          <a:cs typeface="Times New Roman"/>
                        </a:rPr>
                        <a:t>建物</a:t>
                      </a:r>
                      <a:r>
                        <a:rPr lang="zh-TW" sz="2800" b="1" kern="100" dirty="0">
                          <a:latin typeface="Times New Roman"/>
                          <a:ea typeface="標楷體"/>
                          <a:cs typeface="Times New Roman"/>
                        </a:rPr>
                        <a:t>構造、高度及樓層規劃。</a:t>
                      </a:r>
                      <a:endParaRPr lang="zh-TW" sz="2800" kern="100" dirty="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0040" indent="-320040" algn="just">
                        <a:spcAft>
                          <a:spcPts val="0"/>
                        </a:spcAft>
                      </a:pPr>
                      <a:r>
                        <a:rPr lang="en-US" sz="2800" b="1" kern="100">
                          <a:latin typeface="標楷體"/>
                          <a:ea typeface="標楷體"/>
                          <a:cs typeface="Times New Roman"/>
                        </a:rPr>
                        <a:t>(</a:t>
                      </a:r>
                      <a:r>
                        <a:rPr lang="zh-TW" sz="2800" b="1" kern="100">
                          <a:latin typeface="Times New Roman"/>
                          <a:ea typeface="標楷體"/>
                          <a:cs typeface="Times New Roman"/>
                        </a:rPr>
                        <a:t>六</a:t>
                      </a:r>
                      <a:r>
                        <a:rPr lang="en-US" sz="2800" b="1" kern="100">
                          <a:latin typeface="Times New Roman"/>
                          <a:ea typeface="標楷體"/>
                          <a:cs typeface="Times New Roman"/>
                        </a:rPr>
                        <a:t>)</a:t>
                      </a:r>
                      <a:r>
                        <a:rPr lang="zh-TW" sz="2800" b="1" kern="100">
                          <a:latin typeface="Times New Roman"/>
                          <a:ea typeface="標楷體"/>
                          <a:cs typeface="Times New Roman"/>
                        </a:rPr>
                        <a:t>建築改良物構造、高度及樓層規劃。</a:t>
                      </a:r>
                      <a:endParaRPr lang="zh-TW" sz="2800" kern="10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2800" kern="100" dirty="0">
                          <a:latin typeface="Times New Roman"/>
                          <a:ea typeface="標楷體"/>
                          <a:cs typeface="Times New Roman"/>
                        </a:rPr>
                        <a:t>由現行第六款移列。</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31</a:t>
            </a:fld>
            <a:endParaRPr kumimoji="1" lang="zh-TW"/>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4857784"/>
        </p:xfrm>
        <a:graphic>
          <a:graphicData uri="http://schemas.openxmlformats.org/drawingml/2006/table">
            <a:tbl>
              <a:tblPr/>
              <a:tblGrid>
                <a:gridCol w="2523588"/>
                <a:gridCol w="2524420"/>
                <a:gridCol w="2524420"/>
              </a:tblGrid>
              <a:tr h="4857784">
                <a:tc>
                  <a:txBody>
                    <a:bodyPr/>
                    <a:lstStyle/>
                    <a:p>
                      <a:pPr marL="490855" indent="-178435" algn="just">
                        <a:spcAft>
                          <a:spcPts val="0"/>
                        </a:spcAft>
                      </a:pPr>
                      <a:r>
                        <a:rPr lang="zh-TW" sz="2800" b="1" u="sng" kern="0">
                          <a:solidFill>
                            <a:srgbClr val="FF0000"/>
                          </a:solidFill>
                          <a:latin typeface="Times New Roman"/>
                          <a:ea typeface="標楷體"/>
                          <a:cs typeface="新細明體"/>
                        </a:rPr>
                        <a:t>8.</a:t>
                      </a:r>
                      <a:r>
                        <a:rPr lang="zh-TW" sz="2800" b="1" kern="100">
                          <a:latin typeface="Times New Roman"/>
                          <a:ea typeface="標楷體"/>
                          <a:cs typeface="Times New Roman"/>
                        </a:rPr>
                        <a:t>工程進度</a:t>
                      </a:r>
                      <a:endParaRPr lang="zh-TW" sz="2800" kern="100">
                        <a:latin typeface="Times New Roman"/>
                        <a:ea typeface="標楷體"/>
                        <a:cs typeface="Times New Roman"/>
                      </a:endParaRPr>
                    </a:p>
                    <a:p>
                      <a:pPr marL="752475" indent="-271145" algn="just">
                        <a:spcAft>
                          <a:spcPts val="0"/>
                        </a:spcAft>
                      </a:pPr>
                      <a:r>
                        <a:rPr lang="en-US" sz="2800" u="sng" kern="100">
                          <a:solidFill>
                            <a:srgbClr val="FF0000"/>
                          </a:solidFill>
                          <a:latin typeface="標楷體"/>
                          <a:ea typeface="標楷體"/>
                          <a:cs typeface="Times New Roman"/>
                        </a:rPr>
                        <a:t>(1)</a:t>
                      </a:r>
                      <a:r>
                        <a:rPr lang="zh-TW" sz="2800" kern="100">
                          <a:latin typeface="Times New Roman"/>
                          <a:ea typeface="標楷體"/>
                          <a:cs typeface="Times New Roman"/>
                        </a:rPr>
                        <a:t>開工、取得使用執照</a:t>
                      </a:r>
                      <a:r>
                        <a:rPr lang="zh-TW" sz="2800" u="sng" kern="100">
                          <a:solidFill>
                            <a:srgbClr val="FF0000"/>
                          </a:solidFill>
                          <a:latin typeface="Times New Roman"/>
                          <a:ea typeface="標楷體"/>
                          <a:cs typeface="Times New Roman"/>
                        </a:rPr>
                        <a:t>期限</a:t>
                      </a:r>
                      <a:r>
                        <a:rPr lang="zh-TW" sz="2800" kern="100">
                          <a:latin typeface="Times New Roman"/>
                          <a:ea typeface="標楷體"/>
                          <a:cs typeface="Times New Roman"/>
                        </a:rPr>
                        <a:t>。</a:t>
                      </a:r>
                    </a:p>
                    <a:p>
                      <a:pPr marL="752475" indent="-271145" algn="just">
                        <a:spcAft>
                          <a:spcPts val="0"/>
                        </a:spcAft>
                      </a:pPr>
                      <a:r>
                        <a:rPr lang="en-US" sz="2800" u="sng" kern="100">
                          <a:solidFill>
                            <a:srgbClr val="FF0000"/>
                          </a:solidFill>
                          <a:latin typeface="標楷體"/>
                          <a:ea typeface="標楷體"/>
                          <a:cs typeface="Times New Roman"/>
                        </a:rPr>
                        <a:t>(2)</a:t>
                      </a:r>
                      <a:r>
                        <a:rPr lang="zh-TW" sz="2800" kern="100">
                          <a:latin typeface="Times New Roman"/>
                          <a:ea typeface="標楷體"/>
                          <a:cs typeface="Times New Roman"/>
                        </a:rPr>
                        <a:t>通知交屋</a:t>
                      </a:r>
                      <a:r>
                        <a:rPr lang="zh-TW" sz="2800" u="sng" kern="100">
                          <a:solidFill>
                            <a:srgbClr val="FF0000"/>
                          </a:solidFill>
                          <a:latin typeface="Times New Roman"/>
                          <a:ea typeface="標楷體"/>
                          <a:cs typeface="Times New Roman"/>
                        </a:rPr>
                        <a:t>期限</a:t>
                      </a:r>
                      <a:r>
                        <a:rPr lang="zh-TW" sz="2800" kern="100">
                          <a:latin typeface="Times New Roman"/>
                          <a:ea typeface="標楷體"/>
                          <a:cs typeface="Times New Roman"/>
                        </a:rPr>
                        <a:t>。</a:t>
                      </a:r>
                    </a:p>
                    <a:p>
                      <a:pPr marL="752475" indent="-271145" algn="just">
                        <a:spcAft>
                          <a:spcPts val="0"/>
                        </a:spcAft>
                      </a:pPr>
                      <a:r>
                        <a:rPr lang="en-US" sz="2800" u="sng" kern="100">
                          <a:solidFill>
                            <a:srgbClr val="FF0000"/>
                          </a:solidFill>
                          <a:latin typeface="標楷體"/>
                          <a:ea typeface="標楷體"/>
                          <a:cs typeface="Times New Roman"/>
                        </a:rPr>
                        <a:t>(3)</a:t>
                      </a:r>
                      <a:r>
                        <a:rPr lang="zh-TW" sz="2800" kern="100">
                          <a:latin typeface="Times New Roman"/>
                          <a:ea typeface="標楷體"/>
                          <a:cs typeface="Times New Roman"/>
                        </a:rPr>
                        <a:t>保固期限及範圍。</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0040" indent="-320040" algn="just">
                        <a:spcAft>
                          <a:spcPts val="0"/>
                        </a:spcAft>
                      </a:pPr>
                      <a:r>
                        <a:rPr lang="en-US" sz="2800" b="1" kern="100" dirty="0">
                          <a:solidFill>
                            <a:srgbClr val="FF0000"/>
                          </a:solidFill>
                          <a:latin typeface="標楷體"/>
                          <a:ea typeface="標楷體"/>
                          <a:cs typeface="Times New Roman"/>
                        </a:rPr>
                        <a:t>(</a:t>
                      </a:r>
                      <a:r>
                        <a:rPr lang="zh-TW" sz="2800" b="1" kern="100" dirty="0">
                          <a:solidFill>
                            <a:srgbClr val="FF0000"/>
                          </a:solidFill>
                          <a:latin typeface="Times New Roman"/>
                          <a:ea typeface="標楷體"/>
                          <a:cs typeface="Times New Roman"/>
                        </a:rPr>
                        <a:t>七</a:t>
                      </a:r>
                      <a:r>
                        <a:rPr lang="en-US" sz="2800" b="1" kern="100" dirty="0">
                          <a:solidFill>
                            <a:srgbClr val="FF0000"/>
                          </a:solidFill>
                          <a:latin typeface="Times New Roman"/>
                          <a:ea typeface="標楷體"/>
                          <a:cs typeface="Times New Roman"/>
                        </a:rPr>
                        <a:t>)</a:t>
                      </a:r>
                      <a:r>
                        <a:rPr lang="zh-TW" sz="2800" b="1" kern="100" dirty="0">
                          <a:latin typeface="Times New Roman"/>
                          <a:ea typeface="標楷體"/>
                          <a:cs typeface="Times New Roman"/>
                        </a:rPr>
                        <a:t>工程進度</a:t>
                      </a:r>
                      <a:r>
                        <a:rPr lang="zh-TW" sz="2800" kern="100" dirty="0">
                          <a:latin typeface="Times New Roman"/>
                          <a:ea typeface="標楷體"/>
                          <a:cs typeface="Times New Roman"/>
                        </a:rPr>
                        <a:t>（</a:t>
                      </a:r>
                      <a:r>
                        <a:rPr lang="zh-TW" sz="2800" u="sng" kern="100" dirty="0">
                          <a:solidFill>
                            <a:srgbClr val="FF0000"/>
                          </a:solidFill>
                          <a:latin typeface="Times New Roman"/>
                          <a:ea typeface="標楷體"/>
                          <a:cs typeface="Times New Roman"/>
                        </a:rPr>
                        <a:t>預定</a:t>
                      </a:r>
                      <a:r>
                        <a:rPr lang="zh-TW" sz="2800" kern="100" dirty="0">
                          <a:latin typeface="Times New Roman"/>
                          <a:ea typeface="標楷體"/>
                          <a:cs typeface="Times New Roman"/>
                        </a:rPr>
                        <a:t>開工、取得使用執照及通知交屋之截止日期）、保固期限及範圍。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2800" kern="100" dirty="0">
                          <a:latin typeface="Times New Roman"/>
                          <a:ea typeface="標楷體"/>
                          <a:cs typeface="Times New Roman"/>
                        </a:rPr>
                        <a:t>一、由現行第七款移列。</a:t>
                      </a:r>
                    </a:p>
                    <a:p>
                      <a:pPr marL="328930" indent="-321310" algn="just">
                        <a:spcAft>
                          <a:spcPts val="0"/>
                        </a:spcAft>
                      </a:pPr>
                      <a:r>
                        <a:rPr lang="zh-TW" sz="2800" kern="100" dirty="0">
                          <a:latin typeface="Times New Roman"/>
                          <a:ea typeface="標楷體"/>
                          <a:cs typeface="Times New Roman"/>
                        </a:rPr>
                        <a:t>二、參酌預售屋買賣定型化契約應記載事項第十二點、第十五點、第十七點修正部分文字。</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32</a:t>
            </a:fld>
            <a:endParaRPr kumimoji="1" lang="zh-TW"/>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714348" y="1357298"/>
          <a:ext cx="7500990" cy="5286412"/>
        </p:xfrm>
        <a:graphic>
          <a:graphicData uri="http://schemas.openxmlformats.org/drawingml/2006/table">
            <a:tbl>
              <a:tblPr/>
              <a:tblGrid>
                <a:gridCol w="2499780"/>
                <a:gridCol w="2500605"/>
                <a:gridCol w="2500605"/>
              </a:tblGrid>
              <a:tr h="5286412">
                <a:tc>
                  <a:txBody>
                    <a:bodyPr/>
                    <a:lstStyle/>
                    <a:p>
                      <a:pPr marL="490855" indent="-178435" algn="just">
                        <a:spcAft>
                          <a:spcPts val="0"/>
                        </a:spcAft>
                      </a:pPr>
                      <a:r>
                        <a:rPr lang="zh-TW" sz="1600" b="1" u="sng" kern="0">
                          <a:solidFill>
                            <a:srgbClr val="FF0000"/>
                          </a:solidFill>
                          <a:latin typeface="Times New Roman"/>
                          <a:ea typeface="標楷體"/>
                          <a:cs typeface="新細明體"/>
                        </a:rPr>
                        <a:t>9.</a:t>
                      </a:r>
                      <a:r>
                        <a:rPr lang="zh-TW" sz="1600" b="1" kern="100">
                          <a:latin typeface="Times New Roman"/>
                          <a:ea typeface="標楷體"/>
                          <a:cs typeface="Times New Roman"/>
                        </a:rPr>
                        <a:t>管理與使用</a:t>
                      </a:r>
                      <a:r>
                        <a:rPr lang="zh-TW" sz="1600" b="1" u="sng" kern="100">
                          <a:solidFill>
                            <a:srgbClr val="FF0000"/>
                          </a:solidFill>
                          <a:latin typeface="Times New Roman"/>
                          <a:ea typeface="標楷體"/>
                          <a:cs typeface="Times New Roman"/>
                        </a:rPr>
                        <a:t>之規劃</a:t>
                      </a:r>
                      <a:r>
                        <a:rPr lang="zh-TW" sz="1600" b="1" kern="100">
                          <a:latin typeface="Times New Roman"/>
                          <a:ea typeface="標楷體"/>
                          <a:cs typeface="Times New Roman"/>
                        </a:rPr>
                        <a:t>：</a:t>
                      </a:r>
                      <a:endParaRPr lang="zh-TW" sz="1600" kern="100">
                        <a:latin typeface="Times New Roman"/>
                        <a:ea typeface="標楷體"/>
                        <a:cs typeface="Times New Roman"/>
                      </a:endParaRPr>
                    </a:p>
                    <a:p>
                      <a:pPr marL="490855" algn="just">
                        <a:spcAft>
                          <a:spcPts val="0"/>
                        </a:spcAft>
                      </a:pPr>
                      <a:r>
                        <a:rPr lang="zh-TW" sz="1600" kern="100">
                          <a:latin typeface="Times New Roman"/>
                          <a:ea typeface="標楷體"/>
                          <a:cs typeface="Times New Roman"/>
                        </a:rPr>
                        <a:t>公寓大廈應記載規約草約內容，無法記載者，應敘明原因。規約草約內容如下：</a:t>
                      </a:r>
                    </a:p>
                    <a:p>
                      <a:pPr marL="752475" indent="-271145" algn="just">
                        <a:spcAft>
                          <a:spcPts val="0"/>
                        </a:spcAft>
                      </a:pPr>
                      <a:r>
                        <a:rPr lang="en-US" sz="1600" u="sng" kern="100">
                          <a:solidFill>
                            <a:srgbClr val="FF0000"/>
                          </a:solidFill>
                          <a:latin typeface="標楷體"/>
                          <a:ea typeface="標楷體"/>
                          <a:cs typeface="Times New Roman"/>
                        </a:rPr>
                        <a:t>(1)</a:t>
                      </a:r>
                      <a:r>
                        <a:rPr lang="zh-TW" sz="1600" kern="100">
                          <a:latin typeface="Times New Roman"/>
                          <a:ea typeface="標楷體"/>
                          <a:cs typeface="Times New Roman"/>
                        </a:rPr>
                        <a:t>專有部分之範圍。</a:t>
                      </a:r>
                    </a:p>
                    <a:p>
                      <a:pPr marL="752475" indent="-271145" algn="just">
                        <a:spcAft>
                          <a:spcPts val="0"/>
                        </a:spcAft>
                      </a:pPr>
                      <a:r>
                        <a:rPr lang="en-US" sz="1600" u="sng" kern="100">
                          <a:solidFill>
                            <a:srgbClr val="FF0000"/>
                          </a:solidFill>
                          <a:latin typeface="標楷體"/>
                          <a:ea typeface="標楷體"/>
                          <a:cs typeface="Times New Roman"/>
                        </a:rPr>
                        <a:t>(2)</a:t>
                      </a:r>
                      <a:r>
                        <a:rPr lang="zh-TW" sz="1600" kern="100">
                          <a:latin typeface="Times New Roman"/>
                          <a:ea typeface="標楷體"/>
                          <a:cs typeface="Times New Roman"/>
                        </a:rPr>
                        <a:t>共用部分之範圍。</a:t>
                      </a:r>
                    </a:p>
                    <a:p>
                      <a:pPr marL="752475" indent="-271145" algn="just">
                        <a:spcAft>
                          <a:spcPts val="0"/>
                        </a:spcAft>
                      </a:pPr>
                      <a:r>
                        <a:rPr lang="en-US" sz="1600" u="sng" kern="100">
                          <a:solidFill>
                            <a:srgbClr val="FF0000"/>
                          </a:solidFill>
                          <a:latin typeface="標楷體"/>
                          <a:ea typeface="標楷體"/>
                          <a:cs typeface="Times New Roman"/>
                        </a:rPr>
                        <a:t>(3)</a:t>
                      </a:r>
                      <a:r>
                        <a:rPr lang="zh-TW" sz="1600" kern="100">
                          <a:latin typeface="Times New Roman"/>
                          <a:ea typeface="標楷體"/>
                          <a:cs typeface="Times New Roman"/>
                        </a:rPr>
                        <a:t>有無</a:t>
                      </a:r>
                      <a:r>
                        <a:rPr lang="zh-TW" sz="1600" b="1" kern="100">
                          <a:latin typeface="Times New Roman"/>
                          <a:ea typeface="標楷體"/>
                          <a:cs typeface="Times New Roman"/>
                        </a:rPr>
                        <a:t>約定</a:t>
                      </a:r>
                      <a:r>
                        <a:rPr lang="zh-TW" sz="1600" kern="100">
                          <a:latin typeface="Times New Roman"/>
                          <a:ea typeface="標楷體"/>
                          <a:cs typeface="Times New Roman"/>
                        </a:rPr>
                        <a:t>專用</a:t>
                      </a:r>
                      <a:r>
                        <a:rPr lang="zh-TW" sz="1600" u="sng" kern="100">
                          <a:solidFill>
                            <a:srgbClr val="FF0000"/>
                          </a:solidFill>
                          <a:latin typeface="Times New Roman"/>
                          <a:ea typeface="標楷體"/>
                          <a:cs typeface="Times New Roman"/>
                        </a:rPr>
                        <a:t>部分</a:t>
                      </a:r>
                      <a:r>
                        <a:rPr lang="zh-TW" sz="1600" kern="100">
                          <a:latin typeface="Times New Roman"/>
                          <a:ea typeface="標楷體"/>
                          <a:cs typeface="Times New Roman"/>
                        </a:rPr>
                        <a:t>、</a:t>
                      </a:r>
                      <a:r>
                        <a:rPr lang="zh-TW" sz="1600" u="sng" kern="100">
                          <a:solidFill>
                            <a:srgbClr val="FF0000"/>
                          </a:solidFill>
                          <a:latin typeface="Times New Roman"/>
                          <a:ea typeface="標楷體"/>
                          <a:cs typeface="Times New Roman"/>
                        </a:rPr>
                        <a:t>約定</a:t>
                      </a:r>
                      <a:r>
                        <a:rPr lang="zh-TW" sz="1600" kern="100">
                          <a:latin typeface="Times New Roman"/>
                          <a:ea typeface="標楷體"/>
                          <a:cs typeface="Times New Roman"/>
                        </a:rPr>
                        <a:t>共用部分（如有，請註明其標示範圍及使用方式）。</a:t>
                      </a:r>
                    </a:p>
                    <a:p>
                      <a:pPr marL="752475" indent="-271145" algn="just">
                        <a:spcAft>
                          <a:spcPts val="0"/>
                        </a:spcAft>
                      </a:pPr>
                      <a:r>
                        <a:rPr lang="en-US" sz="1600" u="sng" kern="100">
                          <a:solidFill>
                            <a:srgbClr val="FF0000"/>
                          </a:solidFill>
                          <a:latin typeface="標楷體"/>
                          <a:ea typeface="標楷體"/>
                          <a:cs typeface="Times New Roman"/>
                        </a:rPr>
                        <a:t>(4)</a:t>
                      </a:r>
                      <a:r>
                        <a:rPr lang="zh-TW" sz="1600" kern="100">
                          <a:latin typeface="Times New Roman"/>
                          <a:ea typeface="標楷體"/>
                          <a:cs typeface="Times New Roman"/>
                        </a:rPr>
                        <a:t>管理費或使用費之</a:t>
                      </a:r>
                      <a:r>
                        <a:rPr lang="zh-TW" sz="1600" u="sng" kern="100">
                          <a:solidFill>
                            <a:srgbClr val="FF0000"/>
                          </a:solidFill>
                          <a:latin typeface="Times New Roman"/>
                          <a:ea typeface="標楷體"/>
                          <a:cs typeface="Times New Roman"/>
                        </a:rPr>
                        <a:t>計算方式</a:t>
                      </a:r>
                      <a:r>
                        <a:rPr lang="zh-TW" sz="1600" kern="100">
                          <a:latin typeface="Times New Roman"/>
                          <a:ea typeface="標楷體"/>
                          <a:cs typeface="Times New Roman"/>
                        </a:rPr>
                        <a:t>及其數額。</a:t>
                      </a:r>
                    </a:p>
                    <a:p>
                      <a:pPr marL="752475" indent="-271145" algn="just">
                        <a:spcAft>
                          <a:spcPts val="0"/>
                        </a:spcAft>
                      </a:pPr>
                      <a:r>
                        <a:rPr lang="en-US" sz="1600" u="sng" kern="100">
                          <a:solidFill>
                            <a:srgbClr val="FF0000"/>
                          </a:solidFill>
                          <a:latin typeface="標楷體"/>
                          <a:ea typeface="標楷體"/>
                          <a:cs typeface="Times New Roman"/>
                        </a:rPr>
                        <a:t>(5)</a:t>
                      </a:r>
                      <a:r>
                        <a:rPr lang="zh-TW" sz="1600" u="sng" kern="100">
                          <a:solidFill>
                            <a:srgbClr val="FF0000"/>
                          </a:solidFill>
                          <a:latin typeface="Times New Roman"/>
                          <a:ea typeface="標楷體"/>
                          <a:cs typeface="Times New Roman"/>
                        </a:rPr>
                        <a:t>起造人提撥</a:t>
                      </a:r>
                      <a:r>
                        <a:rPr lang="zh-TW" sz="1600" kern="100">
                          <a:latin typeface="Times New Roman"/>
                          <a:ea typeface="標楷體"/>
                          <a:cs typeface="Times New Roman"/>
                        </a:rPr>
                        <a:t>公共基金之數額及其</a:t>
                      </a:r>
                      <a:r>
                        <a:rPr lang="zh-TW" sz="1600" u="sng" kern="100">
                          <a:solidFill>
                            <a:srgbClr val="FF0000"/>
                          </a:solidFill>
                          <a:latin typeface="Times New Roman"/>
                          <a:ea typeface="標楷體"/>
                          <a:cs typeface="Times New Roman"/>
                        </a:rPr>
                        <a:t>撥付</a:t>
                      </a:r>
                      <a:r>
                        <a:rPr lang="zh-TW" sz="1600" kern="100">
                          <a:latin typeface="Times New Roman"/>
                          <a:ea typeface="標楷體"/>
                          <a:cs typeface="Times New Roman"/>
                        </a:rPr>
                        <a:t>方式。</a:t>
                      </a:r>
                    </a:p>
                    <a:p>
                      <a:pPr marL="752475" indent="-271145" algn="just">
                        <a:spcAft>
                          <a:spcPts val="0"/>
                        </a:spcAft>
                      </a:pPr>
                      <a:r>
                        <a:rPr lang="en-US" sz="1600" u="sng" kern="100">
                          <a:solidFill>
                            <a:srgbClr val="FF0000"/>
                          </a:solidFill>
                          <a:latin typeface="標楷體"/>
                          <a:ea typeface="標楷體"/>
                          <a:cs typeface="Times New Roman"/>
                        </a:rPr>
                        <a:t>(6)</a:t>
                      </a:r>
                      <a:r>
                        <a:rPr lang="zh-TW" sz="1600" kern="100">
                          <a:latin typeface="Times New Roman"/>
                          <a:ea typeface="標楷體"/>
                          <a:cs typeface="Times New Roman"/>
                        </a:rPr>
                        <a:t>管理組織及其管理方式。</a:t>
                      </a:r>
                    </a:p>
                    <a:p>
                      <a:pPr marL="752475" indent="-271145" algn="just">
                        <a:spcAft>
                          <a:spcPts val="0"/>
                        </a:spcAft>
                      </a:pPr>
                      <a:r>
                        <a:rPr lang="en-US" sz="1600" u="sng" kern="100">
                          <a:solidFill>
                            <a:srgbClr val="FF0000"/>
                          </a:solidFill>
                          <a:latin typeface="標楷體"/>
                          <a:ea typeface="標楷體"/>
                          <a:cs typeface="Times New Roman"/>
                        </a:rPr>
                        <a:t>(7)</a:t>
                      </a:r>
                      <a:r>
                        <a:rPr lang="zh-TW" sz="1600" u="sng" kern="100">
                          <a:solidFill>
                            <a:srgbClr val="FF0000"/>
                          </a:solidFill>
                          <a:latin typeface="Times New Roman"/>
                          <a:ea typeface="標楷體"/>
                          <a:cs typeface="Times New Roman"/>
                        </a:rPr>
                        <a:t>停車位之管理使用方式。</a:t>
                      </a:r>
                      <a:endParaRPr lang="zh-TW" sz="16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0040" indent="-320040" algn="just">
                        <a:spcAft>
                          <a:spcPts val="0"/>
                        </a:spcAft>
                      </a:pPr>
                      <a:r>
                        <a:rPr lang="en-US" sz="1600" b="1" kern="100">
                          <a:latin typeface="標楷體"/>
                          <a:ea typeface="標楷體"/>
                          <a:cs typeface="Times New Roman"/>
                        </a:rPr>
                        <a:t>(</a:t>
                      </a:r>
                      <a:r>
                        <a:rPr lang="zh-TW" sz="1600" b="1" kern="100">
                          <a:latin typeface="Times New Roman"/>
                          <a:ea typeface="標楷體"/>
                          <a:cs typeface="Times New Roman"/>
                        </a:rPr>
                        <a:t>八</a:t>
                      </a:r>
                      <a:r>
                        <a:rPr lang="en-US" sz="1600" b="1" kern="100">
                          <a:latin typeface="Times New Roman"/>
                          <a:ea typeface="標楷體"/>
                          <a:cs typeface="Times New Roman"/>
                        </a:rPr>
                        <a:t>)</a:t>
                      </a:r>
                      <a:r>
                        <a:rPr lang="zh-TW" sz="1600" b="1" u="sng" kern="100">
                          <a:solidFill>
                            <a:srgbClr val="FF0000"/>
                          </a:solidFill>
                          <a:latin typeface="Times New Roman"/>
                          <a:ea typeface="標楷體"/>
                          <a:cs typeface="Times New Roman"/>
                        </a:rPr>
                        <a:t>目前</a:t>
                      </a:r>
                      <a:r>
                        <a:rPr lang="zh-TW" sz="1600" b="1" kern="100">
                          <a:latin typeface="Times New Roman"/>
                          <a:ea typeface="標楷體"/>
                          <a:cs typeface="Times New Roman"/>
                        </a:rPr>
                        <a:t>管理與使用情況：</a:t>
                      </a:r>
                      <a:r>
                        <a:rPr lang="zh-TW" sz="1600" kern="100">
                          <a:latin typeface="Times New Roman"/>
                          <a:ea typeface="標楷體"/>
                          <a:cs typeface="Times New Roman"/>
                        </a:rPr>
                        <a:t>公寓大廈應記載規約草約內容，無法記載者，應敘明原因。</a:t>
                      </a:r>
                    </a:p>
                    <a:p>
                      <a:pPr indent="320675" algn="just">
                        <a:spcAft>
                          <a:spcPts val="0"/>
                        </a:spcAft>
                      </a:pPr>
                      <a:r>
                        <a:rPr lang="zh-TW" sz="1600" kern="100">
                          <a:latin typeface="Times New Roman"/>
                          <a:ea typeface="標楷體"/>
                          <a:cs typeface="Times New Roman"/>
                        </a:rPr>
                        <a:t>規約草約內容如下：</a:t>
                      </a:r>
                    </a:p>
                    <a:p>
                      <a:pPr marL="379730" indent="-41275" algn="just">
                        <a:spcAft>
                          <a:spcPts val="0"/>
                        </a:spcAft>
                      </a:pPr>
                      <a:r>
                        <a:rPr lang="en-US" sz="1600" kern="100">
                          <a:latin typeface="標楷體"/>
                          <a:ea typeface="標楷體"/>
                          <a:cs typeface="Times New Roman"/>
                        </a:rPr>
                        <a:t>1.</a:t>
                      </a:r>
                      <a:r>
                        <a:rPr lang="zh-TW" sz="1600" kern="100">
                          <a:latin typeface="Times New Roman"/>
                          <a:ea typeface="標楷體"/>
                          <a:cs typeface="Times New Roman"/>
                        </a:rPr>
                        <a:t>專有部分之範圍。</a:t>
                      </a:r>
                    </a:p>
                    <a:p>
                      <a:pPr marL="379730" indent="-41275" algn="just">
                        <a:spcAft>
                          <a:spcPts val="0"/>
                        </a:spcAft>
                      </a:pPr>
                      <a:r>
                        <a:rPr lang="en-US" sz="1600" kern="100">
                          <a:latin typeface="標楷體"/>
                          <a:ea typeface="標楷體"/>
                          <a:cs typeface="Times New Roman"/>
                        </a:rPr>
                        <a:t>2.</a:t>
                      </a:r>
                      <a:r>
                        <a:rPr lang="zh-TW" sz="1600" kern="100">
                          <a:latin typeface="Times New Roman"/>
                          <a:ea typeface="標楷體"/>
                          <a:cs typeface="Times New Roman"/>
                        </a:rPr>
                        <a:t>共用部分之範圍。</a:t>
                      </a:r>
                    </a:p>
                    <a:p>
                      <a:pPr marL="506095" indent="-167640" algn="just">
                        <a:spcAft>
                          <a:spcPts val="0"/>
                        </a:spcAft>
                      </a:pPr>
                      <a:r>
                        <a:rPr lang="en-US" sz="1600" kern="100">
                          <a:latin typeface="標楷體"/>
                          <a:ea typeface="標楷體"/>
                          <a:cs typeface="Times New Roman"/>
                        </a:rPr>
                        <a:t>3.</a:t>
                      </a:r>
                      <a:r>
                        <a:rPr lang="zh-TW" sz="1600" kern="100">
                          <a:latin typeface="Times New Roman"/>
                          <a:ea typeface="標楷體"/>
                          <a:cs typeface="Times New Roman"/>
                        </a:rPr>
                        <a:t>有無約定專用、共用部分（如有，請註明其標示範圍及使用方式）。</a:t>
                      </a:r>
                    </a:p>
                    <a:p>
                      <a:pPr marL="506095" indent="-167640" algn="just">
                        <a:spcAft>
                          <a:spcPts val="0"/>
                        </a:spcAft>
                      </a:pPr>
                      <a:r>
                        <a:rPr lang="en-US" sz="1600" kern="100">
                          <a:latin typeface="標楷體"/>
                          <a:ea typeface="標楷體"/>
                          <a:cs typeface="Times New Roman"/>
                        </a:rPr>
                        <a:t>4.</a:t>
                      </a:r>
                      <a:r>
                        <a:rPr lang="zh-TW" sz="1600" kern="100">
                          <a:latin typeface="Times New Roman"/>
                          <a:ea typeface="標楷體"/>
                          <a:cs typeface="Times New Roman"/>
                        </a:rPr>
                        <a:t>管理費或使用費及其數額</a:t>
                      </a:r>
                      <a:r>
                        <a:rPr lang="zh-TW" sz="1600" u="sng" kern="100">
                          <a:solidFill>
                            <a:srgbClr val="FF0000"/>
                          </a:solidFill>
                          <a:latin typeface="Times New Roman"/>
                          <a:ea typeface="標楷體"/>
                          <a:cs typeface="Times New Roman"/>
                        </a:rPr>
                        <a:t>（管理委員會未成立者，其數額以預估數額為準）</a:t>
                      </a:r>
                      <a:r>
                        <a:rPr lang="zh-TW" sz="1600" kern="100">
                          <a:latin typeface="Times New Roman"/>
                          <a:ea typeface="標楷體"/>
                          <a:cs typeface="Times New Roman"/>
                        </a:rPr>
                        <a:t>。</a:t>
                      </a:r>
                    </a:p>
                    <a:p>
                      <a:pPr marL="506095" indent="-167640" algn="just">
                        <a:spcAft>
                          <a:spcPts val="0"/>
                        </a:spcAft>
                      </a:pPr>
                      <a:r>
                        <a:rPr lang="en-US" sz="1600" kern="100">
                          <a:latin typeface="標楷體"/>
                          <a:ea typeface="標楷體"/>
                          <a:cs typeface="Times New Roman"/>
                        </a:rPr>
                        <a:t>5.</a:t>
                      </a:r>
                      <a:r>
                        <a:rPr lang="zh-TW" sz="1600" kern="100">
                          <a:latin typeface="Times New Roman"/>
                          <a:ea typeface="標楷體"/>
                          <a:cs typeface="Times New Roman"/>
                        </a:rPr>
                        <a:t>公共基金之數額及其運用方式。</a:t>
                      </a:r>
                    </a:p>
                    <a:p>
                      <a:pPr marL="506095" indent="-167640" algn="just">
                        <a:spcAft>
                          <a:spcPts val="0"/>
                        </a:spcAft>
                      </a:pPr>
                      <a:r>
                        <a:rPr lang="en-US" sz="1600" kern="100">
                          <a:latin typeface="標楷體"/>
                          <a:ea typeface="標楷體"/>
                          <a:cs typeface="Times New Roman"/>
                        </a:rPr>
                        <a:t>6.</a:t>
                      </a:r>
                      <a:r>
                        <a:rPr lang="zh-TW" sz="1600" u="sng" kern="100">
                          <a:solidFill>
                            <a:srgbClr val="FF0000"/>
                          </a:solidFill>
                          <a:latin typeface="Times New Roman"/>
                          <a:ea typeface="標楷體"/>
                          <a:cs typeface="Times New Roman"/>
                        </a:rPr>
                        <a:t>是否有</a:t>
                      </a:r>
                      <a:r>
                        <a:rPr lang="zh-TW" sz="1600" kern="100">
                          <a:latin typeface="Times New Roman"/>
                          <a:ea typeface="標楷體"/>
                          <a:cs typeface="Times New Roman"/>
                        </a:rPr>
                        <a:t>管理組織及其管理方式。</a:t>
                      </a:r>
                    </a:p>
                    <a:p>
                      <a:pPr marL="506095" indent="-167640" algn="just">
                        <a:spcAft>
                          <a:spcPts val="0"/>
                        </a:spcAft>
                      </a:pPr>
                      <a:r>
                        <a:rPr lang="en-US" sz="1600" u="sng" kern="100">
                          <a:solidFill>
                            <a:srgbClr val="FF0000"/>
                          </a:solidFill>
                          <a:latin typeface="標楷體"/>
                          <a:ea typeface="標楷體"/>
                          <a:cs typeface="Times New Roman"/>
                        </a:rPr>
                        <a:t>7.</a:t>
                      </a:r>
                      <a:r>
                        <a:rPr lang="zh-TW" sz="1600" u="sng" kern="100">
                          <a:solidFill>
                            <a:srgbClr val="FF0000"/>
                          </a:solidFill>
                          <a:latin typeface="Times New Roman"/>
                          <a:ea typeface="標楷體"/>
                          <a:cs typeface="Times New Roman"/>
                        </a:rPr>
                        <a:t>有無使用手冊？如有，應檢附。</a:t>
                      </a:r>
                      <a:endParaRPr lang="zh-TW" sz="1600" kern="10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1600" kern="100" dirty="0">
                          <a:latin typeface="Times New Roman"/>
                          <a:ea typeface="標楷體"/>
                          <a:cs typeface="Times New Roman"/>
                        </a:rPr>
                        <a:t>一、由現行第八款移列。</a:t>
                      </a:r>
                    </a:p>
                    <a:p>
                      <a:pPr marL="328930" indent="-321310" algn="just">
                        <a:spcAft>
                          <a:spcPts val="0"/>
                        </a:spcAft>
                      </a:pPr>
                      <a:r>
                        <a:rPr lang="zh-TW" sz="1600" kern="100" dirty="0">
                          <a:latin typeface="Times New Roman"/>
                          <a:ea typeface="標楷體"/>
                          <a:cs typeface="Times New Roman"/>
                        </a:rPr>
                        <a:t>二、參酌內政部營建署訂定之「公寓大廈規約範本」、「消費者買賣房屋簽署公寓大廈規約草約須知」規定，增列第九目之七，及修正部分文字。</a:t>
                      </a:r>
                    </a:p>
                    <a:p>
                      <a:pPr marL="328930" indent="-321310" algn="just">
                        <a:spcAft>
                          <a:spcPts val="0"/>
                        </a:spcAft>
                      </a:pPr>
                      <a:r>
                        <a:rPr lang="zh-TW" sz="1600" kern="100" dirty="0">
                          <a:latin typeface="Times New Roman"/>
                          <a:ea typeface="標楷體"/>
                          <a:cs typeface="Times New Roman"/>
                        </a:rPr>
                        <a:t>三、使用手冊為預售屋交屋時應附文件之一，於未取得使用執照前尚無該手冊，爰刪除現行第八款第七目。</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33</a:t>
            </a:fld>
            <a:endParaRPr kumimoji="1" lang="zh-TW"/>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643867" cy="5000660"/>
        </p:xfrm>
        <a:graphic>
          <a:graphicData uri="http://schemas.openxmlformats.org/drawingml/2006/table">
            <a:tbl>
              <a:tblPr/>
              <a:tblGrid>
                <a:gridCol w="2547395"/>
                <a:gridCol w="2548236"/>
                <a:gridCol w="2548236"/>
              </a:tblGrid>
              <a:tr h="5000660">
                <a:tc>
                  <a:txBody>
                    <a:bodyPr/>
                    <a:lstStyle/>
                    <a:p>
                      <a:pPr marL="490855" indent="-178435" algn="just">
                        <a:spcAft>
                          <a:spcPts val="0"/>
                        </a:spcAft>
                      </a:pPr>
                      <a:r>
                        <a:rPr lang="en-US" sz="2400" b="1" u="sng" kern="100">
                          <a:solidFill>
                            <a:srgbClr val="FF0000"/>
                          </a:solidFill>
                          <a:latin typeface="標楷體"/>
                          <a:ea typeface="標楷體"/>
                          <a:cs typeface="Times New Roman"/>
                        </a:rPr>
                        <a:t>10.</a:t>
                      </a:r>
                      <a:r>
                        <a:rPr lang="zh-TW" sz="2400" b="1" u="sng" kern="100">
                          <a:solidFill>
                            <a:srgbClr val="FF0000"/>
                          </a:solidFill>
                          <a:latin typeface="Times New Roman"/>
                          <a:ea typeface="標楷體"/>
                          <a:cs typeface="Times New Roman"/>
                        </a:rPr>
                        <a:t>建物</a:t>
                      </a:r>
                      <a:r>
                        <a:rPr lang="zh-TW" sz="2400" b="1" kern="100">
                          <a:latin typeface="Times New Roman"/>
                          <a:ea typeface="標楷體"/>
                          <a:cs typeface="Times New Roman"/>
                        </a:rPr>
                        <a:t>瑕疵</a:t>
                      </a:r>
                      <a:r>
                        <a:rPr lang="zh-TW" sz="2400" b="1" u="sng" kern="100">
                          <a:solidFill>
                            <a:srgbClr val="FF0000"/>
                          </a:solidFill>
                          <a:latin typeface="Times New Roman"/>
                          <a:ea typeface="標楷體"/>
                          <a:cs typeface="Times New Roman"/>
                        </a:rPr>
                        <a:t>擔保</a:t>
                      </a:r>
                      <a:r>
                        <a:rPr lang="zh-TW" sz="2400" b="1" kern="100">
                          <a:latin typeface="Times New Roman"/>
                          <a:ea typeface="標楷體"/>
                          <a:cs typeface="Times New Roman"/>
                        </a:rPr>
                        <a:t>：</a:t>
                      </a:r>
                      <a:endParaRPr lang="zh-TW" sz="2400" kern="100">
                        <a:latin typeface="Times New Roman"/>
                        <a:ea typeface="標楷體"/>
                        <a:cs typeface="Times New Roman"/>
                      </a:endParaRPr>
                    </a:p>
                    <a:p>
                      <a:pPr marL="449580" algn="just">
                        <a:spcAft>
                          <a:spcPts val="0"/>
                        </a:spcAft>
                      </a:pPr>
                      <a:r>
                        <a:rPr lang="zh-TW" sz="2400" u="sng" kern="100">
                          <a:solidFill>
                            <a:srgbClr val="FF0000"/>
                          </a:solidFill>
                          <a:latin typeface="Times New Roman"/>
                          <a:ea typeface="標楷體"/>
                          <a:cs typeface="Times New Roman"/>
                        </a:rPr>
                        <a:t>交屋時</a:t>
                      </a:r>
                      <a:r>
                        <a:rPr lang="zh-TW" sz="2400" kern="100">
                          <a:latin typeface="Times New Roman"/>
                          <a:ea typeface="標楷體"/>
                          <a:cs typeface="Times New Roman"/>
                        </a:rPr>
                        <a:t>有無檢附「施工中建築物新拌混凝土氯離子含量檢測報告單」及「施工中建築物出具無輻射污染證明」？若無，應敘明原因。 </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2400" b="1" kern="100">
                          <a:latin typeface="標楷體"/>
                          <a:ea typeface="標楷體"/>
                          <a:cs typeface="Times New Roman"/>
                        </a:rPr>
                        <a:t>(</a:t>
                      </a:r>
                      <a:r>
                        <a:rPr lang="zh-TW" sz="2400" b="1" kern="100">
                          <a:latin typeface="Times New Roman"/>
                          <a:ea typeface="標楷體"/>
                          <a:cs typeface="Times New Roman"/>
                        </a:rPr>
                        <a:t>九</a:t>
                      </a:r>
                      <a:r>
                        <a:rPr lang="en-US" sz="2400" b="1" kern="100">
                          <a:latin typeface="Times New Roman"/>
                          <a:ea typeface="標楷體"/>
                          <a:cs typeface="Times New Roman"/>
                        </a:rPr>
                        <a:t>)</a:t>
                      </a:r>
                      <a:r>
                        <a:rPr lang="zh-TW" sz="2400" b="1" kern="100">
                          <a:latin typeface="Times New Roman"/>
                          <a:ea typeface="標楷體"/>
                          <a:cs typeface="Times New Roman"/>
                        </a:rPr>
                        <a:t>預售屋瑕疵情形：</a:t>
                      </a:r>
                      <a:endParaRPr lang="zh-TW" sz="2400" kern="100">
                        <a:latin typeface="Times New Roman"/>
                        <a:ea typeface="標楷體"/>
                        <a:cs typeface="Times New Roman"/>
                      </a:endParaRPr>
                    </a:p>
                    <a:p>
                      <a:pPr marL="506095" indent="-167640" algn="just">
                        <a:spcAft>
                          <a:spcPts val="0"/>
                        </a:spcAft>
                      </a:pPr>
                      <a:r>
                        <a:rPr lang="en-US" sz="2400" kern="100">
                          <a:latin typeface="標楷體"/>
                          <a:ea typeface="標楷體"/>
                          <a:cs typeface="Times New Roman"/>
                        </a:rPr>
                        <a:t>1.</a:t>
                      </a:r>
                      <a:r>
                        <a:rPr lang="zh-TW" sz="2400" kern="100">
                          <a:latin typeface="Times New Roman"/>
                          <a:ea typeface="標楷體"/>
                          <a:cs typeface="Times New Roman"/>
                        </a:rPr>
                        <a:t>有無檢附「施工中建築物新拌混凝土氯離子含量檢測報告單」及「施工中建築物出具無輻射污染證明」？若無，則應敘明原因。</a:t>
                      </a:r>
                    </a:p>
                    <a:p>
                      <a:pPr marL="506095" indent="-167640" algn="just">
                        <a:spcAft>
                          <a:spcPts val="0"/>
                        </a:spcAft>
                      </a:pPr>
                      <a:r>
                        <a:rPr lang="en-US" sz="2400" u="sng" kern="100">
                          <a:solidFill>
                            <a:srgbClr val="FF0000"/>
                          </a:solidFill>
                          <a:latin typeface="標楷體"/>
                          <a:ea typeface="標楷體"/>
                          <a:cs typeface="Times New Roman"/>
                        </a:rPr>
                        <a:t>2.</a:t>
                      </a:r>
                      <a:r>
                        <a:rPr lang="zh-TW" sz="2400" u="sng" kern="100">
                          <a:solidFill>
                            <a:srgbClr val="FF0000"/>
                          </a:solidFill>
                          <a:latin typeface="Times New Roman"/>
                          <a:ea typeface="標楷體"/>
                          <a:cs typeface="Times New Roman"/>
                        </a:rPr>
                        <a:t>是否有損鄰狀況？</a:t>
                      </a:r>
                      <a:endParaRPr lang="zh-TW" sz="2400" kern="10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2400" kern="100" dirty="0">
                          <a:latin typeface="標楷體"/>
                          <a:ea typeface="新細明體"/>
                          <a:cs typeface="Times New Roman"/>
                        </a:rPr>
                        <a:t>一、由現行第九款移列，並酌作文字修正。</a:t>
                      </a:r>
                    </a:p>
                    <a:p>
                      <a:pPr marL="328930" indent="-328930" algn="just">
                        <a:spcAft>
                          <a:spcPts val="0"/>
                        </a:spcAft>
                      </a:pPr>
                      <a:r>
                        <a:rPr lang="zh-TW" sz="2400" kern="100" dirty="0">
                          <a:latin typeface="標楷體"/>
                          <a:ea typeface="新細明體"/>
                          <a:cs typeface="Times New Roman"/>
                        </a:rPr>
                        <a:t>二、由於「損鄰」實務執行上認定有困難，恐生爭議，爰刪除現行第九款第二目規定。</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34</a:t>
            </a:fld>
            <a:endParaRPr kumimoji="1" lang="zh-TW"/>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364480"/>
        </p:xfrm>
        <a:graphic>
          <a:graphicData uri="http://schemas.openxmlformats.org/drawingml/2006/table">
            <a:tbl>
              <a:tblPr/>
              <a:tblGrid>
                <a:gridCol w="2523587"/>
                <a:gridCol w="2524420"/>
                <a:gridCol w="2524420"/>
              </a:tblGrid>
              <a:tr h="5286412">
                <a:tc>
                  <a:txBody>
                    <a:bodyPr/>
                    <a:lstStyle/>
                    <a:p>
                      <a:pPr marL="490855" indent="-178435" algn="just">
                        <a:spcAft>
                          <a:spcPts val="0"/>
                        </a:spcAft>
                      </a:pPr>
                      <a:r>
                        <a:rPr lang="en-US" sz="1600" b="1" u="sng" kern="100" dirty="0">
                          <a:solidFill>
                            <a:srgbClr val="FF0000"/>
                          </a:solidFill>
                          <a:latin typeface="標楷體"/>
                          <a:ea typeface="標楷體"/>
                          <a:cs typeface="Times New Roman"/>
                        </a:rPr>
                        <a:t>11.</a:t>
                      </a:r>
                      <a:r>
                        <a:rPr lang="zh-TW" sz="1600" b="1" kern="100" dirty="0">
                          <a:latin typeface="Times New Roman"/>
                          <a:ea typeface="標楷體"/>
                          <a:cs typeface="Times New Roman"/>
                        </a:rPr>
                        <a:t>停車位</a:t>
                      </a:r>
                      <a:r>
                        <a:rPr lang="zh-TW" sz="1600" b="1" u="sng" kern="100" dirty="0">
                          <a:solidFill>
                            <a:srgbClr val="FF0000"/>
                          </a:solidFill>
                          <a:latin typeface="Times New Roman"/>
                          <a:ea typeface="標楷體"/>
                          <a:cs typeface="Times New Roman"/>
                        </a:rPr>
                        <a:t>產權型態及規格型式</a:t>
                      </a:r>
                      <a:r>
                        <a:rPr lang="zh-TW" sz="1600" kern="100" dirty="0">
                          <a:latin typeface="Times New Roman"/>
                          <a:ea typeface="標楷體"/>
                          <a:cs typeface="Times New Roman"/>
                        </a:rPr>
                        <a:t>（如無</a:t>
                      </a:r>
                      <a:r>
                        <a:rPr lang="zh-TW" sz="1600" u="sng" kern="100" dirty="0">
                          <a:solidFill>
                            <a:srgbClr val="FF0000"/>
                          </a:solidFill>
                          <a:latin typeface="Times New Roman"/>
                          <a:ea typeface="標楷體"/>
                          <a:cs typeface="Times New Roman"/>
                        </a:rPr>
                        <a:t>停車位</a:t>
                      </a:r>
                      <a:r>
                        <a:rPr lang="zh-TW" sz="1600" kern="100" dirty="0">
                          <a:latin typeface="Times New Roman"/>
                          <a:ea typeface="標楷體"/>
                          <a:cs typeface="Times New Roman"/>
                        </a:rPr>
                        <a:t>，則免填）</a:t>
                      </a:r>
                      <a:r>
                        <a:rPr lang="zh-TW" sz="1600" b="1" kern="100" dirty="0">
                          <a:latin typeface="Times New Roman"/>
                          <a:ea typeface="標楷體"/>
                          <a:cs typeface="Times New Roman"/>
                        </a:rPr>
                        <a:t>：</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(1)</a:t>
                      </a:r>
                      <a:r>
                        <a:rPr lang="zh-TW" sz="1600" u="sng" kern="100" dirty="0">
                          <a:solidFill>
                            <a:srgbClr val="FF0000"/>
                          </a:solidFill>
                          <a:latin typeface="Times New Roman"/>
                          <a:ea typeface="標楷體"/>
                          <a:cs typeface="Times New Roman"/>
                        </a:rPr>
                        <a:t>是否辦理單獨區分所有建物登記？</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(2)</a:t>
                      </a:r>
                      <a:r>
                        <a:rPr lang="zh-TW" sz="1600" u="sng" kern="100" dirty="0">
                          <a:solidFill>
                            <a:srgbClr val="FF0000"/>
                          </a:solidFill>
                          <a:latin typeface="Times New Roman"/>
                          <a:ea typeface="標楷體"/>
                          <a:cs typeface="Times New Roman"/>
                        </a:rPr>
                        <a:t>權利種類：（如專有或共有）</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(3)</a:t>
                      </a:r>
                      <a:r>
                        <a:rPr lang="zh-TW" sz="1600" u="sng" kern="100" dirty="0">
                          <a:solidFill>
                            <a:srgbClr val="FF0000"/>
                          </a:solidFill>
                          <a:latin typeface="Times New Roman"/>
                          <a:ea typeface="標楷體"/>
                          <a:cs typeface="Times New Roman"/>
                        </a:rPr>
                        <a:t>停車位性質：</a:t>
                      </a:r>
                      <a:r>
                        <a:rPr lang="en-US" sz="1600" u="sng" kern="100" dirty="0">
                          <a:solidFill>
                            <a:srgbClr val="FF0000"/>
                          </a:solidFill>
                          <a:latin typeface="Times New Roman"/>
                          <a:ea typeface="標楷體"/>
                          <a:cs typeface="Times New Roman"/>
                        </a:rPr>
                        <a:t>(</a:t>
                      </a:r>
                      <a:r>
                        <a:rPr lang="zh-TW" sz="1600" u="sng" kern="100" dirty="0">
                          <a:solidFill>
                            <a:srgbClr val="FF0000"/>
                          </a:solidFill>
                          <a:latin typeface="Times New Roman"/>
                          <a:ea typeface="標楷體"/>
                          <a:cs typeface="Times New Roman"/>
                        </a:rPr>
                        <a:t>包括：法定停車位、自行增設停車位、獎勵增設停車位</a:t>
                      </a:r>
                      <a:r>
                        <a:rPr lang="en-US" sz="1600" u="sng" kern="100" dirty="0">
                          <a:solidFill>
                            <a:srgbClr val="FF0000"/>
                          </a:solidFill>
                          <a:latin typeface="Times New Roman"/>
                          <a:ea typeface="標楷體"/>
                          <a:cs typeface="Times New Roman"/>
                        </a:rPr>
                        <a:t>)</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(4)</a:t>
                      </a:r>
                      <a:r>
                        <a:rPr lang="zh-TW" sz="1600" u="sng" kern="100" dirty="0">
                          <a:solidFill>
                            <a:srgbClr val="FF0000"/>
                          </a:solidFill>
                          <a:latin typeface="Times New Roman"/>
                          <a:ea typeface="標楷體"/>
                          <a:cs typeface="Times New Roman"/>
                        </a:rPr>
                        <a:t>停車位之型式及位置（坡道平面、升降平面、坡道機械、升降機械、塔式車位、一樓平面或其他，長、寬、淨高為何？所在樓層為何？並應附位置圖。機械式停車位可承載之重量為何？</a:t>
                      </a:r>
                      <a:r>
                        <a:rPr lang="en-US" sz="1600" u="sng" kern="100" dirty="0">
                          <a:solidFill>
                            <a:srgbClr val="FF0000"/>
                          </a:solidFill>
                          <a:latin typeface="Times New Roman"/>
                          <a:ea typeface="標楷體"/>
                          <a:cs typeface="Times New Roman"/>
                        </a:rPr>
                        <a:t>)</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(5)</a:t>
                      </a:r>
                      <a:r>
                        <a:rPr lang="zh-TW" sz="1600" kern="100" dirty="0">
                          <a:latin typeface="Times New Roman"/>
                          <a:ea typeface="標楷體"/>
                          <a:cs typeface="Times New Roman"/>
                        </a:rPr>
                        <a:t>車位編號。</a:t>
                      </a:r>
                    </a:p>
                  </a:txBody>
                  <a:tcPr marL="16463" marR="16463"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1600" b="1" kern="100" dirty="0">
                          <a:latin typeface="標楷體"/>
                          <a:ea typeface="標楷體"/>
                          <a:cs typeface="Times New Roman"/>
                        </a:rPr>
                        <a:t>(</a:t>
                      </a:r>
                      <a:r>
                        <a:rPr lang="zh-TW" sz="1600" b="1" kern="100" dirty="0">
                          <a:latin typeface="Times New Roman"/>
                          <a:ea typeface="標楷體"/>
                          <a:cs typeface="Times New Roman"/>
                        </a:rPr>
                        <a:t>十一</a:t>
                      </a:r>
                      <a:r>
                        <a:rPr lang="en-US" sz="1600" b="1" kern="100" dirty="0">
                          <a:latin typeface="Times New Roman"/>
                          <a:ea typeface="標楷體"/>
                          <a:cs typeface="Times New Roman"/>
                        </a:rPr>
                        <a:t>)</a:t>
                      </a:r>
                      <a:r>
                        <a:rPr lang="zh-TW" sz="1600" b="1" kern="100" dirty="0">
                          <a:latin typeface="Times New Roman"/>
                          <a:ea typeface="標楷體"/>
                          <a:cs typeface="Times New Roman"/>
                        </a:rPr>
                        <a:t>停車位記載情形</a:t>
                      </a:r>
                      <a:r>
                        <a:rPr lang="zh-TW" sz="1600" kern="100" dirty="0">
                          <a:latin typeface="Times New Roman"/>
                          <a:ea typeface="標楷體"/>
                          <a:cs typeface="Times New Roman"/>
                        </a:rPr>
                        <a:t>（如無，則免填）：</a:t>
                      </a:r>
                    </a:p>
                    <a:p>
                      <a:pPr marL="506095" indent="-167640" algn="just">
                        <a:spcAft>
                          <a:spcPts val="0"/>
                        </a:spcAft>
                      </a:pPr>
                      <a:r>
                        <a:rPr lang="en-US" sz="1600" kern="100" dirty="0">
                          <a:latin typeface="標楷體"/>
                          <a:ea typeface="標楷體"/>
                          <a:cs typeface="Times New Roman"/>
                        </a:rPr>
                        <a:t>1.</a:t>
                      </a:r>
                      <a:r>
                        <a:rPr lang="zh-TW" sz="1600" kern="100" dirty="0">
                          <a:latin typeface="Times New Roman"/>
                          <a:ea typeface="標楷體"/>
                          <a:cs typeface="Times New Roman"/>
                        </a:rPr>
                        <a:t>平面式、機械式停車位（請註明其長、寬、高及其誤差範圍）。</a:t>
                      </a:r>
                    </a:p>
                    <a:p>
                      <a:pPr marL="506095" indent="-167640" algn="just">
                        <a:spcAft>
                          <a:spcPts val="0"/>
                        </a:spcAft>
                      </a:pPr>
                      <a:r>
                        <a:rPr lang="en-US" sz="1600" kern="100" dirty="0">
                          <a:latin typeface="標楷體"/>
                          <a:ea typeface="標楷體"/>
                          <a:cs typeface="Times New Roman"/>
                        </a:rPr>
                        <a:t>2.</a:t>
                      </a:r>
                      <a:r>
                        <a:rPr lang="zh-TW" sz="1600" kern="100" dirty="0">
                          <a:latin typeface="Times New Roman"/>
                          <a:ea typeface="標楷體"/>
                          <a:cs typeface="Times New Roman"/>
                        </a:rPr>
                        <a:t>車位編號。</a:t>
                      </a:r>
                    </a:p>
                  </a:txBody>
                  <a:tcPr marL="16463" marR="164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1310" algn="just">
                        <a:spcAft>
                          <a:spcPts val="0"/>
                        </a:spcAft>
                      </a:pPr>
                      <a:r>
                        <a:rPr lang="zh-TW" sz="1600" kern="100" dirty="0">
                          <a:latin typeface="Times New Roman"/>
                          <a:ea typeface="標楷體"/>
                          <a:cs typeface="Times New Roman"/>
                        </a:rPr>
                        <a:t>一、由現行第十一款移列，並酌作文字修正。</a:t>
                      </a:r>
                    </a:p>
                    <a:p>
                      <a:pPr marL="328930" indent="-321310" algn="just">
                        <a:spcAft>
                          <a:spcPts val="0"/>
                        </a:spcAft>
                      </a:pPr>
                      <a:r>
                        <a:rPr lang="zh-TW" sz="1600" kern="100" dirty="0">
                          <a:latin typeface="Times New Roman"/>
                          <a:ea typeface="標楷體"/>
                          <a:cs typeface="Times New Roman"/>
                        </a:rPr>
                        <a:t>二、為避免停車位資訊爭議，爰增訂第十一目之一至之四文字。</a:t>
                      </a:r>
                    </a:p>
                    <a:p>
                      <a:pPr marL="328930" indent="-321310" algn="just">
                        <a:spcAft>
                          <a:spcPts val="0"/>
                        </a:spcAft>
                      </a:pPr>
                      <a:r>
                        <a:rPr lang="zh-TW" sz="1600" kern="100" dirty="0">
                          <a:latin typeface="Times New Roman"/>
                          <a:ea typeface="標楷體"/>
                          <a:cs typeface="Times New Roman"/>
                        </a:rPr>
                        <a:t>三、預售屋、預售停車位之誤差已於其定型化契約應記載事項刪除，爰配合除「及其誤差範圍」等文字。</a:t>
                      </a:r>
                    </a:p>
                  </a:txBody>
                  <a:tcPr marL="16463" marR="1646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35</a:t>
            </a:fld>
            <a:endParaRPr kumimoji="1" lang="zh-TW"/>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5072098"/>
        </p:xfrm>
        <a:graphic>
          <a:graphicData uri="http://schemas.openxmlformats.org/drawingml/2006/table">
            <a:tbl>
              <a:tblPr/>
              <a:tblGrid>
                <a:gridCol w="2523588"/>
                <a:gridCol w="2524420"/>
                <a:gridCol w="2524420"/>
              </a:tblGrid>
              <a:tr h="5072098">
                <a:tc>
                  <a:txBody>
                    <a:bodyPr/>
                    <a:lstStyle/>
                    <a:p>
                      <a:pPr marL="320040" indent="-320040" algn="just">
                        <a:spcAft>
                          <a:spcPts val="0"/>
                        </a:spcAft>
                      </a:pPr>
                      <a:r>
                        <a:rPr lang="en-US" sz="2000" b="1" u="sng" kern="100">
                          <a:solidFill>
                            <a:srgbClr val="FF0000"/>
                          </a:solidFill>
                          <a:latin typeface="標楷體"/>
                          <a:ea typeface="標楷體"/>
                          <a:cs typeface="Times New Roman"/>
                        </a:rPr>
                        <a:t>(</a:t>
                      </a:r>
                      <a:r>
                        <a:rPr lang="zh-TW" sz="2000" b="1" u="sng" kern="100">
                          <a:solidFill>
                            <a:srgbClr val="FF0000"/>
                          </a:solidFill>
                          <a:latin typeface="Times New Roman"/>
                          <a:ea typeface="標楷體"/>
                          <a:cs typeface="Times New Roman"/>
                        </a:rPr>
                        <a:t>二</a:t>
                      </a:r>
                      <a:r>
                        <a:rPr lang="en-US" sz="2000" b="1" u="sng" kern="100">
                          <a:solidFill>
                            <a:srgbClr val="FF0000"/>
                          </a:solidFill>
                          <a:latin typeface="Times New Roman"/>
                          <a:ea typeface="標楷體"/>
                          <a:cs typeface="Times New Roman"/>
                        </a:rPr>
                        <a:t>)</a:t>
                      </a:r>
                      <a:r>
                        <a:rPr lang="zh-TW" sz="2000" b="1" u="sng" kern="100">
                          <a:solidFill>
                            <a:srgbClr val="FF0000"/>
                          </a:solidFill>
                          <a:latin typeface="Times New Roman"/>
                          <a:ea typeface="標楷體"/>
                          <a:cs typeface="Times New Roman"/>
                        </a:rPr>
                        <a:t>基地</a:t>
                      </a:r>
                      <a:endParaRPr lang="zh-TW" sz="2000" kern="100">
                        <a:latin typeface="Times New Roman"/>
                        <a:ea typeface="標楷體"/>
                        <a:cs typeface="Times New Roman"/>
                      </a:endParaRPr>
                    </a:p>
                    <a:p>
                      <a:pPr marL="490855" indent="-178435" algn="just">
                        <a:spcAft>
                          <a:spcPts val="0"/>
                        </a:spcAft>
                      </a:pPr>
                      <a:r>
                        <a:rPr lang="en-US" sz="2000" b="1" u="sng" kern="100">
                          <a:solidFill>
                            <a:srgbClr val="FF0000"/>
                          </a:solidFill>
                          <a:latin typeface="標楷體"/>
                          <a:ea typeface="標楷體"/>
                          <a:cs typeface="Times New Roman"/>
                        </a:rPr>
                        <a:t>1.</a:t>
                      </a:r>
                      <a:r>
                        <a:rPr lang="zh-TW" sz="2000" b="1" u="sng" kern="100">
                          <a:solidFill>
                            <a:srgbClr val="FF0000"/>
                          </a:solidFill>
                          <a:latin typeface="Times New Roman"/>
                          <a:ea typeface="標楷體"/>
                          <a:cs typeface="Times New Roman"/>
                        </a:rPr>
                        <a:t>基地標示</a:t>
                      </a:r>
                      <a:endParaRPr lang="zh-TW" sz="2000" kern="100">
                        <a:latin typeface="Times New Roman"/>
                        <a:ea typeface="標楷體"/>
                        <a:cs typeface="Times New Roman"/>
                      </a:endParaRPr>
                    </a:p>
                    <a:p>
                      <a:pPr marL="752475" indent="-271145" algn="just">
                        <a:spcAft>
                          <a:spcPts val="0"/>
                        </a:spcAft>
                      </a:pPr>
                      <a:r>
                        <a:rPr lang="en-US" sz="2000" u="sng" kern="100">
                          <a:solidFill>
                            <a:srgbClr val="FF0000"/>
                          </a:solidFill>
                          <a:latin typeface="標楷體"/>
                          <a:ea typeface="標楷體"/>
                          <a:cs typeface="Times New Roman"/>
                        </a:rPr>
                        <a:t>(1)</a:t>
                      </a:r>
                      <a:r>
                        <a:rPr lang="zh-TW" sz="2000" u="sng" kern="100">
                          <a:solidFill>
                            <a:srgbClr val="FF0000"/>
                          </a:solidFill>
                          <a:latin typeface="Times New Roman"/>
                          <a:ea typeface="標楷體"/>
                          <a:cs typeface="Times New Roman"/>
                        </a:rPr>
                        <a:t>坐落之縣（市）、鄉（鎮、市、區）、段、小段、地號。</a:t>
                      </a:r>
                      <a:endParaRPr lang="zh-TW" sz="2000" kern="100">
                        <a:latin typeface="Times New Roman"/>
                        <a:ea typeface="標楷體"/>
                        <a:cs typeface="Times New Roman"/>
                      </a:endParaRPr>
                    </a:p>
                    <a:p>
                      <a:pPr marL="752475" indent="-271145" algn="just">
                        <a:spcAft>
                          <a:spcPts val="0"/>
                        </a:spcAft>
                      </a:pPr>
                      <a:r>
                        <a:rPr lang="en-US" sz="2000" u="sng" kern="100">
                          <a:solidFill>
                            <a:srgbClr val="FF0000"/>
                          </a:solidFill>
                          <a:latin typeface="標楷體"/>
                          <a:ea typeface="標楷體"/>
                          <a:cs typeface="Times New Roman"/>
                        </a:rPr>
                        <a:t>(2)</a:t>
                      </a:r>
                      <a:r>
                        <a:rPr lang="zh-TW" sz="2000" u="sng" kern="100">
                          <a:solidFill>
                            <a:srgbClr val="FF0000"/>
                          </a:solidFill>
                          <a:latin typeface="Times New Roman"/>
                          <a:ea typeface="標楷體"/>
                          <a:cs typeface="Times New Roman"/>
                        </a:rPr>
                        <a:t>基地總面積。</a:t>
                      </a:r>
                      <a:endParaRPr lang="zh-TW" sz="2000" kern="100">
                        <a:latin typeface="Times New Roman"/>
                        <a:ea typeface="標楷體"/>
                        <a:cs typeface="Times New Roman"/>
                      </a:endParaRPr>
                    </a:p>
                    <a:p>
                      <a:pPr marL="752475" indent="-271145" algn="just">
                        <a:spcAft>
                          <a:spcPts val="0"/>
                        </a:spcAft>
                      </a:pPr>
                      <a:r>
                        <a:rPr lang="en-US" sz="2000" u="sng" kern="100">
                          <a:solidFill>
                            <a:srgbClr val="FF0000"/>
                          </a:solidFill>
                          <a:latin typeface="標楷體"/>
                          <a:ea typeface="標楷體"/>
                          <a:cs typeface="Times New Roman"/>
                        </a:rPr>
                        <a:t>(3)</a:t>
                      </a:r>
                      <a:r>
                        <a:rPr lang="zh-TW" sz="2000" u="sng" kern="100">
                          <a:solidFill>
                            <a:srgbClr val="FF0000"/>
                          </a:solidFill>
                          <a:latin typeface="Times New Roman"/>
                          <a:ea typeface="標楷體"/>
                          <a:cs typeface="Times New Roman"/>
                        </a:rPr>
                        <a:t>基地權利種類（所有權、地上權、典權、使用權）</a:t>
                      </a:r>
                      <a:endParaRPr lang="zh-TW" sz="2000" kern="100">
                        <a:latin typeface="Times New Roman"/>
                        <a:ea typeface="標楷體"/>
                        <a:cs typeface="Times New Roman"/>
                      </a:endParaRPr>
                    </a:p>
                    <a:p>
                      <a:pPr marL="752475" indent="-271145" algn="just">
                        <a:spcAft>
                          <a:spcPts val="0"/>
                        </a:spcAft>
                      </a:pPr>
                      <a:r>
                        <a:rPr lang="en-US" sz="2000" u="sng" kern="100">
                          <a:solidFill>
                            <a:srgbClr val="FF0000"/>
                          </a:solidFill>
                          <a:latin typeface="標楷體"/>
                          <a:ea typeface="標楷體"/>
                          <a:cs typeface="Times New Roman"/>
                        </a:rPr>
                        <a:t>(4)</a:t>
                      </a:r>
                      <a:r>
                        <a:rPr lang="zh-TW" sz="2000" u="sng" kern="100">
                          <a:solidFill>
                            <a:srgbClr val="FF0000"/>
                          </a:solidFill>
                          <a:latin typeface="Times New Roman"/>
                          <a:ea typeface="標楷體"/>
                          <a:cs typeface="Times New Roman"/>
                        </a:rPr>
                        <a:t>基地出售面積、權利範圍及其計算方式。</a:t>
                      </a:r>
                      <a:endParaRPr lang="zh-TW" sz="2000" kern="100">
                        <a:latin typeface="Times New Roman"/>
                        <a:ea typeface="標楷體"/>
                        <a:cs typeface="Times New Roman"/>
                      </a:endParaRPr>
                    </a:p>
                    <a:p>
                      <a:pPr marL="752475" indent="-271145" algn="just">
                        <a:spcAft>
                          <a:spcPts val="0"/>
                        </a:spcAft>
                      </a:pPr>
                      <a:r>
                        <a:rPr lang="en-US" sz="2000" u="sng" kern="100">
                          <a:solidFill>
                            <a:srgbClr val="FF0000"/>
                          </a:solidFill>
                          <a:latin typeface="標楷體"/>
                          <a:ea typeface="標楷體"/>
                          <a:cs typeface="Times New Roman"/>
                        </a:rPr>
                        <a:t>(5)</a:t>
                      </a:r>
                      <a:r>
                        <a:rPr lang="zh-TW" sz="2000" u="sng" kern="100">
                          <a:solidFill>
                            <a:srgbClr val="FF0000"/>
                          </a:solidFill>
                          <a:latin typeface="Times New Roman"/>
                          <a:ea typeface="標楷體"/>
                          <a:cs typeface="Times New Roman"/>
                        </a:rPr>
                        <a:t>地籍圖。</a:t>
                      </a:r>
                      <a:endParaRPr lang="zh-TW" sz="20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endParaRPr lang="en-US" sz="2000" kern="100" dirty="0">
                        <a:latin typeface="標楷體"/>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1310" algn="just">
                        <a:spcAft>
                          <a:spcPts val="0"/>
                        </a:spcAft>
                      </a:pPr>
                      <a:r>
                        <a:rPr lang="zh-TW" sz="2000" kern="100" dirty="0">
                          <a:latin typeface="Times New Roman"/>
                          <a:ea typeface="標楷體"/>
                          <a:cs typeface="Times New Roman"/>
                        </a:rPr>
                        <a:t>一、預售屋區分建物及其基地，分別定其應記載及不得記載事項，爰增訂第二款。</a:t>
                      </a:r>
                    </a:p>
                    <a:p>
                      <a:pPr marL="328930" indent="-321310" algn="just">
                        <a:spcAft>
                          <a:spcPts val="0"/>
                        </a:spcAft>
                      </a:pPr>
                      <a:r>
                        <a:rPr lang="zh-TW" sz="2000" kern="100" dirty="0">
                          <a:latin typeface="Times New Roman"/>
                          <a:ea typeface="標楷體"/>
                          <a:cs typeface="Times New Roman"/>
                        </a:rPr>
                        <a:t>二、部分經紀業者誤以為不動產說明書有關預售屋交易只製作房屋部分即可，無須製作土地部分，爰參依土地應記載事項，增訂基地相關資料。</a:t>
                      </a:r>
                    </a:p>
                    <a:p>
                      <a:pPr marL="328930" indent="-321310" algn="just">
                        <a:spcAft>
                          <a:spcPts val="0"/>
                        </a:spcAft>
                      </a:pPr>
                      <a:r>
                        <a:rPr lang="zh-TW" sz="2000" kern="100" dirty="0">
                          <a:latin typeface="Times New Roman"/>
                          <a:ea typeface="標楷體"/>
                          <a:cs typeface="Times New Roman"/>
                        </a:rPr>
                        <a:t>三、參酌壹第一點第一款標示及權利範圍，明定本目。</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36</a:t>
            </a:fld>
            <a:endParaRPr kumimoji="1" lang="zh-TW"/>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4786346"/>
        </p:xfrm>
        <a:graphic>
          <a:graphicData uri="http://schemas.openxmlformats.org/drawingml/2006/table">
            <a:tbl>
              <a:tblPr/>
              <a:tblGrid>
                <a:gridCol w="2523588"/>
                <a:gridCol w="2524420"/>
                <a:gridCol w="2524420"/>
              </a:tblGrid>
              <a:tr h="4786346">
                <a:tc>
                  <a:txBody>
                    <a:bodyPr/>
                    <a:lstStyle/>
                    <a:p>
                      <a:pPr marL="490855" indent="-178435" algn="just">
                        <a:spcAft>
                          <a:spcPts val="0"/>
                        </a:spcAft>
                      </a:pPr>
                      <a:r>
                        <a:rPr lang="en-US" sz="2800" b="1" u="sng" kern="100">
                          <a:solidFill>
                            <a:srgbClr val="FF0000"/>
                          </a:solidFill>
                          <a:latin typeface="標楷體"/>
                          <a:ea typeface="標楷體"/>
                          <a:cs typeface="Times New Roman"/>
                        </a:rPr>
                        <a:t>2.</a:t>
                      </a:r>
                      <a:r>
                        <a:rPr lang="zh-TW" sz="2800" b="1" u="sng" kern="100">
                          <a:solidFill>
                            <a:srgbClr val="FF0000"/>
                          </a:solidFill>
                          <a:latin typeface="Times New Roman"/>
                          <a:ea typeface="標楷體"/>
                          <a:cs typeface="Times New Roman"/>
                        </a:rPr>
                        <a:t>基地所有權人或他項權利人（登記簿有管理人時並應載明）。</a:t>
                      </a:r>
                      <a:endParaRPr lang="zh-TW" sz="28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endParaRPr lang="en-US" sz="2800" kern="100" dirty="0">
                        <a:latin typeface="標楷體"/>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indent="7620" algn="just">
                        <a:spcAft>
                          <a:spcPts val="0"/>
                        </a:spcAft>
                      </a:pPr>
                      <a:r>
                        <a:rPr lang="zh-TW" sz="2800" kern="100" dirty="0">
                          <a:latin typeface="Times New Roman"/>
                          <a:ea typeface="標楷體"/>
                          <a:cs typeface="Times New Roman"/>
                        </a:rPr>
                        <a:t>參酌壹第一點第二款土地所有權人或他項權利人，明定本目。</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37</a:t>
            </a:fld>
            <a:endParaRPr kumimoji="1" lang="zh-TW"/>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643338"/>
                <a:gridCol w="1143008"/>
                <a:gridCol w="278608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5214974"/>
        </p:xfrm>
        <a:graphic>
          <a:graphicData uri="http://schemas.openxmlformats.org/drawingml/2006/table">
            <a:tbl>
              <a:tblPr/>
              <a:tblGrid>
                <a:gridCol w="3643338"/>
                <a:gridCol w="1143008"/>
                <a:gridCol w="2786082"/>
              </a:tblGrid>
              <a:tr h="5214974">
                <a:tc>
                  <a:txBody>
                    <a:bodyPr/>
                    <a:lstStyle/>
                    <a:p>
                      <a:pPr marL="490855" indent="-178435" algn="just">
                        <a:spcAft>
                          <a:spcPts val="0"/>
                        </a:spcAft>
                      </a:pPr>
                      <a:r>
                        <a:rPr lang="en-US" sz="1600" b="1" u="sng" kern="100" dirty="0">
                          <a:solidFill>
                            <a:srgbClr val="FF0000"/>
                          </a:solidFill>
                          <a:latin typeface="標楷體"/>
                          <a:ea typeface="標楷體"/>
                          <a:cs typeface="Times New Roman"/>
                        </a:rPr>
                        <a:t>3.</a:t>
                      </a:r>
                      <a:r>
                        <a:rPr lang="zh-TW" sz="1600" b="1" u="sng" kern="100" dirty="0">
                          <a:solidFill>
                            <a:srgbClr val="FF0000"/>
                          </a:solidFill>
                          <a:latin typeface="Times New Roman"/>
                          <a:ea typeface="標楷體"/>
                          <a:cs typeface="Times New Roman"/>
                        </a:rPr>
                        <a:t>基地權利種類及其登記狀態（詳如登記謄本）：</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(1)</a:t>
                      </a:r>
                      <a:r>
                        <a:rPr lang="zh-TW" sz="1600" u="sng" kern="100" dirty="0">
                          <a:solidFill>
                            <a:srgbClr val="FF0000"/>
                          </a:solidFill>
                          <a:latin typeface="Times New Roman"/>
                          <a:ea typeface="標楷體"/>
                          <a:cs typeface="Times New Roman"/>
                        </a:rPr>
                        <a:t>所有權（單獨或持分共有）。</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(2)</a:t>
                      </a:r>
                      <a:r>
                        <a:rPr lang="zh-TW" sz="1600" u="sng" kern="100" dirty="0">
                          <a:solidFill>
                            <a:srgbClr val="FF0000"/>
                          </a:solidFill>
                          <a:latin typeface="Times New Roman"/>
                          <a:ea typeface="標楷體"/>
                          <a:cs typeface="Times New Roman"/>
                        </a:rPr>
                        <a:t>他項權利（包括：地上權、典權）。</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(3)</a:t>
                      </a:r>
                      <a:r>
                        <a:rPr lang="zh-TW" sz="1600" u="sng" kern="100" dirty="0">
                          <a:solidFill>
                            <a:srgbClr val="FF0000"/>
                          </a:solidFill>
                          <a:latin typeface="Times New Roman"/>
                          <a:ea typeface="標楷體"/>
                          <a:cs typeface="Times New Roman"/>
                        </a:rPr>
                        <a:t>有無信託登記？若有，應敘明信託契約之主要條款內容（依登記謄本及信託專簿記載）。</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(4)</a:t>
                      </a:r>
                      <a:r>
                        <a:rPr lang="zh-TW" sz="1600" u="sng" kern="100" dirty="0">
                          <a:solidFill>
                            <a:srgbClr val="FF0000"/>
                          </a:solidFill>
                          <a:latin typeface="Times New Roman"/>
                          <a:ea typeface="標楷體"/>
                          <a:cs typeface="Times New Roman"/>
                        </a:rPr>
                        <a:t>基地權利有無設定負擔，若有，應敘明。</a:t>
                      </a:r>
                      <a:endParaRPr lang="zh-TW" sz="1600" kern="100" dirty="0">
                        <a:latin typeface="Times New Roman"/>
                        <a:ea typeface="標楷體"/>
                        <a:cs typeface="Times New Roman"/>
                      </a:endParaRPr>
                    </a:p>
                    <a:p>
                      <a:pPr marL="905510" indent="-151130" algn="just">
                        <a:spcAft>
                          <a:spcPts val="0"/>
                        </a:spcAft>
                      </a:pPr>
                      <a:r>
                        <a:rPr lang="en-US" sz="1600" u="sng" kern="100" dirty="0">
                          <a:solidFill>
                            <a:srgbClr val="FF0000"/>
                          </a:solidFill>
                          <a:latin typeface="標楷體"/>
                          <a:ea typeface="標楷體"/>
                          <a:cs typeface="Times New Roman"/>
                        </a:rPr>
                        <a:t>A.</a:t>
                      </a:r>
                      <a:r>
                        <a:rPr lang="zh-TW" sz="1600" u="sng" kern="100" dirty="0">
                          <a:solidFill>
                            <a:srgbClr val="FF0000"/>
                          </a:solidFill>
                          <a:latin typeface="Times New Roman"/>
                          <a:ea typeface="標楷體"/>
                          <a:cs typeface="Times New Roman"/>
                        </a:rPr>
                        <a:t>有無他項</a:t>
                      </a:r>
                      <a:r>
                        <a:rPr lang="zh-TW" sz="1600" u="sng" kern="0" dirty="0">
                          <a:solidFill>
                            <a:srgbClr val="FF0000"/>
                          </a:solidFill>
                          <a:latin typeface="Times New Roman"/>
                          <a:ea typeface="標楷體"/>
                          <a:cs typeface="新細明體"/>
                        </a:rPr>
                        <a:t>權利</a:t>
                      </a:r>
                      <a:r>
                        <a:rPr lang="zh-TW" sz="1600" u="sng" kern="100" dirty="0">
                          <a:solidFill>
                            <a:srgbClr val="FF0000"/>
                          </a:solidFill>
                          <a:latin typeface="Times New Roman"/>
                          <a:ea typeface="標楷體"/>
                          <a:cs typeface="Times New Roman"/>
                        </a:rPr>
                        <a:t>之設定情形（包括：地上權、不動產役權、抵押權、典權）。</a:t>
                      </a:r>
                      <a:endParaRPr lang="zh-TW" sz="1600" kern="100" dirty="0">
                        <a:latin typeface="Times New Roman"/>
                        <a:ea typeface="標楷體"/>
                        <a:cs typeface="Times New Roman"/>
                      </a:endParaRPr>
                    </a:p>
                    <a:p>
                      <a:pPr marL="905510" indent="-151130" algn="just">
                        <a:spcAft>
                          <a:spcPts val="0"/>
                        </a:spcAft>
                      </a:pPr>
                      <a:r>
                        <a:rPr lang="en-US" sz="1600" u="sng" kern="100" dirty="0">
                          <a:solidFill>
                            <a:srgbClr val="FF0000"/>
                          </a:solidFill>
                          <a:latin typeface="標楷體"/>
                          <a:ea typeface="標楷體"/>
                          <a:cs typeface="Times New Roman"/>
                        </a:rPr>
                        <a:t>B.</a:t>
                      </a:r>
                      <a:r>
                        <a:rPr lang="zh-TW" sz="1600" u="sng" kern="100" dirty="0">
                          <a:solidFill>
                            <a:srgbClr val="FF0000"/>
                          </a:solidFill>
                          <a:latin typeface="Times New Roman"/>
                          <a:ea typeface="標楷體"/>
                          <a:cs typeface="Times New Roman"/>
                        </a:rPr>
                        <a:t>有無限制登記情形？（包括：預告登記、查封、假扣押、假處分及其他禁止處分之登記。）。</a:t>
                      </a:r>
                      <a:endParaRPr lang="zh-TW" sz="1600" kern="100" dirty="0">
                        <a:latin typeface="Times New Roman"/>
                        <a:ea typeface="標楷體"/>
                        <a:cs typeface="Times New Roman"/>
                      </a:endParaRPr>
                    </a:p>
                    <a:p>
                      <a:pPr marL="905510" indent="-151130" algn="just">
                        <a:spcAft>
                          <a:spcPts val="0"/>
                        </a:spcAft>
                      </a:pPr>
                      <a:r>
                        <a:rPr lang="en-US" sz="1600" u="sng" kern="100" dirty="0">
                          <a:solidFill>
                            <a:srgbClr val="FF0000"/>
                          </a:solidFill>
                          <a:latin typeface="標楷體"/>
                          <a:ea typeface="標楷體"/>
                          <a:cs typeface="Times New Roman"/>
                        </a:rPr>
                        <a:t>C.</a:t>
                      </a:r>
                      <a:r>
                        <a:rPr lang="zh-TW" sz="1600" u="sng" kern="100" dirty="0">
                          <a:solidFill>
                            <a:srgbClr val="FF0000"/>
                          </a:solidFill>
                          <a:latin typeface="Times New Roman"/>
                          <a:ea typeface="標楷體"/>
                          <a:cs typeface="Times New Roman"/>
                        </a:rPr>
                        <a:t>其他事項（包括：依民事訴訟法第二百五十四條規定及其他相關之註記等）。</a:t>
                      </a:r>
                      <a:endParaRPr lang="zh-TW" sz="1600" kern="100" dirty="0">
                        <a:latin typeface="Times New Roman"/>
                        <a:ea typeface="標楷體"/>
                        <a:cs typeface="Times New Roman"/>
                      </a:endParaRPr>
                    </a:p>
                  </a:txBody>
                  <a:tcPr marL="11289" marR="11289"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endParaRPr lang="en-US" sz="1600" kern="100">
                        <a:latin typeface="標楷體"/>
                        <a:ea typeface="標楷體"/>
                        <a:cs typeface="Times New Roman"/>
                      </a:endParaRPr>
                    </a:p>
                  </a:txBody>
                  <a:tcPr marL="11289" marR="112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indent="7620" algn="just">
                        <a:spcAft>
                          <a:spcPts val="0"/>
                        </a:spcAft>
                      </a:pPr>
                      <a:r>
                        <a:rPr lang="zh-TW" sz="1600" kern="100" dirty="0">
                          <a:latin typeface="Times New Roman"/>
                          <a:ea typeface="標楷體"/>
                          <a:cs typeface="Times New Roman"/>
                        </a:rPr>
                        <a:t>參酌壹第一點第三款交易權利種類及其登記狀態，明定本目。</a:t>
                      </a:r>
                    </a:p>
                  </a:txBody>
                  <a:tcPr marL="11289" marR="1128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38</a:t>
            </a:fld>
            <a:endParaRPr kumimoji="1" lang="zh-TW"/>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429024"/>
                <a:gridCol w="1357322"/>
                <a:gridCol w="278608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7" cy="5000660"/>
        </p:xfrm>
        <a:graphic>
          <a:graphicData uri="http://schemas.openxmlformats.org/drawingml/2006/table">
            <a:tbl>
              <a:tblPr/>
              <a:tblGrid>
                <a:gridCol w="3429024"/>
                <a:gridCol w="1357322"/>
                <a:gridCol w="2786081"/>
              </a:tblGrid>
              <a:tr h="5000660">
                <a:tc>
                  <a:txBody>
                    <a:bodyPr/>
                    <a:lstStyle/>
                    <a:p>
                      <a:pPr marL="490855" indent="-178435" algn="just">
                        <a:spcAft>
                          <a:spcPts val="0"/>
                        </a:spcAft>
                      </a:pPr>
                      <a:r>
                        <a:rPr lang="en-US" sz="1800" b="1" u="sng" kern="100">
                          <a:solidFill>
                            <a:srgbClr val="FF0000"/>
                          </a:solidFill>
                          <a:latin typeface="標楷體"/>
                          <a:ea typeface="標楷體"/>
                          <a:cs typeface="Times New Roman"/>
                        </a:rPr>
                        <a:t>4.</a:t>
                      </a:r>
                      <a:r>
                        <a:rPr lang="zh-TW" sz="1800" b="1" u="sng" kern="100">
                          <a:solidFill>
                            <a:srgbClr val="FF0000"/>
                          </a:solidFill>
                          <a:latin typeface="Times New Roman"/>
                          <a:ea typeface="標楷體"/>
                          <a:cs typeface="Times New Roman"/>
                        </a:rPr>
                        <a:t>基地管理及使用情況：</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(1)</a:t>
                      </a:r>
                      <a:r>
                        <a:rPr lang="zh-TW" sz="1800" u="sng" kern="100">
                          <a:solidFill>
                            <a:srgbClr val="FF0000"/>
                          </a:solidFill>
                          <a:latin typeface="Times New Roman"/>
                          <a:ea typeface="標楷體"/>
                          <a:cs typeface="Times New Roman"/>
                        </a:rPr>
                        <a:t>有無共有人分管協議或依民法第八百二十六條之一規定為使用管理或分割等約定之登記，若有，應敘明其內容。</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(2)</a:t>
                      </a:r>
                      <a:r>
                        <a:rPr lang="zh-TW" sz="1800" u="sng" kern="100">
                          <a:solidFill>
                            <a:srgbClr val="FF0000"/>
                          </a:solidFill>
                          <a:latin typeface="Times New Roman"/>
                          <a:ea typeface="標楷體"/>
                          <a:cs typeface="Times New Roman"/>
                        </a:rPr>
                        <a:t>有無出租或出借予第三人，若有，應敘明出租或出借情形。</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(3)</a:t>
                      </a:r>
                      <a:r>
                        <a:rPr lang="zh-TW" sz="1800" u="sng" kern="100">
                          <a:solidFill>
                            <a:srgbClr val="FF0000"/>
                          </a:solidFill>
                          <a:latin typeface="Times New Roman"/>
                          <a:ea typeface="標楷體"/>
                          <a:cs typeface="Times New Roman"/>
                        </a:rPr>
                        <a:t>有無供公眾通行之私有道路或因鄰地為袋地而有之通行權，若有，應敘明其位置。</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(4)</a:t>
                      </a:r>
                      <a:r>
                        <a:rPr lang="zh-TW" sz="1800" u="sng" kern="100">
                          <a:solidFill>
                            <a:srgbClr val="FF0000"/>
                          </a:solidFill>
                          <a:latin typeface="Times New Roman"/>
                          <a:ea typeface="標楷體"/>
                          <a:cs typeface="Times New Roman"/>
                        </a:rPr>
                        <a:t>有無界址糾紛情形，若有，應敘明與何人發生糾紛。</a:t>
                      </a:r>
                      <a:endParaRPr lang="zh-TW" sz="1800" kern="100">
                        <a:latin typeface="Times New Roman"/>
                        <a:ea typeface="標楷體"/>
                        <a:cs typeface="Times New Roman"/>
                      </a:endParaRPr>
                    </a:p>
                    <a:p>
                      <a:pPr marL="752475" indent="-271145" algn="just">
                        <a:spcAft>
                          <a:spcPts val="0"/>
                        </a:spcAft>
                      </a:pPr>
                      <a:r>
                        <a:rPr lang="en-US" sz="1800" u="sng" kern="100">
                          <a:solidFill>
                            <a:srgbClr val="FF0000"/>
                          </a:solidFill>
                          <a:latin typeface="標楷體"/>
                          <a:ea typeface="標楷體"/>
                          <a:cs typeface="Times New Roman"/>
                        </a:rPr>
                        <a:t>(5)</a:t>
                      </a:r>
                      <a:r>
                        <a:rPr lang="zh-TW" sz="1800" u="sng" kern="100">
                          <a:solidFill>
                            <a:srgbClr val="FF0000"/>
                          </a:solidFill>
                          <a:latin typeface="Times New Roman"/>
                          <a:ea typeface="標楷體"/>
                          <a:cs typeface="Times New Roman"/>
                        </a:rPr>
                        <a:t>基地對外道路是否可通行，若否，應敘明情形。</a:t>
                      </a:r>
                      <a:endParaRPr lang="zh-TW" sz="1800" kern="100">
                        <a:latin typeface="Times New Roman"/>
                        <a:ea typeface="標楷體"/>
                        <a:cs typeface="Times New Roman"/>
                      </a:endParaRPr>
                    </a:p>
                  </a:txBody>
                  <a:tcPr marL="16463" marR="16463"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endParaRPr lang="en-US" sz="1800" kern="100" dirty="0">
                        <a:latin typeface="標楷體"/>
                        <a:ea typeface="標楷體"/>
                        <a:cs typeface="Times New Roman"/>
                      </a:endParaRPr>
                    </a:p>
                  </a:txBody>
                  <a:tcPr marL="16463" marR="164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4485" indent="-324485" algn="just">
                        <a:spcAft>
                          <a:spcPts val="0"/>
                        </a:spcAft>
                      </a:pPr>
                      <a:r>
                        <a:rPr lang="zh-TW" sz="1800" kern="100" dirty="0">
                          <a:latin typeface="Times New Roman"/>
                          <a:ea typeface="標楷體"/>
                          <a:cs typeface="Times New Roman"/>
                        </a:rPr>
                        <a:t>一、參酌壹第一點第四款目前管理與使用情況，明定本目。</a:t>
                      </a:r>
                    </a:p>
                    <a:p>
                      <a:pPr marL="324485" indent="-324485" algn="just">
                        <a:spcAft>
                          <a:spcPts val="0"/>
                        </a:spcAft>
                      </a:pPr>
                      <a:r>
                        <a:rPr lang="zh-TW" sz="1800" kern="100" dirty="0">
                          <a:latin typeface="Times New Roman"/>
                          <a:ea typeface="標楷體"/>
                          <a:cs typeface="Times New Roman"/>
                        </a:rPr>
                        <a:t>二、第四目之五對外道路係指具有通行功能之道路。</a:t>
                      </a:r>
                    </a:p>
                  </a:txBody>
                  <a:tcPr marL="16463" marR="1646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39</a:t>
            </a:fld>
            <a:endParaRPr kumimoji="1" lang="zh-TW"/>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表格 4"/>
          <p:cNvGraphicFramePr>
            <a:graphicFrameLocks noGrp="1"/>
          </p:cNvGraphicFramePr>
          <p:nvPr/>
        </p:nvGraphicFramePr>
        <p:xfrm>
          <a:off x="642909" y="1478280"/>
          <a:ext cx="7572430" cy="4951116"/>
        </p:xfrm>
        <a:graphic>
          <a:graphicData uri="http://schemas.openxmlformats.org/drawingml/2006/table">
            <a:tbl>
              <a:tblPr/>
              <a:tblGrid>
                <a:gridCol w="2523588"/>
                <a:gridCol w="2524421"/>
                <a:gridCol w="2524421"/>
              </a:tblGrid>
              <a:tr h="4951116">
                <a:tc>
                  <a:txBody>
                    <a:bodyPr/>
                    <a:lstStyle/>
                    <a:p>
                      <a:pPr marL="441325" indent="-441325" algn="just">
                        <a:spcAft>
                          <a:spcPts val="0"/>
                        </a:spcAft>
                      </a:pPr>
                      <a:r>
                        <a:rPr lang="en-US" sz="1800" b="1" u="sng" kern="100" dirty="0">
                          <a:solidFill>
                            <a:srgbClr val="FF0000"/>
                          </a:solidFill>
                          <a:latin typeface="標楷體"/>
                          <a:ea typeface="標楷體"/>
                          <a:cs typeface="Times New Roman"/>
                        </a:rPr>
                        <a:t>(</a:t>
                      </a:r>
                      <a:r>
                        <a:rPr lang="zh-TW" sz="1800" b="1" u="sng" kern="100" dirty="0">
                          <a:solidFill>
                            <a:srgbClr val="FF0000"/>
                          </a:solidFill>
                          <a:latin typeface="Times New Roman"/>
                          <a:ea typeface="標楷體"/>
                          <a:cs typeface="Times New Roman"/>
                        </a:rPr>
                        <a:t>二</a:t>
                      </a:r>
                      <a:r>
                        <a:rPr lang="en-US" sz="1800" b="1" u="sng" kern="100" dirty="0">
                          <a:solidFill>
                            <a:srgbClr val="FF0000"/>
                          </a:solidFill>
                          <a:latin typeface="Times New Roman"/>
                          <a:ea typeface="標楷體"/>
                          <a:cs typeface="Times New Roman"/>
                        </a:rPr>
                        <a:t>)</a:t>
                      </a:r>
                      <a:r>
                        <a:rPr lang="zh-TW" sz="1800" b="1" u="sng" kern="100" dirty="0">
                          <a:solidFill>
                            <a:srgbClr val="FF0000"/>
                          </a:solidFill>
                          <a:latin typeface="Times New Roman"/>
                          <a:ea typeface="標楷體"/>
                          <a:cs typeface="Times New Roman"/>
                        </a:rPr>
                        <a:t>土地</a:t>
                      </a:r>
                      <a:r>
                        <a:rPr lang="zh-TW" sz="1800" b="1" kern="100" dirty="0">
                          <a:latin typeface="Times New Roman"/>
                          <a:ea typeface="標楷體"/>
                          <a:cs typeface="Times New Roman"/>
                        </a:rPr>
                        <a:t>所有權人</a:t>
                      </a:r>
                      <a:r>
                        <a:rPr lang="zh-TW" sz="1800" b="1" u="sng" kern="100" dirty="0">
                          <a:solidFill>
                            <a:srgbClr val="FF0000"/>
                          </a:solidFill>
                          <a:latin typeface="Times New Roman"/>
                          <a:ea typeface="標楷體"/>
                          <a:cs typeface="Times New Roman"/>
                        </a:rPr>
                        <a:t>或他項權利人（登記簿有管理人時並應載明）</a:t>
                      </a:r>
                      <a:r>
                        <a:rPr lang="zh-TW" sz="1800" b="1" kern="100" dirty="0">
                          <a:latin typeface="Times New Roman"/>
                          <a:ea typeface="標楷體"/>
                          <a:cs typeface="Times New Roman"/>
                        </a:rPr>
                        <a:t>。</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10235" indent="-610235" algn="just">
                        <a:spcAft>
                          <a:spcPts val="0"/>
                        </a:spcAft>
                      </a:pPr>
                      <a:r>
                        <a:rPr lang="en-US" sz="1800" b="1" kern="100" dirty="0">
                          <a:latin typeface="標楷體"/>
                          <a:ea typeface="標楷體"/>
                          <a:cs typeface="Times New Roman"/>
                        </a:rPr>
                        <a:t>(</a:t>
                      </a:r>
                      <a:r>
                        <a:rPr lang="zh-TW" sz="1800" b="1" kern="100" dirty="0">
                          <a:latin typeface="Times New Roman"/>
                          <a:ea typeface="標楷體"/>
                          <a:cs typeface="Times New Roman"/>
                        </a:rPr>
                        <a:t>三</a:t>
                      </a:r>
                      <a:r>
                        <a:rPr lang="en-US" sz="1800" b="1" kern="100" dirty="0">
                          <a:latin typeface="Times New Roman"/>
                          <a:ea typeface="標楷體"/>
                          <a:cs typeface="Times New Roman"/>
                        </a:rPr>
                        <a:t>)</a:t>
                      </a:r>
                      <a:r>
                        <a:rPr lang="zh-TW" sz="1800" b="1" kern="100" dirty="0">
                          <a:latin typeface="Times New Roman"/>
                          <a:ea typeface="標楷體"/>
                          <a:cs typeface="Times New Roman"/>
                        </a:rPr>
                        <a:t>所有權人</a:t>
                      </a:r>
                      <a:r>
                        <a:rPr lang="zh-TW" sz="1800" b="1" u="sng" kern="100" dirty="0">
                          <a:solidFill>
                            <a:srgbClr val="FF0000"/>
                          </a:solidFill>
                          <a:latin typeface="Times New Roman"/>
                          <a:ea typeface="標楷體"/>
                          <a:cs typeface="Times New Roman"/>
                        </a:rPr>
                        <a:t>及其住址</a:t>
                      </a:r>
                      <a:r>
                        <a:rPr lang="zh-TW" sz="1800" b="1" kern="100" dirty="0">
                          <a:latin typeface="Times New Roman"/>
                          <a:ea typeface="標楷體"/>
                          <a:cs typeface="Times New Roman"/>
                        </a:rPr>
                        <a:t>。</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265" indent="-215265" algn="just">
                        <a:spcAft>
                          <a:spcPts val="0"/>
                        </a:spcAft>
                      </a:pPr>
                      <a:r>
                        <a:rPr lang="zh-TW" sz="1800" b="1" kern="100" dirty="0">
                          <a:latin typeface="標楷體"/>
                          <a:ea typeface="新細明體"/>
                          <a:cs typeface="Times New Roman"/>
                        </a:rPr>
                        <a:t>一、款次變更。</a:t>
                      </a:r>
                    </a:p>
                    <a:p>
                      <a:pPr marL="438785" indent="-438785" algn="just">
                        <a:spcAft>
                          <a:spcPts val="0"/>
                        </a:spcAft>
                      </a:pPr>
                      <a:r>
                        <a:rPr lang="zh-TW" sz="1800" b="1" kern="100" dirty="0">
                          <a:latin typeface="標楷體"/>
                          <a:ea typeface="新細明體"/>
                          <a:cs typeface="Times New Roman"/>
                        </a:rPr>
                        <a:t>二、他項權利為可移轉之權利，爰增列「他項權利人」等文字。</a:t>
                      </a:r>
                    </a:p>
                    <a:p>
                      <a:pPr marL="438785" indent="-438785" algn="just">
                        <a:spcAft>
                          <a:spcPts val="0"/>
                        </a:spcAft>
                      </a:pPr>
                      <a:r>
                        <a:rPr lang="zh-TW" sz="1800" b="1" kern="100" dirty="0">
                          <a:latin typeface="標楷體"/>
                          <a:ea typeface="新細明體"/>
                          <a:cs typeface="Times New Roman"/>
                        </a:rPr>
                        <a:t>三、為使土地管理人更明確，爰參依土地登記簿所有權部增訂「登記簿有管理人時並應載明」。又因「住址」資料在解說過程尚非屬必要資訊且恐涉及個人資料事宜，爰予以刪除。</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a:t>
            </a:fld>
            <a:endParaRPr kumimoji="1" lang="zh-TW"/>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571900"/>
                <a:gridCol w="1143008"/>
                <a:gridCol w="285752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120640"/>
        </p:xfrm>
        <a:graphic>
          <a:graphicData uri="http://schemas.openxmlformats.org/drawingml/2006/table">
            <a:tbl>
              <a:tblPr/>
              <a:tblGrid>
                <a:gridCol w="3571900"/>
                <a:gridCol w="1143008"/>
                <a:gridCol w="2857519"/>
              </a:tblGrid>
              <a:tr h="4064000">
                <a:tc>
                  <a:txBody>
                    <a:bodyPr/>
                    <a:lstStyle/>
                    <a:p>
                      <a:pPr marL="490855" indent="-178435" algn="just">
                        <a:spcAft>
                          <a:spcPts val="0"/>
                        </a:spcAft>
                      </a:pPr>
                      <a:r>
                        <a:rPr lang="en-US" sz="1600" b="1" u="sng" kern="100" dirty="0">
                          <a:solidFill>
                            <a:srgbClr val="FF0000"/>
                          </a:solidFill>
                          <a:latin typeface="標楷體"/>
                          <a:ea typeface="標楷體"/>
                          <a:cs typeface="Times New Roman"/>
                        </a:rPr>
                        <a:t>5.</a:t>
                      </a:r>
                      <a:r>
                        <a:rPr lang="zh-TW" sz="1600" b="1" u="sng" kern="100" dirty="0">
                          <a:solidFill>
                            <a:srgbClr val="FF0000"/>
                          </a:solidFill>
                          <a:latin typeface="Times New Roman"/>
                          <a:ea typeface="標楷體"/>
                          <a:cs typeface="Times New Roman"/>
                        </a:rPr>
                        <a:t>基地使用管制內容：</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(1)</a:t>
                      </a:r>
                      <a:r>
                        <a:rPr lang="zh-TW" sz="1600" u="sng" kern="100" dirty="0">
                          <a:solidFill>
                            <a:srgbClr val="FF0000"/>
                          </a:solidFill>
                          <a:latin typeface="Times New Roman"/>
                          <a:ea typeface="標楷體"/>
                          <a:cs typeface="Times New Roman"/>
                        </a:rPr>
                        <a:t>使用分區或編定</a:t>
                      </a:r>
                      <a:endParaRPr lang="zh-TW" sz="1600" kern="100" dirty="0">
                        <a:latin typeface="Times New Roman"/>
                        <a:ea typeface="標楷體"/>
                        <a:cs typeface="Times New Roman"/>
                      </a:endParaRPr>
                    </a:p>
                    <a:p>
                      <a:pPr marL="905510" indent="-151130" algn="just">
                        <a:spcAft>
                          <a:spcPts val="0"/>
                        </a:spcAft>
                      </a:pPr>
                      <a:r>
                        <a:rPr lang="en-US" sz="1600" u="sng" kern="100" dirty="0">
                          <a:solidFill>
                            <a:srgbClr val="FF0000"/>
                          </a:solidFill>
                          <a:latin typeface="標楷體"/>
                          <a:ea typeface="標楷體"/>
                          <a:cs typeface="Times New Roman"/>
                        </a:rPr>
                        <a:t>A.</a:t>
                      </a:r>
                      <a:r>
                        <a:rPr lang="zh-TW" sz="1600" u="sng" kern="100" dirty="0">
                          <a:solidFill>
                            <a:srgbClr val="FF0000"/>
                          </a:solidFill>
                          <a:latin typeface="Times New Roman"/>
                          <a:ea typeface="標楷體"/>
                          <a:cs typeface="Times New Roman"/>
                        </a:rPr>
                        <a:t>都市土地，以主管機關核發之都市計畫土地使用分區證明為準。</a:t>
                      </a:r>
                      <a:endParaRPr lang="zh-TW" sz="1600" kern="100" dirty="0">
                        <a:latin typeface="Times New Roman"/>
                        <a:ea typeface="標楷體"/>
                        <a:cs typeface="Times New Roman"/>
                      </a:endParaRPr>
                    </a:p>
                    <a:p>
                      <a:pPr marL="905510" indent="-151130" algn="just">
                        <a:spcAft>
                          <a:spcPts val="0"/>
                        </a:spcAft>
                      </a:pPr>
                      <a:r>
                        <a:rPr lang="en-US" sz="1600" u="sng" kern="100" dirty="0">
                          <a:solidFill>
                            <a:srgbClr val="FF0000"/>
                          </a:solidFill>
                          <a:latin typeface="標楷體"/>
                          <a:ea typeface="標楷體"/>
                          <a:cs typeface="Times New Roman"/>
                        </a:rPr>
                        <a:t>B.</a:t>
                      </a:r>
                      <a:r>
                        <a:rPr lang="zh-TW" sz="1600" u="sng" kern="100" dirty="0">
                          <a:solidFill>
                            <a:srgbClr val="FF0000"/>
                          </a:solidFill>
                          <a:latin typeface="Times New Roman"/>
                          <a:ea typeface="標楷體"/>
                          <a:cs typeface="Times New Roman"/>
                        </a:rPr>
                        <a:t>非都市土地，以土地登記謄本記載為準。</a:t>
                      </a:r>
                      <a:endParaRPr lang="zh-TW" sz="1600" kern="100" dirty="0">
                        <a:latin typeface="Times New Roman"/>
                        <a:ea typeface="標楷體"/>
                        <a:cs typeface="Times New Roman"/>
                      </a:endParaRPr>
                    </a:p>
                    <a:p>
                      <a:pPr marL="905510" indent="-151130" algn="just">
                        <a:spcAft>
                          <a:spcPts val="0"/>
                        </a:spcAft>
                      </a:pPr>
                      <a:r>
                        <a:rPr lang="en-US" sz="1600" u="sng" kern="100" dirty="0">
                          <a:solidFill>
                            <a:srgbClr val="FF0000"/>
                          </a:solidFill>
                          <a:latin typeface="標楷體"/>
                          <a:ea typeface="標楷體"/>
                          <a:cs typeface="Times New Roman"/>
                        </a:rPr>
                        <a:t>C.</a:t>
                      </a:r>
                      <a:r>
                        <a:rPr lang="zh-TW" sz="1600" u="sng" kern="100" dirty="0">
                          <a:solidFill>
                            <a:srgbClr val="FF0000"/>
                          </a:solidFill>
                          <a:latin typeface="Times New Roman"/>
                          <a:ea typeface="標楷體"/>
                          <a:cs typeface="Times New Roman"/>
                        </a:rPr>
                        <a:t>若未記載者，應敘明其管制情形。</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(2)</a:t>
                      </a:r>
                      <a:r>
                        <a:rPr lang="zh-TW" sz="1600" u="sng" kern="100" dirty="0">
                          <a:solidFill>
                            <a:srgbClr val="FF0000"/>
                          </a:solidFill>
                          <a:latin typeface="Times New Roman"/>
                          <a:ea typeface="標楷體"/>
                          <a:cs typeface="Times New Roman"/>
                        </a:rPr>
                        <a:t>本基地是否位屬工業區或不得作住宅使用之商業區或其他分區，若是，應敘明其建物使用之合法性。</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(3)</a:t>
                      </a:r>
                      <a:r>
                        <a:rPr lang="zh-TW" sz="1600" u="sng" kern="100" dirty="0">
                          <a:solidFill>
                            <a:srgbClr val="FF0000"/>
                          </a:solidFill>
                          <a:latin typeface="Times New Roman"/>
                          <a:ea typeface="標楷體"/>
                          <a:cs typeface="Times New Roman"/>
                        </a:rPr>
                        <a:t>法定建蔽率。</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(4)</a:t>
                      </a:r>
                      <a:r>
                        <a:rPr lang="zh-TW" sz="1600" u="sng" kern="100" dirty="0">
                          <a:solidFill>
                            <a:srgbClr val="FF0000"/>
                          </a:solidFill>
                          <a:latin typeface="Times New Roman"/>
                          <a:ea typeface="標楷體"/>
                          <a:cs typeface="Times New Roman"/>
                        </a:rPr>
                        <a:t>法定容積率。</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(5)</a:t>
                      </a:r>
                      <a:r>
                        <a:rPr lang="zh-TW" sz="1600" u="sng" kern="100" dirty="0">
                          <a:solidFill>
                            <a:srgbClr val="FF0000"/>
                          </a:solidFill>
                          <a:latin typeface="Times New Roman"/>
                          <a:ea typeface="標楷體"/>
                          <a:cs typeface="Times New Roman"/>
                        </a:rPr>
                        <a:t>本基地有無辦理容積移轉，或有無開放空間設計或其他獎勵容積，若有，應敘明其內容及受限制之事項。</a:t>
                      </a:r>
                      <a:endParaRPr lang="zh-TW" sz="1600" kern="100" dirty="0">
                        <a:latin typeface="Times New Roman"/>
                        <a:ea typeface="標楷體"/>
                        <a:cs typeface="Times New Roman"/>
                      </a:endParaRPr>
                    </a:p>
                    <a:p>
                      <a:pPr marL="752475" indent="-271145" algn="just">
                        <a:spcAft>
                          <a:spcPts val="0"/>
                        </a:spcAft>
                      </a:pPr>
                      <a:r>
                        <a:rPr lang="en-US" sz="1600" u="sng" kern="100" dirty="0">
                          <a:solidFill>
                            <a:srgbClr val="FF0000"/>
                          </a:solidFill>
                          <a:latin typeface="標楷體"/>
                          <a:ea typeface="標楷體"/>
                          <a:cs typeface="Times New Roman"/>
                        </a:rPr>
                        <a:t>(6)</a:t>
                      </a:r>
                      <a:r>
                        <a:rPr lang="zh-TW" sz="1600" u="sng" kern="100" dirty="0">
                          <a:solidFill>
                            <a:srgbClr val="FF0000"/>
                          </a:solidFill>
                          <a:latin typeface="Times New Roman"/>
                          <a:ea typeface="標楷體"/>
                          <a:cs typeface="Times New Roman"/>
                        </a:rPr>
                        <a:t>是否位屬山坡地範圍，若是，應敘明。</a:t>
                      </a:r>
                      <a:endParaRPr lang="zh-TW" sz="1600" kern="100" dirty="0">
                        <a:latin typeface="Times New Roman"/>
                        <a:ea typeface="標楷體"/>
                        <a:cs typeface="Times New Roman"/>
                      </a:endParaRPr>
                    </a:p>
                  </a:txBody>
                  <a:tcPr marL="12347" marR="1234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endParaRPr lang="en-US" sz="1600" kern="100" dirty="0">
                        <a:latin typeface="標楷體"/>
                        <a:ea typeface="標楷體"/>
                        <a:cs typeface="Times New Roman"/>
                      </a:endParaRPr>
                    </a:p>
                  </a:txBody>
                  <a:tcPr marL="12347" marR="12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4485" indent="-324485" algn="just">
                        <a:spcAft>
                          <a:spcPts val="0"/>
                        </a:spcAft>
                      </a:pPr>
                      <a:r>
                        <a:rPr lang="zh-TW" sz="1600" kern="100" dirty="0">
                          <a:latin typeface="Times New Roman"/>
                          <a:ea typeface="標楷體"/>
                          <a:cs typeface="Times New Roman"/>
                        </a:rPr>
                        <a:t>一、參酌壹第一點第五款使用管制內容部分事項，明定本目。</a:t>
                      </a:r>
                    </a:p>
                    <a:p>
                      <a:pPr marL="324485" indent="-324485" algn="just">
                        <a:spcAft>
                          <a:spcPts val="0"/>
                        </a:spcAft>
                      </a:pPr>
                      <a:r>
                        <a:rPr lang="zh-TW" sz="1600" kern="100" dirty="0">
                          <a:latin typeface="Times New Roman"/>
                          <a:ea typeface="標楷體"/>
                          <a:cs typeface="Times New Roman"/>
                        </a:rPr>
                        <a:t>二、都市計畫地區之容積移轉、開放空間設計或其他獎勵容積，將影響建築基地之容積，為使資訊透明，爰增訂第五目之五。</a:t>
                      </a:r>
                    </a:p>
                  </a:txBody>
                  <a:tcPr marL="12347" marR="1234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40</a:t>
            </a:fld>
            <a:endParaRPr kumimoji="1" lang="zh-TW"/>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71768"/>
                <a:gridCol w="2500330"/>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120640"/>
        </p:xfrm>
        <a:graphic>
          <a:graphicData uri="http://schemas.openxmlformats.org/drawingml/2006/table">
            <a:tbl>
              <a:tblPr/>
              <a:tblGrid>
                <a:gridCol w="2571768"/>
                <a:gridCol w="2476239"/>
                <a:gridCol w="2524420"/>
              </a:tblGrid>
              <a:tr h="4064000">
                <a:tc>
                  <a:txBody>
                    <a:bodyPr/>
                    <a:lstStyle/>
                    <a:p>
                      <a:pPr marL="417830" indent="-417830" algn="just">
                        <a:spcAft>
                          <a:spcPts val="0"/>
                        </a:spcAft>
                      </a:pPr>
                      <a:r>
                        <a:rPr lang="en-US" sz="1400" b="1" u="sng" kern="100">
                          <a:solidFill>
                            <a:srgbClr val="FF0000"/>
                          </a:solidFill>
                          <a:latin typeface="標楷體"/>
                          <a:ea typeface="標楷體"/>
                          <a:cs typeface="Times New Roman"/>
                        </a:rPr>
                        <a:t>(</a:t>
                      </a:r>
                      <a:r>
                        <a:rPr lang="zh-TW" sz="1400" b="1" u="sng" kern="100">
                          <a:solidFill>
                            <a:srgbClr val="FF0000"/>
                          </a:solidFill>
                          <a:latin typeface="Times New Roman"/>
                          <a:ea typeface="標楷體"/>
                          <a:cs typeface="Times New Roman"/>
                        </a:rPr>
                        <a:t>三</a:t>
                      </a:r>
                      <a:r>
                        <a:rPr lang="en-US" sz="1400" b="1" u="sng" kern="100">
                          <a:solidFill>
                            <a:srgbClr val="FF0000"/>
                          </a:solidFill>
                          <a:latin typeface="Times New Roman"/>
                          <a:ea typeface="標楷體"/>
                          <a:cs typeface="Times New Roman"/>
                        </a:rPr>
                        <a:t>)</a:t>
                      </a:r>
                      <a:r>
                        <a:rPr lang="zh-TW" sz="1400" b="1" kern="100">
                          <a:latin typeface="Times New Roman"/>
                          <a:ea typeface="標楷體"/>
                          <a:cs typeface="Times New Roman"/>
                        </a:rPr>
                        <a:t>重要交易條件：</a:t>
                      </a:r>
                      <a:endParaRPr lang="zh-TW" sz="1400" kern="100">
                        <a:latin typeface="Times New Roman"/>
                        <a:ea typeface="標楷體"/>
                        <a:cs typeface="Times New Roman"/>
                      </a:endParaRPr>
                    </a:p>
                    <a:p>
                      <a:pPr marL="490855" indent="-178435" algn="just">
                        <a:spcAft>
                          <a:spcPts val="0"/>
                        </a:spcAft>
                      </a:pPr>
                      <a:r>
                        <a:rPr lang="en-US" sz="1400" kern="100">
                          <a:latin typeface="標楷體"/>
                          <a:ea typeface="標楷體"/>
                          <a:cs typeface="Times New Roman"/>
                        </a:rPr>
                        <a:t>1.</a:t>
                      </a:r>
                      <a:r>
                        <a:rPr lang="zh-TW" sz="1400" kern="100">
                          <a:latin typeface="Times New Roman"/>
                          <a:ea typeface="標楷體"/>
                          <a:cs typeface="Times New Roman"/>
                        </a:rPr>
                        <a:t>交易種類：買賣</a:t>
                      </a:r>
                      <a:r>
                        <a:rPr lang="zh-TW" sz="1400" u="sng" kern="100">
                          <a:solidFill>
                            <a:srgbClr val="FF0000"/>
                          </a:solidFill>
                          <a:latin typeface="Times New Roman"/>
                          <a:ea typeface="標楷體"/>
                          <a:cs typeface="Times New Roman"/>
                        </a:rPr>
                        <a:t>（互易）</a:t>
                      </a:r>
                      <a:r>
                        <a:rPr lang="zh-TW" sz="1400" kern="100">
                          <a:latin typeface="Times New Roman"/>
                          <a:ea typeface="標楷體"/>
                          <a:cs typeface="Times New Roman"/>
                        </a:rPr>
                        <a:t>。</a:t>
                      </a:r>
                    </a:p>
                    <a:p>
                      <a:pPr marL="490855" indent="-178435" algn="just">
                        <a:spcAft>
                          <a:spcPts val="0"/>
                        </a:spcAft>
                      </a:pPr>
                      <a:r>
                        <a:rPr lang="en-US" sz="1400" kern="100">
                          <a:latin typeface="標楷體"/>
                          <a:ea typeface="標楷體"/>
                          <a:cs typeface="Times New Roman"/>
                        </a:rPr>
                        <a:t>2.</a:t>
                      </a:r>
                      <a:r>
                        <a:rPr lang="zh-TW" sz="1400" kern="100">
                          <a:latin typeface="Times New Roman"/>
                          <a:ea typeface="標楷體"/>
                          <a:cs typeface="Times New Roman"/>
                        </a:rPr>
                        <a:t>交易價金。</a:t>
                      </a:r>
                    </a:p>
                    <a:p>
                      <a:pPr marL="490855" indent="-178435" algn="just">
                        <a:spcAft>
                          <a:spcPts val="0"/>
                        </a:spcAft>
                      </a:pPr>
                      <a:r>
                        <a:rPr lang="en-US" sz="1400" kern="100">
                          <a:latin typeface="標楷體"/>
                          <a:ea typeface="標楷體"/>
                          <a:cs typeface="Times New Roman"/>
                        </a:rPr>
                        <a:t>3.</a:t>
                      </a:r>
                      <a:r>
                        <a:rPr lang="zh-TW" sz="1400" kern="100">
                          <a:latin typeface="Times New Roman"/>
                          <a:ea typeface="標楷體"/>
                          <a:cs typeface="Times New Roman"/>
                        </a:rPr>
                        <a:t>付款方式。</a:t>
                      </a:r>
                    </a:p>
                    <a:p>
                      <a:pPr marL="490855" indent="-178435" algn="just">
                        <a:spcAft>
                          <a:spcPts val="0"/>
                        </a:spcAft>
                      </a:pPr>
                      <a:r>
                        <a:rPr lang="en-US" sz="1400" kern="100">
                          <a:latin typeface="標楷體"/>
                          <a:ea typeface="標楷體"/>
                          <a:cs typeface="Times New Roman"/>
                        </a:rPr>
                        <a:t>4.</a:t>
                      </a:r>
                      <a:r>
                        <a:rPr lang="zh-TW" sz="1400" kern="100">
                          <a:latin typeface="Times New Roman"/>
                          <a:ea typeface="標楷體"/>
                          <a:cs typeface="Times New Roman"/>
                        </a:rPr>
                        <a:t>應納稅</a:t>
                      </a:r>
                      <a:r>
                        <a:rPr lang="zh-TW" sz="1400" u="sng" kern="100">
                          <a:solidFill>
                            <a:srgbClr val="FF0000"/>
                          </a:solidFill>
                          <a:latin typeface="Times New Roman"/>
                          <a:ea typeface="標楷體"/>
                          <a:cs typeface="Times New Roman"/>
                        </a:rPr>
                        <a:t>費項目</a:t>
                      </a:r>
                      <a:r>
                        <a:rPr lang="zh-TW" sz="1400" kern="100">
                          <a:latin typeface="Times New Roman"/>
                          <a:ea typeface="標楷體"/>
                          <a:cs typeface="Times New Roman"/>
                        </a:rPr>
                        <a:t>、規費項目及負擔方式</a:t>
                      </a:r>
                    </a:p>
                    <a:p>
                      <a:pPr marL="752475" indent="-271145" algn="just">
                        <a:spcAft>
                          <a:spcPts val="0"/>
                        </a:spcAft>
                      </a:pPr>
                      <a:r>
                        <a:rPr lang="en-US" sz="1400" kern="100">
                          <a:latin typeface="標楷體"/>
                          <a:ea typeface="標楷體"/>
                          <a:cs typeface="Times New Roman"/>
                        </a:rPr>
                        <a:t>(1)</a:t>
                      </a:r>
                      <a:r>
                        <a:rPr lang="zh-TW" sz="1400" u="sng" kern="100">
                          <a:solidFill>
                            <a:srgbClr val="FF0000"/>
                          </a:solidFill>
                          <a:latin typeface="Times New Roman"/>
                          <a:ea typeface="標楷體"/>
                          <a:cs typeface="Times New Roman"/>
                        </a:rPr>
                        <a:t>稅費項目</a:t>
                      </a:r>
                      <a:r>
                        <a:rPr lang="zh-TW" sz="1400" kern="100">
                          <a:latin typeface="Times New Roman"/>
                          <a:ea typeface="標楷體"/>
                          <a:cs typeface="Times New Roman"/>
                        </a:rPr>
                        <a:t>：契稅、房屋稅、印花稅</a:t>
                      </a:r>
                      <a:r>
                        <a:rPr lang="zh-TW" sz="1400" u="sng" kern="100">
                          <a:solidFill>
                            <a:srgbClr val="FF0000"/>
                          </a:solidFill>
                          <a:latin typeface="Times New Roman"/>
                          <a:ea typeface="標楷體"/>
                          <a:cs typeface="Times New Roman"/>
                        </a:rPr>
                        <a:t>等。</a:t>
                      </a:r>
                      <a:endParaRPr lang="zh-TW" sz="1400" kern="100">
                        <a:latin typeface="Times New Roman"/>
                        <a:ea typeface="標楷體"/>
                        <a:cs typeface="Times New Roman"/>
                      </a:endParaRPr>
                    </a:p>
                    <a:p>
                      <a:pPr marL="752475" indent="-271145" algn="just">
                        <a:spcAft>
                          <a:spcPts val="0"/>
                        </a:spcAft>
                      </a:pPr>
                      <a:r>
                        <a:rPr lang="en-US" sz="1400" u="sng" kern="100">
                          <a:solidFill>
                            <a:srgbClr val="FF0000"/>
                          </a:solidFill>
                          <a:latin typeface="標楷體"/>
                          <a:ea typeface="標楷體"/>
                          <a:cs typeface="Times New Roman"/>
                        </a:rPr>
                        <a:t>(2)</a:t>
                      </a:r>
                      <a:r>
                        <a:rPr lang="zh-TW" sz="1400" u="sng" kern="100">
                          <a:solidFill>
                            <a:srgbClr val="FF0000"/>
                          </a:solidFill>
                          <a:latin typeface="Times New Roman"/>
                          <a:ea typeface="標楷體"/>
                          <a:cs typeface="Times New Roman"/>
                        </a:rPr>
                        <a:t>規費項目</a:t>
                      </a:r>
                      <a:r>
                        <a:rPr lang="en-US" sz="1400" u="sng" kern="100">
                          <a:solidFill>
                            <a:srgbClr val="FF0000"/>
                          </a:solidFill>
                          <a:latin typeface="Times New Roman"/>
                          <a:ea typeface="標楷體"/>
                          <a:cs typeface="Times New Roman"/>
                        </a:rPr>
                        <a:t>:</a:t>
                      </a:r>
                      <a:r>
                        <a:rPr lang="zh-TW" sz="1400" u="sng" kern="100">
                          <a:solidFill>
                            <a:srgbClr val="FF0000"/>
                          </a:solidFill>
                          <a:latin typeface="Times New Roman"/>
                          <a:ea typeface="標楷體"/>
                          <a:cs typeface="Times New Roman"/>
                        </a:rPr>
                        <a:t>工程受益費、</a:t>
                      </a:r>
                      <a:r>
                        <a:rPr lang="zh-TW" sz="1400" kern="100">
                          <a:latin typeface="Times New Roman"/>
                          <a:ea typeface="標楷體"/>
                          <a:cs typeface="Times New Roman"/>
                        </a:rPr>
                        <a:t>登記規費、公證費</a:t>
                      </a:r>
                      <a:r>
                        <a:rPr lang="zh-TW" sz="1400" u="sng" kern="100">
                          <a:solidFill>
                            <a:srgbClr val="FF0000"/>
                          </a:solidFill>
                          <a:latin typeface="Times New Roman"/>
                          <a:ea typeface="標楷體"/>
                          <a:cs typeface="Times New Roman"/>
                        </a:rPr>
                        <a:t>等。</a:t>
                      </a:r>
                      <a:endParaRPr lang="zh-TW" sz="1400" kern="100">
                        <a:latin typeface="Times New Roman"/>
                        <a:ea typeface="標楷體"/>
                        <a:cs typeface="Times New Roman"/>
                      </a:endParaRPr>
                    </a:p>
                    <a:p>
                      <a:pPr marL="752475" indent="-271145" algn="just">
                        <a:spcAft>
                          <a:spcPts val="0"/>
                        </a:spcAft>
                      </a:pPr>
                      <a:r>
                        <a:rPr lang="en-US" sz="1400" u="sng" kern="100">
                          <a:solidFill>
                            <a:srgbClr val="FF0000"/>
                          </a:solidFill>
                          <a:latin typeface="標楷體"/>
                          <a:ea typeface="標楷體"/>
                          <a:cs typeface="Times New Roman"/>
                        </a:rPr>
                        <a:t>(3)</a:t>
                      </a:r>
                      <a:r>
                        <a:rPr lang="zh-TW" sz="1400" u="sng" kern="100">
                          <a:solidFill>
                            <a:srgbClr val="FF0000"/>
                          </a:solidFill>
                          <a:latin typeface="Times New Roman"/>
                          <a:ea typeface="標楷體"/>
                          <a:cs typeface="Times New Roman"/>
                        </a:rPr>
                        <a:t>其他費用：所有權移轉代辦費用</a:t>
                      </a:r>
                      <a:r>
                        <a:rPr lang="zh-TW" sz="1400" kern="100">
                          <a:latin typeface="Times New Roman"/>
                          <a:ea typeface="標楷體"/>
                          <a:cs typeface="Times New Roman"/>
                        </a:rPr>
                        <a:t>、水電、瓦斯、管理費及電話費等。</a:t>
                      </a:r>
                    </a:p>
                    <a:p>
                      <a:pPr marL="752475" indent="-271145" algn="just">
                        <a:spcAft>
                          <a:spcPts val="0"/>
                        </a:spcAft>
                      </a:pPr>
                      <a:r>
                        <a:rPr lang="en-US" sz="1400" u="sng" kern="100">
                          <a:solidFill>
                            <a:srgbClr val="FF0000"/>
                          </a:solidFill>
                          <a:latin typeface="標楷體"/>
                          <a:ea typeface="標楷體"/>
                          <a:cs typeface="Times New Roman"/>
                        </a:rPr>
                        <a:t>(4)</a:t>
                      </a:r>
                      <a:r>
                        <a:rPr lang="zh-TW" sz="1400" kern="100">
                          <a:latin typeface="Times New Roman"/>
                          <a:ea typeface="標楷體"/>
                          <a:cs typeface="Times New Roman"/>
                        </a:rPr>
                        <a:t>負擔方式：由買賣雙方另以契約約定。</a:t>
                      </a:r>
                    </a:p>
                    <a:p>
                      <a:pPr marL="490855" indent="-178435" algn="just">
                        <a:spcAft>
                          <a:spcPts val="0"/>
                        </a:spcAft>
                      </a:pPr>
                      <a:r>
                        <a:rPr lang="en-US" sz="1400" u="sng" kern="100">
                          <a:solidFill>
                            <a:srgbClr val="FF0000"/>
                          </a:solidFill>
                          <a:latin typeface="標楷體"/>
                          <a:ea typeface="標楷體"/>
                          <a:cs typeface="Times New Roman"/>
                        </a:rPr>
                        <a:t>5.</a:t>
                      </a:r>
                      <a:r>
                        <a:rPr lang="zh-TW" sz="1400" u="sng" kern="100">
                          <a:solidFill>
                            <a:srgbClr val="FF0000"/>
                          </a:solidFill>
                          <a:latin typeface="Times New Roman"/>
                          <a:ea typeface="標楷體"/>
                          <a:cs typeface="Times New Roman"/>
                        </a:rPr>
                        <a:t>賣方是否有附加之設備？若有，應敘明設備內容。</a:t>
                      </a:r>
                      <a:endParaRPr lang="zh-TW" sz="1400" kern="100">
                        <a:latin typeface="Times New Roman"/>
                        <a:ea typeface="標楷體"/>
                        <a:cs typeface="Times New Roman"/>
                      </a:endParaRPr>
                    </a:p>
                    <a:p>
                      <a:pPr marL="490855" indent="-178435" algn="just">
                        <a:spcAft>
                          <a:spcPts val="0"/>
                        </a:spcAft>
                      </a:pPr>
                      <a:r>
                        <a:rPr lang="en-US" sz="1400" u="sng" kern="100">
                          <a:solidFill>
                            <a:srgbClr val="FF0000"/>
                          </a:solidFill>
                          <a:latin typeface="標楷體"/>
                          <a:ea typeface="標楷體"/>
                          <a:cs typeface="Times New Roman"/>
                        </a:rPr>
                        <a:t>6.</a:t>
                      </a:r>
                      <a:r>
                        <a:rPr lang="zh-TW" sz="1400" u="sng" kern="100">
                          <a:solidFill>
                            <a:srgbClr val="FF0000"/>
                          </a:solidFill>
                          <a:latin typeface="Times New Roman"/>
                          <a:ea typeface="標楷體"/>
                          <a:cs typeface="Times New Roman"/>
                        </a:rPr>
                        <a:t>預售屋之飲用水、瓦斯及排水狀況。</a:t>
                      </a:r>
                      <a:endParaRPr lang="zh-TW" sz="1400" kern="100">
                        <a:latin typeface="Times New Roman"/>
                        <a:ea typeface="標楷體"/>
                        <a:cs typeface="Times New Roman"/>
                      </a:endParaRPr>
                    </a:p>
                    <a:p>
                      <a:pPr marL="490855" indent="-178435" algn="just">
                        <a:spcAft>
                          <a:spcPts val="0"/>
                        </a:spcAft>
                      </a:pPr>
                      <a:r>
                        <a:rPr lang="en-US" sz="1400" u="sng" kern="100">
                          <a:solidFill>
                            <a:srgbClr val="FF0000"/>
                          </a:solidFill>
                          <a:latin typeface="標楷體"/>
                          <a:ea typeface="標楷體"/>
                          <a:cs typeface="Times New Roman"/>
                        </a:rPr>
                        <a:t>7.</a:t>
                      </a:r>
                      <a:r>
                        <a:rPr lang="zh-TW" sz="1400" u="sng" kern="100">
                          <a:solidFill>
                            <a:srgbClr val="FF0000"/>
                          </a:solidFill>
                          <a:latin typeface="Times New Roman"/>
                          <a:ea typeface="標楷體"/>
                          <a:cs typeface="Times New Roman"/>
                        </a:rPr>
                        <a:t>履約保證機制方式，及其受託或提供擔保者。</a:t>
                      </a:r>
                      <a:endParaRPr lang="zh-TW" sz="1400" kern="100">
                        <a:latin typeface="Times New Roman"/>
                        <a:ea typeface="標楷體"/>
                        <a:cs typeface="Times New Roman"/>
                      </a:endParaRPr>
                    </a:p>
                    <a:p>
                      <a:pPr marL="490855" indent="-178435" algn="just">
                        <a:spcAft>
                          <a:spcPts val="0"/>
                        </a:spcAft>
                      </a:pPr>
                      <a:r>
                        <a:rPr lang="en-US" sz="1400" u="sng" kern="100">
                          <a:solidFill>
                            <a:srgbClr val="FF0000"/>
                          </a:solidFill>
                          <a:latin typeface="標楷體"/>
                          <a:ea typeface="標楷體"/>
                          <a:cs typeface="Times New Roman"/>
                        </a:rPr>
                        <a:t>8.</a:t>
                      </a:r>
                      <a:r>
                        <a:rPr lang="zh-TW" sz="1400" u="sng" kern="100">
                          <a:solidFill>
                            <a:srgbClr val="FF0000"/>
                          </a:solidFill>
                          <a:latin typeface="Times New Roman"/>
                          <a:ea typeface="標楷體"/>
                          <a:cs typeface="Times New Roman"/>
                        </a:rPr>
                        <a:t>有無解約、違約之處罰等，若有，應敘明。</a:t>
                      </a:r>
                      <a:endParaRPr lang="zh-TW" sz="1400" kern="100">
                        <a:latin typeface="Times New Roman"/>
                        <a:ea typeface="標楷體"/>
                        <a:cs typeface="Times New Roman"/>
                      </a:endParaRPr>
                    </a:p>
                    <a:p>
                      <a:pPr marL="490855" indent="-178435" algn="just">
                        <a:spcAft>
                          <a:spcPts val="0"/>
                        </a:spcAft>
                      </a:pPr>
                      <a:r>
                        <a:rPr lang="en-US" sz="1400" u="sng" kern="100">
                          <a:solidFill>
                            <a:srgbClr val="FF0000"/>
                          </a:solidFill>
                          <a:latin typeface="標楷體"/>
                          <a:ea typeface="標楷體"/>
                          <a:cs typeface="Times New Roman"/>
                        </a:rPr>
                        <a:t>9.</a:t>
                      </a:r>
                      <a:r>
                        <a:rPr lang="zh-TW" sz="1400" u="sng" kern="100">
                          <a:solidFill>
                            <a:srgbClr val="FF0000"/>
                          </a:solidFill>
                          <a:latin typeface="Times New Roman"/>
                          <a:ea typeface="標楷體"/>
                          <a:cs typeface="Times New Roman"/>
                        </a:rPr>
                        <a:t>其他交易事項：</a:t>
                      </a:r>
                      <a:r>
                        <a:rPr lang="en-US" sz="1400" u="sng" kern="100">
                          <a:solidFill>
                            <a:srgbClr val="FF0000"/>
                          </a:solidFill>
                          <a:latin typeface="Times New Roman"/>
                          <a:ea typeface="標楷體"/>
                          <a:cs typeface="Times New Roman"/>
                        </a:rPr>
                        <a:t>___</a:t>
                      </a:r>
                      <a:r>
                        <a:rPr lang="zh-TW" sz="1400" u="sng" kern="100">
                          <a:solidFill>
                            <a:srgbClr val="FF0000"/>
                          </a:solidFill>
                          <a:latin typeface="Times New Roman"/>
                          <a:ea typeface="標楷體"/>
                          <a:cs typeface="Times New Roman"/>
                        </a:rPr>
                        <a:t>。</a:t>
                      </a:r>
                      <a:endParaRPr lang="zh-TW" sz="1400" kern="100">
                        <a:latin typeface="Times New Roman"/>
                        <a:ea typeface="標楷體"/>
                        <a:cs typeface="Times New Roman"/>
                      </a:endParaRPr>
                    </a:p>
                  </a:txBody>
                  <a:tcPr marL="12746" marR="12746"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r>
                        <a:rPr lang="en-US" sz="1400" b="1" kern="100" dirty="0">
                          <a:solidFill>
                            <a:srgbClr val="FF0000"/>
                          </a:solidFill>
                          <a:latin typeface="標楷體"/>
                          <a:ea typeface="標楷體"/>
                          <a:cs typeface="Times New Roman"/>
                        </a:rPr>
                        <a:t>(</a:t>
                      </a:r>
                      <a:r>
                        <a:rPr lang="zh-TW" sz="1400" b="1" kern="100" dirty="0">
                          <a:solidFill>
                            <a:srgbClr val="FF0000"/>
                          </a:solidFill>
                          <a:latin typeface="Times New Roman"/>
                          <a:ea typeface="標楷體"/>
                          <a:cs typeface="Times New Roman"/>
                        </a:rPr>
                        <a:t>十</a:t>
                      </a:r>
                      <a:r>
                        <a:rPr lang="en-US" sz="1400" b="1" kern="100" dirty="0">
                          <a:solidFill>
                            <a:srgbClr val="FF0000"/>
                          </a:solidFill>
                          <a:latin typeface="Times New Roman"/>
                          <a:ea typeface="標楷體"/>
                          <a:cs typeface="Times New Roman"/>
                        </a:rPr>
                        <a:t>)</a:t>
                      </a:r>
                      <a:r>
                        <a:rPr lang="zh-TW" sz="1400" b="1" kern="100" dirty="0">
                          <a:latin typeface="Times New Roman"/>
                          <a:ea typeface="標楷體"/>
                          <a:cs typeface="Times New Roman"/>
                        </a:rPr>
                        <a:t>重要交易條件：</a:t>
                      </a:r>
                      <a:endParaRPr lang="zh-TW" sz="1400" kern="100" dirty="0">
                        <a:latin typeface="Times New Roman"/>
                        <a:ea typeface="標楷體"/>
                        <a:cs typeface="Times New Roman"/>
                      </a:endParaRPr>
                    </a:p>
                    <a:p>
                      <a:pPr marL="506095" indent="-167640" algn="just">
                        <a:spcAft>
                          <a:spcPts val="0"/>
                        </a:spcAft>
                      </a:pPr>
                      <a:r>
                        <a:rPr lang="en-US" sz="1400" kern="100" dirty="0">
                          <a:latin typeface="標楷體"/>
                          <a:ea typeface="標楷體"/>
                          <a:cs typeface="Times New Roman"/>
                        </a:rPr>
                        <a:t>1.</a:t>
                      </a:r>
                      <a:r>
                        <a:rPr lang="zh-TW" sz="1400" kern="100" dirty="0">
                          <a:latin typeface="Times New Roman"/>
                          <a:ea typeface="標楷體"/>
                          <a:cs typeface="Times New Roman"/>
                        </a:rPr>
                        <a:t>交易種類：買賣。</a:t>
                      </a:r>
                    </a:p>
                    <a:p>
                      <a:pPr marL="506095" indent="-167640" algn="just">
                        <a:spcAft>
                          <a:spcPts val="0"/>
                        </a:spcAft>
                      </a:pPr>
                      <a:r>
                        <a:rPr lang="en-US" sz="1400" kern="100" dirty="0">
                          <a:latin typeface="標楷體"/>
                          <a:ea typeface="標楷體"/>
                          <a:cs typeface="Times New Roman"/>
                        </a:rPr>
                        <a:t>2.</a:t>
                      </a:r>
                      <a:r>
                        <a:rPr lang="zh-TW" sz="1400" kern="100" dirty="0">
                          <a:latin typeface="Times New Roman"/>
                          <a:ea typeface="標楷體"/>
                          <a:cs typeface="Times New Roman"/>
                        </a:rPr>
                        <a:t>交易價金。</a:t>
                      </a:r>
                    </a:p>
                    <a:p>
                      <a:pPr marL="506095" indent="-167640" algn="just">
                        <a:spcAft>
                          <a:spcPts val="0"/>
                        </a:spcAft>
                      </a:pPr>
                      <a:r>
                        <a:rPr lang="en-US" sz="1400" kern="100" dirty="0">
                          <a:latin typeface="標楷體"/>
                          <a:ea typeface="標楷體"/>
                          <a:cs typeface="Times New Roman"/>
                        </a:rPr>
                        <a:t>3.</a:t>
                      </a:r>
                      <a:r>
                        <a:rPr lang="zh-TW" sz="1400" kern="100" dirty="0">
                          <a:latin typeface="Times New Roman"/>
                          <a:ea typeface="標楷體"/>
                          <a:cs typeface="Times New Roman"/>
                        </a:rPr>
                        <a:t>付款方式。</a:t>
                      </a:r>
                    </a:p>
                    <a:p>
                      <a:pPr marL="506095" indent="-167640" algn="just">
                        <a:spcAft>
                          <a:spcPts val="0"/>
                        </a:spcAft>
                      </a:pPr>
                      <a:r>
                        <a:rPr lang="en-US" sz="1400" kern="100" dirty="0">
                          <a:latin typeface="標楷體"/>
                          <a:ea typeface="標楷體"/>
                          <a:cs typeface="Times New Roman"/>
                        </a:rPr>
                        <a:t>4.</a:t>
                      </a:r>
                      <a:r>
                        <a:rPr lang="zh-TW" sz="1400" kern="100" dirty="0">
                          <a:latin typeface="Times New Roman"/>
                          <a:ea typeface="標楷體"/>
                          <a:cs typeface="Times New Roman"/>
                        </a:rPr>
                        <a:t>應納稅</a:t>
                      </a:r>
                      <a:r>
                        <a:rPr lang="zh-TW" sz="1400" u="sng" kern="100" dirty="0">
                          <a:solidFill>
                            <a:srgbClr val="FF0000"/>
                          </a:solidFill>
                          <a:latin typeface="Times New Roman"/>
                          <a:ea typeface="標楷體"/>
                          <a:cs typeface="Times New Roman"/>
                        </a:rPr>
                        <a:t>額</a:t>
                      </a:r>
                      <a:r>
                        <a:rPr lang="zh-TW" sz="1400" kern="100" dirty="0">
                          <a:latin typeface="Times New Roman"/>
                          <a:ea typeface="標楷體"/>
                          <a:cs typeface="Times New Roman"/>
                        </a:rPr>
                        <a:t>、規費項目及負擔方式：</a:t>
                      </a:r>
                      <a:r>
                        <a:rPr lang="zh-TW" sz="1400" u="sng" kern="100" dirty="0">
                          <a:solidFill>
                            <a:srgbClr val="FF0000"/>
                          </a:solidFill>
                          <a:latin typeface="Times New Roman"/>
                          <a:ea typeface="標楷體"/>
                          <a:cs typeface="Times New Roman"/>
                        </a:rPr>
                        <a:t>（稅額為預估值即可，實際應納稅額仍應以稅捐稽徵機關核發之繳款書為準）</a:t>
                      </a:r>
                      <a:endParaRPr lang="zh-TW" sz="1400" kern="100" dirty="0">
                        <a:latin typeface="Times New Roman"/>
                        <a:ea typeface="標楷體"/>
                        <a:cs typeface="Times New Roman"/>
                      </a:endParaRPr>
                    </a:p>
                    <a:p>
                      <a:pPr marL="763905" indent="-250190" algn="just">
                        <a:lnSpc>
                          <a:spcPct val="100000"/>
                        </a:lnSpc>
                        <a:spcAft>
                          <a:spcPts val="0"/>
                        </a:spcAft>
                      </a:pPr>
                      <a:r>
                        <a:rPr lang="en-US" sz="1400" kern="100" dirty="0">
                          <a:latin typeface="標楷體"/>
                          <a:ea typeface="標楷體"/>
                          <a:cs typeface="Times New Roman"/>
                        </a:rPr>
                        <a:t>(1)</a:t>
                      </a:r>
                      <a:r>
                        <a:rPr lang="zh-TW" sz="1400" kern="100" dirty="0">
                          <a:latin typeface="Times New Roman"/>
                          <a:ea typeface="標楷體"/>
                          <a:cs typeface="Times New Roman"/>
                        </a:rPr>
                        <a:t>應納稅額、規費項目：契稅、房屋稅、</a:t>
                      </a:r>
                      <a:r>
                        <a:rPr lang="zh-TW" sz="1400" u="sng" kern="100" dirty="0">
                          <a:solidFill>
                            <a:srgbClr val="FF0000"/>
                          </a:solidFill>
                          <a:latin typeface="Times New Roman"/>
                          <a:ea typeface="標楷體"/>
                          <a:cs typeface="Times New Roman"/>
                        </a:rPr>
                        <a:t>代書費</a:t>
                      </a:r>
                      <a:r>
                        <a:rPr lang="zh-TW" sz="1400" kern="100" dirty="0">
                          <a:latin typeface="Times New Roman"/>
                          <a:ea typeface="標楷體"/>
                          <a:cs typeface="Times New Roman"/>
                        </a:rPr>
                        <a:t>、印花稅、登記規費、公證費、水電、瓦斯、管理費及電話費。</a:t>
                      </a:r>
                    </a:p>
                    <a:p>
                      <a:pPr marL="763905" indent="-250190" algn="just">
                        <a:lnSpc>
                          <a:spcPct val="100000"/>
                        </a:lnSpc>
                        <a:spcAft>
                          <a:spcPts val="0"/>
                        </a:spcAft>
                      </a:pPr>
                      <a:r>
                        <a:rPr lang="en-US" sz="1400" kern="100" dirty="0">
                          <a:latin typeface="標楷體"/>
                          <a:ea typeface="標楷體"/>
                          <a:cs typeface="Times New Roman"/>
                        </a:rPr>
                        <a:t> (2)</a:t>
                      </a:r>
                      <a:r>
                        <a:rPr lang="zh-TW" sz="1400" kern="100" dirty="0">
                          <a:latin typeface="Times New Roman"/>
                          <a:ea typeface="標楷體"/>
                          <a:cs typeface="Times New Roman"/>
                        </a:rPr>
                        <a:t>負擔方式：由買賣雙方另以契約約定。</a:t>
                      </a:r>
                    </a:p>
                  </a:txBody>
                  <a:tcPr marL="12746" marR="12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035" algn="just">
                        <a:spcAft>
                          <a:spcPts val="0"/>
                        </a:spcAft>
                      </a:pPr>
                      <a:r>
                        <a:rPr lang="zh-TW" sz="1400" kern="100" dirty="0">
                          <a:latin typeface="Times New Roman"/>
                          <a:ea typeface="標楷體"/>
                          <a:cs typeface="Times New Roman"/>
                        </a:rPr>
                        <a:t>一、款次變更。</a:t>
                      </a:r>
                    </a:p>
                    <a:p>
                      <a:pPr marL="328930" indent="-328930" algn="just">
                        <a:spcAft>
                          <a:spcPts val="0"/>
                        </a:spcAft>
                      </a:pPr>
                      <a:r>
                        <a:rPr lang="zh-TW" sz="1400" kern="100" dirty="0">
                          <a:latin typeface="標楷體"/>
                          <a:ea typeface="新細明體"/>
                          <a:cs typeface="Times New Roman"/>
                        </a:rPr>
                        <a:t>二、為明確區別應納稅費項目與規費項目，使交易相對人易於瞭解第四目內容，爰分別訂其項目。又因預估應納稅額，恐有失準致生糾紛，爰修正相關文字。另將代書費修正為簽約費及所有權移轉代辦費等。</a:t>
                      </a:r>
                    </a:p>
                    <a:p>
                      <a:pPr marL="328930" indent="-321310" algn="just">
                        <a:spcAft>
                          <a:spcPts val="0"/>
                        </a:spcAft>
                      </a:pPr>
                      <a:r>
                        <a:rPr lang="zh-TW" sz="1400" kern="100" dirty="0">
                          <a:latin typeface="Times New Roman"/>
                          <a:ea typeface="標楷體"/>
                          <a:cs typeface="Times New Roman"/>
                        </a:rPr>
                        <a:t>三、建商時有附贈冷氣、電器、廚具等設備，爰增訂第五目。</a:t>
                      </a:r>
                    </a:p>
                    <a:p>
                      <a:pPr marL="328930" indent="-321310" algn="just">
                        <a:spcAft>
                          <a:spcPts val="0"/>
                        </a:spcAft>
                      </a:pPr>
                      <a:r>
                        <a:rPr lang="zh-TW" sz="1400" kern="100" dirty="0">
                          <a:latin typeface="Times New Roman"/>
                          <a:ea typeface="標楷體"/>
                          <a:cs typeface="Times New Roman"/>
                        </a:rPr>
                        <a:t>四、為讓買方知悉購買之預售屋是飲用地下水或自來水、使用天然瓦斯或桶裝瓦斯及其排水狀況，爰增訂第六目。</a:t>
                      </a:r>
                    </a:p>
                    <a:p>
                      <a:pPr marL="328930" indent="-321310" algn="just">
                        <a:spcAft>
                          <a:spcPts val="0"/>
                        </a:spcAft>
                      </a:pPr>
                      <a:r>
                        <a:rPr lang="zh-TW" sz="1400" kern="100" dirty="0">
                          <a:latin typeface="Times New Roman"/>
                          <a:ea typeface="標楷體"/>
                          <a:cs typeface="Times New Roman"/>
                        </a:rPr>
                        <a:t>五、參酌預售屋買賣定型化契約應記載事項第七點之一履約保證機制，增列第七目。</a:t>
                      </a:r>
                    </a:p>
                  </a:txBody>
                  <a:tcPr marL="12746" marR="12746"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41</a:t>
            </a:fld>
            <a:endParaRPr kumimoji="1" lang="zh-TW"/>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357586"/>
                <a:gridCol w="1071570"/>
                <a:gridCol w="314327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4907280"/>
        </p:xfrm>
        <a:graphic>
          <a:graphicData uri="http://schemas.openxmlformats.org/drawingml/2006/table">
            <a:tbl>
              <a:tblPr/>
              <a:tblGrid>
                <a:gridCol w="3357586"/>
                <a:gridCol w="1071570"/>
                <a:gridCol w="3143271"/>
              </a:tblGrid>
              <a:tr h="4064000">
                <a:tc>
                  <a:txBody>
                    <a:bodyPr/>
                    <a:lstStyle/>
                    <a:p>
                      <a:pPr marL="417830" indent="-417830" algn="just">
                        <a:spcAft>
                          <a:spcPts val="0"/>
                        </a:spcAft>
                      </a:pPr>
                      <a:r>
                        <a:rPr lang="en-US" sz="1400" b="1" u="sng" kern="100" dirty="0">
                          <a:solidFill>
                            <a:srgbClr val="FF0000"/>
                          </a:solidFill>
                          <a:latin typeface="標楷體"/>
                          <a:ea typeface="標楷體"/>
                          <a:cs typeface="Times New Roman"/>
                        </a:rPr>
                        <a:t>(</a:t>
                      </a:r>
                      <a:r>
                        <a:rPr lang="zh-TW" sz="1400" b="1" u="sng" kern="100" dirty="0">
                          <a:solidFill>
                            <a:srgbClr val="FF0000"/>
                          </a:solidFill>
                          <a:latin typeface="Times New Roman"/>
                          <a:ea typeface="標楷體"/>
                          <a:cs typeface="Times New Roman"/>
                        </a:rPr>
                        <a:t>四</a:t>
                      </a:r>
                      <a:r>
                        <a:rPr lang="en-US" sz="1400" b="1" u="sng" kern="100" dirty="0">
                          <a:solidFill>
                            <a:srgbClr val="FF0000"/>
                          </a:solidFill>
                          <a:latin typeface="Times New Roman"/>
                          <a:ea typeface="標楷體"/>
                          <a:cs typeface="Times New Roman"/>
                        </a:rPr>
                        <a:t>)</a:t>
                      </a:r>
                      <a:r>
                        <a:rPr lang="zh-TW" sz="1400" b="1" u="sng" kern="100" dirty="0">
                          <a:solidFill>
                            <a:srgbClr val="FF0000"/>
                          </a:solidFill>
                          <a:latin typeface="Times New Roman"/>
                          <a:ea typeface="標楷體"/>
                          <a:cs typeface="Times New Roman"/>
                        </a:rPr>
                        <a:t>其他重要事項</a:t>
                      </a:r>
                      <a:endParaRPr lang="zh-TW" sz="1400" kern="100" dirty="0">
                        <a:latin typeface="Times New Roman"/>
                        <a:ea typeface="標楷體"/>
                        <a:cs typeface="Times New Roman"/>
                      </a:endParaRPr>
                    </a:p>
                    <a:p>
                      <a:pPr marL="490855" indent="-178435" algn="just">
                        <a:spcAft>
                          <a:spcPts val="0"/>
                        </a:spcAft>
                      </a:pPr>
                      <a:r>
                        <a:rPr lang="en-US" sz="1400" kern="100" dirty="0">
                          <a:solidFill>
                            <a:srgbClr val="FF0000"/>
                          </a:solidFill>
                          <a:latin typeface="標楷體"/>
                          <a:ea typeface="標楷體"/>
                          <a:cs typeface="Times New Roman"/>
                        </a:rPr>
                        <a:t>1.</a:t>
                      </a:r>
                      <a:r>
                        <a:rPr lang="zh-TW" sz="1400" u="sng" kern="100" dirty="0">
                          <a:solidFill>
                            <a:srgbClr val="FF0000"/>
                          </a:solidFill>
                          <a:latin typeface="Times New Roman"/>
                          <a:ea typeface="標楷體"/>
                          <a:cs typeface="Times New Roman"/>
                        </a:rPr>
                        <a:t>周邊環境，詳如都市計畫地形圖或相關電子地圖並於圖面標示周邊半徑三百公尺範圍內之重要環境設施（包括：公（私）有市場、超級市場、學校、警察局（分駐所、派出所）、行政機關、體育場、醫院、飛機場、台電變電所用地、地面高壓電塔（線）、寺廟、殯儀館、公墓、火化場、骨灰（骸）存放設施、垃圾場（掩埋場、焚化場）、顯見之私人墳墓、加油（氣）站、瓦斯行（場）、葬儀社）。</a:t>
                      </a:r>
                      <a:endParaRPr lang="zh-TW" sz="1400" kern="100" dirty="0">
                        <a:latin typeface="Times New Roman"/>
                        <a:ea typeface="標楷體"/>
                        <a:cs typeface="Times New Roman"/>
                      </a:endParaRPr>
                    </a:p>
                    <a:p>
                      <a:pPr marL="490855" indent="-178435" algn="just">
                        <a:spcAft>
                          <a:spcPts val="0"/>
                        </a:spcAft>
                      </a:pPr>
                      <a:r>
                        <a:rPr lang="en-US" sz="1400" u="sng" kern="100" dirty="0">
                          <a:solidFill>
                            <a:srgbClr val="FF0000"/>
                          </a:solidFill>
                          <a:latin typeface="標楷體"/>
                          <a:ea typeface="標楷體"/>
                          <a:cs typeface="Times New Roman"/>
                        </a:rPr>
                        <a:t>2.</a:t>
                      </a:r>
                      <a:r>
                        <a:rPr lang="zh-TW" sz="1400" u="sng" kern="100" dirty="0">
                          <a:solidFill>
                            <a:srgbClr val="FF0000"/>
                          </a:solidFill>
                          <a:latin typeface="Times New Roman"/>
                          <a:ea typeface="標楷體"/>
                          <a:cs typeface="Times New Roman"/>
                        </a:rPr>
                        <a:t>本基地毗鄰範圍，有無已取得建造執照尚未開工或施工中之建案，若有，應敘明其建案地點、總樓地板面積（㎡）、地上（下）層數、樓層高度（</a:t>
                      </a:r>
                      <a:r>
                        <a:rPr lang="en-US" sz="1400" u="sng" kern="100" dirty="0">
                          <a:solidFill>
                            <a:srgbClr val="FF0000"/>
                          </a:solidFill>
                          <a:latin typeface="Times New Roman"/>
                          <a:ea typeface="標楷體"/>
                          <a:cs typeface="Times New Roman"/>
                        </a:rPr>
                        <a:t>m</a:t>
                      </a:r>
                      <a:r>
                        <a:rPr lang="zh-TW" sz="1400" u="sng" kern="100" dirty="0">
                          <a:solidFill>
                            <a:srgbClr val="FF0000"/>
                          </a:solidFill>
                          <a:latin typeface="Times New Roman"/>
                          <a:ea typeface="標楷體"/>
                          <a:cs typeface="Times New Roman"/>
                        </a:rPr>
                        <a:t>）、建物用途資料。</a:t>
                      </a:r>
                      <a:endParaRPr lang="zh-TW" sz="1400" kern="100" dirty="0">
                        <a:latin typeface="Times New Roman"/>
                        <a:ea typeface="標楷體"/>
                        <a:cs typeface="Times New Roman"/>
                      </a:endParaRPr>
                    </a:p>
                    <a:p>
                      <a:pPr marL="490855" indent="-178435" algn="just">
                        <a:spcAft>
                          <a:spcPts val="0"/>
                        </a:spcAft>
                      </a:pPr>
                      <a:r>
                        <a:rPr lang="en-US" sz="1400" u="sng" kern="100" dirty="0">
                          <a:solidFill>
                            <a:srgbClr val="FF0000"/>
                          </a:solidFill>
                          <a:latin typeface="標楷體"/>
                          <a:ea typeface="標楷體"/>
                          <a:cs typeface="Times New Roman"/>
                        </a:rPr>
                        <a:t>3.</a:t>
                      </a:r>
                      <a:r>
                        <a:rPr lang="zh-TW" sz="1400" u="sng" kern="100" dirty="0">
                          <a:solidFill>
                            <a:srgbClr val="FF0000"/>
                          </a:solidFill>
                          <a:latin typeface="Times New Roman"/>
                          <a:ea typeface="標楷體"/>
                          <a:cs typeface="Times New Roman"/>
                        </a:rPr>
                        <a:t>最近五年內基地周邊半徑三百公尺範圍內有無申請水災淹水救助紀錄，若有，應敘明。</a:t>
                      </a:r>
                      <a:endParaRPr lang="zh-TW" sz="1400" kern="100" dirty="0">
                        <a:latin typeface="Times New Roman"/>
                        <a:ea typeface="標楷體"/>
                        <a:cs typeface="Times New Roman"/>
                      </a:endParaRPr>
                    </a:p>
                    <a:p>
                      <a:pPr marL="490855" indent="-178435" algn="just">
                        <a:spcAft>
                          <a:spcPts val="0"/>
                        </a:spcAft>
                      </a:pPr>
                      <a:r>
                        <a:rPr lang="en-US" sz="1400" u="sng" kern="100" dirty="0">
                          <a:solidFill>
                            <a:srgbClr val="FF0000"/>
                          </a:solidFill>
                          <a:latin typeface="標楷體"/>
                          <a:ea typeface="標楷體"/>
                          <a:cs typeface="Times New Roman"/>
                        </a:rPr>
                        <a:t>4.</a:t>
                      </a:r>
                      <a:r>
                        <a:rPr lang="zh-TW" sz="1400" u="sng" kern="100" dirty="0">
                          <a:solidFill>
                            <a:srgbClr val="FF0000"/>
                          </a:solidFill>
                          <a:latin typeface="Times New Roman"/>
                          <a:ea typeface="標楷體"/>
                          <a:cs typeface="Times New Roman"/>
                        </a:rPr>
                        <a:t>是否已辦理地籍圖重測，若否，主管機關是否已公告辦理？</a:t>
                      </a:r>
                      <a:endParaRPr lang="zh-TW" sz="1400" kern="100" dirty="0">
                        <a:latin typeface="Times New Roman"/>
                        <a:ea typeface="標楷體"/>
                        <a:cs typeface="Times New Roman"/>
                      </a:endParaRPr>
                    </a:p>
                  </a:txBody>
                  <a:tcPr marL="10679" marR="10679"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7830" indent="-417830" algn="just">
                        <a:spcAft>
                          <a:spcPts val="0"/>
                        </a:spcAft>
                      </a:pPr>
                      <a:endParaRPr lang="zh-TW" sz="1400" kern="100" dirty="0">
                        <a:latin typeface="Times New Roman"/>
                        <a:ea typeface="標楷體"/>
                        <a:cs typeface="Times New Roman"/>
                      </a:endParaRPr>
                    </a:p>
                  </a:txBody>
                  <a:tcPr marL="10679" marR="106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4485" indent="-324485" algn="just">
                        <a:spcAft>
                          <a:spcPts val="0"/>
                        </a:spcAft>
                      </a:pPr>
                      <a:r>
                        <a:rPr lang="zh-TW" sz="1400" kern="100" dirty="0">
                          <a:latin typeface="Times New Roman"/>
                          <a:ea typeface="標楷體"/>
                          <a:cs typeface="Times New Roman"/>
                        </a:rPr>
                        <a:t>一、參酌壹第一點第七款其他重要事項，增訂本項。</a:t>
                      </a:r>
                    </a:p>
                    <a:p>
                      <a:pPr marL="324485" indent="-324485" algn="just">
                        <a:spcAft>
                          <a:spcPts val="0"/>
                        </a:spcAft>
                      </a:pPr>
                      <a:r>
                        <a:rPr lang="zh-TW" sz="1400" kern="100" dirty="0">
                          <a:latin typeface="Times New Roman"/>
                          <a:ea typeface="標楷體"/>
                          <a:cs typeface="Times New Roman"/>
                        </a:rPr>
                        <a:t>二、日照、晀望及淹水紀錄等將影響消費者購買預售屋之意願，爰增訂第二目、第三目。</a:t>
                      </a:r>
                    </a:p>
                    <a:p>
                      <a:pPr marL="324485" indent="-324485" algn="just">
                        <a:spcAft>
                          <a:spcPts val="0"/>
                        </a:spcAft>
                      </a:pPr>
                      <a:r>
                        <a:rPr lang="zh-TW" sz="1400" kern="100" dirty="0">
                          <a:latin typeface="Times New Roman"/>
                          <a:ea typeface="標楷體"/>
                          <a:cs typeface="Times New Roman"/>
                        </a:rPr>
                        <a:t>三、基地毗鄰範圍，有無已取得建造執照尚未開工或施工中之建案等相關資料，得於「全國建築管理資訊系統入口網」（</a:t>
                      </a:r>
                      <a:r>
                        <a:rPr lang="en-US" sz="1400" kern="100" dirty="0">
                          <a:latin typeface="Times New Roman"/>
                          <a:ea typeface="標楷體"/>
                          <a:cs typeface="Times New Roman"/>
                        </a:rPr>
                        <a:t>http://cpabm.cpami.gov.tw/index.jsp</a:t>
                      </a:r>
                      <a:r>
                        <a:rPr lang="zh-TW" sz="1400" kern="100" dirty="0">
                          <a:latin typeface="Times New Roman"/>
                          <a:ea typeface="標楷體"/>
                          <a:cs typeface="Times New Roman"/>
                        </a:rPr>
                        <a:t>）</a:t>
                      </a:r>
                      <a:r>
                        <a:rPr lang="en-US" sz="1400" kern="100" dirty="0">
                          <a:latin typeface="標楷體"/>
                          <a:ea typeface="標楷體"/>
                          <a:cs typeface="Times New Roman"/>
                          <a:sym typeface="Wingdings"/>
                        </a:rPr>
                        <a:t></a:t>
                      </a:r>
                      <a:r>
                        <a:rPr lang="zh-TW" sz="1400" kern="100" dirty="0">
                          <a:latin typeface="Times New Roman"/>
                          <a:ea typeface="標楷體"/>
                          <a:cs typeface="Times New Roman"/>
                        </a:rPr>
                        <a:t>「企業</a:t>
                      </a:r>
                      <a:r>
                        <a:rPr lang="en-US" sz="1400" kern="100" dirty="0">
                          <a:latin typeface="Times New Roman"/>
                          <a:ea typeface="標楷體"/>
                          <a:cs typeface="Times New Roman"/>
                        </a:rPr>
                        <a:t>e</a:t>
                      </a:r>
                      <a:r>
                        <a:rPr lang="zh-TW" sz="1400" kern="100" dirty="0">
                          <a:latin typeface="Times New Roman"/>
                          <a:ea typeface="標楷體"/>
                          <a:cs typeface="Times New Roman"/>
                        </a:rPr>
                        <a:t>幫手」</a:t>
                      </a:r>
                      <a:r>
                        <a:rPr lang="en-US" sz="1400" kern="100" dirty="0">
                          <a:latin typeface="標楷體"/>
                          <a:ea typeface="標楷體"/>
                          <a:cs typeface="Times New Roman"/>
                          <a:sym typeface="Wingdings"/>
                        </a:rPr>
                        <a:t></a:t>
                      </a:r>
                      <a:r>
                        <a:rPr lang="zh-TW" sz="1400" kern="100" dirty="0">
                          <a:latin typeface="Times New Roman"/>
                          <a:ea typeface="標楷體"/>
                          <a:cs typeface="Times New Roman"/>
                        </a:rPr>
                        <a:t>「全國建築商情資訊」查詢。</a:t>
                      </a:r>
                    </a:p>
                    <a:p>
                      <a:pPr marL="324485" indent="-324485" algn="just">
                        <a:spcAft>
                          <a:spcPts val="0"/>
                        </a:spcAft>
                      </a:pPr>
                      <a:r>
                        <a:rPr lang="zh-TW" sz="1400" kern="100" dirty="0">
                          <a:latin typeface="Times New Roman"/>
                          <a:ea typeface="標楷體"/>
                          <a:cs typeface="Times New Roman"/>
                        </a:rPr>
                        <a:t>四、第三目所稱五年內之淹水補助紀錄，係以經濟部發布之「水災公用氣體與油料管線輸電路災害救助種類及標準」第三條第一項災害救助對象第五款規定，以水災淹水達且領有補助者，或依行政院農業委員會公布之「農業天然災害救助辦法」領有補助者，即視為有淹水情形。又有無淹水救助紀錄得徵詢委售人意見，並向各直轄市、縣（市）政府社政單位或地方公所洽詢。</a:t>
                      </a:r>
                    </a:p>
                  </a:txBody>
                  <a:tcPr marL="10679" marR="1067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42</a:t>
            </a:fld>
            <a:endParaRPr kumimoji="1" lang="zh-TW"/>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5000661"/>
        </p:xfrm>
        <a:graphic>
          <a:graphicData uri="http://schemas.openxmlformats.org/drawingml/2006/table">
            <a:tbl>
              <a:tblPr/>
              <a:tblGrid>
                <a:gridCol w="2523588"/>
                <a:gridCol w="2524420"/>
                <a:gridCol w="2524420"/>
              </a:tblGrid>
              <a:tr h="549523">
                <a:tc>
                  <a:txBody>
                    <a:bodyPr/>
                    <a:lstStyle/>
                    <a:p>
                      <a:pPr algn="just">
                        <a:spcAft>
                          <a:spcPts val="0"/>
                        </a:spcAft>
                      </a:pPr>
                      <a:r>
                        <a:rPr lang="zh-TW" sz="2000" b="1" kern="100">
                          <a:latin typeface="Times New Roman"/>
                          <a:ea typeface="標楷體"/>
                          <a:cs typeface="Times New Roman"/>
                        </a:rPr>
                        <a:t>貳、不得記載事項</a:t>
                      </a:r>
                      <a:endParaRPr lang="zh-TW" sz="2000" kern="100">
                        <a:latin typeface="Times New Roman"/>
                        <a:ea typeface="標楷體"/>
                        <a:cs typeface="Times New Roman"/>
                      </a:endParaRPr>
                    </a:p>
                  </a:txBody>
                  <a:tcPr marL="17780" marR="177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2000" b="1" kern="100">
                          <a:latin typeface="Times New Roman"/>
                          <a:ea typeface="標楷體"/>
                          <a:cs typeface="Times New Roman"/>
                        </a:rPr>
                        <a:t>貳、不得記載事項</a:t>
                      </a:r>
                      <a:endParaRPr lang="zh-TW" sz="2000" kern="10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2000" kern="100">
                          <a:latin typeface="Times New Roman"/>
                          <a:ea typeface="標楷體"/>
                          <a:cs typeface="Times New Roman"/>
                        </a:rPr>
                        <a:t>未修正。</a:t>
                      </a: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9142">
                <a:tc>
                  <a:txBody>
                    <a:bodyPr/>
                    <a:lstStyle/>
                    <a:p>
                      <a:pPr marL="304800" indent="-304800" algn="just">
                        <a:spcAft>
                          <a:spcPts val="0"/>
                        </a:spcAft>
                      </a:pPr>
                      <a:r>
                        <a:rPr lang="zh-TW" sz="2000" kern="100">
                          <a:latin typeface="Times New Roman"/>
                          <a:ea typeface="標楷體"/>
                          <a:cs typeface="Times New Roman"/>
                        </a:rPr>
                        <a:t>一、不得</a:t>
                      </a:r>
                      <a:r>
                        <a:rPr lang="zh-TW" sz="2000" u="sng" kern="100">
                          <a:solidFill>
                            <a:srgbClr val="FF0000"/>
                          </a:solidFill>
                          <a:latin typeface="Times New Roman"/>
                          <a:ea typeface="標楷體"/>
                          <a:cs typeface="Times New Roman"/>
                        </a:rPr>
                        <a:t>記載</a:t>
                      </a:r>
                      <a:r>
                        <a:rPr lang="zh-TW" sz="2000" kern="100">
                          <a:latin typeface="Times New Roman"/>
                          <a:ea typeface="標楷體"/>
                          <a:cs typeface="Times New Roman"/>
                        </a:rPr>
                        <a:t>本說明書內容僅供參考。</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indent="-304800" algn="just">
                        <a:spcAft>
                          <a:spcPts val="0"/>
                        </a:spcAft>
                      </a:pPr>
                      <a:r>
                        <a:rPr lang="zh-TW" sz="2000" kern="100">
                          <a:latin typeface="Times New Roman"/>
                          <a:ea typeface="標楷體"/>
                          <a:cs typeface="Times New Roman"/>
                        </a:rPr>
                        <a:t>一、不得約定本說明書內容僅供參考。</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2000" kern="100">
                          <a:latin typeface="Times New Roman"/>
                          <a:ea typeface="標楷體"/>
                          <a:cs typeface="Times New Roman"/>
                        </a:rPr>
                        <a:t>文字修正。</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9142">
                <a:tc>
                  <a:txBody>
                    <a:bodyPr/>
                    <a:lstStyle/>
                    <a:p>
                      <a:pPr marL="304800" indent="-304800" algn="just">
                        <a:spcAft>
                          <a:spcPts val="0"/>
                        </a:spcAft>
                      </a:pPr>
                      <a:r>
                        <a:rPr lang="zh-TW" sz="2000" u="sng" kern="100">
                          <a:solidFill>
                            <a:srgbClr val="FF0000"/>
                          </a:solidFill>
                          <a:latin typeface="Times New Roman"/>
                          <a:ea typeface="標楷體"/>
                          <a:cs typeface="Times New Roman"/>
                        </a:rPr>
                        <a:t>二、</a:t>
                      </a:r>
                      <a:r>
                        <a:rPr lang="zh-TW" sz="2000" kern="100">
                          <a:latin typeface="Times New Roman"/>
                          <a:ea typeface="標楷體"/>
                          <a:cs typeface="Times New Roman"/>
                        </a:rPr>
                        <a:t>不得</a:t>
                      </a:r>
                      <a:r>
                        <a:rPr lang="zh-TW" sz="2000" u="sng" kern="100">
                          <a:solidFill>
                            <a:srgbClr val="FF0000"/>
                          </a:solidFill>
                          <a:latin typeface="Times New Roman"/>
                          <a:ea typeface="標楷體"/>
                          <a:cs typeface="Times New Roman"/>
                        </a:rPr>
                        <a:t>記載</a:t>
                      </a:r>
                      <a:r>
                        <a:rPr lang="zh-TW" sz="2000" kern="100">
                          <a:latin typeface="Times New Roman"/>
                          <a:ea typeface="標楷體"/>
                          <a:cs typeface="Times New Roman"/>
                        </a:rPr>
                        <a:t>繳回不動產說明書。</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indent="-304800" algn="just">
                        <a:spcAft>
                          <a:spcPts val="0"/>
                        </a:spcAft>
                      </a:pPr>
                      <a:r>
                        <a:rPr lang="zh-TW" sz="2000" kern="100">
                          <a:latin typeface="Times New Roman"/>
                          <a:ea typeface="標楷體"/>
                          <a:cs typeface="Times New Roman"/>
                        </a:rPr>
                        <a:t>三、不得約定繳回不動產說明書。</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0" indent="-152400" algn="just">
                        <a:spcAft>
                          <a:spcPts val="0"/>
                        </a:spcAft>
                      </a:pPr>
                      <a:r>
                        <a:rPr lang="zh-TW" sz="2000" kern="100">
                          <a:latin typeface="Times New Roman"/>
                          <a:ea typeface="標楷體"/>
                          <a:cs typeface="Times New Roman"/>
                        </a:rPr>
                        <a:t>一、點次變更。</a:t>
                      </a:r>
                    </a:p>
                    <a:p>
                      <a:pPr marL="212090" indent="-204470" algn="just">
                        <a:spcAft>
                          <a:spcPts val="0"/>
                        </a:spcAft>
                      </a:pPr>
                      <a:r>
                        <a:rPr lang="zh-TW" sz="2000" kern="100">
                          <a:latin typeface="Times New Roman"/>
                          <a:ea typeface="標楷體"/>
                          <a:cs typeface="Times New Roman"/>
                        </a:rPr>
                        <a:t>二、文字修正。</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2854">
                <a:tc>
                  <a:txBody>
                    <a:bodyPr/>
                    <a:lstStyle/>
                    <a:p>
                      <a:pPr marL="304800" indent="-304800" algn="just">
                        <a:spcAft>
                          <a:spcPts val="0"/>
                        </a:spcAft>
                      </a:pPr>
                      <a:r>
                        <a:rPr lang="zh-TW" sz="2000" u="sng" kern="0">
                          <a:solidFill>
                            <a:srgbClr val="FF0000"/>
                          </a:solidFill>
                          <a:latin typeface="Times New Roman"/>
                          <a:ea typeface="標楷體"/>
                          <a:cs typeface="新細明體"/>
                        </a:rPr>
                        <a:t>三、</a:t>
                      </a:r>
                      <a:r>
                        <a:rPr lang="zh-TW" sz="2000" kern="100">
                          <a:latin typeface="Times New Roman"/>
                          <a:ea typeface="標楷體"/>
                          <a:cs typeface="Times New Roman"/>
                        </a:rPr>
                        <a:t>不得使用</a:t>
                      </a:r>
                      <a:r>
                        <a:rPr lang="zh-TW" sz="2000" u="sng" kern="100">
                          <a:solidFill>
                            <a:srgbClr val="FF0000"/>
                          </a:solidFill>
                          <a:latin typeface="Times New Roman"/>
                          <a:ea typeface="標楷體"/>
                          <a:cs typeface="Times New Roman"/>
                        </a:rPr>
                        <a:t>實際所有權面積以外</a:t>
                      </a:r>
                      <a:r>
                        <a:rPr lang="zh-TW" sz="2000" kern="100">
                          <a:latin typeface="Times New Roman"/>
                          <a:ea typeface="標楷體"/>
                          <a:cs typeface="Times New Roman"/>
                        </a:rPr>
                        <a:t>之「使用面積」、「受益面積」、「銷售面積」等</a:t>
                      </a:r>
                      <a:r>
                        <a:rPr lang="zh-TW" sz="2000" u="sng" kern="100">
                          <a:solidFill>
                            <a:srgbClr val="FF0000"/>
                          </a:solidFill>
                          <a:latin typeface="Times New Roman"/>
                          <a:ea typeface="標楷體"/>
                          <a:cs typeface="Times New Roman"/>
                        </a:rPr>
                        <a:t>類似</a:t>
                      </a:r>
                      <a:r>
                        <a:rPr lang="zh-TW" sz="2000" kern="100">
                          <a:latin typeface="Times New Roman"/>
                          <a:ea typeface="標楷體"/>
                          <a:cs typeface="Times New Roman"/>
                        </a:rPr>
                        <a:t>名詞。</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indent="-304800" algn="just">
                        <a:spcAft>
                          <a:spcPts val="0"/>
                        </a:spcAft>
                      </a:pPr>
                      <a:r>
                        <a:rPr lang="zh-TW" sz="2000" kern="100" dirty="0">
                          <a:latin typeface="Times New Roman"/>
                          <a:ea typeface="標楷體"/>
                          <a:cs typeface="Times New Roman"/>
                        </a:rPr>
                        <a:t>二、不得使用未經明確定義之「使用面積」、「受益面積」、「銷售面積」等名詞。</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0" indent="-152400" algn="just">
                        <a:spcAft>
                          <a:spcPts val="0"/>
                        </a:spcAft>
                      </a:pPr>
                      <a:r>
                        <a:rPr lang="zh-TW" sz="2000" kern="100" dirty="0">
                          <a:latin typeface="Times New Roman"/>
                          <a:ea typeface="標楷體"/>
                          <a:cs typeface="Times New Roman"/>
                        </a:rPr>
                        <a:t>一、點次變更。</a:t>
                      </a:r>
                    </a:p>
                    <a:p>
                      <a:pPr marL="328930" indent="-321310" algn="just">
                        <a:spcAft>
                          <a:spcPts val="0"/>
                        </a:spcAft>
                      </a:pPr>
                      <a:r>
                        <a:rPr lang="zh-TW" sz="2000" kern="100" dirty="0">
                          <a:latin typeface="Times New Roman"/>
                          <a:ea typeface="標楷體"/>
                          <a:cs typeface="Times New Roman"/>
                        </a:rPr>
                        <a:t>二、非實際所有權面積，其中暗存非法占用面積，為免交易相對人認知錯誤，爰酌作文字修正。。</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43</a:t>
            </a:fld>
            <a:endParaRPr kumimoji="1" lang="zh-TW"/>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8" cy="4929222"/>
        </p:xfrm>
        <a:graphic>
          <a:graphicData uri="http://schemas.openxmlformats.org/drawingml/2006/table">
            <a:tbl>
              <a:tblPr/>
              <a:tblGrid>
                <a:gridCol w="2523588"/>
                <a:gridCol w="2524420"/>
                <a:gridCol w="2524420"/>
              </a:tblGrid>
              <a:tr h="4929222">
                <a:tc>
                  <a:txBody>
                    <a:bodyPr/>
                    <a:lstStyle/>
                    <a:p>
                      <a:pPr marL="304800" indent="-304800" algn="just">
                        <a:spcAft>
                          <a:spcPts val="0"/>
                        </a:spcAft>
                      </a:pPr>
                      <a:r>
                        <a:rPr lang="zh-TW" sz="2800" kern="100" dirty="0">
                          <a:latin typeface="Times New Roman"/>
                          <a:ea typeface="標楷體"/>
                          <a:cs typeface="Times New Roman"/>
                        </a:rPr>
                        <a:t>四、預售屋出售標的，不得記載未經依法領有建造執照之夾層設計或夾層空間面積。</a:t>
                      </a: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indent="-304800" algn="just">
                        <a:spcAft>
                          <a:spcPts val="0"/>
                        </a:spcAft>
                      </a:pPr>
                      <a:r>
                        <a:rPr lang="zh-TW" sz="2800" kern="100" dirty="0">
                          <a:latin typeface="Times New Roman"/>
                          <a:ea typeface="標楷體"/>
                          <a:cs typeface="Times New Roman"/>
                        </a:rPr>
                        <a:t>四、預售屋出售標的，不得記載未經依法領有建造執照之夾層設計或夾層空間面積。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2800" kern="100" dirty="0">
                          <a:latin typeface="Times New Roman"/>
                          <a:ea typeface="標楷體"/>
                          <a:cs typeface="Times New Roman"/>
                        </a:rPr>
                        <a:t>未修正。</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44</a:t>
            </a:fld>
            <a:endParaRPr kumimoji="1" lang="zh-TW"/>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4643470"/>
        </p:xfrm>
        <a:graphic>
          <a:graphicData uri="http://schemas.openxmlformats.org/drawingml/2006/table">
            <a:tbl>
              <a:tblPr/>
              <a:tblGrid>
                <a:gridCol w="2523588"/>
                <a:gridCol w="2524420"/>
                <a:gridCol w="2524420"/>
              </a:tblGrid>
              <a:tr h="4643470">
                <a:tc>
                  <a:txBody>
                    <a:bodyPr/>
                    <a:lstStyle/>
                    <a:p>
                      <a:pPr marL="304800" indent="-304800" algn="just">
                        <a:spcAft>
                          <a:spcPts val="0"/>
                        </a:spcAft>
                      </a:pPr>
                      <a:endParaRPr lang="zh-TW" sz="28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indent="-304800" algn="just">
                        <a:spcAft>
                          <a:spcPts val="0"/>
                        </a:spcAft>
                      </a:pPr>
                      <a:r>
                        <a:rPr lang="zh-TW" sz="2800" kern="100">
                          <a:latin typeface="Times New Roman"/>
                          <a:ea typeface="標楷體"/>
                          <a:cs typeface="Times New Roman"/>
                        </a:rPr>
                        <a:t>五、不得為其他違反法律強制或禁止規定之約定。</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indent="7620" algn="just">
                        <a:spcAft>
                          <a:spcPts val="0"/>
                        </a:spcAft>
                      </a:pPr>
                      <a:r>
                        <a:rPr lang="zh-TW" sz="2800" kern="100" dirty="0">
                          <a:latin typeface="Times New Roman"/>
                          <a:ea typeface="標楷體"/>
                          <a:cs typeface="Times New Roman"/>
                        </a:rPr>
                        <a:t>一、</a:t>
                      </a:r>
                      <a:r>
                        <a:rPr lang="zh-TW" sz="2800" u="sng" kern="100" dirty="0">
                          <a:latin typeface="Times New Roman"/>
                          <a:ea typeface="標楷體"/>
                          <a:cs typeface="Times New Roman"/>
                        </a:rPr>
                        <a:t>本點刪除</a:t>
                      </a:r>
                      <a:r>
                        <a:rPr lang="zh-TW" sz="2800" kern="100" dirty="0">
                          <a:latin typeface="Times New Roman"/>
                          <a:ea typeface="標楷體"/>
                          <a:cs typeface="Times New Roman"/>
                        </a:rPr>
                        <a:t>。</a:t>
                      </a:r>
                    </a:p>
                    <a:p>
                      <a:pPr marL="328930" indent="-321310" algn="just">
                        <a:spcAft>
                          <a:spcPts val="0"/>
                        </a:spcAft>
                      </a:pPr>
                      <a:r>
                        <a:rPr lang="zh-TW" sz="2800" kern="100" dirty="0">
                          <a:latin typeface="Times New Roman"/>
                          <a:ea typeface="標楷體"/>
                          <a:cs typeface="Times New Roman"/>
                        </a:rPr>
                        <a:t>二、不動產說明書為說明性質並非契約性質，應無約定情形發生，爰予以刪除。</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45</a:t>
            </a:fld>
            <a:endParaRPr kumimoji="1" lang="zh-TW"/>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643867" cy="4857784"/>
        </p:xfrm>
        <a:graphic>
          <a:graphicData uri="http://schemas.openxmlformats.org/drawingml/2006/table">
            <a:tbl>
              <a:tblPr/>
              <a:tblGrid>
                <a:gridCol w="2547395"/>
                <a:gridCol w="2548236"/>
                <a:gridCol w="2548236"/>
              </a:tblGrid>
              <a:tr h="4857784">
                <a:tc>
                  <a:txBody>
                    <a:bodyPr/>
                    <a:lstStyle/>
                    <a:p>
                      <a:pPr marL="304800" indent="-304800" algn="just">
                        <a:spcAft>
                          <a:spcPts val="0"/>
                        </a:spcAft>
                      </a:pPr>
                      <a:r>
                        <a:rPr lang="zh-TW" sz="2800" kern="0">
                          <a:solidFill>
                            <a:srgbClr val="FF0000"/>
                          </a:solidFill>
                          <a:latin typeface="Times New Roman"/>
                          <a:ea typeface="標楷體"/>
                          <a:cs typeface="新細明體"/>
                        </a:rPr>
                        <a:t>五、不得記載以不動產委託銷售標的現況說明書、不動產委託承購標的現況說明書、要約書標的現況說明書或建物現況確認書，替代不動產說明書之內容。</a:t>
                      </a:r>
                      <a:endParaRPr lang="zh-TW" sz="28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indent="-304800" algn="just">
                        <a:spcAft>
                          <a:spcPts val="0"/>
                        </a:spcAft>
                      </a:pPr>
                      <a:endParaRPr lang="en-US" sz="2800" kern="100">
                        <a:latin typeface="標楷體"/>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indent="7620" algn="just">
                        <a:spcAft>
                          <a:spcPts val="0"/>
                        </a:spcAft>
                      </a:pPr>
                      <a:r>
                        <a:rPr lang="zh-TW" sz="2800" kern="100" dirty="0">
                          <a:latin typeface="Times New Roman"/>
                          <a:ea typeface="標楷體"/>
                          <a:cs typeface="Times New Roman"/>
                        </a:rPr>
                        <a:t>一、</a:t>
                      </a:r>
                      <a:r>
                        <a:rPr lang="zh-TW" sz="2800" u="sng" kern="100" dirty="0">
                          <a:latin typeface="Times New Roman"/>
                          <a:ea typeface="標楷體"/>
                          <a:cs typeface="Times New Roman"/>
                        </a:rPr>
                        <a:t>本點新增</a:t>
                      </a:r>
                      <a:r>
                        <a:rPr lang="zh-TW" sz="2800" kern="100" dirty="0">
                          <a:latin typeface="Times New Roman"/>
                          <a:ea typeface="標楷體"/>
                          <a:cs typeface="Times New Roman"/>
                        </a:rPr>
                        <a:t>。</a:t>
                      </a:r>
                    </a:p>
                    <a:p>
                      <a:pPr marL="328930" indent="-321310" algn="just">
                        <a:spcAft>
                          <a:spcPts val="0"/>
                        </a:spcAft>
                      </a:pPr>
                      <a:r>
                        <a:rPr lang="zh-TW" sz="2800" kern="100" dirty="0">
                          <a:latin typeface="Times New Roman"/>
                          <a:ea typeface="標楷體"/>
                          <a:cs typeface="Times New Roman"/>
                        </a:rPr>
                        <a:t>二、為避免部分不動產經紀業者便宜行事以標的現況說明書及現況確認書</a:t>
                      </a:r>
                      <a:r>
                        <a:rPr lang="zh-TW" sz="2800" kern="0" dirty="0">
                          <a:latin typeface="Times New Roman"/>
                          <a:ea typeface="標楷體"/>
                          <a:cs typeface="新細明體"/>
                        </a:rPr>
                        <a:t>替代</a:t>
                      </a:r>
                      <a:r>
                        <a:rPr lang="zh-TW" sz="2800" kern="100" dirty="0">
                          <a:latin typeface="Times New Roman"/>
                          <a:ea typeface="標楷體"/>
                          <a:cs typeface="Times New Roman"/>
                        </a:rPr>
                        <a:t>不動產說明書之內容，爰增訂本點。</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46</a:t>
            </a:fld>
            <a:endParaRPr kumimoji="1" lang="zh-TW"/>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428736"/>
          <a:ext cx="7572428" cy="4857784"/>
        </p:xfrm>
        <a:graphic>
          <a:graphicData uri="http://schemas.openxmlformats.org/drawingml/2006/table">
            <a:tbl>
              <a:tblPr/>
              <a:tblGrid>
                <a:gridCol w="2523588"/>
                <a:gridCol w="2524420"/>
                <a:gridCol w="2524420"/>
              </a:tblGrid>
              <a:tr h="4857784">
                <a:tc>
                  <a:txBody>
                    <a:bodyPr/>
                    <a:lstStyle/>
                    <a:p>
                      <a:pPr marL="304800" indent="-304800" algn="just">
                        <a:spcAft>
                          <a:spcPts val="0"/>
                        </a:spcAft>
                      </a:pPr>
                      <a:r>
                        <a:rPr lang="zh-TW" sz="2800" kern="0">
                          <a:solidFill>
                            <a:srgbClr val="FF0000"/>
                          </a:solidFill>
                          <a:latin typeface="Times New Roman"/>
                          <a:ea typeface="標楷體"/>
                          <a:cs typeface="新細明體"/>
                        </a:rPr>
                        <a:t>六、不得記載房價有上漲空間或預測房價上漲之情形。</a:t>
                      </a:r>
                      <a:endParaRPr lang="zh-TW" sz="2800" kern="10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indent="-304800" algn="just">
                        <a:spcAft>
                          <a:spcPts val="0"/>
                        </a:spcAft>
                      </a:pPr>
                      <a:endParaRPr lang="en-US" sz="2800" kern="100" dirty="0">
                        <a:latin typeface="標楷體"/>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indent="7620" algn="just">
                        <a:spcAft>
                          <a:spcPts val="0"/>
                        </a:spcAft>
                      </a:pPr>
                      <a:r>
                        <a:rPr lang="zh-TW" sz="2800" kern="100" dirty="0">
                          <a:latin typeface="Times New Roman"/>
                          <a:ea typeface="標楷體"/>
                          <a:cs typeface="Times New Roman"/>
                        </a:rPr>
                        <a:t>一、</a:t>
                      </a:r>
                      <a:r>
                        <a:rPr lang="zh-TW" sz="2800" u="sng" kern="100" dirty="0">
                          <a:latin typeface="Times New Roman"/>
                          <a:ea typeface="標楷體"/>
                          <a:cs typeface="Times New Roman"/>
                        </a:rPr>
                        <a:t>本點新增</a:t>
                      </a:r>
                      <a:r>
                        <a:rPr lang="zh-TW" sz="2800" kern="100" dirty="0">
                          <a:latin typeface="Times New Roman"/>
                          <a:ea typeface="標楷體"/>
                          <a:cs typeface="Times New Roman"/>
                        </a:rPr>
                        <a:t>。</a:t>
                      </a:r>
                    </a:p>
                    <a:p>
                      <a:pPr marL="328930" indent="-321310" algn="just">
                        <a:spcAft>
                          <a:spcPts val="0"/>
                        </a:spcAft>
                      </a:pPr>
                      <a:r>
                        <a:rPr lang="zh-TW" sz="2800" kern="100" dirty="0">
                          <a:latin typeface="Times New Roman"/>
                          <a:ea typeface="標楷體"/>
                          <a:cs typeface="Times New Roman"/>
                        </a:rPr>
                        <a:t>二、為避免部分不動產仲介業者以本房屋日後有漲　價趨勢作為銷售手法，使消費者作錯誤判斷，爰增訂本點。</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47</a:t>
            </a:fld>
            <a:endParaRPr kumimoji="1" lang="zh-TW"/>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1571604" y="1000108"/>
          <a:ext cx="4857784" cy="5286412"/>
        </p:xfrm>
        <a:graphic>
          <a:graphicData uri="http://schemas.openxmlformats.org/drawingml/2006/table">
            <a:tbl>
              <a:tblPr/>
              <a:tblGrid>
                <a:gridCol w="4857784"/>
              </a:tblGrid>
              <a:tr h="5286412">
                <a:tc>
                  <a:txBody>
                    <a:bodyPr/>
                    <a:lstStyle/>
                    <a:p>
                      <a:r>
                        <a:rPr lang="zh-TW" altLang="en-US" sz="8000" b="1" dirty="0" smtClean="0"/>
                        <a:t>  謝謝指教</a:t>
                      </a:r>
                      <a:endParaRPr lang="en-US" altLang="zh-TW" sz="8000" b="1" dirty="0" smtClean="0"/>
                    </a:p>
                    <a:p>
                      <a:endParaRPr lang="zh-TW" altLang="en-US" sz="8000" b="1" dirty="0"/>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4" name="Picture 2"/>
          <p:cNvPicPr>
            <a:picLocks noChangeAspect="1" noChangeArrowheads="1"/>
          </p:cNvPicPr>
          <p:nvPr/>
        </p:nvPicPr>
        <p:blipFill>
          <a:blip r:embed="rId2" cstate="print"/>
          <a:srcRect/>
          <a:stretch>
            <a:fillRect/>
          </a:stretch>
        </p:blipFill>
        <p:spPr bwMode="auto">
          <a:xfrm>
            <a:off x="7072330" y="1071546"/>
            <a:ext cx="1433514" cy="5214974"/>
          </a:xfrm>
          <a:prstGeom prst="rect">
            <a:avLst/>
          </a:prstGeom>
          <a:noFill/>
          <a:ln w="25400">
            <a:solidFill>
              <a:schemeClr val="tx2">
                <a:lumMod val="60000"/>
                <a:lumOff val="40000"/>
              </a:schemeClr>
            </a:solidFill>
            <a:miter lim="800000"/>
            <a:headEnd/>
            <a:tailEnd/>
          </a:ln>
          <a:effectLst/>
        </p:spPr>
      </p:pic>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48</a:t>
            </a:fld>
            <a:endParaRPr kumimoji="1" lang="zh-TW"/>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3500462"/>
                <a:gridCol w="2000264"/>
                <a:gridCol w="207170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表格 5"/>
          <p:cNvGraphicFramePr>
            <a:graphicFrameLocks noGrp="1"/>
          </p:cNvGraphicFramePr>
          <p:nvPr/>
        </p:nvGraphicFramePr>
        <p:xfrm>
          <a:off x="642910" y="1357298"/>
          <a:ext cx="7572429" cy="5364480"/>
        </p:xfrm>
        <a:graphic>
          <a:graphicData uri="http://schemas.openxmlformats.org/drawingml/2006/table">
            <a:tbl>
              <a:tblPr/>
              <a:tblGrid>
                <a:gridCol w="3500462"/>
                <a:gridCol w="2000264"/>
                <a:gridCol w="2071703"/>
              </a:tblGrid>
              <a:tr h="4064000">
                <a:tc>
                  <a:txBody>
                    <a:bodyPr/>
                    <a:lstStyle/>
                    <a:p>
                      <a:pPr marL="330835" indent="-330835" algn="just">
                        <a:spcAft>
                          <a:spcPts val="0"/>
                        </a:spcAft>
                      </a:pPr>
                      <a:r>
                        <a:rPr lang="en-US" sz="1600" b="1" u="sng" kern="100" dirty="0">
                          <a:solidFill>
                            <a:srgbClr val="FF0000"/>
                          </a:solidFill>
                          <a:latin typeface="標楷體"/>
                          <a:ea typeface="標楷體"/>
                          <a:cs typeface="Times New Roman"/>
                        </a:rPr>
                        <a:t>(</a:t>
                      </a:r>
                      <a:r>
                        <a:rPr lang="zh-TW" sz="1600" b="1" u="sng" kern="100" dirty="0">
                          <a:solidFill>
                            <a:srgbClr val="FF0000"/>
                          </a:solidFill>
                          <a:latin typeface="Times New Roman"/>
                          <a:ea typeface="標楷體"/>
                          <a:cs typeface="Times New Roman"/>
                        </a:rPr>
                        <a:t>三</a:t>
                      </a:r>
                      <a:r>
                        <a:rPr lang="en-US" sz="1600" b="1" u="sng" kern="100" dirty="0">
                          <a:solidFill>
                            <a:srgbClr val="FF0000"/>
                          </a:solidFill>
                          <a:latin typeface="Times New Roman"/>
                          <a:ea typeface="標楷體"/>
                          <a:cs typeface="Times New Roman"/>
                        </a:rPr>
                        <a:t>)</a:t>
                      </a:r>
                      <a:r>
                        <a:rPr lang="zh-TW" sz="1600" b="1" u="sng" kern="100" dirty="0">
                          <a:solidFill>
                            <a:srgbClr val="FF0000"/>
                          </a:solidFill>
                          <a:latin typeface="Times New Roman"/>
                          <a:ea typeface="標楷體"/>
                          <a:cs typeface="Times New Roman"/>
                        </a:rPr>
                        <a:t>交易</a:t>
                      </a:r>
                      <a:r>
                        <a:rPr lang="zh-TW" sz="1600" b="1" kern="100" dirty="0">
                          <a:latin typeface="Times New Roman"/>
                          <a:ea typeface="標楷體"/>
                          <a:cs typeface="Times New Roman"/>
                        </a:rPr>
                        <a:t>權利種類</a:t>
                      </a:r>
                      <a:r>
                        <a:rPr lang="zh-TW" sz="1600" b="1" u="sng" kern="100" dirty="0">
                          <a:solidFill>
                            <a:srgbClr val="FF0000"/>
                          </a:solidFill>
                          <a:latin typeface="Times New Roman"/>
                          <a:ea typeface="標楷體"/>
                          <a:cs typeface="Times New Roman"/>
                        </a:rPr>
                        <a:t>及其登記狀態</a:t>
                      </a:r>
                      <a:r>
                        <a:rPr lang="zh-TW" sz="1600" b="1" kern="100" dirty="0" smtClean="0">
                          <a:latin typeface="Times New Roman"/>
                          <a:ea typeface="標楷體"/>
                          <a:cs typeface="Times New Roman"/>
                        </a:rPr>
                        <a:t>：</a:t>
                      </a:r>
                      <a:endParaRPr lang="en-US" altLang="zh-TW" sz="1600" b="1" kern="100" dirty="0" smtClean="0">
                        <a:latin typeface="Times New Roman"/>
                        <a:ea typeface="標楷體"/>
                        <a:cs typeface="Times New Roman"/>
                      </a:endParaRPr>
                    </a:p>
                    <a:p>
                      <a:pPr marL="330835" indent="-330835" algn="just">
                        <a:spcAft>
                          <a:spcPts val="0"/>
                        </a:spcAft>
                      </a:pPr>
                      <a:r>
                        <a:rPr lang="zh-TW" altLang="en-US" sz="1600" b="1" u="none" kern="100" dirty="0" smtClean="0">
                          <a:solidFill>
                            <a:srgbClr val="FF0000"/>
                          </a:solidFill>
                          <a:latin typeface="Times New Roman"/>
                          <a:ea typeface="標楷體"/>
                          <a:cs typeface="Times New Roman"/>
                        </a:rPr>
                        <a:t>                 </a:t>
                      </a:r>
                      <a:r>
                        <a:rPr lang="zh-TW" altLang="en-US" sz="1600" b="1" u="sng" kern="100" dirty="0" smtClean="0">
                          <a:solidFill>
                            <a:srgbClr val="FF0000"/>
                          </a:solidFill>
                          <a:latin typeface="Times New Roman"/>
                          <a:ea typeface="標楷體"/>
                          <a:cs typeface="Times New Roman"/>
                        </a:rPr>
                        <a:t> </a:t>
                      </a:r>
                      <a:r>
                        <a:rPr lang="zh-TW" sz="1600" b="1" u="sng" kern="100" dirty="0" smtClean="0">
                          <a:solidFill>
                            <a:srgbClr val="FF0000"/>
                          </a:solidFill>
                          <a:latin typeface="Times New Roman"/>
                          <a:ea typeface="標楷體"/>
                          <a:cs typeface="Times New Roman"/>
                        </a:rPr>
                        <a:t>（</a:t>
                      </a:r>
                      <a:r>
                        <a:rPr lang="zh-TW" sz="1600" b="1" u="sng" kern="100" dirty="0">
                          <a:solidFill>
                            <a:srgbClr val="FF0000"/>
                          </a:solidFill>
                          <a:latin typeface="Times New Roman"/>
                          <a:ea typeface="標楷體"/>
                          <a:cs typeface="Times New Roman"/>
                        </a:rPr>
                        <a:t>詳如登記謄本）：</a:t>
                      </a:r>
                      <a:endParaRPr lang="zh-TW" sz="1600" b="1" kern="100" dirty="0">
                        <a:latin typeface="Times New Roman"/>
                        <a:ea typeface="標楷體"/>
                        <a:cs typeface="Times New Roman"/>
                      </a:endParaRPr>
                    </a:p>
                    <a:p>
                      <a:pPr marL="443865" indent="-132715" algn="just">
                        <a:spcAft>
                          <a:spcPts val="0"/>
                        </a:spcAft>
                      </a:pPr>
                      <a:r>
                        <a:rPr lang="en-US" sz="1600" b="1" kern="100" dirty="0">
                          <a:latin typeface="標楷體"/>
                          <a:ea typeface="標楷體"/>
                          <a:cs typeface="Times New Roman"/>
                        </a:rPr>
                        <a:t>1.</a:t>
                      </a:r>
                      <a:r>
                        <a:rPr lang="zh-TW" sz="1600" b="1" kern="100" dirty="0">
                          <a:latin typeface="Times New Roman"/>
                          <a:ea typeface="標楷體"/>
                          <a:cs typeface="Times New Roman"/>
                        </a:rPr>
                        <a:t>所有權</a:t>
                      </a:r>
                      <a:r>
                        <a:rPr lang="zh-TW" sz="1600" b="1" u="sng" kern="100" dirty="0">
                          <a:solidFill>
                            <a:srgbClr val="FF0000"/>
                          </a:solidFill>
                          <a:latin typeface="Times New Roman"/>
                          <a:ea typeface="標楷體"/>
                          <a:cs typeface="Times New Roman"/>
                        </a:rPr>
                        <a:t>（單獨或持分共有）。</a:t>
                      </a:r>
                      <a:endParaRPr lang="zh-TW" sz="1600" b="1" kern="100" dirty="0">
                        <a:latin typeface="Times New Roman"/>
                        <a:ea typeface="標楷體"/>
                        <a:cs typeface="Times New Roman"/>
                      </a:endParaRPr>
                    </a:p>
                    <a:p>
                      <a:pPr marL="443865" indent="-132715" algn="just">
                        <a:spcAft>
                          <a:spcPts val="0"/>
                        </a:spcAft>
                      </a:pPr>
                      <a:r>
                        <a:rPr lang="en-US" sz="1600" b="1" kern="100" dirty="0">
                          <a:latin typeface="標楷體"/>
                          <a:ea typeface="標楷體"/>
                          <a:cs typeface="Times New Roman"/>
                        </a:rPr>
                        <a:t>2.</a:t>
                      </a:r>
                      <a:r>
                        <a:rPr lang="zh-TW" sz="1600" b="1" kern="100" dirty="0">
                          <a:latin typeface="Times New Roman"/>
                          <a:ea typeface="標楷體"/>
                          <a:cs typeface="Times New Roman"/>
                        </a:rPr>
                        <a:t>他項權利</a:t>
                      </a:r>
                      <a:r>
                        <a:rPr lang="zh-TW" sz="1600" b="1" u="sng" kern="100" dirty="0">
                          <a:solidFill>
                            <a:srgbClr val="FF0000"/>
                          </a:solidFill>
                          <a:latin typeface="Times New Roman"/>
                          <a:ea typeface="標楷體"/>
                          <a:cs typeface="Times New Roman"/>
                        </a:rPr>
                        <a:t>（包括：地上權、永佃權、農育權、不動產役權、抵押權、典權、耕作權）。</a:t>
                      </a:r>
                      <a:endParaRPr lang="zh-TW" sz="1600" b="1" kern="100" dirty="0">
                        <a:latin typeface="Times New Roman"/>
                        <a:ea typeface="標楷體"/>
                        <a:cs typeface="Times New Roman"/>
                      </a:endParaRPr>
                    </a:p>
                    <a:p>
                      <a:pPr marL="443865" indent="-132715" algn="just">
                        <a:spcAft>
                          <a:spcPts val="0"/>
                        </a:spcAft>
                      </a:pPr>
                      <a:r>
                        <a:rPr lang="en-US" sz="1600" b="1" u="sng" kern="100" dirty="0">
                          <a:solidFill>
                            <a:srgbClr val="FF0000"/>
                          </a:solidFill>
                          <a:latin typeface="標楷體"/>
                          <a:ea typeface="標楷體"/>
                          <a:cs typeface="Times New Roman"/>
                        </a:rPr>
                        <a:t>3.</a:t>
                      </a:r>
                      <a:r>
                        <a:rPr lang="zh-TW" sz="1600" b="1" u="sng" kern="100" dirty="0">
                          <a:solidFill>
                            <a:srgbClr val="FF0000"/>
                          </a:solidFill>
                          <a:latin typeface="Times New Roman"/>
                          <a:ea typeface="標楷體"/>
                          <a:cs typeface="Times New Roman"/>
                        </a:rPr>
                        <a:t>有無信託登記？若有，應敘明信託契約之主要條款內容（依登記謄本及信託專簿記載）。</a:t>
                      </a:r>
                      <a:endParaRPr lang="zh-TW" sz="1600" b="1" kern="100" dirty="0">
                        <a:latin typeface="Times New Roman"/>
                        <a:ea typeface="標楷體"/>
                        <a:cs typeface="Times New Roman"/>
                      </a:endParaRPr>
                    </a:p>
                    <a:p>
                      <a:pPr marL="443865" indent="-132715" algn="just">
                        <a:spcAft>
                          <a:spcPts val="0"/>
                        </a:spcAft>
                      </a:pPr>
                      <a:r>
                        <a:rPr lang="en-US" sz="1600" b="1" u="sng" kern="100" dirty="0">
                          <a:solidFill>
                            <a:srgbClr val="FF0000"/>
                          </a:solidFill>
                          <a:latin typeface="標楷體"/>
                          <a:ea typeface="標楷體"/>
                          <a:cs typeface="Times New Roman"/>
                        </a:rPr>
                        <a:t>4.</a:t>
                      </a:r>
                      <a:r>
                        <a:rPr lang="zh-TW" sz="1600" b="1" u="sng" kern="100" dirty="0">
                          <a:solidFill>
                            <a:srgbClr val="FF0000"/>
                          </a:solidFill>
                          <a:latin typeface="Times New Roman"/>
                          <a:ea typeface="標楷體"/>
                          <a:cs typeface="Times New Roman"/>
                        </a:rPr>
                        <a:t>基地權利有無設定負擔，若有，應敘明。</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(1)</a:t>
                      </a:r>
                      <a:r>
                        <a:rPr lang="zh-TW" sz="1600" b="1" u="sng" kern="100" dirty="0">
                          <a:solidFill>
                            <a:srgbClr val="FF0000"/>
                          </a:solidFill>
                          <a:latin typeface="Times New Roman"/>
                          <a:ea typeface="標楷體"/>
                          <a:cs typeface="Times New Roman"/>
                        </a:rPr>
                        <a:t>有無他項</a:t>
                      </a:r>
                      <a:r>
                        <a:rPr lang="zh-TW" sz="1600" b="1" u="sng" kern="0" dirty="0">
                          <a:solidFill>
                            <a:srgbClr val="FF0000"/>
                          </a:solidFill>
                          <a:latin typeface="Times New Roman"/>
                          <a:ea typeface="標楷體"/>
                          <a:cs typeface="新細明體"/>
                        </a:rPr>
                        <a:t>權利</a:t>
                      </a:r>
                      <a:r>
                        <a:rPr lang="zh-TW" sz="1600" b="1" u="sng" kern="100" dirty="0">
                          <a:solidFill>
                            <a:srgbClr val="FF0000"/>
                          </a:solidFill>
                          <a:latin typeface="Times New Roman"/>
                          <a:ea typeface="標楷體"/>
                          <a:cs typeface="Times New Roman"/>
                        </a:rPr>
                        <a:t>之設定情形（包括：地上權、永佃權、農育權、不動產役權、抵押權、典權、耕作權）。</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(2)</a:t>
                      </a:r>
                      <a:r>
                        <a:rPr lang="zh-TW" sz="1600" b="1" u="sng" kern="100" dirty="0">
                          <a:solidFill>
                            <a:srgbClr val="FF0000"/>
                          </a:solidFill>
                          <a:latin typeface="Times New Roman"/>
                          <a:ea typeface="標楷體"/>
                          <a:cs typeface="Times New Roman"/>
                        </a:rPr>
                        <a:t>有無限制登記情形？（包括：預告登記、查封、假扣押、假處分及其他禁止處分之登記。）。</a:t>
                      </a:r>
                      <a:endParaRPr lang="zh-TW" sz="1600" b="1" kern="100" dirty="0">
                        <a:latin typeface="Times New Roman"/>
                        <a:ea typeface="標楷體"/>
                        <a:cs typeface="Times New Roman"/>
                      </a:endParaRPr>
                    </a:p>
                    <a:p>
                      <a:pPr marL="752475" indent="-271145" algn="just">
                        <a:spcAft>
                          <a:spcPts val="0"/>
                        </a:spcAft>
                      </a:pPr>
                      <a:r>
                        <a:rPr lang="en-US" sz="1600" b="1" u="sng" kern="100" dirty="0">
                          <a:solidFill>
                            <a:srgbClr val="FF0000"/>
                          </a:solidFill>
                          <a:latin typeface="標楷體"/>
                          <a:ea typeface="標楷體"/>
                          <a:cs typeface="Times New Roman"/>
                        </a:rPr>
                        <a:t>(3)</a:t>
                      </a:r>
                      <a:r>
                        <a:rPr lang="zh-TW" sz="1600" b="1" u="sng" kern="100" dirty="0">
                          <a:solidFill>
                            <a:srgbClr val="FF0000"/>
                          </a:solidFill>
                          <a:latin typeface="Times New Roman"/>
                          <a:ea typeface="標楷體"/>
                          <a:cs typeface="Times New Roman"/>
                        </a:rPr>
                        <a:t>其他事項（包括：依民事訴訟法第二百五十四條規定及其他相關之註記等）。</a:t>
                      </a:r>
                      <a:endParaRPr lang="zh-TW" sz="1600" b="1" kern="100" dirty="0">
                        <a:latin typeface="Times New Roman"/>
                        <a:ea typeface="標楷體"/>
                        <a:cs typeface="Times New Roman"/>
                      </a:endParaRPr>
                    </a:p>
                  </a:txBody>
                  <a:tcPr marL="11621" marR="11621"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7145" algn="just">
                        <a:spcAft>
                          <a:spcPts val="0"/>
                        </a:spcAft>
                      </a:pPr>
                      <a:r>
                        <a:rPr lang="en-US" sz="1600" b="1" kern="100" dirty="0">
                          <a:latin typeface="標楷體"/>
                          <a:ea typeface="標楷體"/>
                          <a:cs typeface="Times New Roman"/>
                        </a:rPr>
                        <a:t>(</a:t>
                      </a:r>
                      <a:r>
                        <a:rPr lang="zh-TW" sz="1600" b="1" kern="100" dirty="0">
                          <a:latin typeface="Times New Roman"/>
                          <a:ea typeface="標楷體"/>
                          <a:cs typeface="Times New Roman"/>
                        </a:rPr>
                        <a:t>二</a:t>
                      </a:r>
                      <a:r>
                        <a:rPr lang="en-US" sz="1600" b="1" kern="100" dirty="0">
                          <a:latin typeface="Times New Roman"/>
                          <a:ea typeface="標楷體"/>
                          <a:cs typeface="Times New Roman"/>
                        </a:rPr>
                        <a:t>)</a:t>
                      </a:r>
                      <a:r>
                        <a:rPr lang="zh-TW" sz="1600" b="1" kern="100" dirty="0">
                          <a:latin typeface="Times New Roman"/>
                          <a:ea typeface="標楷體"/>
                          <a:cs typeface="Times New Roman"/>
                        </a:rPr>
                        <a:t>權利種類：</a:t>
                      </a:r>
                    </a:p>
                    <a:p>
                      <a:pPr marL="472440" indent="-152400" algn="just">
                        <a:spcAft>
                          <a:spcPts val="0"/>
                        </a:spcAft>
                      </a:pPr>
                      <a:r>
                        <a:rPr lang="en-US" sz="1600" b="1" kern="100" dirty="0">
                          <a:latin typeface="標楷體"/>
                          <a:ea typeface="標楷體"/>
                          <a:cs typeface="Times New Roman"/>
                        </a:rPr>
                        <a:t>1.</a:t>
                      </a:r>
                      <a:r>
                        <a:rPr lang="zh-TW" sz="1600" b="1" kern="100" dirty="0">
                          <a:latin typeface="Times New Roman"/>
                          <a:ea typeface="標楷體"/>
                          <a:cs typeface="Times New Roman"/>
                        </a:rPr>
                        <a:t>所有權。</a:t>
                      </a:r>
                    </a:p>
                    <a:p>
                      <a:pPr marL="472440" indent="-152400" algn="just">
                        <a:spcAft>
                          <a:spcPts val="0"/>
                        </a:spcAft>
                      </a:pPr>
                      <a:r>
                        <a:rPr lang="en-US" sz="1600" b="1" kern="100" dirty="0">
                          <a:latin typeface="標楷體"/>
                          <a:ea typeface="標楷體"/>
                          <a:cs typeface="Times New Roman"/>
                        </a:rPr>
                        <a:t>2.</a:t>
                      </a:r>
                      <a:r>
                        <a:rPr lang="zh-TW" sz="1600" b="1" kern="100" dirty="0">
                          <a:latin typeface="Times New Roman"/>
                          <a:ea typeface="標楷體"/>
                          <a:cs typeface="Times New Roman"/>
                        </a:rPr>
                        <a:t>他項權利。</a:t>
                      </a:r>
                    </a:p>
                  </a:txBody>
                  <a:tcPr marL="11621" marR="11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2090" indent="-204470" algn="just">
                        <a:spcAft>
                          <a:spcPts val="0"/>
                        </a:spcAft>
                      </a:pPr>
                      <a:r>
                        <a:rPr lang="zh-TW" sz="1600" b="1" kern="100" dirty="0">
                          <a:latin typeface="Times New Roman"/>
                          <a:ea typeface="標楷體"/>
                          <a:cs typeface="Times New Roman"/>
                        </a:rPr>
                        <a:t>一、款次變更。</a:t>
                      </a:r>
                    </a:p>
                    <a:p>
                      <a:pPr marL="328930" indent="-328930" algn="just">
                        <a:spcAft>
                          <a:spcPts val="0"/>
                        </a:spcAft>
                      </a:pPr>
                      <a:r>
                        <a:rPr lang="zh-TW" sz="1600" b="1" kern="100" dirty="0">
                          <a:latin typeface="標楷體"/>
                          <a:ea typeface="新細明體"/>
                          <a:cs typeface="Times New Roman"/>
                        </a:rPr>
                        <a:t>二、現行規定第六款移列合併規範於本款。</a:t>
                      </a:r>
                    </a:p>
                    <a:p>
                      <a:pPr marL="328930" indent="-328930" algn="just">
                        <a:spcAft>
                          <a:spcPts val="0"/>
                        </a:spcAft>
                      </a:pPr>
                      <a:r>
                        <a:rPr lang="zh-TW" sz="1600" b="1" kern="100" dirty="0">
                          <a:latin typeface="標楷體"/>
                          <a:ea typeface="新細明體"/>
                          <a:cs typeface="Times New Roman"/>
                        </a:rPr>
                        <a:t>三、不動產權利人辦理信託登記之情形，已甚為普遍，且受託人對於不動產有無處分權，將決定有無權利簽訂買賣契約，爰增訂第三目。</a:t>
                      </a:r>
                    </a:p>
                    <a:p>
                      <a:pPr marL="328930" indent="-328930" algn="just">
                        <a:spcAft>
                          <a:spcPts val="0"/>
                        </a:spcAft>
                      </a:pPr>
                      <a:r>
                        <a:rPr lang="zh-TW" sz="1600" b="1" kern="100" dirty="0">
                          <a:latin typeface="標楷體"/>
                          <a:ea typeface="新細明體"/>
                          <a:cs typeface="Times New Roman"/>
                        </a:rPr>
                        <a:t>四、配合民法及土地登記規則予以列示他項權利登記狀態，爰增訂第四目。</a:t>
                      </a:r>
                    </a:p>
                  </a:txBody>
                  <a:tcPr marL="11621" marR="11621"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投影片編號版面配置區 4"/>
          <p:cNvSpPr>
            <a:spLocks noGrp="1"/>
          </p:cNvSpPr>
          <p:nvPr>
            <p:ph type="sldNum" sz="quarter" idx="12"/>
          </p:nvPr>
        </p:nvSpPr>
        <p:spPr/>
        <p:txBody>
          <a:bodyPr/>
          <a:lstStyle/>
          <a:p>
            <a:fld id="{8A4431D5-1B33-458B-8AFD-CECCB0FA18CB}" type="slidenum">
              <a:rPr kumimoji="1" lang="en-US" altLang="zh-TW" smtClean="0">
                <a:solidFill>
                  <a:srgbClr val="FFFFFF"/>
                </a:solidFill>
              </a:rPr>
              <a:pPr/>
              <a:t>5</a:t>
            </a:fld>
            <a:endParaRPr kumimoji="1" lang="zh-TW"/>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286016"/>
                <a:gridCol w="2786083"/>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09" y="1417320"/>
          <a:ext cx="7572430" cy="5364480"/>
        </p:xfrm>
        <a:graphic>
          <a:graphicData uri="http://schemas.openxmlformats.org/drawingml/2006/table">
            <a:tbl>
              <a:tblPr/>
              <a:tblGrid>
                <a:gridCol w="2523588"/>
                <a:gridCol w="2262759"/>
                <a:gridCol w="2786083"/>
              </a:tblGrid>
              <a:tr h="4583448">
                <a:tc>
                  <a:txBody>
                    <a:bodyPr/>
                    <a:lstStyle/>
                    <a:p>
                      <a:pPr algn="just">
                        <a:spcAft>
                          <a:spcPts val="0"/>
                        </a:spcAft>
                      </a:pPr>
                      <a:r>
                        <a:rPr lang="en-US" sz="1600" b="1" kern="100" dirty="0">
                          <a:latin typeface="標楷體"/>
                          <a:ea typeface="標楷體"/>
                          <a:cs typeface="Times New Roman"/>
                        </a:rPr>
                        <a:t>(</a:t>
                      </a:r>
                      <a:r>
                        <a:rPr lang="zh-TW" sz="1600" b="1" kern="100" dirty="0">
                          <a:latin typeface="Times New Roman"/>
                          <a:ea typeface="標楷體"/>
                          <a:cs typeface="Times New Roman"/>
                        </a:rPr>
                        <a:t>四</a:t>
                      </a:r>
                      <a:r>
                        <a:rPr lang="en-US" sz="1600" b="1" kern="100" dirty="0">
                          <a:latin typeface="Times New Roman"/>
                          <a:ea typeface="標楷體"/>
                          <a:cs typeface="Times New Roman"/>
                        </a:rPr>
                        <a:t>)</a:t>
                      </a:r>
                      <a:r>
                        <a:rPr lang="zh-TW" sz="1600" b="1" kern="100" dirty="0">
                          <a:latin typeface="Times New Roman"/>
                          <a:ea typeface="標楷體"/>
                          <a:cs typeface="Times New Roman"/>
                        </a:rPr>
                        <a:t>目前管理與使用情況：</a:t>
                      </a:r>
                    </a:p>
                    <a:p>
                      <a:pPr marL="443865" indent="-132715" algn="just">
                        <a:spcAft>
                          <a:spcPts val="0"/>
                        </a:spcAft>
                      </a:pPr>
                      <a:r>
                        <a:rPr lang="en-US" sz="1600" b="1" kern="100" dirty="0">
                          <a:latin typeface="標楷體"/>
                          <a:ea typeface="標楷體"/>
                          <a:cs typeface="Times New Roman"/>
                        </a:rPr>
                        <a:t>1.</a:t>
                      </a:r>
                      <a:r>
                        <a:rPr lang="zh-TW" sz="1600" b="1" kern="100" dirty="0">
                          <a:latin typeface="Times New Roman"/>
                          <a:ea typeface="標楷體"/>
                          <a:cs typeface="Times New Roman"/>
                        </a:rPr>
                        <a:t>是否有依慣例使用之現況</a:t>
                      </a:r>
                      <a:r>
                        <a:rPr lang="zh-TW" sz="1600" b="1" u="sng" kern="100" dirty="0">
                          <a:solidFill>
                            <a:srgbClr val="FF0000"/>
                          </a:solidFill>
                          <a:latin typeface="Times New Roman"/>
                          <a:ea typeface="標楷體"/>
                          <a:cs typeface="Times New Roman"/>
                        </a:rPr>
                        <a:t>，若有，應敘明其內容。</a:t>
                      </a:r>
                      <a:r>
                        <a:rPr lang="zh-TW" sz="1600" b="1" kern="100" dirty="0">
                          <a:latin typeface="Times New Roman"/>
                          <a:ea typeface="標楷體"/>
                          <a:cs typeface="Times New Roman"/>
                        </a:rPr>
                        <a:t> </a:t>
                      </a:r>
                    </a:p>
                    <a:p>
                      <a:pPr marL="443865" indent="-132715" algn="just">
                        <a:spcAft>
                          <a:spcPts val="0"/>
                        </a:spcAft>
                      </a:pPr>
                      <a:r>
                        <a:rPr lang="en-US" sz="1600" b="1" u="sng" kern="100" dirty="0">
                          <a:solidFill>
                            <a:srgbClr val="FF0000"/>
                          </a:solidFill>
                          <a:latin typeface="標楷體"/>
                          <a:ea typeface="標楷體"/>
                          <a:cs typeface="Times New Roman"/>
                        </a:rPr>
                        <a:t>2.</a:t>
                      </a:r>
                      <a:r>
                        <a:rPr lang="zh-TW" sz="1600" b="1" u="sng" kern="100" dirty="0">
                          <a:solidFill>
                            <a:srgbClr val="FF0000"/>
                          </a:solidFill>
                          <a:latin typeface="Times New Roman"/>
                          <a:ea typeface="標楷體"/>
                          <a:cs typeface="Times New Roman"/>
                        </a:rPr>
                        <a:t>有無共有人分管協議或依民法第八百二十六條之一規定為使用管理或分割等約定之登記，若有，應敘明其內容。</a:t>
                      </a:r>
                      <a:endParaRPr lang="zh-TW" sz="1600" b="1" kern="100" dirty="0">
                        <a:latin typeface="Times New Roman"/>
                        <a:ea typeface="標楷體"/>
                        <a:cs typeface="Times New Roman"/>
                      </a:endParaRPr>
                    </a:p>
                    <a:p>
                      <a:pPr marL="443865" indent="-132715" algn="just">
                        <a:spcAft>
                          <a:spcPts val="0"/>
                        </a:spcAft>
                      </a:pPr>
                      <a:r>
                        <a:rPr lang="en-US" sz="1600" b="1" u="sng" kern="100" dirty="0">
                          <a:solidFill>
                            <a:srgbClr val="FF0000"/>
                          </a:solidFill>
                          <a:latin typeface="標楷體"/>
                          <a:ea typeface="標楷體"/>
                          <a:cs typeface="Times New Roman"/>
                        </a:rPr>
                        <a:t>3.</a:t>
                      </a:r>
                      <a:r>
                        <a:rPr lang="zh-TW" sz="1600" b="1" kern="100" dirty="0">
                          <a:latin typeface="Times New Roman"/>
                          <a:ea typeface="標楷體"/>
                          <a:cs typeface="Times New Roman"/>
                        </a:rPr>
                        <a:t>有無出租</a:t>
                      </a:r>
                      <a:r>
                        <a:rPr lang="zh-TW" sz="1600" b="1" u="sng" kern="100" dirty="0">
                          <a:solidFill>
                            <a:srgbClr val="FF0000"/>
                          </a:solidFill>
                          <a:latin typeface="Times New Roman"/>
                          <a:ea typeface="標楷體"/>
                          <a:cs typeface="Times New Roman"/>
                        </a:rPr>
                        <a:t>或出借，若有，應敘明出租或出借</a:t>
                      </a:r>
                      <a:r>
                        <a:rPr lang="zh-TW" sz="1600" b="1" kern="100" dirty="0">
                          <a:latin typeface="Times New Roman"/>
                          <a:ea typeface="標楷體"/>
                          <a:cs typeface="Times New Roman"/>
                        </a:rPr>
                        <a:t>情形</a:t>
                      </a:r>
                      <a:r>
                        <a:rPr lang="zh-TW" sz="1600" b="1" u="sng" kern="100" dirty="0">
                          <a:solidFill>
                            <a:srgbClr val="FF0000"/>
                          </a:solidFill>
                          <a:latin typeface="Times New Roman"/>
                          <a:ea typeface="標楷體"/>
                          <a:cs typeface="Times New Roman"/>
                        </a:rPr>
                        <a:t>。</a:t>
                      </a:r>
                      <a:endParaRPr lang="zh-TW" sz="1600" b="1" kern="100" dirty="0">
                        <a:latin typeface="Times New Roman"/>
                        <a:ea typeface="標楷體"/>
                        <a:cs typeface="Times New Roman"/>
                      </a:endParaRPr>
                    </a:p>
                    <a:p>
                      <a:pPr marL="443865" indent="-132715" algn="just">
                        <a:spcAft>
                          <a:spcPts val="0"/>
                        </a:spcAft>
                      </a:pPr>
                      <a:r>
                        <a:rPr lang="en-US" sz="1600" b="1" u="sng" kern="100" dirty="0">
                          <a:solidFill>
                            <a:srgbClr val="FF0000"/>
                          </a:solidFill>
                          <a:latin typeface="標楷體"/>
                          <a:ea typeface="標楷體"/>
                          <a:cs typeface="Times New Roman"/>
                        </a:rPr>
                        <a:t>4.</a:t>
                      </a:r>
                      <a:r>
                        <a:rPr lang="zh-TW" sz="1600" b="1" u="sng" kern="100" dirty="0">
                          <a:solidFill>
                            <a:srgbClr val="FF0000"/>
                          </a:solidFill>
                          <a:latin typeface="Times New Roman"/>
                          <a:ea typeface="標楷體"/>
                          <a:cs typeface="Times New Roman"/>
                        </a:rPr>
                        <a:t>有無被他人無權占用，若有，應敘明被占用情形。</a:t>
                      </a:r>
                      <a:endParaRPr lang="zh-TW" sz="1600" b="1" kern="100" dirty="0">
                        <a:latin typeface="Times New Roman"/>
                        <a:ea typeface="標楷體"/>
                        <a:cs typeface="Times New Roman"/>
                      </a:endParaRPr>
                    </a:p>
                    <a:p>
                      <a:pPr marL="443865" indent="-132715" algn="just">
                        <a:spcAft>
                          <a:spcPts val="0"/>
                        </a:spcAft>
                      </a:pPr>
                      <a:r>
                        <a:rPr lang="en-US" sz="1600" b="1" u="sng" kern="100" dirty="0">
                          <a:solidFill>
                            <a:srgbClr val="FF0000"/>
                          </a:solidFill>
                          <a:latin typeface="標楷體"/>
                          <a:ea typeface="標楷體"/>
                          <a:cs typeface="Times New Roman"/>
                        </a:rPr>
                        <a:t>5.</a:t>
                      </a:r>
                      <a:r>
                        <a:rPr lang="zh-TW" sz="1600" b="1" u="sng" kern="100" dirty="0">
                          <a:solidFill>
                            <a:srgbClr val="FF0000"/>
                          </a:solidFill>
                          <a:latin typeface="Times New Roman"/>
                          <a:ea typeface="標楷體"/>
                          <a:cs typeface="Times New Roman"/>
                        </a:rPr>
                        <a:t>有無供公眾通行之私有道路，若有，應敘明其位置及約略面積等情形。</a:t>
                      </a:r>
                      <a:endParaRPr lang="zh-TW" sz="1600" b="1" kern="100" dirty="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7145" algn="just">
                        <a:spcAft>
                          <a:spcPts val="0"/>
                        </a:spcAft>
                      </a:pPr>
                      <a:r>
                        <a:rPr lang="en-US" sz="1600" b="1" kern="100" dirty="0">
                          <a:latin typeface="標楷體"/>
                          <a:ea typeface="標楷體"/>
                          <a:cs typeface="Times New Roman"/>
                        </a:rPr>
                        <a:t>(</a:t>
                      </a:r>
                      <a:r>
                        <a:rPr lang="zh-TW" sz="1600" b="1" kern="100" dirty="0">
                          <a:latin typeface="Times New Roman"/>
                          <a:ea typeface="標楷體"/>
                          <a:cs typeface="Times New Roman"/>
                        </a:rPr>
                        <a:t>四</a:t>
                      </a:r>
                      <a:r>
                        <a:rPr lang="en-US" sz="1600" b="1" kern="100" dirty="0">
                          <a:latin typeface="Times New Roman"/>
                          <a:ea typeface="標楷體"/>
                          <a:cs typeface="Times New Roman"/>
                        </a:rPr>
                        <a:t>)</a:t>
                      </a:r>
                      <a:r>
                        <a:rPr lang="zh-TW" sz="1600" b="1" kern="100" dirty="0">
                          <a:latin typeface="Times New Roman"/>
                          <a:ea typeface="標楷體"/>
                          <a:cs typeface="Times New Roman"/>
                        </a:rPr>
                        <a:t>目前管理與使用情況：</a:t>
                      </a:r>
                    </a:p>
                    <a:p>
                      <a:pPr marL="472440" indent="-152400" algn="just">
                        <a:spcAft>
                          <a:spcPts val="0"/>
                        </a:spcAft>
                      </a:pPr>
                      <a:r>
                        <a:rPr lang="en-US" sz="1600" b="1" kern="100" dirty="0">
                          <a:latin typeface="標楷體"/>
                          <a:ea typeface="標楷體"/>
                          <a:cs typeface="Times New Roman"/>
                        </a:rPr>
                        <a:t>1.</a:t>
                      </a:r>
                      <a:r>
                        <a:rPr lang="zh-TW" sz="1600" b="1" kern="100" dirty="0">
                          <a:latin typeface="Times New Roman"/>
                          <a:ea typeface="標楷體"/>
                          <a:cs typeface="Times New Roman"/>
                        </a:rPr>
                        <a:t>是否有依慣例使用之現況：共有土地有無分管協議及其協議內容。</a:t>
                      </a:r>
                    </a:p>
                    <a:p>
                      <a:pPr marL="472440" indent="-152400" algn="just">
                        <a:spcAft>
                          <a:spcPts val="0"/>
                        </a:spcAft>
                      </a:pPr>
                      <a:r>
                        <a:rPr lang="en-US" sz="1600" b="1" kern="100" dirty="0">
                          <a:latin typeface="標楷體"/>
                          <a:ea typeface="標楷體"/>
                          <a:cs typeface="Times New Roman"/>
                        </a:rPr>
                        <a:t>2.</a:t>
                      </a:r>
                      <a:r>
                        <a:rPr lang="zh-TW" sz="1600" b="1" kern="100" dirty="0">
                          <a:latin typeface="Times New Roman"/>
                          <a:ea typeface="標楷體"/>
                          <a:cs typeface="Times New Roman"/>
                        </a:rPr>
                        <a:t>有無出租</a:t>
                      </a:r>
                      <a:r>
                        <a:rPr lang="zh-TW" sz="1600" b="1" u="sng" kern="100" dirty="0">
                          <a:solidFill>
                            <a:srgbClr val="FF0000"/>
                          </a:solidFill>
                          <a:latin typeface="Times New Roman"/>
                          <a:ea typeface="標楷體"/>
                          <a:cs typeface="Times New Roman"/>
                        </a:rPr>
                        <a:t>或占用</a:t>
                      </a:r>
                      <a:r>
                        <a:rPr lang="zh-TW" sz="1600" b="1" kern="100" dirty="0">
                          <a:latin typeface="Times New Roman"/>
                          <a:ea typeface="標楷體"/>
                          <a:cs typeface="Times New Roman"/>
                        </a:rPr>
                        <a:t>情形？</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600" b="1" kern="100" dirty="0">
                          <a:latin typeface="標楷體"/>
                          <a:ea typeface="新細明體"/>
                          <a:cs typeface="Times New Roman"/>
                        </a:rPr>
                        <a:t>一、為使共有土地、出租、出借及占用情形更為明確，第一目爰酌作文字修正，並增訂第三目。</a:t>
                      </a:r>
                    </a:p>
                    <a:p>
                      <a:pPr marL="328930" indent="-328930" algn="just">
                        <a:spcAft>
                          <a:spcPts val="0"/>
                        </a:spcAft>
                      </a:pPr>
                      <a:r>
                        <a:rPr lang="zh-TW" sz="1600" b="1" kern="100" dirty="0">
                          <a:latin typeface="標楷體"/>
                          <a:ea typeface="新細明體"/>
                          <a:cs typeface="Times New Roman"/>
                        </a:rPr>
                        <a:t>二、參依民法第八百二十六條之一及土地登記規則第一百五十五條之一至第一百五十五條之三規定，將現行第一目後段增列為第二目。</a:t>
                      </a:r>
                    </a:p>
                    <a:p>
                      <a:pPr marL="328930" indent="-328930" algn="just">
                        <a:spcAft>
                          <a:spcPts val="0"/>
                        </a:spcAft>
                      </a:pPr>
                      <a:r>
                        <a:rPr lang="zh-TW" sz="1600" b="1" kern="100" dirty="0">
                          <a:latin typeface="標楷體"/>
                          <a:ea typeface="新細明體"/>
                          <a:cs typeface="Times New Roman"/>
                        </a:rPr>
                        <a:t>三、交易標的之土地，如其範圍有涉及公眾通行之私有道路者，為影響土地利用之重要因素，爰增列第五目。又供公眾通行之私有道路，係指建築法第四十八條、建築技術規則建築設計施工編第一條第三十六款、第八條規定之現有巷道，其相關資訊均可向當地主管建築機關洽詢取得。</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6</a:t>
            </a:fld>
            <a:endParaRPr kumimoji="1" lang="zh-TW"/>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97280"/>
        </p:xfrm>
        <a:graphic>
          <a:graphicData uri="http://schemas.openxmlformats.org/drawingml/2006/table">
            <a:tbl>
              <a:tblPr/>
              <a:tblGrid>
                <a:gridCol w="3143272"/>
                <a:gridCol w="1143008"/>
                <a:gridCol w="3286149"/>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表格 4"/>
          <p:cNvGraphicFramePr>
            <a:graphicFrameLocks noGrp="1"/>
          </p:cNvGraphicFramePr>
          <p:nvPr/>
        </p:nvGraphicFramePr>
        <p:xfrm>
          <a:off x="642910" y="1357298"/>
          <a:ext cx="7572428" cy="5486400"/>
        </p:xfrm>
        <a:graphic>
          <a:graphicData uri="http://schemas.openxmlformats.org/drawingml/2006/table">
            <a:tbl>
              <a:tblPr/>
              <a:tblGrid>
                <a:gridCol w="3143272"/>
                <a:gridCol w="1143008"/>
                <a:gridCol w="3286148"/>
              </a:tblGrid>
              <a:tr h="5072098">
                <a:tc>
                  <a:txBody>
                    <a:bodyPr/>
                    <a:lstStyle/>
                    <a:p>
                      <a:pPr algn="just">
                        <a:spcAft>
                          <a:spcPts val="0"/>
                        </a:spcAft>
                      </a:pPr>
                      <a:r>
                        <a:rPr lang="en-US" sz="1000" b="1" kern="100" dirty="0">
                          <a:latin typeface="標楷體"/>
                          <a:ea typeface="標楷體"/>
                          <a:cs typeface="Times New Roman"/>
                        </a:rPr>
                        <a:t>(</a:t>
                      </a:r>
                      <a:r>
                        <a:rPr lang="zh-TW" sz="1000" b="1" kern="100" dirty="0">
                          <a:latin typeface="Times New Roman"/>
                          <a:ea typeface="標楷體"/>
                          <a:cs typeface="Times New Roman"/>
                        </a:rPr>
                        <a:t>五</a:t>
                      </a:r>
                      <a:r>
                        <a:rPr lang="en-US" sz="1000" b="1" kern="100" dirty="0">
                          <a:latin typeface="Times New Roman"/>
                          <a:ea typeface="標楷體"/>
                          <a:cs typeface="Times New Roman"/>
                        </a:rPr>
                        <a:t>)</a:t>
                      </a:r>
                      <a:r>
                        <a:rPr lang="zh-TW" sz="1000" b="1" kern="100" dirty="0">
                          <a:latin typeface="Times New Roman"/>
                          <a:ea typeface="標楷體"/>
                          <a:cs typeface="Times New Roman"/>
                        </a:rPr>
                        <a:t>使用管制內容： </a:t>
                      </a:r>
                    </a:p>
                    <a:p>
                      <a:pPr marL="443865" indent="-132715" algn="just">
                        <a:spcAft>
                          <a:spcPts val="0"/>
                        </a:spcAft>
                      </a:pPr>
                      <a:r>
                        <a:rPr lang="en-US" sz="1000" b="1" u="sng" kern="100" dirty="0">
                          <a:solidFill>
                            <a:srgbClr val="FF0000"/>
                          </a:solidFill>
                          <a:latin typeface="標楷體"/>
                          <a:ea typeface="標楷體"/>
                          <a:cs typeface="Times New Roman"/>
                        </a:rPr>
                        <a:t>1.</a:t>
                      </a:r>
                      <a:r>
                        <a:rPr lang="zh-TW" sz="1000" b="1" u="sng" kern="100" dirty="0">
                          <a:solidFill>
                            <a:srgbClr val="FF0000"/>
                          </a:solidFill>
                          <a:latin typeface="Times New Roman"/>
                          <a:ea typeface="標楷體"/>
                          <a:cs typeface="Times New Roman"/>
                        </a:rPr>
                        <a:t>使用分區或編定</a:t>
                      </a:r>
                      <a:endParaRPr lang="zh-TW" sz="1000" b="1" kern="100" dirty="0">
                        <a:latin typeface="Times New Roman"/>
                        <a:ea typeface="標楷體"/>
                        <a:cs typeface="Times New Roman"/>
                      </a:endParaRPr>
                    </a:p>
                    <a:p>
                      <a:pPr marL="752475" indent="-271145" algn="just">
                        <a:spcAft>
                          <a:spcPts val="0"/>
                        </a:spcAft>
                      </a:pPr>
                      <a:r>
                        <a:rPr lang="en-US" sz="1000" b="1" u="sng" kern="100" dirty="0">
                          <a:solidFill>
                            <a:srgbClr val="FF0000"/>
                          </a:solidFill>
                          <a:latin typeface="標楷體"/>
                          <a:ea typeface="標楷體"/>
                          <a:cs typeface="Times New Roman"/>
                        </a:rPr>
                        <a:t>(1)</a:t>
                      </a:r>
                      <a:r>
                        <a:rPr lang="zh-TW" sz="1000" b="1" u="sng" kern="100" dirty="0">
                          <a:solidFill>
                            <a:srgbClr val="FF0000"/>
                          </a:solidFill>
                          <a:latin typeface="Times New Roman"/>
                          <a:ea typeface="標楷體"/>
                          <a:cs typeface="Times New Roman"/>
                        </a:rPr>
                        <a:t>都市土地，以主管機關核發之都市計畫土地使用分區證明為準。</a:t>
                      </a:r>
                      <a:endParaRPr lang="zh-TW" sz="1000" b="1" kern="100" dirty="0">
                        <a:latin typeface="Times New Roman"/>
                        <a:ea typeface="標楷體"/>
                        <a:cs typeface="Times New Roman"/>
                      </a:endParaRPr>
                    </a:p>
                    <a:p>
                      <a:pPr marL="752475" indent="-271145" algn="just">
                        <a:spcAft>
                          <a:spcPts val="0"/>
                        </a:spcAft>
                      </a:pPr>
                      <a:r>
                        <a:rPr lang="en-US" sz="1000" b="1" u="sng" kern="100" dirty="0">
                          <a:solidFill>
                            <a:srgbClr val="FF0000"/>
                          </a:solidFill>
                          <a:latin typeface="標楷體"/>
                          <a:ea typeface="標楷體"/>
                          <a:cs typeface="Times New Roman"/>
                        </a:rPr>
                        <a:t>(2)</a:t>
                      </a:r>
                      <a:r>
                        <a:rPr lang="zh-TW" sz="1000" b="1" u="sng" kern="100" dirty="0">
                          <a:solidFill>
                            <a:srgbClr val="FF0000"/>
                          </a:solidFill>
                          <a:latin typeface="Times New Roman"/>
                          <a:ea typeface="標楷體"/>
                          <a:cs typeface="Times New Roman"/>
                        </a:rPr>
                        <a:t>非都市土地，以土地登記謄本記載為準。</a:t>
                      </a:r>
                      <a:endParaRPr lang="zh-TW" sz="1000" b="1" kern="100" dirty="0">
                        <a:latin typeface="Times New Roman"/>
                        <a:ea typeface="標楷體"/>
                        <a:cs typeface="Times New Roman"/>
                      </a:endParaRPr>
                    </a:p>
                    <a:p>
                      <a:pPr marL="752475" indent="-271145" algn="just">
                        <a:spcAft>
                          <a:spcPts val="0"/>
                        </a:spcAft>
                      </a:pPr>
                      <a:r>
                        <a:rPr lang="en-US" sz="1000" b="1" u="sng" kern="100" dirty="0">
                          <a:solidFill>
                            <a:srgbClr val="FF0000"/>
                          </a:solidFill>
                          <a:latin typeface="標楷體"/>
                          <a:ea typeface="標楷體"/>
                          <a:cs typeface="Times New Roman"/>
                        </a:rPr>
                        <a:t>(3)</a:t>
                      </a:r>
                      <a:r>
                        <a:rPr lang="zh-TW" sz="1000" b="1" u="sng" kern="100" dirty="0">
                          <a:solidFill>
                            <a:srgbClr val="FF0000"/>
                          </a:solidFill>
                          <a:latin typeface="Times New Roman"/>
                          <a:ea typeface="標楷體"/>
                          <a:cs typeface="Times New Roman"/>
                        </a:rPr>
                        <a:t>若未記載者，應敘明其管制情形。</a:t>
                      </a:r>
                      <a:endParaRPr lang="zh-TW" sz="1000" b="1" kern="100" dirty="0">
                        <a:latin typeface="Times New Roman"/>
                        <a:ea typeface="標楷體"/>
                        <a:cs typeface="Times New Roman"/>
                      </a:endParaRPr>
                    </a:p>
                    <a:p>
                      <a:pPr marL="443865" indent="-132715" algn="just">
                        <a:spcAft>
                          <a:spcPts val="0"/>
                        </a:spcAft>
                      </a:pPr>
                      <a:r>
                        <a:rPr lang="en-US" sz="1000" b="1" kern="100" dirty="0">
                          <a:latin typeface="標楷體"/>
                          <a:ea typeface="標楷體"/>
                          <a:cs typeface="Times New Roman"/>
                        </a:rPr>
                        <a:t>2.</a:t>
                      </a:r>
                      <a:r>
                        <a:rPr lang="zh-TW" sz="1000" b="1" kern="100" dirty="0">
                          <a:latin typeface="Times New Roman"/>
                          <a:ea typeface="標楷體"/>
                          <a:cs typeface="Times New Roman"/>
                        </a:rPr>
                        <a:t>法定建蔽率。</a:t>
                      </a:r>
                    </a:p>
                    <a:p>
                      <a:pPr marL="443865" indent="-132715" algn="just">
                        <a:spcAft>
                          <a:spcPts val="0"/>
                        </a:spcAft>
                      </a:pPr>
                      <a:r>
                        <a:rPr lang="en-US" sz="1000" b="1" kern="100" dirty="0">
                          <a:latin typeface="標楷體"/>
                          <a:ea typeface="標楷體"/>
                          <a:cs typeface="Times New Roman"/>
                        </a:rPr>
                        <a:t>3.</a:t>
                      </a:r>
                      <a:r>
                        <a:rPr lang="zh-TW" sz="1000" b="1" kern="100" dirty="0">
                          <a:latin typeface="Times New Roman"/>
                          <a:ea typeface="標楷體"/>
                          <a:cs typeface="Times New Roman"/>
                        </a:rPr>
                        <a:t>法定容積率。</a:t>
                      </a:r>
                    </a:p>
                    <a:p>
                      <a:pPr marL="443865" indent="-132715" algn="just">
                        <a:spcAft>
                          <a:spcPts val="0"/>
                        </a:spcAft>
                      </a:pPr>
                      <a:r>
                        <a:rPr lang="en-US" sz="1000" b="1" kern="100" dirty="0">
                          <a:latin typeface="標楷體"/>
                          <a:ea typeface="標楷體"/>
                          <a:cs typeface="Times New Roman"/>
                        </a:rPr>
                        <a:t>4.</a:t>
                      </a:r>
                      <a:r>
                        <a:rPr lang="zh-TW" sz="1000" b="1" kern="100" dirty="0">
                          <a:latin typeface="Times New Roman"/>
                          <a:ea typeface="標楷體"/>
                          <a:cs typeface="Times New Roman"/>
                        </a:rPr>
                        <a:t>開發方式限制</a:t>
                      </a:r>
                    </a:p>
                    <a:p>
                      <a:pPr marL="472440" indent="-7620" algn="just">
                        <a:spcAft>
                          <a:spcPts val="0"/>
                        </a:spcAft>
                      </a:pPr>
                      <a:r>
                        <a:rPr lang="zh-TW" sz="1000" b="1" kern="100" dirty="0">
                          <a:latin typeface="Times New Roman"/>
                          <a:ea typeface="標楷體"/>
                          <a:cs typeface="Times New Roman"/>
                        </a:rPr>
                        <a:t>如都市計畫說明書有附帶規定以徵收、區段徵收、市地重劃或其他方式開發</a:t>
                      </a:r>
                      <a:r>
                        <a:rPr lang="zh-TW" sz="1000" b="1" u="sng" kern="100" dirty="0">
                          <a:solidFill>
                            <a:srgbClr val="FF0000"/>
                          </a:solidFill>
                          <a:latin typeface="Times New Roman"/>
                          <a:ea typeface="標楷體"/>
                          <a:cs typeface="Times New Roman"/>
                        </a:rPr>
                        <a:t>或</a:t>
                      </a:r>
                      <a:r>
                        <a:rPr lang="zh-TW" sz="1000" b="1" u="sng" kern="0" dirty="0">
                          <a:solidFill>
                            <a:srgbClr val="FF0000"/>
                          </a:solidFill>
                          <a:latin typeface="Times New Roman"/>
                          <a:ea typeface="標楷體"/>
                          <a:cs typeface="新細明體"/>
                        </a:rPr>
                        <a:t>屬都市計畫法規定之禁限建地區</a:t>
                      </a:r>
                      <a:r>
                        <a:rPr lang="zh-TW" sz="1000" b="1" kern="100" dirty="0">
                          <a:latin typeface="Times New Roman"/>
                          <a:ea typeface="標楷體"/>
                          <a:cs typeface="Times New Roman"/>
                        </a:rPr>
                        <a:t>者，應一併敘明。</a:t>
                      </a:r>
                    </a:p>
                    <a:p>
                      <a:pPr marL="443865" indent="-132715" algn="just">
                        <a:spcAft>
                          <a:spcPts val="0"/>
                        </a:spcAft>
                      </a:pPr>
                      <a:r>
                        <a:rPr lang="en-US" sz="1000" b="1" u="sng" kern="100" dirty="0">
                          <a:solidFill>
                            <a:srgbClr val="FF0000"/>
                          </a:solidFill>
                          <a:latin typeface="標楷體"/>
                          <a:ea typeface="標楷體"/>
                          <a:cs typeface="Times New Roman"/>
                        </a:rPr>
                        <a:t>5.</a:t>
                      </a:r>
                      <a:r>
                        <a:rPr lang="zh-TW" sz="1000" b="1" u="sng" kern="100" dirty="0">
                          <a:solidFill>
                            <a:srgbClr val="FF0000"/>
                          </a:solidFill>
                          <a:latin typeface="Times New Roman"/>
                          <a:ea typeface="標楷體"/>
                          <a:cs typeface="Times New Roman"/>
                        </a:rPr>
                        <a:t>是否屬不得興建農舍或已提供興建農舍之農業用地，若是，應敘明其使用管制情形（非屬農業用地者免記載）。</a:t>
                      </a:r>
                      <a:endParaRPr lang="zh-TW" sz="1000" b="1" kern="100" dirty="0">
                        <a:latin typeface="Times New Roman"/>
                        <a:ea typeface="標楷體"/>
                        <a:cs typeface="Times New Roman"/>
                      </a:endParaRPr>
                    </a:p>
                    <a:p>
                      <a:pPr marL="443865" indent="-132715" algn="just">
                        <a:spcAft>
                          <a:spcPts val="0"/>
                        </a:spcAft>
                      </a:pPr>
                      <a:r>
                        <a:rPr lang="en-US" sz="1000" b="1" u="sng" kern="100" dirty="0">
                          <a:solidFill>
                            <a:srgbClr val="FF0000"/>
                          </a:solidFill>
                          <a:latin typeface="標楷體"/>
                          <a:ea typeface="標楷體"/>
                          <a:cs typeface="Times New Roman"/>
                        </a:rPr>
                        <a:t>6.</a:t>
                      </a:r>
                      <a:r>
                        <a:rPr lang="zh-TW" sz="1000" b="1" u="sng" kern="100" dirty="0">
                          <a:solidFill>
                            <a:srgbClr val="FF0000"/>
                          </a:solidFill>
                          <a:latin typeface="Times New Roman"/>
                          <a:ea typeface="標楷體"/>
                          <a:cs typeface="Times New Roman"/>
                        </a:rPr>
                        <a:t>若屬土地開發者，應敘明下列事項：</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(1)是否位屬山坡地範圍，若是，應敘明其限制重點。</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(2)是否位屬依水土保持法公告禁止開發之特定水土保持區範圍，若是，應敘明其限制重點。</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(3)是否位屬依水利法劃設公告之河川區域範圍，若是，應敘明其限制重點。</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(4)是否位屬依水利法劃設公告之排水設施範圍，若是，應敘明其限制重點。</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(5)是否屬國家公園區內之特別景觀區、生態保護區、史蹟保存區，若是，應敘明其限制重點。</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(6)是否屬飲用水管理條例公告之飲用水水源水質保護區或飲用水取水口一定距離內之地區，若是，應敘明其限制重點。</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(7)是否屬自來水法規定之水質水量保護區，若是，應敘明其限制重點。</a:t>
                      </a:r>
                      <a:endParaRPr lang="zh-TW" sz="1000" b="1" kern="100" dirty="0">
                        <a:latin typeface="Times New Roman"/>
                        <a:ea typeface="標楷體"/>
                        <a:cs typeface="Times New Roman"/>
                      </a:endParaRPr>
                    </a:p>
                    <a:p>
                      <a:pPr marL="752475" indent="-271145" algn="just">
                        <a:spcAft>
                          <a:spcPts val="0"/>
                        </a:spcAft>
                      </a:pPr>
                      <a:r>
                        <a:rPr lang="zh-TW" sz="1000" b="1" u="sng" kern="0" dirty="0">
                          <a:solidFill>
                            <a:srgbClr val="FF0000"/>
                          </a:solidFill>
                          <a:latin typeface="Times New Roman"/>
                          <a:ea typeface="標楷體"/>
                          <a:cs typeface="新細明體"/>
                        </a:rPr>
                        <a:t>(8)是否屬政府公告之土壤或地下水污染場址，若是，應敘明其限制重點。</a:t>
                      </a:r>
                      <a:endParaRPr lang="zh-TW" sz="1000" b="1" kern="100" dirty="0">
                        <a:latin typeface="Times New Roman"/>
                        <a:ea typeface="標楷體"/>
                        <a:cs typeface="Times New Roman"/>
                      </a:endParaRPr>
                    </a:p>
                  </a:txBody>
                  <a:tcPr marL="5412" marR="5412"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7145" algn="just">
                        <a:spcAft>
                          <a:spcPts val="0"/>
                        </a:spcAft>
                      </a:pPr>
                      <a:r>
                        <a:rPr lang="en-US" sz="1000" b="1" kern="100" dirty="0">
                          <a:latin typeface="標楷體"/>
                          <a:ea typeface="標楷體"/>
                          <a:cs typeface="Times New Roman"/>
                        </a:rPr>
                        <a:t>(</a:t>
                      </a:r>
                      <a:r>
                        <a:rPr lang="zh-TW" sz="1000" b="1" kern="100" dirty="0">
                          <a:latin typeface="Times New Roman"/>
                          <a:ea typeface="標楷體"/>
                          <a:cs typeface="Times New Roman"/>
                        </a:rPr>
                        <a:t>五</a:t>
                      </a:r>
                      <a:r>
                        <a:rPr lang="en-US" sz="1000" b="1" kern="100" dirty="0">
                          <a:latin typeface="Times New Roman"/>
                          <a:ea typeface="標楷體"/>
                          <a:cs typeface="Times New Roman"/>
                        </a:rPr>
                        <a:t>)</a:t>
                      </a:r>
                      <a:r>
                        <a:rPr lang="zh-TW" sz="1000" b="1" u="sng" kern="100" dirty="0">
                          <a:solidFill>
                            <a:srgbClr val="FF0000"/>
                          </a:solidFill>
                          <a:latin typeface="Times New Roman"/>
                          <a:ea typeface="標楷體"/>
                          <a:cs typeface="Times New Roman"/>
                        </a:rPr>
                        <a:t>土地</a:t>
                      </a:r>
                      <a:r>
                        <a:rPr lang="zh-TW" sz="1000" b="1" kern="100" dirty="0">
                          <a:latin typeface="Times New Roman"/>
                          <a:ea typeface="標楷體"/>
                          <a:cs typeface="Times New Roman"/>
                        </a:rPr>
                        <a:t>使用管制內容：</a:t>
                      </a:r>
                    </a:p>
                    <a:p>
                      <a:pPr marL="472440" indent="-152400" algn="just">
                        <a:spcAft>
                          <a:spcPts val="0"/>
                        </a:spcAft>
                      </a:pPr>
                      <a:r>
                        <a:rPr lang="en-US" sz="1000" b="1" kern="100" dirty="0">
                          <a:latin typeface="標楷體"/>
                          <a:ea typeface="標楷體"/>
                          <a:cs typeface="Times New Roman"/>
                        </a:rPr>
                        <a:t>1.</a:t>
                      </a:r>
                      <a:r>
                        <a:rPr lang="zh-TW" sz="1000" b="1" kern="100" dirty="0">
                          <a:latin typeface="Times New Roman"/>
                          <a:ea typeface="標楷體"/>
                          <a:cs typeface="Times New Roman"/>
                        </a:rPr>
                        <a:t>以主管機關核發之都市計畫土地使用分區或非都市土地之編定使用種類證明為準，若主管機關未明確記載則敘明之。</a:t>
                      </a:r>
                    </a:p>
                    <a:p>
                      <a:pPr marL="472440" indent="-152400" algn="just">
                        <a:spcAft>
                          <a:spcPts val="0"/>
                        </a:spcAft>
                      </a:pPr>
                      <a:r>
                        <a:rPr lang="en-US" sz="1000" b="1" kern="100" dirty="0">
                          <a:latin typeface="標楷體"/>
                          <a:ea typeface="標楷體"/>
                          <a:cs typeface="Times New Roman"/>
                        </a:rPr>
                        <a:t>2.</a:t>
                      </a:r>
                      <a:r>
                        <a:rPr lang="zh-TW" sz="1000" b="1" kern="100" dirty="0">
                          <a:latin typeface="Times New Roman"/>
                          <a:ea typeface="標楷體"/>
                          <a:cs typeface="Times New Roman"/>
                        </a:rPr>
                        <a:t>法定建蔽率。</a:t>
                      </a:r>
                    </a:p>
                    <a:p>
                      <a:pPr marL="472440" indent="-152400" algn="just">
                        <a:spcAft>
                          <a:spcPts val="0"/>
                        </a:spcAft>
                      </a:pPr>
                      <a:r>
                        <a:rPr lang="en-US" sz="1000" b="1" kern="100" dirty="0">
                          <a:latin typeface="標楷體"/>
                          <a:ea typeface="標楷體"/>
                          <a:cs typeface="Times New Roman"/>
                        </a:rPr>
                        <a:t>3.</a:t>
                      </a:r>
                      <a:r>
                        <a:rPr lang="zh-TW" sz="1000" b="1" kern="100" dirty="0">
                          <a:latin typeface="Times New Roman"/>
                          <a:ea typeface="標楷體"/>
                          <a:cs typeface="Times New Roman"/>
                        </a:rPr>
                        <a:t>法定容積率。</a:t>
                      </a:r>
                    </a:p>
                    <a:p>
                      <a:pPr marL="472440" indent="-152400" algn="just">
                        <a:spcAft>
                          <a:spcPts val="0"/>
                        </a:spcAft>
                      </a:pPr>
                      <a:r>
                        <a:rPr lang="en-US" sz="1000" b="1" kern="100" dirty="0">
                          <a:latin typeface="標楷體"/>
                          <a:ea typeface="標楷體"/>
                          <a:cs typeface="Times New Roman"/>
                        </a:rPr>
                        <a:t>4.</a:t>
                      </a:r>
                      <a:r>
                        <a:rPr lang="zh-TW" sz="1000" b="1" kern="100" dirty="0">
                          <a:latin typeface="Times New Roman"/>
                          <a:ea typeface="標楷體"/>
                          <a:cs typeface="Times New Roman"/>
                        </a:rPr>
                        <a:t>開發方式限制：如都市計畫敘明書有附帶規定以徵收、區段徵收、市地重劃或其他方式開發者，應一併敘明。</a:t>
                      </a:r>
                    </a:p>
                  </a:txBody>
                  <a:tcPr marL="5412" marR="5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000" b="1" kern="100" dirty="0">
                          <a:latin typeface="標楷體"/>
                          <a:ea typeface="新細明體"/>
                          <a:cs typeface="Times New Roman"/>
                        </a:rPr>
                        <a:t>一、依農業用地興建農舍辦法規定相關農舍興建之申請人及興建均須依相關法令規範辦理，然僅就地籍圖或謄本等並無法讓消費者確實暸解該買賣標的是否可申請興建農舍，故增訂第五目，供消費者參考。其洽詢機關為直轄市、縣（市）政府及鄉鎮市（區）公所。</a:t>
                      </a:r>
                    </a:p>
                    <a:p>
                      <a:pPr marL="328930" indent="-328930" algn="just">
                        <a:spcAft>
                          <a:spcPts val="0"/>
                        </a:spcAft>
                      </a:pPr>
                      <a:r>
                        <a:rPr lang="zh-TW" sz="1000" b="1" kern="100" dirty="0">
                          <a:latin typeface="標楷體"/>
                          <a:ea typeface="新細明體"/>
                          <a:cs typeface="Times New Roman"/>
                        </a:rPr>
                        <a:t>二、土地委託承購人，若承購土地之目的係為申請土地開發者，為充分揭露土地（素地）開發使用之限制情形，經紀業應補充調查及製作第六目所列之使用管制事項；經紀人員並於執行業務過程中檢附相關法規解說其限制重點。</a:t>
                      </a:r>
                    </a:p>
                    <a:p>
                      <a:pPr marL="328930" indent="-328930" algn="just">
                        <a:spcAft>
                          <a:spcPts val="0"/>
                        </a:spcAft>
                      </a:pPr>
                      <a:r>
                        <a:rPr lang="zh-TW" sz="1000" b="1" kern="100" dirty="0">
                          <a:latin typeface="標楷體"/>
                          <a:ea typeface="新細明體"/>
                          <a:cs typeface="Times New Roman"/>
                        </a:rPr>
                        <a:t>三、是否位屬山坡地範圍，應就森林法、山坡地保育利用條例、山坡地建築管理辦法、山坡地水土保持法等法令，敘明限制重點，爰增訂第六目之一。</a:t>
                      </a:r>
                    </a:p>
                    <a:p>
                      <a:pPr marL="328930" indent="-328930" algn="just">
                        <a:spcAft>
                          <a:spcPts val="0"/>
                        </a:spcAft>
                      </a:pPr>
                      <a:r>
                        <a:rPr lang="zh-TW" sz="1000" b="1" kern="100" dirty="0">
                          <a:latin typeface="標楷體"/>
                          <a:ea typeface="新細明體"/>
                          <a:cs typeface="Times New Roman"/>
                        </a:rPr>
                        <a:t>四、為讓消費者充分了解土地狀況，增列特定水土保持區域、河川區域（依水利法第八十二條、第八十三條規定劃設）、排水設施範圍（依水利法第七十八之三條規定劃設），以利民眾資訊之掌握，爰增訂第六目之二至之四。</a:t>
                      </a:r>
                    </a:p>
                    <a:p>
                      <a:pPr marL="328930" indent="-328930" algn="just">
                        <a:spcAft>
                          <a:spcPts val="0"/>
                        </a:spcAft>
                      </a:pPr>
                      <a:r>
                        <a:rPr lang="zh-TW" sz="1000" b="1" kern="100" dirty="0">
                          <a:latin typeface="標楷體"/>
                          <a:ea typeface="新細明體"/>
                          <a:cs typeface="Times New Roman"/>
                        </a:rPr>
                        <a:t>五、參依國家公園法、自來水法及飲用水管理辦法、飲用水管理條例、土壤及地下水污染整治法等規定增訂第六目之五至之八。</a:t>
                      </a:r>
                    </a:p>
                    <a:p>
                      <a:pPr marL="328930" indent="-328930" algn="just">
                        <a:spcAft>
                          <a:spcPts val="0"/>
                        </a:spcAft>
                      </a:pPr>
                      <a:r>
                        <a:rPr lang="zh-TW" sz="1000" b="1" kern="100" dirty="0">
                          <a:latin typeface="標楷體"/>
                          <a:ea typeface="新細明體"/>
                          <a:cs typeface="Times New Roman"/>
                        </a:rPr>
                        <a:t>六、第六目之一、第六目之二洽詢機關：直轄市、縣（市）政府。</a:t>
                      </a:r>
                    </a:p>
                    <a:p>
                      <a:pPr marL="328930" indent="-328930" algn="just">
                        <a:spcAft>
                          <a:spcPts val="0"/>
                        </a:spcAft>
                      </a:pPr>
                      <a:r>
                        <a:rPr lang="zh-TW" sz="1000" b="1" kern="100" dirty="0">
                          <a:latin typeface="標楷體"/>
                          <a:ea typeface="新細明體"/>
                          <a:cs typeface="Times New Roman"/>
                        </a:rPr>
                        <a:t>七、第六目之三、第六目之四洽詢機關：經濟部水利署或其所屬各河川局及直轄市、縣（市）政府水利單位。</a:t>
                      </a:r>
                    </a:p>
                    <a:p>
                      <a:pPr marL="328930" indent="-328930" algn="just">
                        <a:spcAft>
                          <a:spcPts val="0"/>
                        </a:spcAft>
                      </a:pPr>
                      <a:r>
                        <a:rPr lang="zh-TW" sz="1000" b="1" kern="100" dirty="0">
                          <a:latin typeface="標楷體"/>
                          <a:ea typeface="新細明體"/>
                          <a:cs typeface="Times New Roman"/>
                        </a:rPr>
                        <a:t>八、第六目之五洽詢機關：內政部營建署，或「臺灣國家公園（</a:t>
                      </a:r>
                      <a:r>
                        <a:rPr lang="en-US" sz="1000" b="1" kern="100" dirty="0">
                          <a:latin typeface="標楷體"/>
                          <a:ea typeface="新細明體"/>
                          <a:cs typeface="Times New Roman"/>
                        </a:rPr>
                        <a:t>http://np.cpami.gov.tw/</a:t>
                      </a:r>
                      <a:r>
                        <a:rPr lang="zh-TW" sz="1000" b="1" kern="100" dirty="0">
                          <a:latin typeface="標楷體"/>
                          <a:ea typeface="新細明體"/>
                          <a:cs typeface="Times New Roman"/>
                        </a:rPr>
                        <a:t>）」網站查詢。</a:t>
                      </a:r>
                    </a:p>
                    <a:p>
                      <a:pPr marL="328930" indent="-328930" algn="just">
                        <a:spcAft>
                          <a:spcPts val="0"/>
                        </a:spcAft>
                      </a:pPr>
                      <a:r>
                        <a:rPr lang="zh-TW" sz="1000" b="1" kern="100" dirty="0">
                          <a:latin typeface="標楷體"/>
                          <a:ea typeface="新細明體"/>
                          <a:cs typeface="Times New Roman"/>
                        </a:rPr>
                        <a:t>九、第六目之六洽詢機關：直轄市、縣（市）政府環保主管機關。</a:t>
                      </a:r>
                    </a:p>
                    <a:p>
                      <a:pPr marL="328930" indent="-328930" algn="just">
                        <a:spcAft>
                          <a:spcPts val="0"/>
                        </a:spcAft>
                      </a:pPr>
                      <a:r>
                        <a:rPr lang="zh-TW" sz="1000" b="1" kern="100" dirty="0">
                          <a:latin typeface="標楷體"/>
                          <a:ea typeface="新細明體"/>
                          <a:cs typeface="Times New Roman"/>
                        </a:rPr>
                        <a:t>十、第六目之七洽詢機關：臺灣省自來水公司或各區管理處。</a:t>
                      </a:r>
                    </a:p>
                    <a:p>
                      <a:pPr marL="328930" indent="-328930" algn="just">
                        <a:spcAft>
                          <a:spcPts val="0"/>
                        </a:spcAft>
                      </a:pPr>
                      <a:r>
                        <a:rPr lang="zh-TW" sz="1000" b="1" kern="100" dirty="0">
                          <a:latin typeface="標楷體"/>
                          <a:ea typeface="新細明體"/>
                          <a:cs typeface="Times New Roman"/>
                        </a:rPr>
                        <a:t>十一、第六目之八洽詢機關：行政院環境保護署及直轄市、縣（市）政府環保主管機關，或至行政院環境保護署「土壤及地下水污染整治網</a:t>
                      </a:r>
                      <a:r>
                        <a:rPr lang="en-US" sz="1000" b="1" kern="100" dirty="0">
                          <a:latin typeface="標楷體"/>
                          <a:ea typeface="新細明體"/>
                          <a:cs typeface="Times New Roman"/>
                        </a:rPr>
                        <a:t>(</a:t>
                      </a:r>
                      <a:r>
                        <a:rPr lang="en-US" sz="1000" b="1" u="none" strike="noStrike" kern="100" dirty="0">
                          <a:solidFill>
                            <a:srgbClr val="0000FF"/>
                          </a:solidFill>
                          <a:latin typeface="標楷體"/>
                          <a:ea typeface="新細明體"/>
                          <a:cs typeface="Times New Roman"/>
                          <a:hlinkClick r:id="rId2"/>
                        </a:rPr>
                        <a:t>http://sgw.epa.gov.tw/public/index.asp</a:t>
                      </a:r>
                      <a:r>
                        <a:rPr lang="en-US" sz="1000" b="1" kern="100" dirty="0">
                          <a:latin typeface="標楷體"/>
                          <a:ea typeface="新細明體"/>
                          <a:cs typeface="Times New Roman"/>
                        </a:rPr>
                        <a:t>)</a:t>
                      </a:r>
                      <a:r>
                        <a:rPr lang="zh-TW" sz="1000" b="1" kern="100" dirty="0">
                          <a:latin typeface="標楷體"/>
                          <a:ea typeface="新細明體"/>
                          <a:cs typeface="Times New Roman"/>
                        </a:rPr>
                        <a:t>」查詢污染場址。</a:t>
                      </a:r>
                    </a:p>
                  </a:txBody>
                  <a:tcPr marL="5412" marR="541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7</a:t>
            </a:fld>
            <a:endParaRPr kumimoji="1" lang="zh-TW"/>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09" y="1428736"/>
          <a:ext cx="7572430" cy="4857784"/>
        </p:xfrm>
        <a:graphic>
          <a:graphicData uri="http://schemas.openxmlformats.org/drawingml/2006/table">
            <a:tbl>
              <a:tblPr/>
              <a:tblGrid>
                <a:gridCol w="2523588"/>
                <a:gridCol w="2524421"/>
                <a:gridCol w="2524421"/>
              </a:tblGrid>
              <a:tr h="4857784">
                <a:tc>
                  <a:txBody>
                    <a:bodyPr/>
                    <a:lstStyle/>
                    <a:p>
                      <a:pPr algn="just">
                        <a:spcAft>
                          <a:spcPts val="0"/>
                        </a:spcAft>
                      </a:pPr>
                      <a:endParaRPr lang="zh-TW" sz="1800" b="1" kern="100" dirty="0">
                        <a:latin typeface="Times New Roman"/>
                        <a:ea typeface="標楷體"/>
                        <a:cs typeface="Times New Roman"/>
                      </a:endParaRPr>
                    </a:p>
                  </a:txBody>
                  <a:tcPr marL="17780" marR="177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7145" algn="just">
                        <a:spcAft>
                          <a:spcPts val="0"/>
                        </a:spcAft>
                      </a:pPr>
                      <a:r>
                        <a:rPr lang="en-US" sz="1800" b="1" u="sng" kern="100" dirty="0">
                          <a:solidFill>
                            <a:srgbClr val="FF0000"/>
                          </a:solidFill>
                          <a:latin typeface="標楷體"/>
                          <a:ea typeface="標楷體"/>
                          <a:cs typeface="Times New Roman"/>
                        </a:rPr>
                        <a:t>(</a:t>
                      </a:r>
                      <a:r>
                        <a:rPr lang="zh-TW" sz="1800" b="1" u="sng" kern="100" dirty="0">
                          <a:solidFill>
                            <a:srgbClr val="FF0000"/>
                          </a:solidFill>
                          <a:latin typeface="Times New Roman"/>
                          <a:ea typeface="標楷體"/>
                          <a:cs typeface="Times New Roman"/>
                        </a:rPr>
                        <a:t>六</a:t>
                      </a:r>
                      <a:r>
                        <a:rPr lang="en-US" sz="1800" b="1" u="sng" kern="100" dirty="0">
                          <a:solidFill>
                            <a:srgbClr val="FF0000"/>
                          </a:solidFill>
                          <a:latin typeface="Times New Roman"/>
                          <a:ea typeface="標楷體"/>
                          <a:cs typeface="Times New Roman"/>
                        </a:rPr>
                        <a:t>)</a:t>
                      </a:r>
                      <a:r>
                        <a:rPr lang="zh-TW" sz="1800" b="1" u="sng" kern="100" dirty="0">
                          <a:solidFill>
                            <a:srgbClr val="FF0000"/>
                          </a:solidFill>
                          <a:latin typeface="Times New Roman"/>
                          <a:ea typeface="標楷體"/>
                          <a:cs typeface="Times New Roman"/>
                        </a:rPr>
                        <a:t>土地權利登記狀態：</a:t>
                      </a:r>
                      <a:endParaRPr lang="zh-TW" sz="1800" b="1" kern="100" dirty="0">
                        <a:latin typeface="Times New Roman"/>
                        <a:ea typeface="標楷體"/>
                        <a:cs typeface="Times New Roman"/>
                      </a:endParaRPr>
                    </a:p>
                    <a:p>
                      <a:pPr marL="472440" indent="-152400" algn="just">
                        <a:spcAft>
                          <a:spcPts val="0"/>
                        </a:spcAft>
                      </a:pPr>
                      <a:r>
                        <a:rPr lang="en-US" sz="1800" b="1" u="sng" kern="100" dirty="0">
                          <a:solidFill>
                            <a:srgbClr val="FF0000"/>
                          </a:solidFill>
                          <a:latin typeface="標楷體"/>
                          <a:ea typeface="標楷體"/>
                          <a:cs typeface="Times New Roman"/>
                        </a:rPr>
                        <a:t>1.</a:t>
                      </a:r>
                      <a:r>
                        <a:rPr lang="zh-TW" sz="1800" b="1" u="sng" kern="100" dirty="0">
                          <a:solidFill>
                            <a:srgbClr val="FF0000"/>
                          </a:solidFill>
                          <a:latin typeface="Times New Roman"/>
                          <a:ea typeface="標楷體"/>
                          <a:cs typeface="Times New Roman"/>
                        </a:rPr>
                        <a:t>有無他項權利之設定情形？（如：設定抵押權、地上權、典權、地役權及永佃權，詳如附登記謄本。）</a:t>
                      </a:r>
                      <a:endParaRPr lang="zh-TW" sz="1800" b="1" kern="100" dirty="0">
                        <a:latin typeface="Times New Roman"/>
                        <a:ea typeface="標楷體"/>
                        <a:cs typeface="Times New Roman"/>
                      </a:endParaRPr>
                    </a:p>
                    <a:p>
                      <a:pPr marL="472440" indent="-152400" algn="just">
                        <a:spcAft>
                          <a:spcPts val="0"/>
                        </a:spcAft>
                      </a:pPr>
                      <a:r>
                        <a:rPr lang="en-US" sz="1800" b="1" u="sng" kern="100" dirty="0">
                          <a:solidFill>
                            <a:srgbClr val="FF0000"/>
                          </a:solidFill>
                          <a:latin typeface="標楷體"/>
                          <a:ea typeface="標楷體"/>
                          <a:cs typeface="Times New Roman"/>
                        </a:rPr>
                        <a:t>2.</a:t>
                      </a:r>
                      <a:r>
                        <a:rPr lang="zh-TW" sz="1800" b="1" u="sng" kern="100" dirty="0">
                          <a:solidFill>
                            <a:srgbClr val="FF0000"/>
                          </a:solidFill>
                          <a:latin typeface="Times New Roman"/>
                          <a:ea typeface="標楷體"/>
                          <a:cs typeface="Times New Roman"/>
                        </a:rPr>
                        <a:t>有無限制登記情形？</a:t>
                      </a:r>
                      <a:r>
                        <a:rPr lang="en-US" sz="1800" b="1" u="sng" kern="100" dirty="0">
                          <a:solidFill>
                            <a:srgbClr val="FF0000"/>
                          </a:solidFill>
                          <a:latin typeface="Times New Roman"/>
                          <a:ea typeface="標楷體"/>
                          <a:cs typeface="Times New Roman"/>
                        </a:rPr>
                        <a:t>(</a:t>
                      </a:r>
                      <a:r>
                        <a:rPr lang="zh-TW" sz="1800" b="1" u="sng" kern="100" dirty="0">
                          <a:solidFill>
                            <a:srgbClr val="FF0000"/>
                          </a:solidFill>
                          <a:latin typeface="Times New Roman"/>
                          <a:ea typeface="標楷體"/>
                          <a:cs typeface="Times New Roman"/>
                        </a:rPr>
                        <a:t>如：預告登記、查封、假扣押、假處分及其他禁止處分之登記，詳如附登記謄本。</a:t>
                      </a:r>
                      <a:r>
                        <a:rPr lang="en-US" sz="1800" b="1" u="sng" kern="100" dirty="0">
                          <a:solidFill>
                            <a:srgbClr val="FF0000"/>
                          </a:solidFill>
                          <a:latin typeface="Times New Roman"/>
                          <a:ea typeface="標楷體"/>
                          <a:cs typeface="Times New Roman"/>
                        </a:rPr>
                        <a:t>)</a:t>
                      </a:r>
                      <a:endParaRPr lang="zh-TW" sz="1800" b="1" kern="100" dirty="0">
                        <a:latin typeface="Times New Roman"/>
                        <a:ea typeface="標楷體"/>
                        <a:cs typeface="Times New Roman"/>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800" b="1" kern="100" dirty="0">
                          <a:latin typeface="標楷體"/>
                          <a:ea typeface="新細明體"/>
                          <a:cs typeface="Times New Roman"/>
                        </a:rPr>
                        <a:t>本款刪除，移列至第三款。</a:t>
                      </a:r>
                    </a:p>
                  </a:txBody>
                  <a:tcPr marL="17780" marR="177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8</a:t>
            </a:fld>
            <a:endParaRPr kumimoji="1" lang="zh-TW"/>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圖片版面配置區 2"/>
          <p:cNvGraphicFramePr>
            <a:graphicFrameLocks noGrp="1"/>
          </p:cNvGraphicFramePr>
          <p:nvPr>
            <p:ph type="pic" sz="quarter" idx="10"/>
          </p:nvPr>
        </p:nvGraphicFramePr>
        <p:xfrm>
          <a:off x="642910" y="285728"/>
          <a:ext cx="7572429" cy="1005528"/>
        </p:xfrm>
        <a:graphic>
          <a:graphicData uri="http://schemas.openxmlformats.org/drawingml/2006/table">
            <a:tbl>
              <a:tblPr/>
              <a:tblGrid>
                <a:gridCol w="2500330"/>
                <a:gridCol w="2571768"/>
                <a:gridCol w="2500331"/>
              </a:tblGrid>
              <a:tr h="1005528">
                <a:tc>
                  <a:txBody>
                    <a:bodyPr/>
                    <a:lstStyle/>
                    <a:p>
                      <a:pPr algn="ctr">
                        <a:spcAft>
                          <a:spcPts val="0"/>
                        </a:spcAft>
                      </a:pPr>
                      <a:r>
                        <a:rPr lang="zh-TW" sz="3600" b="1" kern="100" dirty="0">
                          <a:latin typeface="Times New Roman"/>
                          <a:ea typeface="標楷體"/>
                          <a:cs typeface="Times New Roman"/>
                        </a:rPr>
                        <a:t>修正規定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現行規定</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3600" b="1" kern="100" dirty="0">
                          <a:latin typeface="Times New Roman"/>
                          <a:ea typeface="標楷體"/>
                          <a:cs typeface="Times New Roman"/>
                        </a:rPr>
                        <a:t>說　　明</a:t>
                      </a:r>
                      <a:endParaRPr lang="zh-TW" sz="3600" kern="100" dirty="0">
                        <a:latin typeface="Times New Roman"/>
                        <a:ea typeface="標楷體"/>
                        <a:cs typeface="Times New Roman"/>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表格 3"/>
          <p:cNvGraphicFramePr>
            <a:graphicFrameLocks noGrp="1"/>
          </p:cNvGraphicFramePr>
          <p:nvPr/>
        </p:nvGraphicFramePr>
        <p:xfrm>
          <a:off x="642910" y="1357298"/>
          <a:ext cx="7572427" cy="5214974"/>
        </p:xfrm>
        <a:graphic>
          <a:graphicData uri="http://schemas.openxmlformats.org/drawingml/2006/table">
            <a:tbl>
              <a:tblPr/>
              <a:tblGrid>
                <a:gridCol w="2523587"/>
                <a:gridCol w="2524420"/>
                <a:gridCol w="2524420"/>
              </a:tblGrid>
              <a:tr h="5214974">
                <a:tc>
                  <a:txBody>
                    <a:bodyPr/>
                    <a:lstStyle/>
                    <a:p>
                      <a:pPr algn="just">
                        <a:spcAft>
                          <a:spcPts val="0"/>
                        </a:spcAft>
                      </a:pPr>
                      <a:r>
                        <a:rPr lang="en-US" sz="1400" b="1" u="sng" kern="100" dirty="0">
                          <a:solidFill>
                            <a:srgbClr val="FF0000"/>
                          </a:solidFill>
                          <a:latin typeface="標楷體"/>
                          <a:ea typeface="標楷體"/>
                          <a:cs typeface="Times New Roman"/>
                        </a:rPr>
                        <a:t>(</a:t>
                      </a:r>
                      <a:r>
                        <a:rPr lang="zh-TW" sz="1400" b="1" u="sng" kern="100" dirty="0">
                          <a:solidFill>
                            <a:srgbClr val="FF0000"/>
                          </a:solidFill>
                          <a:latin typeface="Times New Roman"/>
                          <a:ea typeface="標楷體"/>
                          <a:cs typeface="Times New Roman"/>
                        </a:rPr>
                        <a:t>六</a:t>
                      </a:r>
                      <a:r>
                        <a:rPr lang="en-US" sz="1400" b="1" u="sng" kern="100" dirty="0">
                          <a:solidFill>
                            <a:srgbClr val="FF0000"/>
                          </a:solidFill>
                          <a:latin typeface="Times New Roman"/>
                          <a:ea typeface="標楷體"/>
                          <a:cs typeface="Times New Roman"/>
                        </a:rPr>
                        <a:t>)</a:t>
                      </a:r>
                      <a:r>
                        <a:rPr lang="zh-TW" sz="1400" b="1" kern="100" dirty="0">
                          <a:latin typeface="Times New Roman"/>
                          <a:ea typeface="標楷體"/>
                          <a:cs typeface="Times New Roman"/>
                        </a:rPr>
                        <a:t>重要交易條件：</a:t>
                      </a:r>
                    </a:p>
                    <a:p>
                      <a:pPr marL="443865" indent="-132715" algn="just">
                        <a:spcAft>
                          <a:spcPts val="0"/>
                        </a:spcAft>
                      </a:pPr>
                      <a:r>
                        <a:rPr lang="en-US" sz="1400" b="1" kern="100" dirty="0">
                          <a:latin typeface="標楷體"/>
                          <a:ea typeface="標楷體"/>
                          <a:cs typeface="Times New Roman"/>
                        </a:rPr>
                        <a:t>1.</a:t>
                      </a:r>
                      <a:r>
                        <a:rPr lang="zh-TW" sz="1400" b="1" kern="100" dirty="0">
                          <a:latin typeface="Times New Roman"/>
                          <a:ea typeface="標楷體"/>
                          <a:cs typeface="Times New Roman"/>
                        </a:rPr>
                        <a:t>交易種類：買賣（互易）。</a:t>
                      </a:r>
                    </a:p>
                    <a:p>
                      <a:pPr marL="443865" indent="-132715" algn="just">
                        <a:spcAft>
                          <a:spcPts val="0"/>
                        </a:spcAft>
                      </a:pPr>
                      <a:r>
                        <a:rPr lang="en-US" sz="1400" b="1" kern="100" dirty="0">
                          <a:latin typeface="標楷體"/>
                          <a:ea typeface="標楷體"/>
                          <a:cs typeface="Times New Roman"/>
                        </a:rPr>
                        <a:t>2.</a:t>
                      </a:r>
                      <a:r>
                        <a:rPr lang="zh-TW" sz="1400" b="1" kern="100" dirty="0">
                          <a:latin typeface="Times New Roman"/>
                          <a:ea typeface="標楷體"/>
                          <a:cs typeface="Times New Roman"/>
                        </a:rPr>
                        <a:t>交易價金。</a:t>
                      </a:r>
                    </a:p>
                    <a:p>
                      <a:pPr marL="443865" indent="-132715" algn="just">
                        <a:spcAft>
                          <a:spcPts val="0"/>
                        </a:spcAft>
                      </a:pPr>
                      <a:r>
                        <a:rPr lang="en-US" sz="1400" b="1" kern="100" dirty="0">
                          <a:latin typeface="標楷體"/>
                          <a:ea typeface="標楷體"/>
                          <a:cs typeface="Times New Roman"/>
                        </a:rPr>
                        <a:t>3.</a:t>
                      </a:r>
                      <a:r>
                        <a:rPr lang="zh-TW" sz="1400" b="1" kern="100" dirty="0">
                          <a:latin typeface="Times New Roman"/>
                          <a:ea typeface="標楷體"/>
                          <a:cs typeface="Times New Roman"/>
                        </a:rPr>
                        <a:t>付款方式。</a:t>
                      </a:r>
                    </a:p>
                    <a:p>
                      <a:pPr marL="443865" indent="-132715" algn="just">
                        <a:spcAft>
                          <a:spcPts val="0"/>
                        </a:spcAft>
                      </a:pPr>
                      <a:r>
                        <a:rPr lang="en-US" sz="1400" b="1" kern="100" dirty="0">
                          <a:latin typeface="標楷體"/>
                          <a:ea typeface="標楷體"/>
                          <a:cs typeface="Times New Roman"/>
                        </a:rPr>
                        <a:t>4.</a:t>
                      </a:r>
                      <a:r>
                        <a:rPr lang="zh-TW" sz="1400" b="1" kern="100" dirty="0">
                          <a:latin typeface="Times New Roman"/>
                          <a:ea typeface="標楷體"/>
                          <a:cs typeface="Times New Roman"/>
                        </a:rPr>
                        <a:t>應納稅</a:t>
                      </a:r>
                      <a:r>
                        <a:rPr lang="zh-TW" sz="1400" b="1" u="sng" kern="100" dirty="0">
                          <a:solidFill>
                            <a:srgbClr val="FF0000"/>
                          </a:solidFill>
                          <a:latin typeface="Times New Roman"/>
                          <a:ea typeface="標楷體"/>
                          <a:cs typeface="Times New Roman"/>
                        </a:rPr>
                        <a:t>費項目</a:t>
                      </a:r>
                      <a:r>
                        <a:rPr lang="zh-TW" sz="1400" b="1" kern="100" dirty="0">
                          <a:latin typeface="Times New Roman"/>
                          <a:ea typeface="標楷體"/>
                          <a:cs typeface="Times New Roman"/>
                        </a:rPr>
                        <a:t>、規費項目及負擔方式： </a:t>
                      </a:r>
                    </a:p>
                    <a:p>
                      <a:pPr marL="752475" indent="-271145" algn="just">
                        <a:spcAft>
                          <a:spcPts val="0"/>
                        </a:spcAft>
                      </a:pPr>
                      <a:r>
                        <a:rPr lang="en-US" sz="1400" b="1" kern="100" dirty="0">
                          <a:latin typeface="標楷體"/>
                          <a:ea typeface="標楷體"/>
                          <a:cs typeface="Times New Roman"/>
                        </a:rPr>
                        <a:t>(1)</a:t>
                      </a:r>
                      <a:r>
                        <a:rPr lang="zh-TW" sz="1400" b="1" u="sng" kern="100" dirty="0">
                          <a:solidFill>
                            <a:srgbClr val="FF0000"/>
                          </a:solidFill>
                          <a:latin typeface="Times New Roman"/>
                          <a:ea typeface="標楷體"/>
                          <a:cs typeface="Times New Roman"/>
                        </a:rPr>
                        <a:t>稅費項目</a:t>
                      </a:r>
                      <a:r>
                        <a:rPr lang="zh-TW" sz="1400" b="1" kern="100" dirty="0">
                          <a:latin typeface="Times New Roman"/>
                          <a:ea typeface="標楷體"/>
                          <a:cs typeface="Times New Roman"/>
                        </a:rPr>
                        <a:t>：土地增值稅、地價稅、印花稅、</a:t>
                      </a:r>
                      <a:r>
                        <a:rPr lang="zh-TW" sz="1400" b="1" u="sng" kern="0" dirty="0">
                          <a:solidFill>
                            <a:srgbClr val="FF0000"/>
                          </a:solidFill>
                          <a:latin typeface="Times New Roman"/>
                          <a:ea typeface="標楷體"/>
                          <a:cs typeface="新細明體"/>
                        </a:rPr>
                        <a:t>特種貨物及勞務稅（</a:t>
                      </a:r>
                      <a:r>
                        <a:rPr lang="zh-TW" sz="1400" b="1" u="sng" kern="100" dirty="0">
                          <a:solidFill>
                            <a:srgbClr val="FF0000"/>
                          </a:solidFill>
                          <a:latin typeface="Times New Roman"/>
                          <a:ea typeface="標楷體"/>
                          <a:cs typeface="Times New Roman"/>
                        </a:rPr>
                        <a:t>奢侈稅）等。</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(2)</a:t>
                      </a:r>
                      <a:r>
                        <a:rPr lang="zh-TW" sz="1400" b="1" kern="100" dirty="0">
                          <a:latin typeface="Times New Roman"/>
                          <a:ea typeface="標楷體"/>
                          <a:cs typeface="Times New Roman"/>
                        </a:rPr>
                        <a:t>規費項目</a:t>
                      </a:r>
                      <a:r>
                        <a:rPr lang="en-US" sz="1400" b="1" kern="100" dirty="0">
                          <a:latin typeface="Times New Roman"/>
                          <a:ea typeface="標楷體"/>
                          <a:cs typeface="Times New Roman"/>
                        </a:rPr>
                        <a:t>: </a:t>
                      </a:r>
                      <a:r>
                        <a:rPr lang="zh-TW" sz="1400" b="1" kern="100" dirty="0">
                          <a:latin typeface="Times New Roman"/>
                          <a:ea typeface="標楷體"/>
                          <a:cs typeface="Times New Roman"/>
                        </a:rPr>
                        <a:t>工程受益費、登記規費、公證費等。</a:t>
                      </a:r>
                    </a:p>
                    <a:p>
                      <a:pPr marL="752475" indent="-271145" algn="just">
                        <a:spcAft>
                          <a:spcPts val="0"/>
                        </a:spcAft>
                      </a:pPr>
                      <a:r>
                        <a:rPr lang="en-US" sz="1400" b="1" u="sng" kern="100" dirty="0">
                          <a:solidFill>
                            <a:srgbClr val="FF0000"/>
                          </a:solidFill>
                          <a:latin typeface="標楷體"/>
                          <a:ea typeface="標楷體"/>
                          <a:cs typeface="Times New Roman"/>
                        </a:rPr>
                        <a:t>(3)</a:t>
                      </a:r>
                      <a:r>
                        <a:rPr lang="zh-TW" sz="1400" b="1" u="sng" kern="100" dirty="0">
                          <a:solidFill>
                            <a:srgbClr val="FF0000"/>
                          </a:solidFill>
                          <a:latin typeface="Times New Roman"/>
                          <a:ea typeface="標楷體"/>
                          <a:cs typeface="Times New Roman"/>
                        </a:rPr>
                        <a:t>其他費用：簽約費、所有權移轉代辦費等。</a:t>
                      </a:r>
                      <a:endParaRPr lang="zh-TW" sz="1400" b="1" kern="100" dirty="0">
                        <a:latin typeface="Times New Roman"/>
                        <a:ea typeface="標楷體"/>
                        <a:cs typeface="Times New Roman"/>
                      </a:endParaRPr>
                    </a:p>
                    <a:p>
                      <a:pPr marL="752475" indent="-271145" algn="just">
                        <a:spcAft>
                          <a:spcPts val="0"/>
                        </a:spcAft>
                      </a:pPr>
                      <a:r>
                        <a:rPr lang="en-US" sz="1400" b="1" u="sng" kern="100" dirty="0">
                          <a:solidFill>
                            <a:srgbClr val="FF0000"/>
                          </a:solidFill>
                          <a:latin typeface="標楷體"/>
                          <a:ea typeface="標楷體"/>
                          <a:cs typeface="Times New Roman"/>
                        </a:rPr>
                        <a:t>(4)</a:t>
                      </a:r>
                      <a:r>
                        <a:rPr lang="zh-TW" sz="1400" b="1" kern="100" dirty="0">
                          <a:latin typeface="Times New Roman"/>
                          <a:ea typeface="標楷體"/>
                          <a:cs typeface="Times New Roman"/>
                        </a:rPr>
                        <a:t>負擔方式：由買賣雙方另以契約約定。</a:t>
                      </a:r>
                    </a:p>
                    <a:p>
                      <a:pPr marL="443865" indent="-132715" algn="just">
                        <a:spcAft>
                          <a:spcPts val="0"/>
                        </a:spcAft>
                      </a:pPr>
                      <a:r>
                        <a:rPr lang="en-US" sz="1400" b="1" kern="100" dirty="0">
                          <a:latin typeface="標楷體"/>
                          <a:ea typeface="標楷體"/>
                          <a:cs typeface="Times New Roman"/>
                        </a:rPr>
                        <a:t>5.</a:t>
                      </a:r>
                      <a:r>
                        <a:rPr lang="zh-TW" sz="1400" b="1" kern="100" dirty="0">
                          <a:latin typeface="Times New Roman"/>
                          <a:ea typeface="標楷體"/>
                          <a:cs typeface="Times New Roman"/>
                        </a:rPr>
                        <a:t>他項權利及限制登記之處理方式（如無，則免填）。</a:t>
                      </a:r>
                    </a:p>
                    <a:p>
                      <a:pPr marL="443865" indent="-132715" algn="just">
                        <a:spcAft>
                          <a:spcPts val="0"/>
                        </a:spcAft>
                      </a:pPr>
                      <a:r>
                        <a:rPr lang="en-US" sz="1400" b="1" u="sng" kern="100" dirty="0">
                          <a:solidFill>
                            <a:srgbClr val="FF0000"/>
                          </a:solidFill>
                          <a:latin typeface="標楷體"/>
                          <a:ea typeface="標楷體"/>
                          <a:cs typeface="Times New Roman"/>
                        </a:rPr>
                        <a:t>6.</a:t>
                      </a:r>
                      <a:r>
                        <a:rPr lang="zh-TW" sz="1400" b="1" u="sng" kern="100" dirty="0">
                          <a:solidFill>
                            <a:srgbClr val="FF0000"/>
                          </a:solidFill>
                          <a:latin typeface="Times New Roman"/>
                          <a:ea typeface="標楷體"/>
                          <a:cs typeface="Times New Roman"/>
                        </a:rPr>
                        <a:t>有無解約、違約之處罰等，若有，應敘明。</a:t>
                      </a:r>
                      <a:endParaRPr lang="zh-TW" sz="1400" b="1" kern="100" dirty="0">
                        <a:latin typeface="Times New Roman"/>
                        <a:ea typeface="標楷體"/>
                        <a:cs typeface="Times New Roman"/>
                      </a:endParaRPr>
                    </a:p>
                    <a:p>
                      <a:pPr marL="443865" indent="-132715" algn="just">
                        <a:spcAft>
                          <a:spcPts val="0"/>
                        </a:spcAft>
                      </a:pPr>
                      <a:r>
                        <a:rPr lang="en-US" sz="1400" b="1" u="sng" kern="100" dirty="0">
                          <a:solidFill>
                            <a:srgbClr val="FF0000"/>
                          </a:solidFill>
                          <a:latin typeface="標楷體"/>
                          <a:ea typeface="標楷體"/>
                          <a:cs typeface="Times New Roman"/>
                        </a:rPr>
                        <a:t>7.</a:t>
                      </a:r>
                      <a:r>
                        <a:rPr lang="zh-TW" sz="1400" b="1" u="sng" kern="100" dirty="0">
                          <a:solidFill>
                            <a:srgbClr val="FF0000"/>
                          </a:solidFill>
                          <a:latin typeface="Times New Roman"/>
                          <a:ea typeface="標楷體"/>
                          <a:cs typeface="Times New Roman"/>
                        </a:rPr>
                        <a:t>其他交易事項：</a:t>
                      </a:r>
                      <a:r>
                        <a:rPr lang="en-US" sz="1400" b="1" u="sng" kern="100" dirty="0">
                          <a:solidFill>
                            <a:srgbClr val="FF0000"/>
                          </a:solidFill>
                          <a:latin typeface="Times New Roman"/>
                          <a:ea typeface="標楷體"/>
                          <a:cs typeface="Times New Roman"/>
                        </a:rPr>
                        <a:t>__</a:t>
                      </a:r>
                      <a:r>
                        <a:rPr lang="zh-TW" sz="1400" b="1" u="sng" kern="100" dirty="0">
                          <a:solidFill>
                            <a:srgbClr val="FF0000"/>
                          </a:solidFill>
                          <a:latin typeface="Times New Roman"/>
                          <a:ea typeface="標楷體"/>
                          <a:cs typeface="Times New Roman"/>
                        </a:rPr>
                        <a:t>。</a:t>
                      </a:r>
                      <a:r>
                        <a:rPr lang="zh-TW" sz="1400" b="1" u="sng" kern="0" dirty="0">
                          <a:solidFill>
                            <a:srgbClr val="0000FF"/>
                          </a:solidFill>
                          <a:latin typeface="Times New Roman"/>
                          <a:ea typeface="標楷體"/>
                          <a:cs typeface="新細明體"/>
                        </a:rPr>
                        <a:t> </a:t>
                      </a:r>
                      <a:endParaRPr lang="zh-TW" sz="1400" b="1" kern="100" dirty="0">
                        <a:latin typeface="Times New Roman"/>
                        <a:ea typeface="標楷體"/>
                        <a:cs typeface="Times New Roman"/>
                      </a:endParaRPr>
                    </a:p>
                  </a:txBody>
                  <a:tcPr marL="12347" marR="1234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b="1" kern="100" dirty="0">
                          <a:latin typeface="標楷體"/>
                          <a:ea typeface="標楷體"/>
                          <a:cs typeface="Times New Roman"/>
                        </a:rPr>
                        <a:t>(</a:t>
                      </a:r>
                      <a:r>
                        <a:rPr lang="zh-TW" sz="1400" b="1" kern="100" dirty="0">
                          <a:latin typeface="Times New Roman"/>
                          <a:ea typeface="標楷體"/>
                          <a:cs typeface="Times New Roman"/>
                        </a:rPr>
                        <a:t>七</a:t>
                      </a:r>
                      <a:r>
                        <a:rPr lang="en-US" sz="1400" b="1" kern="100" dirty="0">
                          <a:latin typeface="Times New Roman"/>
                          <a:ea typeface="標楷體"/>
                          <a:cs typeface="Times New Roman"/>
                        </a:rPr>
                        <a:t>)</a:t>
                      </a:r>
                      <a:r>
                        <a:rPr lang="zh-TW" sz="1400" b="1" kern="100" dirty="0">
                          <a:latin typeface="Times New Roman"/>
                          <a:ea typeface="標楷體"/>
                          <a:cs typeface="Times New Roman"/>
                        </a:rPr>
                        <a:t>重要交易條件：</a:t>
                      </a:r>
                    </a:p>
                    <a:p>
                      <a:pPr marL="472440" indent="-152400" algn="just">
                        <a:spcAft>
                          <a:spcPts val="0"/>
                        </a:spcAft>
                      </a:pPr>
                      <a:r>
                        <a:rPr lang="en-US" sz="1400" b="1" kern="100" dirty="0">
                          <a:latin typeface="標楷體"/>
                          <a:ea typeface="標楷體"/>
                          <a:cs typeface="Times New Roman"/>
                        </a:rPr>
                        <a:t>1.</a:t>
                      </a:r>
                      <a:r>
                        <a:rPr lang="zh-TW" sz="1400" b="1" kern="100" dirty="0">
                          <a:latin typeface="Times New Roman"/>
                          <a:ea typeface="標楷體"/>
                          <a:cs typeface="Times New Roman"/>
                        </a:rPr>
                        <a:t>交易種類：買賣（互易）。</a:t>
                      </a:r>
                    </a:p>
                    <a:p>
                      <a:pPr marL="472440" indent="-152400" algn="just">
                        <a:spcAft>
                          <a:spcPts val="0"/>
                        </a:spcAft>
                      </a:pPr>
                      <a:r>
                        <a:rPr lang="en-US" sz="1400" b="1" kern="100" dirty="0">
                          <a:latin typeface="標楷體"/>
                          <a:ea typeface="標楷體"/>
                          <a:cs typeface="Times New Roman"/>
                        </a:rPr>
                        <a:t>2.</a:t>
                      </a:r>
                      <a:r>
                        <a:rPr lang="zh-TW" sz="1400" b="1" kern="100" dirty="0">
                          <a:latin typeface="Times New Roman"/>
                          <a:ea typeface="標楷體"/>
                          <a:cs typeface="Times New Roman"/>
                        </a:rPr>
                        <a:t>交易價金。</a:t>
                      </a:r>
                    </a:p>
                    <a:p>
                      <a:pPr marL="472440" indent="-152400" algn="just">
                        <a:spcAft>
                          <a:spcPts val="0"/>
                        </a:spcAft>
                      </a:pPr>
                      <a:r>
                        <a:rPr lang="en-US" sz="1400" b="1" kern="100" dirty="0">
                          <a:latin typeface="標楷體"/>
                          <a:ea typeface="標楷體"/>
                          <a:cs typeface="Times New Roman"/>
                        </a:rPr>
                        <a:t>3.</a:t>
                      </a:r>
                      <a:r>
                        <a:rPr lang="zh-TW" sz="1400" b="1" kern="100" dirty="0">
                          <a:latin typeface="Times New Roman"/>
                          <a:ea typeface="標楷體"/>
                          <a:cs typeface="Times New Roman"/>
                        </a:rPr>
                        <a:t>付款方式。</a:t>
                      </a:r>
                    </a:p>
                    <a:p>
                      <a:pPr marL="472440" indent="-152400" algn="just">
                        <a:spcAft>
                          <a:spcPts val="0"/>
                        </a:spcAft>
                      </a:pPr>
                      <a:r>
                        <a:rPr lang="en-US" sz="1400" b="1" kern="100" dirty="0">
                          <a:latin typeface="標楷體"/>
                          <a:ea typeface="標楷體"/>
                          <a:cs typeface="Times New Roman"/>
                        </a:rPr>
                        <a:t>4.</a:t>
                      </a:r>
                      <a:r>
                        <a:rPr lang="zh-TW" sz="1400" b="1" kern="100" dirty="0">
                          <a:latin typeface="Times New Roman"/>
                          <a:ea typeface="標楷體"/>
                          <a:cs typeface="Times New Roman"/>
                        </a:rPr>
                        <a:t>應納稅</a:t>
                      </a:r>
                      <a:r>
                        <a:rPr lang="zh-TW" sz="1400" b="1" u="sng" kern="100" dirty="0">
                          <a:solidFill>
                            <a:srgbClr val="FF0000"/>
                          </a:solidFill>
                          <a:latin typeface="Times New Roman"/>
                          <a:ea typeface="標楷體"/>
                          <a:cs typeface="Times New Roman"/>
                        </a:rPr>
                        <a:t>額</a:t>
                      </a:r>
                      <a:r>
                        <a:rPr lang="zh-TW" sz="1400" b="1" kern="100" dirty="0">
                          <a:latin typeface="Times New Roman"/>
                          <a:ea typeface="標楷體"/>
                          <a:cs typeface="Times New Roman"/>
                        </a:rPr>
                        <a:t>、規費項目及負擔方式：</a:t>
                      </a:r>
                      <a:r>
                        <a:rPr lang="zh-TW" sz="1400" b="1" u="sng" kern="100" dirty="0">
                          <a:solidFill>
                            <a:srgbClr val="FF0000"/>
                          </a:solidFill>
                          <a:latin typeface="Times New Roman"/>
                          <a:ea typeface="標楷體"/>
                          <a:cs typeface="Times New Roman"/>
                        </a:rPr>
                        <a:t>（稅額為預估值即可，實際應納稅額仍應以稅捐稽徵機關核發之繳款書為準）</a:t>
                      </a:r>
                      <a:endParaRPr lang="zh-TW" sz="1400" b="1" kern="100" dirty="0">
                        <a:latin typeface="Times New Roman"/>
                        <a:ea typeface="標楷體"/>
                        <a:cs typeface="Times New Roman"/>
                      </a:endParaRPr>
                    </a:p>
                    <a:p>
                      <a:pPr marL="717550" indent="-245110" algn="just">
                        <a:lnSpc>
                          <a:spcPct val="100000"/>
                        </a:lnSpc>
                        <a:spcAft>
                          <a:spcPts val="0"/>
                        </a:spcAft>
                      </a:pPr>
                      <a:r>
                        <a:rPr lang="en-US" sz="1400" b="1" kern="100" dirty="0">
                          <a:latin typeface="標楷體"/>
                          <a:ea typeface="標楷體"/>
                          <a:cs typeface="Times New Roman"/>
                        </a:rPr>
                        <a:t>(1)</a:t>
                      </a:r>
                      <a:r>
                        <a:rPr lang="zh-TW" sz="1400" b="1" u="sng" kern="100" dirty="0">
                          <a:solidFill>
                            <a:srgbClr val="FF0000"/>
                          </a:solidFill>
                          <a:latin typeface="Times New Roman"/>
                          <a:ea typeface="標楷體"/>
                          <a:cs typeface="Times New Roman"/>
                        </a:rPr>
                        <a:t>應納稅額</a:t>
                      </a:r>
                      <a:r>
                        <a:rPr lang="zh-TW" sz="1400" b="1" kern="100" dirty="0">
                          <a:latin typeface="Times New Roman"/>
                          <a:ea typeface="標楷體"/>
                          <a:cs typeface="Times New Roman"/>
                        </a:rPr>
                        <a:t>、規費項目：土地增值稅、地價稅、工程受益費、</a:t>
                      </a:r>
                      <a:r>
                        <a:rPr lang="zh-TW" sz="1400" b="1" u="sng" kern="100" dirty="0">
                          <a:solidFill>
                            <a:srgbClr val="FF0000"/>
                          </a:solidFill>
                          <a:latin typeface="Times New Roman"/>
                          <a:ea typeface="標楷體"/>
                          <a:cs typeface="Times New Roman"/>
                        </a:rPr>
                        <a:t>代書費</a:t>
                      </a:r>
                      <a:r>
                        <a:rPr lang="zh-TW" sz="1400" b="1" kern="100" dirty="0">
                          <a:latin typeface="Times New Roman"/>
                          <a:ea typeface="標楷體"/>
                          <a:cs typeface="Times New Roman"/>
                        </a:rPr>
                        <a:t>、印花稅、登記規費、公證費。</a:t>
                      </a:r>
                    </a:p>
                    <a:p>
                      <a:pPr marL="717550" indent="-245110" algn="just">
                        <a:lnSpc>
                          <a:spcPct val="100000"/>
                        </a:lnSpc>
                        <a:spcAft>
                          <a:spcPts val="0"/>
                        </a:spcAft>
                      </a:pPr>
                      <a:r>
                        <a:rPr lang="en-US" sz="1400" b="1" kern="100" dirty="0">
                          <a:latin typeface="標楷體"/>
                          <a:ea typeface="標楷體"/>
                          <a:cs typeface="Times New Roman"/>
                        </a:rPr>
                        <a:t>(2)</a:t>
                      </a:r>
                      <a:r>
                        <a:rPr lang="zh-TW" sz="1400" b="1" kern="100" dirty="0">
                          <a:latin typeface="Times New Roman"/>
                          <a:ea typeface="標楷體"/>
                          <a:cs typeface="Times New Roman"/>
                        </a:rPr>
                        <a:t>負擔方式：由買賣雙方另以契約約定。</a:t>
                      </a:r>
                    </a:p>
                    <a:p>
                      <a:pPr marL="472440" indent="-152400" algn="just">
                        <a:spcAft>
                          <a:spcPts val="0"/>
                        </a:spcAft>
                      </a:pPr>
                      <a:r>
                        <a:rPr lang="en-US" sz="1400" b="1" kern="100" dirty="0">
                          <a:latin typeface="標楷體"/>
                          <a:ea typeface="標楷體"/>
                          <a:cs typeface="Times New Roman"/>
                        </a:rPr>
                        <a:t>5.</a:t>
                      </a:r>
                      <a:r>
                        <a:rPr lang="zh-TW" sz="1400" b="1" kern="100" dirty="0">
                          <a:latin typeface="Times New Roman"/>
                          <a:ea typeface="標楷體"/>
                          <a:cs typeface="Times New Roman"/>
                        </a:rPr>
                        <a:t>他項權利及限制登記之處理方式（如無，則免填）。</a:t>
                      </a:r>
                    </a:p>
                  </a:txBody>
                  <a:tcPr marL="12347" marR="12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28930" indent="-328930" algn="just">
                        <a:spcAft>
                          <a:spcPts val="0"/>
                        </a:spcAft>
                      </a:pPr>
                      <a:r>
                        <a:rPr lang="zh-TW" sz="1400" b="1" kern="100" dirty="0">
                          <a:latin typeface="標楷體"/>
                          <a:ea typeface="新細明體"/>
                          <a:cs typeface="Times New Roman"/>
                        </a:rPr>
                        <a:t>一、款次變更。</a:t>
                      </a:r>
                    </a:p>
                    <a:p>
                      <a:pPr marL="328930" indent="-328930" algn="just">
                        <a:spcAft>
                          <a:spcPts val="0"/>
                        </a:spcAft>
                      </a:pPr>
                      <a:r>
                        <a:rPr lang="zh-TW" sz="1400" b="1" kern="100" dirty="0">
                          <a:latin typeface="標楷體"/>
                          <a:ea typeface="新細明體"/>
                          <a:cs typeface="Times New Roman"/>
                        </a:rPr>
                        <a:t>二、為明確區別應納稅費項目與規費項目，使交易相對人易於瞭解第四目內容，爰分別於第四目之一至之四明定其項目及負擔方式。又因預估應納稅額，恐有失準致生糾紛，爰修正相關文字。另將代書費修正為簽約費及所有權移轉代辦費等。</a:t>
                      </a:r>
                    </a:p>
                    <a:p>
                      <a:pPr marL="328930" indent="-328930" algn="just">
                        <a:spcAft>
                          <a:spcPts val="0"/>
                        </a:spcAft>
                      </a:pPr>
                      <a:r>
                        <a:rPr lang="zh-TW" sz="1400" b="1" kern="100" dirty="0">
                          <a:latin typeface="標楷體"/>
                          <a:ea typeface="新細明體"/>
                          <a:cs typeface="Times New Roman"/>
                        </a:rPr>
                        <a:t>三、為配合施行「特種貨物及勞務稅條例」，第四目應納稅費項目增列「特種貨物及勞務稅（奢侈稅）」。</a:t>
                      </a:r>
                    </a:p>
                    <a:p>
                      <a:pPr marL="328930" indent="-328930" algn="just">
                        <a:spcAft>
                          <a:spcPts val="0"/>
                        </a:spcAft>
                      </a:pPr>
                      <a:r>
                        <a:rPr lang="zh-TW" sz="1400" b="1" kern="100" dirty="0">
                          <a:latin typeface="標楷體"/>
                          <a:ea typeface="新細明體"/>
                          <a:cs typeface="Times New Roman"/>
                        </a:rPr>
                        <a:t>四、鑑於解約及違約之處罰等條件為交易相對人考量之重要交易條件，爰予增訂第六目。</a:t>
                      </a:r>
                    </a:p>
                    <a:p>
                      <a:pPr marL="328930" indent="-328930" algn="just">
                        <a:spcAft>
                          <a:spcPts val="0"/>
                        </a:spcAft>
                      </a:pPr>
                      <a:r>
                        <a:rPr lang="zh-TW" sz="1400" b="1" kern="100" dirty="0">
                          <a:latin typeface="標楷體"/>
                          <a:ea typeface="新細明體"/>
                          <a:cs typeface="Times New Roman"/>
                        </a:rPr>
                        <a:t>五、增列第七目概括之其他交易事項，俾免遺漏。</a:t>
                      </a:r>
                    </a:p>
                  </a:txBody>
                  <a:tcPr marL="12347" marR="1234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8A4431D5-1B33-458B-8AFD-CECCB0FA18CB}" type="slidenum">
              <a:rPr kumimoji="1" lang="en-US" altLang="zh-TW" smtClean="0">
                <a:solidFill>
                  <a:srgbClr val="FFFFFF"/>
                </a:solidFill>
              </a:rPr>
              <a:pPr/>
              <a:t>9</a:t>
            </a:fld>
            <a:endParaRPr kumimoji="1" lang="zh-TW"/>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ontemporaryPhotoAlbu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ContemporaryPhotoAlbum</Template>
  <TotalTime>0</TotalTime>
  <Words>11450</Words>
  <Application>Microsoft Office PowerPoint</Application>
  <PresentationFormat>如螢幕大小 (4:3)</PresentationFormat>
  <Paragraphs>726</Paragraphs>
  <Slides>48</Slides>
  <Notes>2</Notes>
  <HiddenSlides>0</HiddenSlides>
  <MMClips>0</MMClips>
  <ScaleCrop>false</ScaleCrop>
  <HeadingPairs>
    <vt:vector size="4" baseType="variant">
      <vt:variant>
        <vt:lpstr>佈景主題</vt:lpstr>
      </vt:variant>
      <vt:variant>
        <vt:i4>1</vt:i4>
      </vt:variant>
      <vt:variant>
        <vt:lpstr>投影片標題</vt:lpstr>
      </vt:variant>
      <vt:variant>
        <vt:i4>48</vt:i4>
      </vt:variant>
    </vt:vector>
  </HeadingPairs>
  <TitlesOfParts>
    <vt:vector size="49" baseType="lpstr">
      <vt:lpstr>ContemporaryPhotoAlbum</vt:lpstr>
      <vt:lpstr>投影片 1</vt:lpstr>
      <vt:lpstr>投影片 2</vt:lpstr>
      <vt:lpstr>投影片 3</vt:lpstr>
      <vt:lpstr>投影片 4</vt:lpstr>
      <vt:lpstr>投影片 5</vt:lpstr>
      <vt:lpstr>投影片 6</vt:lpstr>
      <vt:lpstr>投影片 7</vt:lpstr>
      <vt:lpstr>投影片 8</vt:lpstr>
      <vt:lpstr>投影片 9</vt:lpstr>
      <vt:lpstr>投影片 10</vt:lpstr>
      <vt:lpstr>投影片 11</vt:lpstr>
      <vt:lpstr>投影片 12</vt:lpstr>
      <vt:lpstr>投影片 13</vt:lpstr>
      <vt:lpstr>投影片 14</vt:lpstr>
      <vt:lpstr>投影片 15</vt:lpstr>
      <vt:lpstr>投影片 16</vt:lpstr>
      <vt:lpstr>投影片 17</vt:lpstr>
      <vt:lpstr>投影片 18</vt:lpstr>
      <vt:lpstr>投影片 19</vt:lpstr>
      <vt:lpstr>投影片 20</vt:lpstr>
      <vt:lpstr>投影片 21</vt:lpstr>
      <vt:lpstr>投影片 22</vt:lpstr>
      <vt:lpstr>投影片 23</vt:lpstr>
      <vt:lpstr>投影片 24</vt:lpstr>
      <vt:lpstr>投影片 25</vt:lpstr>
      <vt:lpstr>投影片 26</vt:lpstr>
      <vt:lpstr>投影片 27</vt:lpstr>
      <vt:lpstr>投影片 28</vt:lpstr>
      <vt:lpstr>投影片 29</vt:lpstr>
      <vt:lpstr>投影片 30</vt:lpstr>
      <vt:lpstr>投影片 31</vt:lpstr>
      <vt:lpstr>投影片 32</vt:lpstr>
      <vt:lpstr>投影片 33</vt:lpstr>
      <vt:lpstr>投影片 34</vt:lpstr>
      <vt:lpstr>投影片 35</vt:lpstr>
      <vt:lpstr>投影片 36</vt:lpstr>
      <vt:lpstr>投影片 37</vt:lpstr>
      <vt:lpstr>投影片 38</vt:lpstr>
      <vt:lpstr>投影片 39</vt:lpstr>
      <vt:lpstr>投影片 40</vt:lpstr>
      <vt:lpstr>投影片 41</vt:lpstr>
      <vt:lpstr>投影片 42</vt:lpstr>
      <vt:lpstr>投影片 43</vt:lpstr>
      <vt:lpstr>投影片 44</vt:lpstr>
      <vt:lpstr>投影片 45</vt:lpstr>
      <vt:lpstr>投影片 46</vt:lpstr>
      <vt:lpstr>投影片 47</vt:lpstr>
      <vt:lpstr>投影片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2015-06-05T05:49:28Z</dcterms:created>
  <dcterms:modified xsi:type="dcterms:W3CDTF">2015-09-01T06:49:03Z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1028</vt:i4>
  </property>
  <property fmtid="{D5CDD505-2E9C-101B-9397-08002B2CF9AE}" pid="3" name="_Version">
    <vt:lpwstr>12.0.4518</vt:lpwstr>
  </property>
</Properties>
</file>